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9404" autoAdjust="0"/>
  </p:normalViewPr>
  <p:slideViewPr>
    <p:cSldViewPr snapToGrid="0">
      <p:cViewPr varScale="1">
        <p:scale>
          <a:sx n="41" d="100"/>
          <a:sy n="41" d="100"/>
        </p:scale>
        <p:origin x="18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6A1C9-279E-45EA-83B3-B7C0AF6F659B}" type="datetimeFigureOut">
              <a:rPr lang="fi-FI" smtClean="0"/>
              <a:t>12.11.2025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9CF1C-D996-40C7-9F04-4DAB101C5416}" type="slidenum">
              <a:rPr lang="fi-FI" smtClean="0"/>
              <a:t>‹#›</a:t>
            </a:fld>
            <a:endParaRPr lang="fi-FI"/>
          </a:p>
        </p:txBody>
      </p:sp>
    </p:spTree>
    <p:extLst>
      <p:ext uri="{BB962C8B-B14F-4D97-AF65-F5344CB8AC3E}">
        <p14:creationId xmlns:p14="http://schemas.microsoft.com/office/powerpoint/2010/main" val="303921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Ihminen</a:t>
            </a:r>
            <a:r>
              <a:rPr lang="fi-FI" baseline="0" dirty="0"/>
              <a:t> on monimutkainen koneisto, jonka toiminnoista tiedetään uusien tutkimusmenetelmien myötä yhä hienovaraisemmat yksityiskohdat.</a:t>
            </a:r>
          </a:p>
          <a:p>
            <a:endParaRPr lang="fi-FI" baseline="0" dirty="0"/>
          </a:p>
          <a:p>
            <a:r>
              <a:rPr lang="fi-FI" baseline="0" dirty="0"/>
              <a:t>Biologia pyrkii ylläpitämään jatkuvaa tasapainoa, ihmisen elimistöstä puhuttaessa käytetään termiä homeostaasi. Jos kuivumme, koemme janon tunnetta. Juomme ja saamme lisää nestettä. Jos energiatasot laskee, koemme nälkää, syömme ja saamme lisää polttoainetta. Kun kävelemme, tasapainoaisti ylläpitää asentoamme ja lihaksisto liikuttaa raajojamme juuri sopivassa suhteessa toisiinsa. Näköaisti tarkkailee ympäristöä, vaikka emme sitä tietoisesti ajattelekaan. Kuulemme liikenteen huminan, kutsuhuudot ja kysymykset, joihin reagoimme kun viesti on ymmärretty, tulkittu ja käsitelty.</a:t>
            </a:r>
          </a:p>
          <a:p>
            <a:endParaRPr lang="fi-FI" baseline="0" dirty="0"/>
          </a:p>
          <a:p>
            <a:r>
              <a:rPr lang="fi-FI" baseline="0" dirty="0"/>
              <a:t>Viat tässä monimutkaisessa järjestelmässä ovat joskus sairauksien tai tapaturmien aiheuttamia. Ne järkyttävät tasapainoa, hidastavat vakaan tilan saavuttamisen tai estävät korjaavien prosessien toiminnan.</a:t>
            </a:r>
          </a:p>
          <a:p>
            <a:endParaRPr lang="fi-FI" baseline="0" dirty="0"/>
          </a:p>
          <a:p>
            <a:r>
              <a:rPr lang="fi-FI" baseline="0" dirty="0"/>
              <a:t>Näitä korjausmekanismeja kutsumme paranemiseksi.</a:t>
            </a:r>
          </a:p>
          <a:p>
            <a:endParaRPr lang="fi-FI" dirty="0"/>
          </a:p>
          <a:p>
            <a:r>
              <a:rPr lang="fi-FI" dirty="0"/>
              <a:t>Paraneminen on eri asia kuin kuntoutuminen. Biologinen paraneminen tapahtuu luonnon</a:t>
            </a:r>
            <a:r>
              <a:rPr lang="fi-FI" baseline="0" dirty="0"/>
              <a:t> lakien ohjaamana. Lääketiede pystyy ja pyrkiikin puuttumaan biologiaan osittain, erilaisilla interventioilla. Yrityksenä on auttaa biologista paranemisprosessia.</a:t>
            </a:r>
          </a:p>
          <a:p>
            <a:endParaRPr lang="fi-FI" baseline="0" dirty="0"/>
          </a:p>
          <a:p>
            <a:r>
              <a:rPr lang="fi-FI" baseline="0" dirty="0"/>
              <a:t>Kuntoutuminen on tähän paranemisprosessiin sopeutumista tai sen jälkeensä jättämien vaivojen kanssa elämään opettelemista. Kuntoutuksen tavoite on mahdollistaa mahdollisimman hyvä toimintakyky, sosiaalinen osallistuminen ja arkielämän toiminta sillä elimistön toimintakyvyllä, mikä kulloinkin on mahdollinen.</a:t>
            </a:r>
          </a:p>
          <a:p>
            <a:endParaRPr lang="fi-FI" baseline="0" dirty="0"/>
          </a:p>
          <a:p>
            <a:r>
              <a:rPr lang="fi-FI" baseline="0" dirty="0"/>
              <a:t>Ensin luunmurtumista</a:t>
            </a:r>
            <a:endParaRPr lang="fi-FI" dirty="0"/>
          </a:p>
        </p:txBody>
      </p:sp>
      <p:sp>
        <p:nvSpPr>
          <p:cNvPr id="4" name="Dian numeron paikkamerkki 3"/>
          <p:cNvSpPr>
            <a:spLocks noGrp="1"/>
          </p:cNvSpPr>
          <p:nvPr>
            <p:ph type="sldNum" sz="quarter" idx="10"/>
          </p:nvPr>
        </p:nvSpPr>
        <p:spPr/>
        <p:txBody>
          <a:bodyPr/>
          <a:lstStyle/>
          <a:p>
            <a:fld id="{4D89CF1C-D996-40C7-9F04-4DAB101C5416}" type="slidenum">
              <a:rPr lang="fi-FI" smtClean="0"/>
              <a:t>1</a:t>
            </a:fld>
            <a:endParaRPr lang="fi-FI"/>
          </a:p>
        </p:txBody>
      </p:sp>
    </p:spTree>
    <p:extLst>
      <p:ext uri="{BB962C8B-B14F-4D97-AF65-F5344CB8AC3E}">
        <p14:creationId xmlns:p14="http://schemas.microsoft.com/office/powerpoint/2010/main" val="361070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Murtumia tapahtuu paljon, ympäri vuoden. Syksyn</a:t>
            </a:r>
            <a:r>
              <a:rPr lang="fi-FI" baseline="0" dirty="0"/>
              <a:t> pimentyessä ja talven tullen liukastumiset lisääntyvät. Kesän kuumalla huimauksen aiheuttamat tasapainovaikeudet ovat yleisempiä. Valtaosa iäkkäille, yli 65-vuotiaille tapahtuvista luunmurtumista, tapahtuu kuitenkin sisällä, kotioloissa, ilman ulkoilman vaikutusta. Kompastutaan, horjahdetaan, liukastutaan.</a:t>
            </a:r>
            <a:endParaRPr lang="fi-FI" dirty="0"/>
          </a:p>
          <a:p>
            <a:endParaRPr lang="fi-FI" dirty="0"/>
          </a:p>
          <a:p>
            <a:r>
              <a:rPr lang="fi-FI" dirty="0"/>
              <a:t>Yleisimpiä</a:t>
            </a:r>
            <a:r>
              <a:rPr lang="fi-FI" baseline="0" dirty="0"/>
              <a:t> murtumia ovat</a:t>
            </a:r>
          </a:p>
          <a:p>
            <a:r>
              <a:rPr lang="fi-FI" baseline="0" dirty="0"/>
              <a:t>kyynärluun murtumat, eli rannemurtumat</a:t>
            </a:r>
          </a:p>
          <a:p>
            <a:r>
              <a:rPr lang="fi-FI" baseline="0" dirty="0"/>
              <a:t>Solisluun murtumat</a:t>
            </a:r>
          </a:p>
          <a:p>
            <a:r>
              <a:rPr lang="fi-FI" baseline="0" dirty="0"/>
              <a:t>Selkärangan nikamamurtumat</a:t>
            </a:r>
          </a:p>
          <a:p>
            <a:r>
              <a:rPr lang="fi-FI" baseline="0" dirty="0"/>
              <a:t>Reisiluun tai lantion murtumat, ”ns. lonkkamurtumat”</a:t>
            </a:r>
          </a:p>
          <a:p>
            <a:r>
              <a:rPr lang="fi-FI" baseline="0" dirty="0"/>
              <a:t>Sääriluun murtumat, </a:t>
            </a:r>
            <a:r>
              <a:rPr lang="fi-FI" baseline="0"/>
              <a:t>eli nilkkamurtumat</a:t>
            </a:r>
            <a:endParaRPr lang="fi-FI" baseline="0" dirty="0"/>
          </a:p>
        </p:txBody>
      </p:sp>
      <p:sp>
        <p:nvSpPr>
          <p:cNvPr id="4" name="Dian numeron paikkamerkki 3"/>
          <p:cNvSpPr>
            <a:spLocks noGrp="1"/>
          </p:cNvSpPr>
          <p:nvPr>
            <p:ph type="sldNum" sz="quarter" idx="10"/>
          </p:nvPr>
        </p:nvSpPr>
        <p:spPr/>
        <p:txBody>
          <a:bodyPr/>
          <a:lstStyle/>
          <a:p>
            <a:fld id="{4D89CF1C-D996-40C7-9F04-4DAB101C5416}" type="slidenum">
              <a:rPr lang="fi-FI" smtClean="0"/>
              <a:t>2</a:t>
            </a:fld>
            <a:endParaRPr lang="fi-FI"/>
          </a:p>
        </p:txBody>
      </p:sp>
    </p:spTree>
    <p:extLst>
      <p:ext uri="{BB962C8B-B14F-4D97-AF65-F5344CB8AC3E}">
        <p14:creationId xmlns:p14="http://schemas.microsoft.com/office/powerpoint/2010/main" val="56417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Ikääntyneen elimistön tasapainon ylläpito on työläämpää ja useampia tekijöitä vaikuttaa sen</a:t>
            </a:r>
            <a:r>
              <a:rPr lang="fi-FI" baseline="0" dirty="0"/>
              <a:t> järkkymiseen. Lisäksi se häiriintyy yhä </a:t>
            </a:r>
            <a:r>
              <a:rPr lang="fi-FI" baseline="0"/>
              <a:t>pienemmistä tekijöistä.</a:t>
            </a:r>
            <a:endParaRPr lang="fi-FI" dirty="0"/>
          </a:p>
          <a:p>
            <a:endParaRPr lang="fi-FI" dirty="0"/>
          </a:p>
          <a:p>
            <a:r>
              <a:rPr lang="fi-FI" dirty="0"/>
              <a:t>Mutta</a:t>
            </a:r>
            <a:r>
              <a:rPr lang="fi-FI" baseline="0" dirty="0"/>
              <a:t> osteoporoosi itsessään lisää huomattavasti murtumariskiä.</a:t>
            </a:r>
            <a:endParaRPr lang="fi-FI" dirty="0"/>
          </a:p>
        </p:txBody>
      </p:sp>
      <p:sp>
        <p:nvSpPr>
          <p:cNvPr id="4" name="Dian numeron paikkamerkki 3"/>
          <p:cNvSpPr>
            <a:spLocks noGrp="1"/>
          </p:cNvSpPr>
          <p:nvPr>
            <p:ph type="sldNum" sz="quarter" idx="10"/>
          </p:nvPr>
        </p:nvSpPr>
        <p:spPr/>
        <p:txBody>
          <a:bodyPr/>
          <a:lstStyle/>
          <a:p>
            <a:fld id="{4D89CF1C-D996-40C7-9F04-4DAB101C5416}" type="slidenum">
              <a:rPr lang="fi-FI" smtClean="0"/>
              <a:t>3</a:t>
            </a:fld>
            <a:endParaRPr lang="fi-FI"/>
          </a:p>
        </p:txBody>
      </p:sp>
    </p:spTree>
    <p:extLst>
      <p:ext uri="{BB962C8B-B14F-4D97-AF65-F5344CB8AC3E}">
        <p14:creationId xmlns:p14="http://schemas.microsoft.com/office/powerpoint/2010/main" val="289927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 pirstaleinen</a:t>
            </a:r>
            <a:r>
              <a:rPr lang="fi-FI" baseline="0" dirty="0"/>
              <a:t> murtuma on tapahtuessaan rikkonut myös ympäröivää kudosta, on paranemisprosessi monimutkaisempi.</a:t>
            </a:r>
          </a:p>
          <a:p>
            <a:r>
              <a:rPr lang="fi-FI" baseline="0" dirty="0"/>
              <a:t>Enemmän verisuonia hajonnut: rakentavat ja viestiä välittävät solut eivät pääse paikalle.</a:t>
            </a:r>
          </a:p>
          <a:p>
            <a:r>
              <a:rPr lang="fi-FI" baseline="0" dirty="0"/>
              <a:t>Laajempi vaurio, kestää kauemmin korjata</a:t>
            </a:r>
          </a:p>
          <a:p>
            <a:r>
              <a:rPr lang="fi-FI" baseline="0" dirty="0"/>
              <a:t>Suurempi riski infektioille, ongelmille</a:t>
            </a:r>
          </a:p>
          <a:p>
            <a:endParaRPr lang="fi-FI" baseline="0" dirty="0"/>
          </a:p>
          <a:p>
            <a:r>
              <a:rPr lang="fi-FI" baseline="0" dirty="0" err="1"/>
              <a:t>Avaskulaarinen</a:t>
            </a:r>
            <a:r>
              <a:rPr lang="fi-FI" baseline="0" dirty="0"/>
              <a:t>, eli jos irronnut luukappale menettää yhteyden koko elimistön verenkiertoon. Kestää kauan, että yhteys palaa, jos palaa ollenkaan.</a:t>
            </a:r>
          </a:p>
          <a:p>
            <a:endParaRPr lang="fi-FI" baseline="0" dirty="0"/>
          </a:p>
          <a:p>
            <a:r>
              <a:rPr lang="fi-FI" baseline="0" dirty="0"/>
              <a:t>Hetkuvat ja heiluvat luukappaleet eivät pysy paikallaan. Eivät ikään kuin saa rauhassa liimautua.</a:t>
            </a:r>
          </a:p>
          <a:p>
            <a:endParaRPr lang="fi-FI" baseline="0" dirty="0"/>
          </a:p>
          <a:p>
            <a:r>
              <a:rPr lang="fi-FI" baseline="0" dirty="0"/>
              <a:t>Infektio häiritsee paranemisprosessia</a:t>
            </a:r>
            <a:endParaRPr lang="fi-FI" dirty="0"/>
          </a:p>
          <a:p>
            <a:endParaRPr lang="fi-FI" dirty="0"/>
          </a:p>
          <a:p>
            <a:r>
              <a:rPr lang="fi-FI" dirty="0"/>
              <a:t>Elimistön endokriiniset tekijät:</a:t>
            </a:r>
          </a:p>
          <a:p>
            <a:endParaRPr lang="fi-FI" dirty="0"/>
          </a:p>
          <a:p>
            <a:r>
              <a:rPr lang="fi-FI" dirty="0"/>
              <a:t>Lääkitys</a:t>
            </a:r>
            <a:r>
              <a:rPr lang="fi-FI" baseline="0" dirty="0"/>
              <a:t> voi heikentää tulehdusvastetta. Jotkin lääkkeet saattavat vaikuttaa kalsiumin imeytymiseen tai uudisluun muodostukseen. Luutumisen nopeuteen vaikuttaa esim. krooninen stressi (kroppa on liian sekaisin toisaalla </a:t>
            </a:r>
            <a:r>
              <a:rPr lang="fi-FI" baseline="0" dirty="0">
                <a:sym typeface="Wingdings" panose="05000000000000000000" pitchFamily="2" charset="2"/>
              </a:rPr>
              <a:t> murtuman paranemiselle ei riitä huomiota)</a:t>
            </a:r>
            <a:endParaRPr lang="fi-FI" baseline="0" dirty="0"/>
          </a:p>
          <a:p>
            <a:r>
              <a:rPr lang="fi-FI" baseline="0" dirty="0"/>
              <a:t>Vajaaravitsemus aiheuttaa resurssien puutetta: ei ole mitään millä korjata tai millä ylläpitää systeemiä sillä aikaa kun kroppa korjaa murtumaa</a:t>
            </a:r>
            <a:endParaRPr lang="fi-FI" dirty="0"/>
          </a:p>
        </p:txBody>
      </p:sp>
      <p:sp>
        <p:nvSpPr>
          <p:cNvPr id="4" name="Dian numeron paikkamerkki 3"/>
          <p:cNvSpPr>
            <a:spLocks noGrp="1"/>
          </p:cNvSpPr>
          <p:nvPr>
            <p:ph type="sldNum" sz="quarter" idx="10"/>
          </p:nvPr>
        </p:nvSpPr>
        <p:spPr/>
        <p:txBody>
          <a:bodyPr/>
          <a:lstStyle/>
          <a:p>
            <a:fld id="{4D89CF1C-D996-40C7-9F04-4DAB101C5416}" type="slidenum">
              <a:rPr lang="fi-FI" smtClean="0"/>
              <a:t>5</a:t>
            </a:fld>
            <a:endParaRPr lang="fi-FI"/>
          </a:p>
        </p:txBody>
      </p:sp>
    </p:spTree>
    <p:extLst>
      <p:ext uri="{BB962C8B-B14F-4D97-AF65-F5344CB8AC3E}">
        <p14:creationId xmlns:p14="http://schemas.microsoft.com/office/powerpoint/2010/main" val="221250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Varsinainen</a:t>
            </a:r>
            <a:r>
              <a:rPr lang="fi-FI" baseline="0" dirty="0"/>
              <a:t> kuntoutustyö on moniammatillista ja yksilöllistä. Laitosmuotoista kuntoutusta tarjoaa hyvin osaava henkilökunta, sisältäen erilaista terapiaosaamista, henkisen hyvinvoinnin ylläpitoa, hoitavia käsiä ja lääketieteellistä osaamista.</a:t>
            </a:r>
          </a:p>
          <a:p>
            <a:endParaRPr lang="fi-FI"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Huomioidaan juuri kyseisen potilaan ominaisuudet ja kyvykkyydet. Tavoite kuntoutukselle määritellään yhdessä potilaan kanssa.</a:t>
            </a:r>
          </a:p>
          <a:p>
            <a:endParaRPr lang="fi-FI" baseline="0" dirty="0"/>
          </a:p>
          <a:p>
            <a:r>
              <a:rPr lang="fi-FI" baseline="0" dirty="0"/>
              <a:t>Yksittäisistä kliinisistä osa-alueista kipu ja ravitsemustila ovat kaksi keskeisintä. Ilman kivun hoitoa mobilisaatio on hyvin vaikeaa. Kroppa ei pysty parantua, ellemme saa riittävästi ja oikeanlaista ravintoa.</a:t>
            </a:r>
          </a:p>
          <a:p>
            <a:endParaRPr lang="fi-FI" baseline="0" dirty="0"/>
          </a:p>
          <a:p>
            <a:r>
              <a:rPr lang="fi-FI" baseline="0" dirty="0"/>
              <a:t>Tarvitaan monipuolista osaamista, sillä ongelmakohtiakin on paljon:</a:t>
            </a:r>
          </a:p>
          <a:p>
            <a:r>
              <a:rPr lang="fi-FI" baseline="0" dirty="0"/>
              <a:t>On huolehdittava</a:t>
            </a:r>
          </a:p>
          <a:p>
            <a:pPr marL="171450" indent="-171450">
              <a:buFontTx/>
              <a:buChar char="-"/>
            </a:pPr>
            <a:r>
              <a:rPr lang="fi-FI" baseline="0" dirty="0"/>
              <a:t>Luun kunnon parantumisesta</a:t>
            </a:r>
          </a:p>
          <a:p>
            <a:pPr marL="171450" indent="-171450">
              <a:buFontTx/>
              <a:buChar char="-"/>
            </a:pPr>
            <a:r>
              <a:rPr lang="fi-FI" baseline="0" dirty="0"/>
              <a:t>Murtuman stabiliteetista</a:t>
            </a:r>
          </a:p>
          <a:p>
            <a:pPr marL="171450" indent="-171450">
              <a:buFontTx/>
              <a:buChar char="-"/>
            </a:pPr>
            <a:r>
              <a:rPr lang="fi-FI" baseline="0" dirty="0"/>
              <a:t>Potilaan motivoimisesta ja mobilisaatiosta</a:t>
            </a:r>
          </a:p>
          <a:p>
            <a:pPr marL="171450" indent="-171450">
              <a:buFontTx/>
              <a:buChar char="-"/>
            </a:pPr>
            <a:r>
              <a:rPr lang="fi-FI" baseline="0" dirty="0"/>
              <a:t>Ravitsemuksesta</a:t>
            </a:r>
          </a:p>
          <a:p>
            <a:pPr marL="171450" indent="-171450">
              <a:buFontTx/>
              <a:buChar char="-"/>
            </a:pPr>
            <a:r>
              <a:rPr lang="fi-FI" baseline="0" dirty="0"/>
              <a:t>Mielialasta</a:t>
            </a:r>
          </a:p>
          <a:p>
            <a:pPr marL="171450" indent="-171450">
              <a:buFontTx/>
              <a:buChar char="-"/>
            </a:pPr>
            <a:r>
              <a:rPr lang="fi-FI" baseline="0" dirty="0"/>
              <a:t>Kivun ja muiden perussairauksien hyvästä hoidosta</a:t>
            </a:r>
          </a:p>
          <a:p>
            <a:pPr marL="171450" indent="-171450">
              <a:buFontTx/>
              <a:buChar char="-"/>
            </a:pPr>
            <a:endParaRPr lang="fi-FI" baseline="0" dirty="0"/>
          </a:p>
          <a:p>
            <a:pPr marL="171450" indent="-171450">
              <a:buFontTx/>
              <a:buChar char="-"/>
            </a:pPr>
            <a:r>
              <a:rPr lang="fi-FI" baseline="0" dirty="0"/>
              <a:t>Sekä ennaltaehkäistä kaatumisia, osteoporoosia, järjestää kotiasiat kuntoon ja mahdollistaa mahdollisimman toimita ja yksilöllinen arki laitoskuntoutuksen jälkeen</a:t>
            </a:r>
          </a:p>
        </p:txBody>
      </p:sp>
      <p:sp>
        <p:nvSpPr>
          <p:cNvPr id="4" name="Dian numeron paikkamerkki 3"/>
          <p:cNvSpPr>
            <a:spLocks noGrp="1"/>
          </p:cNvSpPr>
          <p:nvPr>
            <p:ph type="sldNum" sz="quarter" idx="10"/>
          </p:nvPr>
        </p:nvSpPr>
        <p:spPr/>
        <p:txBody>
          <a:bodyPr/>
          <a:lstStyle/>
          <a:p>
            <a:fld id="{4D89CF1C-D996-40C7-9F04-4DAB101C5416}" type="slidenum">
              <a:rPr lang="fi-FI" smtClean="0"/>
              <a:t>6</a:t>
            </a:fld>
            <a:endParaRPr lang="fi-FI"/>
          </a:p>
        </p:txBody>
      </p:sp>
    </p:spTree>
    <p:extLst>
      <p:ext uri="{BB962C8B-B14F-4D97-AF65-F5344CB8AC3E}">
        <p14:creationId xmlns:p14="http://schemas.microsoft.com/office/powerpoint/2010/main" val="190756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Sekundaaripreventio</a:t>
            </a:r>
          </a:p>
        </p:txBody>
      </p:sp>
      <p:sp>
        <p:nvSpPr>
          <p:cNvPr id="4" name="Dian numeron paikkamerkki 3"/>
          <p:cNvSpPr>
            <a:spLocks noGrp="1"/>
          </p:cNvSpPr>
          <p:nvPr>
            <p:ph type="sldNum" sz="quarter" idx="10"/>
          </p:nvPr>
        </p:nvSpPr>
        <p:spPr/>
        <p:txBody>
          <a:bodyPr/>
          <a:lstStyle/>
          <a:p>
            <a:fld id="{4D89CF1C-D996-40C7-9F04-4DAB101C5416}" type="slidenum">
              <a:rPr lang="fi-FI" smtClean="0"/>
              <a:t>7</a:t>
            </a:fld>
            <a:endParaRPr lang="fi-FI"/>
          </a:p>
        </p:txBody>
      </p:sp>
    </p:spTree>
    <p:extLst>
      <p:ext uri="{BB962C8B-B14F-4D97-AF65-F5344CB8AC3E}">
        <p14:creationId xmlns:p14="http://schemas.microsoft.com/office/powerpoint/2010/main" val="321214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D89CF1C-D996-40C7-9F04-4DAB101C5416}" type="slidenum">
              <a:rPr lang="fi-FI" smtClean="0"/>
              <a:t>8</a:t>
            </a:fld>
            <a:endParaRPr lang="fi-FI"/>
          </a:p>
        </p:txBody>
      </p:sp>
    </p:spTree>
    <p:extLst>
      <p:ext uri="{BB962C8B-B14F-4D97-AF65-F5344CB8AC3E}">
        <p14:creationId xmlns:p14="http://schemas.microsoft.com/office/powerpoint/2010/main" val="367623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7E01021-C9D6-4439-8C6C-FB1CDCB9AA2E}" type="datetimeFigureOut">
              <a:rPr lang="fi-FI" smtClean="0"/>
              <a:t>12.11.2025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217352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7E01021-C9D6-4439-8C6C-FB1CDCB9AA2E}" type="datetimeFigureOut">
              <a:rPr lang="fi-FI" smtClean="0"/>
              <a:t>12.11.2025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364114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7E01021-C9D6-4439-8C6C-FB1CDCB9AA2E}" type="datetimeFigureOut">
              <a:rPr lang="fi-FI" smtClean="0"/>
              <a:t>12.11.2025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147326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7E01021-C9D6-4439-8C6C-FB1CDCB9AA2E}" type="datetimeFigureOut">
              <a:rPr lang="fi-FI" smtClean="0"/>
              <a:t>12.11.2025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187320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7E01021-C9D6-4439-8C6C-FB1CDCB9AA2E}" type="datetimeFigureOut">
              <a:rPr lang="fi-FI" smtClean="0"/>
              <a:t>12.11.2025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260876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7E01021-C9D6-4439-8C6C-FB1CDCB9AA2E}" type="datetimeFigureOut">
              <a:rPr lang="fi-FI" smtClean="0"/>
              <a:t>12.11.2025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385828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7E01021-C9D6-4439-8C6C-FB1CDCB9AA2E}" type="datetimeFigureOut">
              <a:rPr lang="fi-FI" smtClean="0"/>
              <a:t>12.11.2025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297394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7E01021-C9D6-4439-8C6C-FB1CDCB9AA2E}" type="datetimeFigureOut">
              <a:rPr lang="fi-FI" smtClean="0"/>
              <a:t>12.11.2025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69876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7E01021-C9D6-4439-8C6C-FB1CDCB9AA2E}" type="datetimeFigureOut">
              <a:rPr lang="fi-FI" smtClean="0"/>
              <a:t>12.11.2025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386401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7E01021-C9D6-4439-8C6C-FB1CDCB9AA2E}" type="datetimeFigureOut">
              <a:rPr lang="fi-FI" smtClean="0"/>
              <a:t>12.11.2025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250420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7E01021-C9D6-4439-8C6C-FB1CDCB9AA2E}" type="datetimeFigureOut">
              <a:rPr lang="fi-FI" smtClean="0"/>
              <a:t>12.11.2025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2D9AB72-BC81-4D0E-B2FD-CF98C63D0305}" type="slidenum">
              <a:rPr lang="fi-FI" smtClean="0"/>
              <a:t>‹#›</a:t>
            </a:fld>
            <a:endParaRPr lang="fi-FI"/>
          </a:p>
        </p:txBody>
      </p:sp>
    </p:spTree>
    <p:extLst>
      <p:ext uri="{BB962C8B-B14F-4D97-AF65-F5344CB8AC3E}">
        <p14:creationId xmlns:p14="http://schemas.microsoft.com/office/powerpoint/2010/main" val="325674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01021-C9D6-4439-8C6C-FB1CDCB9AA2E}" type="datetimeFigureOut">
              <a:rPr lang="fi-FI" smtClean="0"/>
              <a:t>12.11.2025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9AB72-BC81-4D0E-B2FD-CF98C63D0305}" type="slidenum">
              <a:rPr lang="fi-FI" smtClean="0"/>
              <a:t>‹#›</a:t>
            </a:fld>
            <a:endParaRPr lang="fi-FI"/>
          </a:p>
        </p:txBody>
      </p:sp>
    </p:spTree>
    <p:extLst>
      <p:ext uri="{BB962C8B-B14F-4D97-AF65-F5344CB8AC3E}">
        <p14:creationId xmlns:p14="http://schemas.microsoft.com/office/powerpoint/2010/main" val="3361054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399712" y="167676"/>
            <a:ext cx="9144000" cy="2387600"/>
          </a:xfrm>
        </p:spPr>
        <p:txBody>
          <a:bodyPr/>
          <a:lstStyle/>
          <a:p>
            <a:r>
              <a:rPr lang="fi-FI" dirty="0"/>
              <a:t>Murtumapotilaan kuntoutus</a:t>
            </a:r>
          </a:p>
        </p:txBody>
      </p:sp>
      <p:sp>
        <p:nvSpPr>
          <p:cNvPr id="3" name="Alaotsikko 2"/>
          <p:cNvSpPr>
            <a:spLocks noGrp="1"/>
          </p:cNvSpPr>
          <p:nvPr>
            <p:ph type="subTitle" idx="1"/>
          </p:nvPr>
        </p:nvSpPr>
        <p:spPr>
          <a:xfrm>
            <a:off x="1568389" y="2838557"/>
            <a:ext cx="9144000" cy="2923453"/>
          </a:xfrm>
        </p:spPr>
        <p:txBody>
          <a:bodyPr>
            <a:normAutofit/>
          </a:bodyPr>
          <a:lstStyle/>
          <a:p>
            <a:r>
              <a:rPr lang="fi-FI" dirty="0"/>
              <a:t>Mitä se on,</a:t>
            </a:r>
          </a:p>
          <a:p>
            <a:r>
              <a:rPr lang="fi-FI" dirty="0"/>
              <a:t>mihin sitä tarvitaan ja</a:t>
            </a:r>
          </a:p>
          <a:p>
            <a:r>
              <a:rPr lang="fi-FI" dirty="0"/>
              <a:t>miten siinä onnistutaan?</a:t>
            </a:r>
          </a:p>
          <a:p>
            <a:endParaRPr lang="fi-FI" dirty="0"/>
          </a:p>
          <a:p>
            <a:r>
              <a:rPr lang="fi-FI" sz="1600" dirty="0"/>
              <a:t>Roope Jaatinen</a:t>
            </a:r>
          </a:p>
          <a:p>
            <a:r>
              <a:rPr lang="fi-FI" sz="1600" dirty="0"/>
              <a:t>Geriatri, LT</a:t>
            </a:r>
          </a:p>
          <a:p>
            <a:r>
              <a:rPr lang="fi-FI" sz="1600" dirty="0"/>
              <a:t>Oulunkylän kuntoutuskeskus</a:t>
            </a:r>
          </a:p>
        </p:txBody>
      </p:sp>
      <p:pic>
        <p:nvPicPr>
          <p:cNvPr id="4" name="Kuva 3"/>
          <p:cNvPicPr>
            <a:picLocks noChangeAspect="1"/>
          </p:cNvPicPr>
          <p:nvPr/>
        </p:nvPicPr>
        <p:blipFill>
          <a:blip r:embed="rId3"/>
          <a:stretch>
            <a:fillRect/>
          </a:stretch>
        </p:blipFill>
        <p:spPr>
          <a:xfrm>
            <a:off x="201228" y="3896115"/>
            <a:ext cx="4079908" cy="2549943"/>
          </a:xfrm>
          <a:prstGeom prst="rect">
            <a:avLst/>
          </a:prstGeom>
        </p:spPr>
      </p:pic>
      <p:pic>
        <p:nvPicPr>
          <p:cNvPr id="5" name="Kuva 4"/>
          <p:cNvPicPr>
            <a:picLocks noChangeAspect="1"/>
          </p:cNvPicPr>
          <p:nvPr/>
        </p:nvPicPr>
        <p:blipFill>
          <a:blip r:embed="rId4"/>
          <a:stretch>
            <a:fillRect/>
          </a:stretch>
        </p:blipFill>
        <p:spPr>
          <a:xfrm>
            <a:off x="8389399" y="3804041"/>
            <a:ext cx="3311186" cy="2721449"/>
          </a:xfrm>
          <a:prstGeom prst="rect">
            <a:avLst/>
          </a:prstGeom>
        </p:spPr>
      </p:pic>
    </p:spTree>
    <p:extLst>
      <p:ext uri="{BB962C8B-B14F-4D97-AF65-F5344CB8AC3E}">
        <p14:creationId xmlns:p14="http://schemas.microsoft.com/office/powerpoint/2010/main" val="355161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Luunmurtumista</a:t>
            </a:r>
          </a:p>
        </p:txBody>
      </p:sp>
      <p:sp>
        <p:nvSpPr>
          <p:cNvPr id="3" name="Sisällön paikkamerkki 2"/>
          <p:cNvSpPr>
            <a:spLocks noGrp="1"/>
          </p:cNvSpPr>
          <p:nvPr>
            <p:ph idx="1"/>
          </p:nvPr>
        </p:nvSpPr>
        <p:spPr/>
        <p:txBody>
          <a:bodyPr>
            <a:normAutofit lnSpcReduction="10000"/>
          </a:bodyPr>
          <a:lstStyle/>
          <a:p>
            <a:r>
              <a:rPr lang="fi-FI" dirty="0"/>
              <a:t>Suomessa tapahtuu n. 45 000 murtumaa vuosittain</a:t>
            </a:r>
          </a:p>
          <a:p>
            <a:pPr lvl="1"/>
            <a:r>
              <a:rPr lang="fi-FI" dirty="0"/>
              <a:t>Suurin osa paranee itsestään</a:t>
            </a:r>
          </a:p>
          <a:p>
            <a:pPr lvl="2"/>
            <a:r>
              <a:rPr lang="fi-FI" dirty="0"/>
              <a:t>Elimistö on suunnitellut paranemisprosessin optimaalisesti: lääketiede ei osaa sitä nopeuttaa tai parantaa</a:t>
            </a:r>
          </a:p>
          <a:p>
            <a:pPr lvl="1"/>
            <a:r>
              <a:rPr lang="fi-FI" dirty="0"/>
              <a:t>Valtaosa murtumista voidaan hoitaa ilman leikkausta</a:t>
            </a:r>
          </a:p>
          <a:p>
            <a:pPr lvl="1"/>
            <a:r>
              <a:rPr lang="fi-FI" dirty="0"/>
              <a:t>Vain n. 2-5% murtumista jää luutumatta</a:t>
            </a:r>
          </a:p>
          <a:p>
            <a:pPr lvl="2"/>
            <a:r>
              <a:rPr lang="fi-FI" dirty="0"/>
              <a:t>Luutumattomuudelle altistavia tekijöitä mm.</a:t>
            </a:r>
          </a:p>
          <a:p>
            <a:pPr lvl="3"/>
            <a:r>
              <a:rPr lang="fi-FI" dirty="0"/>
              <a:t>Tupakointi</a:t>
            </a:r>
          </a:p>
          <a:p>
            <a:pPr lvl="3"/>
            <a:r>
              <a:rPr lang="fi-FI" dirty="0"/>
              <a:t>Haitallinen alkoholinkäyttö</a:t>
            </a:r>
          </a:p>
          <a:p>
            <a:pPr lvl="3"/>
            <a:r>
              <a:rPr lang="fi-FI" dirty="0"/>
              <a:t>Lihavuus</a:t>
            </a:r>
          </a:p>
          <a:p>
            <a:pPr lvl="3"/>
            <a:r>
              <a:rPr lang="fi-FI" dirty="0"/>
              <a:t>Diabetes</a:t>
            </a:r>
          </a:p>
          <a:p>
            <a:pPr lvl="3"/>
            <a:r>
              <a:rPr lang="fi-FI" dirty="0"/>
              <a:t>Reumaattiset sairaudet</a:t>
            </a:r>
          </a:p>
          <a:p>
            <a:pPr lvl="3"/>
            <a:r>
              <a:rPr lang="fi-FI" dirty="0"/>
              <a:t>D-vitamiinin puute</a:t>
            </a:r>
          </a:p>
          <a:p>
            <a:pPr lvl="3"/>
            <a:r>
              <a:rPr lang="fi-FI" dirty="0"/>
              <a:t>Tulehduskipulääkkeiden käyttö</a:t>
            </a:r>
          </a:p>
          <a:p>
            <a:endParaRPr lang="fi-FI" dirty="0"/>
          </a:p>
        </p:txBody>
      </p:sp>
      <p:pic>
        <p:nvPicPr>
          <p:cNvPr id="4" name="Kuva 3"/>
          <p:cNvPicPr>
            <a:picLocks noChangeAspect="1"/>
          </p:cNvPicPr>
          <p:nvPr/>
        </p:nvPicPr>
        <p:blipFill>
          <a:blip r:embed="rId3"/>
          <a:stretch>
            <a:fillRect/>
          </a:stretch>
        </p:blipFill>
        <p:spPr>
          <a:xfrm>
            <a:off x="7380434" y="3764132"/>
            <a:ext cx="4424893" cy="2871926"/>
          </a:xfrm>
          <a:prstGeom prst="rect">
            <a:avLst/>
          </a:prstGeom>
        </p:spPr>
      </p:pic>
    </p:spTree>
    <p:extLst>
      <p:ext uri="{BB962C8B-B14F-4D97-AF65-F5344CB8AC3E}">
        <p14:creationId xmlns:p14="http://schemas.microsoft.com/office/powerpoint/2010/main" val="225482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Esiintyvyydestä</a:t>
            </a:r>
          </a:p>
        </p:txBody>
      </p:sp>
      <p:sp>
        <p:nvSpPr>
          <p:cNvPr id="3" name="Sisällön paikkamerkki 2"/>
          <p:cNvSpPr>
            <a:spLocks noGrp="1"/>
          </p:cNvSpPr>
          <p:nvPr>
            <p:ph idx="1"/>
          </p:nvPr>
        </p:nvSpPr>
        <p:spPr>
          <a:xfrm>
            <a:off x="838200" y="1825625"/>
            <a:ext cx="6042574" cy="4351338"/>
          </a:xfrm>
        </p:spPr>
        <p:txBody>
          <a:bodyPr/>
          <a:lstStyle/>
          <a:p>
            <a:r>
              <a:rPr lang="fi-FI" dirty="0"/>
              <a:t>Suurin osa murtumista tapahtuu iäkkäässä väestönosassa</a:t>
            </a:r>
          </a:p>
          <a:p>
            <a:r>
              <a:rPr lang="fi-FI" dirty="0"/>
              <a:t>Murtumat ovat &gt;50-v väestön merkittävä toimintakykyä ja autonomiaa heikentävä tekijä</a:t>
            </a:r>
          </a:p>
          <a:p>
            <a:r>
              <a:rPr lang="fi-FI" dirty="0"/>
              <a:t>Ikääntyminen ja osteoporoosi eivät suoraan näytä hidastavan luun paranemista</a:t>
            </a:r>
          </a:p>
          <a:p>
            <a:pPr lvl="1"/>
            <a:r>
              <a:rPr lang="fi-FI" dirty="0"/>
              <a:t>Osteoporoosilääkkeet eivät hidasta murtuman luutumista</a:t>
            </a:r>
          </a:p>
        </p:txBody>
      </p:sp>
      <p:pic>
        <p:nvPicPr>
          <p:cNvPr id="4" name="Kuva 3"/>
          <p:cNvPicPr>
            <a:picLocks noChangeAspect="1"/>
          </p:cNvPicPr>
          <p:nvPr/>
        </p:nvPicPr>
        <p:blipFill>
          <a:blip r:embed="rId3"/>
          <a:stretch>
            <a:fillRect/>
          </a:stretch>
        </p:blipFill>
        <p:spPr>
          <a:xfrm>
            <a:off x="6880774" y="4685495"/>
            <a:ext cx="2604674" cy="1990277"/>
          </a:xfrm>
          <a:prstGeom prst="rect">
            <a:avLst/>
          </a:prstGeom>
        </p:spPr>
      </p:pic>
      <p:pic>
        <p:nvPicPr>
          <p:cNvPr id="6" name="Kuva 5"/>
          <p:cNvPicPr>
            <a:picLocks noChangeAspect="1"/>
          </p:cNvPicPr>
          <p:nvPr/>
        </p:nvPicPr>
        <p:blipFill>
          <a:blip r:embed="rId4"/>
          <a:stretch>
            <a:fillRect/>
          </a:stretch>
        </p:blipFill>
        <p:spPr>
          <a:xfrm>
            <a:off x="7020560" y="262284"/>
            <a:ext cx="4628968" cy="4320370"/>
          </a:xfrm>
          <a:prstGeom prst="rect">
            <a:avLst/>
          </a:prstGeom>
        </p:spPr>
      </p:pic>
      <p:sp>
        <p:nvSpPr>
          <p:cNvPr id="7" name="Tekstiruutu 6"/>
          <p:cNvSpPr txBox="1"/>
          <p:nvPr/>
        </p:nvSpPr>
        <p:spPr>
          <a:xfrm>
            <a:off x="10223136" y="6414162"/>
            <a:ext cx="1968864" cy="261610"/>
          </a:xfrm>
          <a:prstGeom prst="rect">
            <a:avLst/>
          </a:prstGeom>
          <a:noFill/>
        </p:spPr>
        <p:txBody>
          <a:bodyPr wrap="square" rtlCol="0">
            <a:spAutoFit/>
          </a:bodyPr>
          <a:lstStyle/>
          <a:p>
            <a:r>
              <a:rPr lang="fi-FI" sz="1100" dirty="0"/>
              <a:t>Kuva: </a:t>
            </a:r>
            <a:r>
              <a:rPr lang="fi-FI" sz="1100" dirty="0" err="1"/>
              <a:t>Bergh</a:t>
            </a:r>
            <a:r>
              <a:rPr lang="fi-FI" sz="1100" dirty="0"/>
              <a:t> C., PLOS, 2020</a:t>
            </a:r>
          </a:p>
        </p:txBody>
      </p:sp>
    </p:spTree>
    <p:extLst>
      <p:ext uri="{BB962C8B-B14F-4D97-AF65-F5344CB8AC3E}">
        <p14:creationId xmlns:p14="http://schemas.microsoft.com/office/powerpoint/2010/main" val="207461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Murtuman paraneminen</a:t>
            </a:r>
          </a:p>
        </p:txBody>
      </p:sp>
      <p:sp>
        <p:nvSpPr>
          <p:cNvPr id="3" name="Sisällön paikkamerkki 2"/>
          <p:cNvSpPr>
            <a:spLocks noGrp="1"/>
          </p:cNvSpPr>
          <p:nvPr>
            <p:ph idx="1"/>
          </p:nvPr>
        </p:nvSpPr>
        <p:spPr>
          <a:xfrm>
            <a:off x="774700" y="1493927"/>
            <a:ext cx="8056562" cy="2003425"/>
          </a:xfrm>
        </p:spPr>
        <p:txBody>
          <a:bodyPr>
            <a:normAutofit/>
          </a:bodyPr>
          <a:lstStyle/>
          <a:p>
            <a:pPr marL="0" indent="0">
              <a:buNone/>
            </a:pPr>
            <a:r>
              <a:rPr lang="fi-FI" sz="2000" b="1" dirty="0"/>
              <a:t>Inflammatorinen vaihe: </a:t>
            </a:r>
            <a:r>
              <a:rPr lang="fi-FI" sz="1600" dirty="0"/>
              <a:t>uusia soluja kutsutaan paikalle, uusia verisuonia muodostuu</a:t>
            </a:r>
            <a:endParaRPr lang="fi-FI" sz="1700" dirty="0"/>
          </a:p>
          <a:p>
            <a:r>
              <a:rPr lang="fi-FI" sz="1600" dirty="0" err="1"/>
              <a:t>Hematooma</a:t>
            </a:r>
            <a:r>
              <a:rPr lang="fi-FI" sz="1600" dirty="0"/>
              <a:t> – heti murtuman jälkeen</a:t>
            </a:r>
          </a:p>
          <a:p>
            <a:pPr lvl="1"/>
            <a:r>
              <a:rPr lang="fi-FI" sz="1600" dirty="0"/>
              <a:t>Periostin verisuonet rikkoutuvat, veri vuotaa murtuma-alueelle. Hyytymiskaskadi ja tulehdusreaktio kutsuvat paikalle tarvittavat murtumaa korjaavat soluryhmät</a:t>
            </a:r>
          </a:p>
          <a:p>
            <a:r>
              <a:rPr lang="fi-FI" sz="1600" dirty="0" err="1"/>
              <a:t>Granulaatio</a:t>
            </a:r>
            <a:r>
              <a:rPr lang="fi-FI" sz="1600" dirty="0"/>
              <a:t> – päivissä-viikoissa</a:t>
            </a:r>
          </a:p>
          <a:p>
            <a:pPr lvl="1"/>
            <a:r>
              <a:rPr lang="fi-FI" sz="1600" dirty="0"/>
              <a:t>Sidoskudosta muodostuu, uusia verisuonia syntyy</a:t>
            </a:r>
          </a:p>
        </p:txBody>
      </p:sp>
      <p:sp>
        <p:nvSpPr>
          <p:cNvPr id="4" name="Tekstiruutu 3"/>
          <p:cNvSpPr txBox="1"/>
          <p:nvPr/>
        </p:nvSpPr>
        <p:spPr>
          <a:xfrm>
            <a:off x="774700" y="5083175"/>
            <a:ext cx="10309225" cy="1415772"/>
          </a:xfrm>
          <a:prstGeom prst="rect">
            <a:avLst/>
          </a:prstGeom>
          <a:noFill/>
        </p:spPr>
        <p:txBody>
          <a:bodyPr wrap="square" rtlCol="0">
            <a:spAutoFit/>
          </a:bodyPr>
          <a:lstStyle/>
          <a:p>
            <a:r>
              <a:rPr lang="fi-FI" b="1" dirty="0"/>
              <a:t>Muovautumisvaihe: </a:t>
            </a:r>
            <a:r>
              <a:rPr lang="fi-FI" dirty="0"/>
              <a:t>uudisluu murtuma-alueella hiotaan (lähes) aikaisempaa vastaavaksi</a:t>
            </a:r>
            <a:endParaRPr lang="fi-FI" b="1" dirty="0"/>
          </a:p>
          <a:p>
            <a:endParaRPr lang="fi-FI" dirty="0"/>
          </a:p>
          <a:p>
            <a:pPr marL="285750" indent="-285750">
              <a:buFont typeface="Arial" panose="020B0604020202020204" pitchFamily="34" charset="0"/>
              <a:buChar char="•"/>
            </a:pPr>
            <a:r>
              <a:rPr lang="fi-FI" sz="1600" dirty="0"/>
              <a:t>Kestää kuukausia-vuosia</a:t>
            </a:r>
          </a:p>
          <a:p>
            <a:pPr marL="285750" indent="-285750">
              <a:buFont typeface="Arial" panose="020B0604020202020204" pitchFamily="34" charset="0"/>
              <a:buChar char="•"/>
            </a:pPr>
            <a:r>
              <a:rPr lang="fi-FI" sz="1600" dirty="0"/>
              <a:t>Luuta muodostavat ja –hajottavat solut vähitellen muovaavat luun aikaisempaa vastaavaksi</a:t>
            </a:r>
          </a:p>
          <a:p>
            <a:pPr marL="285750" indent="-285750">
              <a:buFont typeface="Arial" panose="020B0604020202020204" pitchFamily="34" charset="0"/>
              <a:buChar char="•"/>
            </a:pPr>
            <a:r>
              <a:rPr lang="fi-FI" sz="1600" dirty="0"/>
              <a:t>Aiemmin muodostunut rusto- ja löyhä luukudos kuolee ja siivotaan pois</a:t>
            </a:r>
          </a:p>
        </p:txBody>
      </p:sp>
      <p:sp>
        <p:nvSpPr>
          <p:cNvPr id="5" name="Tekstiruutu 4"/>
          <p:cNvSpPr txBox="1"/>
          <p:nvPr/>
        </p:nvSpPr>
        <p:spPr>
          <a:xfrm>
            <a:off x="800100" y="3605530"/>
            <a:ext cx="9232900" cy="1138773"/>
          </a:xfrm>
          <a:prstGeom prst="rect">
            <a:avLst/>
          </a:prstGeom>
          <a:noFill/>
        </p:spPr>
        <p:txBody>
          <a:bodyPr wrap="square" rtlCol="0">
            <a:spAutoFit/>
          </a:bodyPr>
          <a:lstStyle/>
          <a:p>
            <a:r>
              <a:rPr lang="fi-FI" b="1" dirty="0"/>
              <a:t>Uudisluun muodostumisvaihe: </a:t>
            </a:r>
            <a:r>
              <a:rPr lang="fi-FI" dirty="0"/>
              <a:t>murtuma-alueelle rakennetaan uutta luukudosta</a:t>
            </a:r>
            <a:endParaRPr lang="fi-FI" b="1" dirty="0"/>
          </a:p>
          <a:p>
            <a:endParaRPr lang="fi-FI" dirty="0"/>
          </a:p>
          <a:p>
            <a:pPr marL="285750" indent="-285750">
              <a:buFont typeface="Arial" panose="020B0604020202020204" pitchFamily="34" charset="0"/>
              <a:buChar char="•"/>
            </a:pPr>
            <a:r>
              <a:rPr lang="fi-FI" sz="1600" dirty="0"/>
              <a:t>Kestää viikkoja-muutamia kuukausia</a:t>
            </a:r>
          </a:p>
          <a:p>
            <a:pPr marL="285750" indent="-285750">
              <a:buFont typeface="Arial" panose="020B0604020202020204" pitchFamily="34" charset="0"/>
              <a:buChar char="•"/>
            </a:pPr>
            <a:r>
              <a:rPr lang="fi-FI" sz="1600" dirty="0"/>
              <a:t>Murtuma-alueen ympärille muodostunut kudos vähitellen luutuu ja uudisluuta muodostuu</a:t>
            </a:r>
          </a:p>
        </p:txBody>
      </p:sp>
    </p:spTree>
    <p:extLst>
      <p:ext uri="{BB962C8B-B14F-4D97-AF65-F5344CB8AC3E}">
        <p14:creationId xmlns:p14="http://schemas.microsoft.com/office/powerpoint/2010/main" val="303532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Murtuman paranemiseen vaikuttavia tekijöitä</a:t>
            </a:r>
          </a:p>
        </p:txBody>
      </p:sp>
      <p:sp>
        <p:nvSpPr>
          <p:cNvPr id="3" name="Sisällön paikkamerkki 2"/>
          <p:cNvSpPr>
            <a:spLocks noGrp="1"/>
          </p:cNvSpPr>
          <p:nvPr>
            <p:ph idx="1"/>
          </p:nvPr>
        </p:nvSpPr>
        <p:spPr/>
        <p:txBody>
          <a:bodyPr>
            <a:normAutofit lnSpcReduction="10000"/>
          </a:bodyPr>
          <a:lstStyle/>
          <a:p>
            <a:r>
              <a:rPr lang="fi-FI" dirty="0"/>
              <a:t>Paranemiseen vaikuttavat </a:t>
            </a:r>
            <a:r>
              <a:rPr lang="fi-FI" b="1" dirty="0"/>
              <a:t>PAIKALLISET</a:t>
            </a:r>
            <a:r>
              <a:rPr lang="fi-FI" dirty="0"/>
              <a:t> tekijät:</a:t>
            </a:r>
          </a:p>
          <a:p>
            <a:pPr lvl="1"/>
            <a:r>
              <a:rPr lang="fi-FI" dirty="0"/>
              <a:t>Onko ympäröivässä pehmytkudoksessa vaikea-asteinen vaurio?</a:t>
            </a:r>
          </a:p>
          <a:p>
            <a:pPr lvl="1"/>
            <a:r>
              <a:rPr lang="fi-FI" dirty="0"/>
              <a:t>Onko murtumakappale </a:t>
            </a:r>
            <a:r>
              <a:rPr lang="fi-FI" dirty="0" err="1"/>
              <a:t>avaskulaarinen</a:t>
            </a:r>
            <a:r>
              <a:rPr lang="fi-FI" dirty="0"/>
              <a:t>?</a:t>
            </a:r>
          </a:p>
          <a:p>
            <a:pPr lvl="1"/>
            <a:r>
              <a:rPr lang="fi-FI" dirty="0"/>
              <a:t>Onko murtuma </a:t>
            </a:r>
            <a:r>
              <a:rPr lang="fi-FI" dirty="0" err="1"/>
              <a:t>instabiili</a:t>
            </a:r>
            <a:r>
              <a:rPr lang="fi-FI" dirty="0"/>
              <a:t>?</a:t>
            </a:r>
          </a:p>
          <a:p>
            <a:pPr lvl="1"/>
            <a:r>
              <a:rPr lang="fi-FI" dirty="0"/>
              <a:t>Onko murtumassa infektio?</a:t>
            </a:r>
          </a:p>
          <a:p>
            <a:endParaRPr lang="fi-FI" dirty="0"/>
          </a:p>
          <a:p>
            <a:r>
              <a:rPr lang="fi-FI" dirty="0"/>
              <a:t>Paranemiseen vaikuttavat </a:t>
            </a:r>
            <a:r>
              <a:rPr lang="fi-FI" b="1" dirty="0"/>
              <a:t>SYSTEEMISET</a:t>
            </a:r>
            <a:r>
              <a:rPr lang="fi-FI" dirty="0"/>
              <a:t> tekijät:</a:t>
            </a:r>
          </a:p>
          <a:p>
            <a:pPr lvl="1"/>
            <a:r>
              <a:rPr lang="fi-FI" dirty="0"/>
              <a:t>Tulehdusvasteen teho ja hyöty</a:t>
            </a:r>
          </a:p>
          <a:p>
            <a:pPr lvl="1"/>
            <a:r>
              <a:rPr lang="fi-FI" dirty="0"/>
              <a:t>Luutumisen nopeus</a:t>
            </a:r>
          </a:p>
          <a:p>
            <a:pPr lvl="1"/>
            <a:r>
              <a:rPr lang="fi-FI" dirty="0"/>
              <a:t>Vajaaravitsemus</a:t>
            </a:r>
          </a:p>
          <a:p>
            <a:pPr lvl="1"/>
            <a:r>
              <a:rPr lang="fi-FI" dirty="0" err="1"/>
              <a:t>Ca</a:t>
            </a:r>
            <a:r>
              <a:rPr lang="fi-FI" dirty="0"/>
              <a:t>- ja D-vitamiininpuute</a:t>
            </a:r>
          </a:p>
          <a:p>
            <a:endParaRPr lang="fi-FI" dirty="0"/>
          </a:p>
        </p:txBody>
      </p:sp>
    </p:spTree>
    <p:extLst>
      <p:ext uri="{BB962C8B-B14F-4D97-AF65-F5344CB8AC3E}">
        <p14:creationId xmlns:p14="http://schemas.microsoft.com/office/powerpoint/2010/main" val="387481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Kuntoutus</a:t>
            </a:r>
          </a:p>
        </p:txBody>
      </p:sp>
      <p:sp>
        <p:nvSpPr>
          <p:cNvPr id="3" name="Sisällön paikkamerkki 2"/>
          <p:cNvSpPr>
            <a:spLocks noGrp="1"/>
          </p:cNvSpPr>
          <p:nvPr>
            <p:ph idx="1"/>
          </p:nvPr>
        </p:nvSpPr>
        <p:spPr/>
        <p:txBody>
          <a:bodyPr>
            <a:normAutofit/>
          </a:bodyPr>
          <a:lstStyle/>
          <a:p>
            <a:pPr marL="0" indent="0">
              <a:buNone/>
            </a:pPr>
            <a:endParaRPr lang="fi-FI" dirty="0"/>
          </a:p>
          <a:p>
            <a:pPr lvl="1"/>
            <a:r>
              <a:rPr lang="fi-FI" sz="3200" dirty="0"/>
              <a:t>Moniammatillisuus</a:t>
            </a:r>
          </a:p>
          <a:p>
            <a:pPr lvl="1"/>
            <a:r>
              <a:rPr lang="fi-FI" sz="3200" dirty="0"/>
              <a:t>Yksilöllisyys</a:t>
            </a:r>
          </a:p>
          <a:p>
            <a:pPr lvl="1"/>
            <a:r>
              <a:rPr lang="fi-FI" sz="3200" dirty="0"/>
              <a:t>Kivun hoito</a:t>
            </a:r>
          </a:p>
          <a:p>
            <a:pPr lvl="1"/>
            <a:r>
              <a:rPr lang="fi-FI" sz="3200" dirty="0"/>
              <a:t>Ravitsemustila</a:t>
            </a:r>
          </a:p>
          <a:p>
            <a:pPr lvl="1"/>
            <a:r>
              <a:rPr lang="fi-FI" sz="3200" dirty="0"/>
              <a:t>Mobilisaatio ja mahd. lyhyt laitosmuotoinen hoitoaika</a:t>
            </a:r>
          </a:p>
          <a:p>
            <a:pPr lvl="1"/>
            <a:r>
              <a:rPr lang="fi-FI" sz="3200" dirty="0"/>
              <a:t>Hoidon jatkuvuus</a:t>
            </a:r>
          </a:p>
          <a:p>
            <a:pPr lvl="1"/>
            <a:r>
              <a:rPr lang="fi-FI" sz="3200" dirty="0"/>
              <a:t>Kaatumisten ehkäisy</a:t>
            </a:r>
          </a:p>
        </p:txBody>
      </p:sp>
      <p:pic>
        <p:nvPicPr>
          <p:cNvPr id="4" name="Kuva 3"/>
          <p:cNvPicPr>
            <a:picLocks noChangeAspect="1"/>
          </p:cNvPicPr>
          <p:nvPr/>
        </p:nvPicPr>
        <p:blipFill>
          <a:blip r:embed="rId3"/>
          <a:stretch>
            <a:fillRect/>
          </a:stretch>
        </p:blipFill>
        <p:spPr>
          <a:xfrm>
            <a:off x="7629571" y="208763"/>
            <a:ext cx="4186608" cy="1966549"/>
          </a:xfrm>
          <a:prstGeom prst="rect">
            <a:avLst/>
          </a:prstGeom>
        </p:spPr>
      </p:pic>
    </p:spTree>
    <p:extLst>
      <p:ext uri="{BB962C8B-B14F-4D97-AF65-F5344CB8AC3E}">
        <p14:creationId xmlns:p14="http://schemas.microsoft.com/office/powerpoint/2010/main" val="133700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p:cNvGraphicFramePr>
            <a:graphicFrameLocks noGrp="1"/>
          </p:cNvGraphicFramePr>
          <p:nvPr>
            <p:extLst>
              <p:ext uri="{D42A27DB-BD31-4B8C-83A1-F6EECF244321}">
                <p14:modId xmlns:p14="http://schemas.microsoft.com/office/powerpoint/2010/main" val="1358563330"/>
              </p:ext>
            </p:extLst>
          </p:nvPr>
        </p:nvGraphicFramePr>
        <p:xfrm>
          <a:off x="733200" y="180846"/>
          <a:ext cx="10742520" cy="6450205"/>
        </p:xfrm>
        <a:graphic>
          <a:graphicData uri="http://schemas.openxmlformats.org/drawingml/2006/table">
            <a:tbl>
              <a:tblPr firstRow="1" firstCol="1" bandRow="1"/>
              <a:tblGrid>
                <a:gridCol w="2566939">
                  <a:extLst>
                    <a:ext uri="{9D8B030D-6E8A-4147-A177-3AD203B41FA5}">
                      <a16:colId xmlns:a16="http://schemas.microsoft.com/office/drawing/2014/main" val="20000"/>
                    </a:ext>
                  </a:extLst>
                </a:gridCol>
                <a:gridCol w="2566939">
                  <a:extLst>
                    <a:ext uri="{9D8B030D-6E8A-4147-A177-3AD203B41FA5}">
                      <a16:colId xmlns:a16="http://schemas.microsoft.com/office/drawing/2014/main" val="20001"/>
                    </a:ext>
                  </a:extLst>
                </a:gridCol>
                <a:gridCol w="2566939">
                  <a:extLst>
                    <a:ext uri="{9D8B030D-6E8A-4147-A177-3AD203B41FA5}">
                      <a16:colId xmlns:a16="http://schemas.microsoft.com/office/drawing/2014/main" val="20002"/>
                    </a:ext>
                  </a:extLst>
                </a:gridCol>
                <a:gridCol w="3041703">
                  <a:extLst>
                    <a:ext uri="{9D8B030D-6E8A-4147-A177-3AD203B41FA5}">
                      <a16:colId xmlns:a16="http://schemas.microsoft.com/office/drawing/2014/main" val="20003"/>
                    </a:ext>
                  </a:extLst>
                </a:gridCol>
              </a:tblGrid>
              <a:tr h="73460">
                <a:tc>
                  <a:txBody>
                    <a:bodyPr/>
                    <a:lstStyle/>
                    <a:p>
                      <a:pPr>
                        <a:lnSpc>
                          <a:spcPct val="107000"/>
                        </a:lnSpc>
                        <a:spcAft>
                          <a:spcPts val="0"/>
                        </a:spcAft>
                      </a:pPr>
                      <a:r>
                        <a:rPr lang="fi-FI" sz="700" kern="100" dirty="0">
                          <a:effectLst/>
                          <a:latin typeface="Aptos"/>
                          <a:ea typeface="Aptos"/>
                          <a:cs typeface="Times New Roman" panose="02020603050405020304" pitchFamily="18" charset="0"/>
                        </a:rPr>
                        <a:t>Intervention kohde</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Mitä arvioidaan?</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Millä mitataan?</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dirty="0">
                          <a:effectLst/>
                          <a:latin typeface="Aptos"/>
                          <a:ea typeface="Aptos"/>
                          <a:cs typeface="Times New Roman" panose="02020603050405020304" pitchFamily="18" charset="0"/>
                        </a:rPr>
                        <a:t>Miten puututaan? </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380">
                <a:tc rowSpan="3">
                  <a:txBody>
                    <a:bodyPr/>
                    <a:lstStyle/>
                    <a:p>
                      <a:pPr>
                        <a:lnSpc>
                          <a:spcPct val="107000"/>
                        </a:lnSpc>
                        <a:spcAft>
                          <a:spcPts val="0"/>
                        </a:spcAft>
                      </a:pPr>
                      <a:endParaRPr lang="fi-FI" sz="700" b="1" kern="100" dirty="0">
                        <a:effectLst/>
                        <a:latin typeface="Aptos"/>
                        <a:ea typeface="Aptos"/>
                        <a:cs typeface="Times New Roman" panose="02020603050405020304" pitchFamily="18" charset="0"/>
                      </a:endParaRPr>
                    </a:p>
                    <a:p>
                      <a:pPr>
                        <a:lnSpc>
                          <a:spcPct val="107000"/>
                        </a:lnSpc>
                        <a:spcAft>
                          <a:spcPts val="0"/>
                        </a:spcAft>
                      </a:pPr>
                      <a:endParaRPr lang="fi-FI" sz="700" b="1" kern="100" dirty="0">
                        <a:effectLst/>
                        <a:latin typeface="Aptos"/>
                        <a:ea typeface="Aptos"/>
                        <a:cs typeface="Times New Roman" panose="02020603050405020304" pitchFamily="18" charset="0"/>
                      </a:endParaRPr>
                    </a:p>
                    <a:p>
                      <a:pPr>
                        <a:lnSpc>
                          <a:spcPct val="107000"/>
                        </a:lnSpc>
                        <a:spcAft>
                          <a:spcPts val="0"/>
                        </a:spcAft>
                      </a:pPr>
                      <a:r>
                        <a:rPr lang="fi-FI" sz="1050" b="1" kern="100" dirty="0">
                          <a:effectLst/>
                          <a:latin typeface="Aptos"/>
                          <a:ea typeface="Aptos"/>
                          <a:cs typeface="Times New Roman" panose="02020603050405020304" pitchFamily="18" charset="0"/>
                        </a:rPr>
                        <a:t>Liikuntakyky</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Tasapaino</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Tandem-seisonta</a:t>
                      </a:r>
                    </a:p>
                    <a:p>
                      <a:pPr>
                        <a:lnSpc>
                          <a:spcPct val="107000"/>
                        </a:lnSpc>
                        <a:spcAft>
                          <a:spcPts val="0"/>
                        </a:spcAft>
                      </a:pPr>
                      <a:r>
                        <a:rPr lang="fi-FI" sz="700" kern="100">
                          <a:effectLst/>
                          <a:latin typeface="Aptos"/>
                          <a:ea typeface="Aptos"/>
                          <a:cs typeface="Times New Roman" panose="02020603050405020304" pitchFamily="18" charset="0"/>
                        </a:rPr>
                        <a:t>Yhden jalan seisonta</a:t>
                      </a:r>
                    </a:p>
                    <a:p>
                      <a:pPr>
                        <a:lnSpc>
                          <a:spcPct val="107000"/>
                        </a:lnSpc>
                        <a:spcAft>
                          <a:spcPts val="0"/>
                        </a:spcAft>
                      </a:pPr>
                      <a:r>
                        <a:rPr lang="fi-FI" sz="700" kern="100">
                          <a:effectLst/>
                          <a:latin typeface="Aptos"/>
                          <a:ea typeface="Aptos"/>
                          <a:cs typeface="Times New Roman" panose="02020603050405020304" pitchFamily="18" charset="0"/>
                        </a:rPr>
                        <a:t>Berg Balance Scale</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fi-FI" sz="700" kern="100">
                          <a:effectLst/>
                          <a:latin typeface="Aptos"/>
                          <a:ea typeface="Aptos"/>
                          <a:cs typeface="Times New Roman" panose="02020603050405020304" pitchFamily="18" charset="0"/>
                        </a:rPr>
                        <a:t>Yleinen fyysinen aktiivisuus, ohjattu lihaskunto-/kuntosaliharjoittelu, jooga, tanssi, ryhmäliikunta, uinti, pyöräily,  (sauva)kävely, hölkkä</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038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Askellus, kävelynopeus</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n-US" sz="700" kern="100">
                          <a:effectLst/>
                          <a:latin typeface="Aptos"/>
                          <a:ea typeface="Aptos"/>
                          <a:cs typeface="Times New Roman" panose="02020603050405020304" pitchFamily="18" charset="0"/>
                        </a:rPr>
                        <a:t>4-m kävelynopeus (&lt;0.8m/s?)</a:t>
                      </a:r>
                      <a:endParaRPr lang="fi-FI" sz="700" kern="100">
                        <a:effectLst/>
                        <a:latin typeface="Aptos"/>
                        <a:ea typeface="Aptos"/>
                        <a:cs typeface="Times New Roman" panose="02020603050405020304" pitchFamily="18" charset="0"/>
                      </a:endParaRPr>
                    </a:p>
                    <a:p>
                      <a:pPr>
                        <a:lnSpc>
                          <a:spcPct val="107000"/>
                        </a:lnSpc>
                        <a:spcAft>
                          <a:spcPts val="0"/>
                        </a:spcAft>
                      </a:pPr>
                      <a:r>
                        <a:rPr lang="en-US" sz="700" kern="100">
                          <a:effectLst/>
                          <a:latin typeface="Aptos"/>
                          <a:ea typeface="Aptos"/>
                          <a:cs typeface="Times New Roman" panose="02020603050405020304" pitchFamily="18" charset="0"/>
                        </a:rPr>
                        <a:t>Timed Up and Go</a:t>
                      </a:r>
                      <a:endParaRPr lang="fi-FI" sz="700" kern="100">
                        <a:effectLst/>
                        <a:latin typeface="Aptos"/>
                        <a:ea typeface="Aptos"/>
                        <a:cs typeface="Times New Roman" panose="02020603050405020304" pitchFamily="18" charset="0"/>
                      </a:endParaRPr>
                    </a:p>
                    <a:p>
                      <a:pPr>
                        <a:lnSpc>
                          <a:spcPct val="107000"/>
                        </a:lnSpc>
                        <a:spcAft>
                          <a:spcPts val="0"/>
                        </a:spcAft>
                      </a:pPr>
                      <a:r>
                        <a:rPr lang="en-US" sz="700" kern="100">
                          <a:effectLst/>
                          <a:latin typeface="Aptos"/>
                          <a:ea typeface="Aptos"/>
                          <a:cs typeface="Times New Roman" panose="02020603050405020304" pitchFamily="18" charset="0"/>
                        </a:rPr>
                        <a:t>SPPB</a:t>
                      </a:r>
                      <a:endParaRPr lang="fi-FI" sz="700" kern="100">
                        <a:effectLst/>
                        <a:latin typeface="Aptos"/>
                        <a:ea typeface="Aptos"/>
                        <a:cs typeface="Times New Roman" panose="02020603050405020304" pitchFamily="18" charset="0"/>
                      </a:endParaRP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02"/>
                  </a:ext>
                </a:extLst>
              </a:tr>
              <a:tr h="14692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Lihasvoima</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Dominantin käden puristusvoima,</a:t>
                      </a:r>
                    </a:p>
                    <a:p>
                      <a:pPr>
                        <a:lnSpc>
                          <a:spcPct val="107000"/>
                        </a:lnSpc>
                        <a:spcAft>
                          <a:spcPts val="0"/>
                        </a:spcAft>
                      </a:pPr>
                      <a:r>
                        <a:rPr lang="fi-FI" sz="700" kern="100">
                          <a:effectLst/>
                          <a:latin typeface="Aptos"/>
                          <a:ea typeface="Aptos"/>
                          <a:cs typeface="Times New Roman" panose="02020603050405020304" pitchFamily="18" charset="0"/>
                        </a:rPr>
                        <a:t>5x tuolilta ylösnousu</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03"/>
                  </a:ext>
                </a:extLst>
              </a:tr>
              <a:tr h="587681">
                <a:tc rowSpan="3">
                  <a:txBody>
                    <a:bodyPr/>
                    <a:lstStyle/>
                    <a:p>
                      <a:pPr>
                        <a:lnSpc>
                          <a:spcPct val="107000"/>
                        </a:lnSpc>
                        <a:spcAft>
                          <a:spcPts val="0"/>
                        </a:spcAft>
                      </a:pPr>
                      <a:endParaRPr lang="fi-FI" sz="700" kern="100" dirty="0">
                        <a:effectLst/>
                        <a:latin typeface="Aptos"/>
                        <a:ea typeface="Aptos"/>
                        <a:cs typeface="Times New Roman" panose="02020603050405020304" pitchFamily="18" charset="0"/>
                      </a:endParaRPr>
                    </a:p>
                    <a:p>
                      <a:pPr>
                        <a:lnSpc>
                          <a:spcPct val="107000"/>
                        </a:lnSpc>
                        <a:spcAft>
                          <a:spcPts val="0"/>
                        </a:spcAft>
                      </a:pPr>
                      <a:endParaRPr lang="fi-FI" sz="700" kern="100" dirty="0">
                        <a:effectLst/>
                        <a:latin typeface="Aptos"/>
                        <a:ea typeface="Aptos"/>
                        <a:cs typeface="Times New Roman" panose="02020603050405020304" pitchFamily="18" charset="0"/>
                      </a:endParaRPr>
                    </a:p>
                    <a:p>
                      <a:pPr>
                        <a:lnSpc>
                          <a:spcPct val="107000"/>
                        </a:lnSpc>
                        <a:spcAft>
                          <a:spcPts val="0"/>
                        </a:spcAft>
                      </a:pPr>
                      <a:r>
                        <a:rPr lang="fi-FI" sz="1050" b="1" kern="100" dirty="0">
                          <a:effectLst/>
                          <a:latin typeface="Aptos"/>
                          <a:ea typeface="Aptos"/>
                          <a:cs typeface="Times New Roman" panose="02020603050405020304" pitchFamily="18" charset="0"/>
                        </a:rPr>
                        <a:t>Ravitsemustila</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dirty="0">
                          <a:effectLst/>
                          <a:latin typeface="Aptos"/>
                          <a:ea typeface="Aptos"/>
                          <a:cs typeface="Times New Roman" panose="02020603050405020304" pitchFamily="18" charset="0"/>
                        </a:rPr>
                        <a:t>Painon menetys</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&gt;5% 6kk sisällä tai &gt;10% 12kk sisällä</a:t>
                      </a:r>
                    </a:p>
                    <a:p>
                      <a:pPr>
                        <a:lnSpc>
                          <a:spcPct val="107000"/>
                        </a:lnSpc>
                        <a:spcAft>
                          <a:spcPts val="0"/>
                        </a:spcAft>
                      </a:pPr>
                      <a:r>
                        <a:rPr lang="fi-FI" sz="700" kern="100">
                          <a:effectLst/>
                          <a:latin typeface="Aptos"/>
                          <a:ea typeface="Aptos"/>
                          <a:cs typeface="Times New Roman" panose="02020603050405020304" pitchFamily="18" charset="0"/>
                        </a:rPr>
                        <a:t>MNA (-SF)</a:t>
                      </a:r>
                    </a:p>
                    <a:p>
                      <a:pPr>
                        <a:lnSpc>
                          <a:spcPct val="107000"/>
                        </a:lnSpc>
                        <a:spcAft>
                          <a:spcPts val="0"/>
                        </a:spcAft>
                      </a:pPr>
                      <a:r>
                        <a:rPr lang="en-US" sz="700" kern="100">
                          <a:effectLst/>
                          <a:latin typeface="Aptos"/>
                          <a:ea typeface="Aptos"/>
                          <a:cs typeface="Times New Roman" panose="02020603050405020304" pitchFamily="18" charset="0"/>
                        </a:rPr>
                        <a:t>Punnitus</a:t>
                      </a:r>
                      <a:endParaRPr lang="fi-FI" sz="700" kern="100">
                        <a:effectLst/>
                        <a:latin typeface="Aptos"/>
                        <a:ea typeface="Aptos"/>
                        <a:cs typeface="Times New Roman" panose="02020603050405020304" pitchFamily="18" charset="0"/>
                      </a:endParaRPr>
                    </a:p>
                    <a:p>
                      <a:pPr>
                        <a:lnSpc>
                          <a:spcPct val="107000"/>
                        </a:lnSpc>
                        <a:spcAft>
                          <a:spcPts val="0"/>
                        </a:spcAft>
                      </a:pPr>
                      <a:r>
                        <a:rPr lang="en-US" sz="700" kern="100">
                          <a:effectLst/>
                          <a:latin typeface="Aptos"/>
                          <a:ea typeface="Aptos"/>
                          <a:cs typeface="Times New Roman" panose="02020603050405020304" pitchFamily="18" charset="0"/>
                        </a:rPr>
                        <a:t>S-B12-tc</a:t>
                      </a:r>
                      <a:endParaRPr lang="fi-FI" sz="700" kern="100">
                        <a:effectLst/>
                        <a:latin typeface="Aptos"/>
                        <a:ea typeface="Aptos"/>
                        <a:cs typeface="Times New Roman" panose="02020603050405020304" pitchFamily="18" charset="0"/>
                      </a:endParaRPr>
                    </a:p>
                    <a:p>
                      <a:pPr>
                        <a:lnSpc>
                          <a:spcPct val="107000"/>
                        </a:lnSpc>
                        <a:spcAft>
                          <a:spcPts val="0"/>
                        </a:spcAft>
                      </a:pPr>
                      <a:r>
                        <a:rPr lang="en-US" sz="700" kern="100">
                          <a:effectLst/>
                          <a:latin typeface="Aptos"/>
                          <a:ea typeface="Aptos"/>
                          <a:cs typeface="Times New Roman" panose="02020603050405020304" pitchFamily="18" charset="0"/>
                        </a:rPr>
                        <a:t>fS-Folaat</a:t>
                      </a:r>
                      <a:endParaRPr lang="fi-FI" sz="700" kern="100">
                        <a:effectLst/>
                        <a:latin typeface="Aptos"/>
                        <a:ea typeface="Aptos"/>
                        <a:cs typeface="Times New Roman" panose="02020603050405020304" pitchFamily="18" charset="0"/>
                      </a:endParaRPr>
                    </a:p>
                    <a:p>
                      <a:pPr>
                        <a:lnSpc>
                          <a:spcPct val="107000"/>
                        </a:lnSpc>
                        <a:spcAft>
                          <a:spcPts val="0"/>
                        </a:spcAft>
                      </a:pPr>
                      <a:r>
                        <a:rPr lang="en-US" sz="700" kern="100">
                          <a:effectLst/>
                          <a:latin typeface="Aptos"/>
                          <a:ea typeface="Aptos"/>
                          <a:cs typeface="Times New Roman" panose="02020603050405020304" pitchFamily="18" charset="0"/>
                        </a:rPr>
                        <a:t>P-Ferrit</a:t>
                      </a:r>
                      <a:endParaRPr lang="fi-FI" sz="700" kern="100">
                        <a:effectLst/>
                        <a:latin typeface="Aptos"/>
                        <a:ea typeface="Aptos"/>
                        <a:cs typeface="Times New Roman" panose="02020603050405020304" pitchFamily="18" charset="0"/>
                      </a:endParaRPr>
                    </a:p>
                    <a:p>
                      <a:pPr>
                        <a:lnSpc>
                          <a:spcPct val="107000"/>
                        </a:lnSpc>
                        <a:spcAft>
                          <a:spcPts val="0"/>
                        </a:spcAft>
                      </a:pPr>
                      <a:r>
                        <a:rPr lang="fi-FI" sz="700" kern="100">
                          <a:effectLst/>
                          <a:latin typeface="Aptos"/>
                          <a:ea typeface="Aptos"/>
                          <a:cs typeface="Times New Roman" panose="02020603050405020304" pitchFamily="18" charset="0"/>
                        </a:rPr>
                        <a:t>P-Fe</a:t>
                      </a:r>
                    </a:p>
                    <a:p>
                      <a:pPr>
                        <a:lnSpc>
                          <a:spcPct val="107000"/>
                        </a:lnSpc>
                        <a:spcAft>
                          <a:spcPts val="0"/>
                        </a:spcAft>
                      </a:pPr>
                      <a:r>
                        <a:rPr lang="fi-FI" sz="700" kern="100">
                          <a:effectLst/>
                          <a:latin typeface="Aptos"/>
                          <a:ea typeface="Aptos"/>
                          <a:cs typeface="Times New Roman" panose="02020603050405020304" pitchFamily="18" charset="0"/>
                        </a:rPr>
                        <a:t>Albumiini</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fi-FI" sz="700" kern="100">
                          <a:effectLst/>
                          <a:latin typeface="Aptos"/>
                          <a:ea typeface="Aptos"/>
                          <a:cs typeface="Times New Roman" panose="02020603050405020304" pitchFamily="18" charset="0"/>
                        </a:rPr>
                        <a:t>Ravinnonsaannin varmistaminen, kauppakassipalvelu, lisäravintovalmisteet, hivenaine- ja vitamiinilisät</a:t>
                      </a:r>
                    </a:p>
                    <a:p>
                      <a:pPr>
                        <a:lnSpc>
                          <a:spcPct val="107000"/>
                        </a:lnSpc>
                        <a:spcAft>
                          <a:spcPts val="0"/>
                        </a:spcAft>
                      </a:pPr>
                      <a:r>
                        <a:rPr lang="fi-FI" sz="700" kern="100">
                          <a:effectLst/>
                          <a:latin typeface="Aptos"/>
                          <a:ea typeface="Aptos"/>
                          <a:cs typeface="Times New Roman" panose="02020603050405020304" pitchFamily="18" charset="0"/>
                        </a:rPr>
                        <a:t> </a:t>
                      </a:r>
                    </a:p>
                    <a:p>
                      <a:pPr>
                        <a:lnSpc>
                          <a:spcPct val="107000"/>
                        </a:lnSpc>
                        <a:spcAft>
                          <a:spcPts val="0"/>
                        </a:spcAft>
                      </a:pPr>
                      <a:r>
                        <a:rPr lang="fi-FI" sz="700" kern="100">
                          <a:effectLst/>
                          <a:latin typeface="Aptos"/>
                          <a:ea typeface="Aptos"/>
                          <a:cs typeface="Times New Roman" panose="02020603050405020304" pitchFamily="18" charset="0"/>
                        </a:rPr>
                        <a:t>Päihdetyöntekijät, katkaisuhoito tai alkoholinkäytön vieroitushoito</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84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Ca- ja D-vitamiinin saanti</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Anamneesi</a:t>
                      </a:r>
                    </a:p>
                    <a:p>
                      <a:pPr>
                        <a:lnSpc>
                          <a:spcPct val="107000"/>
                        </a:lnSpc>
                        <a:spcAft>
                          <a:spcPts val="0"/>
                        </a:spcAft>
                      </a:pPr>
                      <a:r>
                        <a:rPr lang="fi-FI" sz="700" kern="100">
                          <a:effectLst/>
                          <a:latin typeface="Aptos"/>
                          <a:ea typeface="Aptos"/>
                          <a:cs typeface="Times New Roman" panose="02020603050405020304" pitchFamily="18" charset="0"/>
                        </a:rPr>
                        <a:t>Ca-saannin laskurit</a:t>
                      </a:r>
                    </a:p>
                    <a:p>
                      <a:pPr>
                        <a:lnSpc>
                          <a:spcPct val="107000"/>
                        </a:lnSpc>
                        <a:spcAft>
                          <a:spcPts val="0"/>
                        </a:spcAft>
                      </a:pPr>
                      <a:r>
                        <a:rPr lang="fi-FI" sz="700" kern="100">
                          <a:effectLst/>
                          <a:latin typeface="Aptos"/>
                          <a:ea typeface="Aptos"/>
                          <a:cs typeface="Times New Roman" panose="02020603050405020304" pitchFamily="18" charset="0"/>
                        </a:rPr>
                        <a:t>S-D-25(OH)</a:t>
                      </a:r>
                    </a:p>
                    <a:p>
                      <a:pPr>
                        <a:lnSpc>
                          <a:spcPct val="107000"/>
                        </a:lnSpc>
                        <a:spcAft>
                          <a:spcPts val="0"/>
                        </a:spcAft>
                      </a:pPr>
                      <a:r>
                        <a:rPr lang="fi-FI" sz="700" kern="100">
                          <a:effectLst/>
                          <a:latin typeface="Aptos"/>
                          <a:ea typeface="Aptos"/>
                          <a:cs typeface="Times New Roman" panose="02020603050405020304" pitchFamily="18" charset="0"/>
                        </a:rPr>
                        <a:t>P-Ca-Ion</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05"/>
                  </a:ext>
                </a:extLst>
              </a:tr>
              <a:tr h="367300">
                <a:tc vMerge="1">
                  <a:txBody>
                    <a:bodyPr/>
                    <a:lstStyle/>
                    <a:p>
                      <a:endParaRPr lang="fi-FI"/>
                    </a:p>
                  </a:txBody>
                  <a:tcPr/>
                </a:tc>
                <a:tc>
                  <a:txBody>
                    <a:bodyPr/>
                    <a:lstStyle/>
                    <a:p>
                      <a:pPr>
                        <a:lnSpc>
                          <a:spcPct val="107000"/>
                        </a:lnSpc>
                        <a:spcAft>
                          <a:spcPts val="0"/>
                        </a:spcAft>
                      </a:pPr>
                      <a:r>
                        <a:rPr lang="fi-FI" sz="700" kern="100" dirty="0">
                          <a:effectLst/>
                          <a:latin typeface="Aptos"/>
                          <a:ea typeface="Aptos"/>
                          <a:cs typeface="Times New Roman" panose="02020603050405020304" pitchFamily="18" charset="0"/>
                        </a:rPr>
                        <a:t>Alkoholinkäyttö</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Anamneesi</a:t>
                      </a:r>
                    </a:p>
                    <a:p>
                      <a:pPr>
                        <a:lnSpc>
                          <a:spcPct val="107000"/>
                        </a:lnSpc>
                        <a:spcAft>
                          <a:spcPts val="0"/>
                        </a:spcAft>
                      </a:pPr>
                      <a:r>
                        <a:rPr lang="fi-FI" sz="700" kern="100">
                          <a:effectLst/>
                          <a:latin typeface="Aptos"/>
                          <a:ea typeface="Aptos"/>
                          <a:cs typeface="Times New Roman" panose="02020603050405020304" pitchFamily="18" charset="0"/>
                        </a:rPr>
                        <a:t>AUDIT</a:t>
                      </a:r>
                    </a:p>
                    <a:p>
                      <a:pPr>
                        <a:lnSpc>
                          <a:spcPct val="107000"/>
                        </a:lnSpc>
                        <a:spcAft>
                          <a:spcPts val="0"/>
                        </a:spcAft>
                      </a:pPr>
                      <a:r>
                        <a:rPr lang="fi-FI" sz="700" kern="100">
                          <a:effectLst/>
                          <a:latin typeface="Aptos"/>
                          <a:ea typeface="Aptos"/>
                          <a:cs typeface="Times New Roman" panose="02020603050405020304" pitchFamily="18" charset="0"/>
                        </a:rPr>
                        <a:t>B-PEth</a:t>
                      </a:r>
                    </a:p>
                    <a:p>
                      <a:pPr>
                        <a:lnSpc>
                          <a:spcPct val="107000"/>
                        </a:lnSpc>
                        <a:spcAft>
                          <a:spcPts val="0"/>
                        </a:spcAft>
                      </a:pPr>
                      <a:r>
                        <a:rPr lang="fi-FI" sz="700" kern="100">
                          <a:effectLst/>
                          <a:latin typeface="Aptos"/>
                          <a:ea typeface="Aptos"/>
                          <a:cs typeface="Times New Roman" panose="02020603050405020304" pitchFamily="18" charset="0"/>
                        </a:rPr>
                        <a:t>ALAT</a:t>
                      </a:r>
                    </a:p>
                    <a:p>
                      <a:pPr>
                        <a:lnSpc>
                          <a:spcPct val="107000"/>
                        </a:lnSpc>
                        <a:spcAft>
                          <a:spcPts val="0"/>
                        </a:spcAft>
                      </a:pPr>
                      <a:r>
                        <a:rPr lang="fi-FI" sz="700" kern="100">
                          <a:effectLst/>
                          <a:latin typeface="Aptos"/>
                          <a:ea typeface="Aptos"/>
                          <a:cs typeface="Times New Roman" panose="02020603050405020304" pitchFamily="18" charset="0"/>
                        </a:rPr>
                        <a:t>GT</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06"/>
                  </a:ext>
                </a:extLst>
              </a:tr>
              <a:tr h="146920">
                <a:tc rowSpan="3">
                  <a:txBody>
                    <a:bodyPr/>
                    <a:lstStyle/>
                    <a:p>
                      <a:pPr>
                        <a:lnSpc>
                          <a:spcPct val="107000"/>
                        </a:lnSpc>
                        <a:spcAft>
                          <a:spcPts val="0"/>
                        </a:spcAft>
                      </a:pPr>
                      <a:endParaRPr lang="fi-FI" sz="1050" b="1" kern="100" dirty="0">
                        <a:effectLst/>
                        <a:latin typeface="Aptos"/>
                        <a:ea typeface="Aptos"/>
                        <a:cs typeface="Times New Roman" panose="02020603050405020304" pitchFamily="18" charset="0"/>
                      </a:endParaRPr>
                    </a:p>
                    <a:p>
                      <a:pPr>
                        <a:lnSpc>
                          <a:spcPct val="107000"/>
                        </a:lnSpc>
                        <a:spcAft>
                          <a:spcPts val="0"/>
                        </a:spcAft>
                      </a:pPr>
                      <a:r>
                        <a:rPr lang="fi-FI" sz="1050" b="1" kern="100" dirty="0" err="1">
                          <a:effectLst/>
                          <a:latin typeface="Aptos"/>
                          <a:ea typeface="Aptos"/>
                          <a:cs typeface="Times New Roman" panose="02020603050405020304" pitchFamily="18" charset="0"/>
                        </a:rPr>
                        <a:t>Sensoriikka</a:t>
                      </a:r>
                      <a:endParaRPr lang="fi-FI" sz="1050" b="1" kern="100" dirty="0">
                        <a:effectLst/>
                        <a:latin typeface="Aptos"/>
                        <a:ea typeface="Aptos"/>
                        <a:cs typeface="Times New Roman" panose="02020603050405020304" pitchFamily="18" charset="0"/>
                      </a:endParaRP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Huimaus</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Päänkääntötesti</a:t>
                      </a:r>
                    </a:p>
                    <a:p>
                      <a:pPr>
                        <a:lnSpc>
                          <a:spcPct val="107000"/>
                        </a:lnSpc>
                        <a:spcAft>
                          <a:spcPts val="0"/>
                        </a:spcAft>
                      </a:pPr>
                      <a:r>
                        <a:rPr lang="fi-FI" sz="700" kern="100">
                          <a:effectLst/>
                          <a:latin typeface="Aptos"/>
                          <a:ea typeface="Aptos"/>
                          <a:cs typeface="Times New Roman" panose="02020603050405020304" pitchFamily="18" charset="0"/>
                        </a:rPr>
                        <a:t>Dix-Hallpike-testi</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fi-FI" sz="700" kern="100">
                          <a:effectLst/>
                          <a:latin typeface="Aptos"/>
                          <a:ea typeface="Aptos"/>
                          <a:cs typeface="Times New Roman" panose="02020603050405020304" pitchFamily="18" charset="0"/>
                        </a:rPr>
                        <a:t>Tukisukat, lääkehoidon kokonaisarvio, liikkuvuuden ja lihaskunnon ylläpito, apuvälineet, silmälasit, kuulolaitteet</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038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Näkö</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i-FI" sz="700" kern="100" dirty="0">
                          <a:effectLst/>
                          <a:latin typeface="Aptos"/>
                          <a:ea typeface="Aptos"/>
                          <a:cs typeface="Times New Roman" panose="02020603050405020304" pitchFamily="18" charset="0"/>
                        </a:rPr>
                        <a:t>E-taulu</a:t>
                      </a:r>
                    </a:p>
                    <a:p>
                      <a:pPr>
                        <a:lnSpc>
                          <a:spcPct val="107000"/>
                        </a:lnSpc>
                        <a:spcAft>
                          <a:spcPts val="0"/>
                        </a:spcAft>
                      </a:pPr>
                      <a:r>
                        <a:rPr lang="fi-FI" sz="700" kern="100" dirty="0" err="1">
                          <a:effectLst/>
                          <a:latin typeface="Aptos"/>
                          <a:ea typeface="Aptos"/>
                          <a:cs typeface="Times New Roman" panose="02020603050405020304" pitchFamily="18" charset="0"/>
                        </a:rPr>
                        <a:t>Amslerin</a:t>
                      </a:r>
                      <a:r>
                        <a:rPr lang="fi-FI" sz="700" kern="100" dirty="0">
                          <a:effectLst/>
                          <a:latin typeface="Aptos"/>
                          <a:ea typeface="Aptos"/>
                          <a:cs typeface="Times New Roman" panose="02020603050405020304" pitchFamily="18" charset="0"/>
                        </a:rPr>
                        <a:t> kartta</a:t>
                      </a:r>
                    </a:p>
                    <a:p>
                      <a:pPr>
                        <a:lnSpc>
                          <a:spcPct val="107000"/>
                        </a:lnSpc>
                        <a:spcAft>
                          <a:spcPts val="0"/>
                        </a:spcAft>
                      </a:pPr>
                      <a:r>
                        <a:rPr lang="fi-FI" sz="700" kern="100" dirty="0">
                          <a:effectLst/>
                          <a:latin typeface="Aptos"/>
                          <a:ea typeface="Aptos"/>
                          <a:cs typeface="Times New Roman" panose="02020603050405020304" pitchFamily="18" charset="0"/>
                        </a:rPr>
                        <a:t>Havainnointi</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08"/>
                  </a:ext>
                </a:extLst>
              </a:tr>
              <a:tr h="14692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Kuulo</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Havainnointi</a:t>
                      </a:r>
                    </a:p>
                    <a:p>
                      <a:pPr>
                        <a:lnSpc>
                          <a:spcPct val="107000"/>
                        </a:lnSpc>
                        <a:spcAft>
                          <a:spcPts val="0"/>
                        </a:spcAft>
                      </a:pPr>
                      <a:r>
                        <a:rPr lang="fi-FI" sz="700" kern="100">
                          <a:effectLst/>
                          <a:latin typeface="Aptos"/>
                          <a:ea typeface="Aptos"/>
                          <a:cs typeface="Times New Roman" panose="02020603050405020304" pitchFamily="18" charset="0"/>
                        </a:rPr>
                        <a:t>Kuulon testaus</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09"/>
                  </a:ext>
                </a:extLst>
              </a:tr>
              <a:tr h="100675">
                <a:tc rowSpan="3">
                  <a:txBody>
                    <a:bodyPr/>
                    <a:lstStyle/>
                    <a:p>
                      <a:pPr>
                        <a:lnSpc>
                          <a:spcPct val="107000"/>
                        </a:lnSpc>
                        <a:spcAft>
                          <a:spcPts val="0"/>
                        </a:spcAft>
                      </a:pPr>
                      <a:r>
                        <a:rPr lang="fi-FI" sz="1050" b="1" kern="100" dirty="0" err="1">
                          <a:effectLst/>
                          <a:latin typeface="Aptos"/>
                          <a:ea typeface="Aptos"/>
                          <a:cs typeface="Times New Roman" panose="02020603050405020304" pitchFamily="18" charset="0"/>
                        </a:rPr>
                        <a:t>Kognito</a:t>
                      </a:r>
                      <a:endParaRPr lang="fi-FI" sz="1050" b="1" kern="100" dirty="0">
                        <a:effectLst/>
                        <a:latin typeface="Aptos"/>
                        <a:ea typeface="Aptos"/>
                        <a:cs typeface="Times New Roman" panose="02020603050405020304" pitchFamily="18" charset="0"/>
                      </a:endParaRP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fi-FI" sz="700" kern="100">
                          <a:effectLst/>
                          <a:latin typeface="Aptos"/>
                          <a:ea typeface="Aptos"/>
                          <a:cs typeface="Times New Roman" panose="02020603050405020304" pitchFamily="18" charset="0"/>
                        </a:rPr>
                        <a:t>Muistisairaus vai delirium?</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700" kern="100">
                          <a:effectLst/>
                          <a:latin typeface="Aptos"/>
                          <a:ea typeface="Aptos"/>
                          <a:cs typeface="Times New Roman" panose="02020603050405020304" pitchFamily="18" charset="0"/>
                        </a:rPr>
                        <a:t>MMSE</a:t>
                      </a:r>
                      <a:endParaRPr lang="fi-FI" sz="700" kern="100">
                        <a:effectLst/>
                        <a:latin typeface="Aptos"/>
                        <a:ea typeface="Aptos"/>
                        <a:cs typeface="Times New Roman" panose="02020603050405020304" pitchFamily="18" charset="0"/>
                      </a:endParaRP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fi-FI" sz="700" kern="100">
                          <a:effectLst/>
                          <a:latin typeface="Aptos"/>
                          <a:ea typeface="Aptos"/>
                          <a:cs typeface="Times New Roman" panose="02020603050405020304" pitchFamily="18" charset="0"/>
                        </a:rPr>
                        <a:t>Päivätoiminta, sosiaaliset virikkeet ja virikkeellinen arki, yksinäisyyden hoito</a:t>
                      </a:r>
                    </a:p>
                    <a:p>
                      <a:pPr>
                        <a:lnSpc>
                          <a:spcPct val="107000"/>
                        </a:lnSpc>
                        <a:spcAft>
                          <a:spcPts val="0"/>
                        </a:spcAft>
                      </a:pPr>
                      <a:r>
                        <a:rPr lang="fi-FI" sz="700" kern="100">
                          <a:effectLst/>
                          <a:latin typeface="Aptos"/>
                          <a:ea typeface="Aptos"/>
                          <a:cs typeface="Times New Roman" panose="02020603050405020304" pitchFamily="18" charset="0"/>
                        </a:rPr>
                        <a:t> </a:t>
                      </a:r>
                    </a:p>
                    <a:p>
                      <a:pPr>
                        <a:lnSpc>
                          <a:spcPct val="107000"/>
                        </a:lnSpc>
                        <a:spcAft>
                          <a:spcPts val="0"/>
                        </a:spcAft>
                      </a:pPr>
                      <a:r>
                        <a:rPr lang="fi-FI" sz="700" kern="100">
                          <a:effectLst/>
                          <a:latin typeface="Aptos"/>
                          <a:ea typeface="Aptos"/>
                          <a:cs typeface="Times New Roman" panose="02020603050405020304" pitchFamily="18" charset="0"/>
                        </a:rPr>
                        <a:t>Deliriumin lääkkeettömät hoitokeinot ja laukaisevan syyn selvitys ja hoito</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00675">
                <a:tc vMerge="1">
                  <a:txBody>
                    <a:bodyPr/>
                    <a:lstStyle/>
                    <a:p>
                      <a:endParaRPr lang="fi-FI"/>
                    </a:p>
                  </a:txBody>
                  <a:tcPr/>
                </a:tc>
                <a:tc vMerge="1">
                  <a:txBody>
                    <a:bodyPr/>
                    <a:lstStyle/>
                    <a:p>
                      <a:endParaRPr lang="fi-FI"/>
                    </a:p>
                  </a:txBody>
                  <a:tcPr/>
                </a:tc>
                <a:tc>
                  <a:txBody>
                    <a:bodyPr/>
                    <a:lstStyle/>
                    <a:p>
                      <a:pPr>
                        <a:lnSpc>
                          <a:spcPct val="107000"/>
                        </a:lnSpc>
                        <a:spcAft>
                          <a:spcPts val="0"/>
                        </a:spcAft>
                      </a:pPr>
                      <a:r>
                        <a:rPr lang="en-US" sz="700" kern="100">
                          <a:effectLst/>
                          <a:latin typeface="Aptos"/>
                          <a:ea typeface="Aptos"/>
                          <a:cs typeface="Times New Roman" panose="02020603050405020304" pitchFamily="18" charset="0"/>
                        </a:rPr>
                        <a:t>MoCA</a:t>
                      </a:r>
                      <a:endParaRPr lang="fi-FI" sz="700" kern="100">
                        <a:effectLst/>
                        <a:latin typeface="Aptos"/>
                        <a:ea typeface="Aptos"/>
                        <a:cs typeface="Times New Roman" panose="02020603050405020304" pitchFamily="18" charset="0"/>
                      </a:endParaRP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11"/>
                  </a:ext>
                </a:extLst>
              </a:tr>
              <a:tr h="165950">
                <a:tc vMerge="1">
                  <a:txBody>
                    <a:bodyPr/>
                    <a:lstStyle/>
                    <a:p>
                      <a:endParaRPr lang="fi-FI"/>
                    </a:p>
                  </a:txBody>
                  <a:tcPr/>
                </a:tc>
                <a:tc vMerge="1">
                  <a:txBody>
                    <a:bodyPr/>
                    <a:lstStyle/>
                    <a:p>
                      <a:endParaRPr lang="fi-FI"/>
                    </a:p>
                  </a:txBody>
                  <a:tcPr/>
                </a:tc>
                <a:tc>
                  <a:txBody>
                    <a:bodyPr/>
                    <a:lstStyle/>
                    <a:p>
                      <a:pPr>
                        <a:lnSpc>
                          <a:spcPct val="107000"/>
                        </a:lnSpc>
                        <a:spcAft>
                          <a:spcPts val="0"/>
                        </a:spcAft>
                      </a:pPr>
                      <a:r>
                        <a:rPr lang="en-US" sz="700" kern="100">
                          <a:effectLst/>
                          <a:latin typeface="Aptos"/>
                          <a:ea typeface="Aptos"/>
                          <a:cs typeface="Times New Roman" panose="02020603050405020304" pitchFamily="18" charset="0"/>
                        </a:rPr>
                        <a:t>CAM tai 4AT</a:t>
                      </a:r>
                      <a:endParaRPr lang="fi-FI" sz="700" kern="100">
                        <a:effectLst/>
                        <a:latin typeface="Aptos"/>
                        <a:ea typeface="Aptos"/>
                        <a:cs typeface="Times New Roman" panose="02020603050405020304" pitchFamily="18" charset="0"/>
                      </a:endParaRP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12"/>
                  </a:ext>
                </a:extLst>
              </a:tr>
              <a:tr h="73460">
                <a:tc rowSpan="3">
                  <a:txBody>
                    <a:bodyPr/>
                    <a:lstStyle/>
                    <a:p>
                      <a:pPr>
                        <a:lnSpc>
                          <a:spcPct val="107000"/>
                        </a:lnSpc>
                        <a:spcAft>
                          <a:spcPts val="0"/>
                        </a:spcAft>
                      </a:pPr>
                      <a:endParaRPr lang="fi-FI" sz="700" b="1" kern="100" dirty="0">
                        <a:effectLst/>
                        <a:latin typeface="Aptos"/>
                        <a:ea typeface="Aptos"/>
                        <a:cs typeface="Times New Roman" panose="02020603050405020304" pitchFamily="18" charset="0"/>
                      </a:endParaRPr>
                    </a:p>
                    <a:p>
                      <a:pPr>
                        <a:lnSpc>
                          <a:spcPct val="107000"/>
                        </a:lnSpc>
                        <a:spcAft>
                          <a:spcPts val="0"/>
                        </a:spcAft>
                      </a:pPr>
                      <a:endParaRPr lang="fi-FI" sz="700" b="1" kern="100" dirty="0">
                        <a:effectLst/>
                        <a:latin typeface="Aptos"/>
                        <a:ea typeface="Aptos"/>
                        <a:cs typeface="Times New Roman" panose="02020603050405020304" pitchFamily="18" charset="0"/>
                      </a:endParaRPr>
                    </a:p>
                    <a:p>
                      <a:pPr>
                        <a:lnSpc>
                          <a:spcPct val="107000"/>
                        </a:lnSpc>
                        <a:spcAft>
                          <a:spcPts val="0"/>
                        </a:spcAft>
                      </a:pPr>
                      <a:r>
                        <a:rPr lang="fi-FI" sz="1000" b="1" kern="100" dirty="0">
                          <a:effectLst/>
                          <a:latin typeface="Aptos"/>
                          <a:ea typeface="Aptos"/>
                          <a:cs typeface="Times New Roman" panose="02020603050405020304" pitchFamily="18" charset="0"/>
                        </a:rPr>
                        <a:t>Mieliala</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Masennus</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GDS-15</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fi-FI" sz="700" kern="100">
                          <a:effectLst/>
                          <a:latin typeface="Aptos"/>
                          <a:ea typeface="Aptos"/>
                          <a:cs typeface="Times New Roman" panose="02020603050405020304" pitchFamily="18" charset="0"/>
                        </a:rPr>
                        <a:t>Rajoittaako kaatumisen pelko päivittäistä voimintaa? Onko kaatumisen pelko rationaalista vai irrationaalista?</a:t>
                      </a:r>
                    </a:p>
                    <a:p>
                      <a:pPr>
                        <a:lnSpc>
                          <a:spcPct val="107000"/>
                        </a:lnSpc>
                        <a:spcAft>
                          <a:spcPts val="0"/>
                        </a:spcAft>
                      </a:pPr>
                      <a:r>
                        <a:rPr lang="fi-FI" sz="700" kern="100">
                          <a:effectLst/>
                          <a:latin typeface="Aptos"/>
                          <a:ea typeface="Aptos"/>
                          <a:cs typeface="Times New Roman" panose="02020603050405020304" pitchFamily="18" charset="0"/>
                        </a:rPr>
                        <a:t> </a:t>
                      </a:r>
                    </a:p>
                    <a:p>
                      <a:pPr>
                        <a:lnSpc>
                          <a:spcPct val="107000"/>
                        </a:lnSpc>
                        <a:spcAft>
                          <a:spcPts val="0"/>
                        </a:spcAft>
                      </a:pPr>
                      <a:r>
                        <a:rPr lang="fi-FI" sz="700" kern="100">
                          <a:effectLst/>
                          <a:latin typeface="Aptos"/>
                          <a:ea typeface="Aptos"/>
                          <a:cs typeface="Times New Roman" panose="02020603050405020304" pitchFamily="18" charset="0"/>
                        </a:rPr>
                        <a:t>Päivätoiminta, virikkeellinen arki, yksinäisyyden hoito</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346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Ahdistus</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HADS</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14"/>
                  </a:ext>
                </a:extLst>
              </a:tr>
              <a:tr h="29384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Kaatumisen pelko</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Suora kysymys</a:t>
                      </a:r>
                    </a:p>
                    <a:p>
                      <a:pPr>
                        <a:lnSpc>
                          <a:spcPct val="107000"/>
                        </a:lnSpc>
                        <a:spcAft>
                          <a:spcPts val="0"/>
                        </a:spcAft>
                      </a:pPr>
                      <a:r>
                        <a:rPr lang="fi-FI" sz="700" kern="100">
                          <a:effectLst/>
                          <a:latin typeface="Aptos"/>
                          <a:ea typeface="Aptos"/>
                          <a:cs typeface="Times New Roman" panose="02020603050405020304" pitchFamily="18" charset="0"/>
                        </a:rPr>
                        <a:t>FES-I</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15"/>
                  </a:ext>
                </a:extLst>
              </a:tr>
              <a:tr h="73460">
                <a:tc rowSpan="3">
                  <a:txBody>
                    <a:bodyPr/>
                    <a:lstStyle/>
                    <a:p>
                      <a:pPr>
                        <a:lnSpc>
                          <a:spcPct val="107000"/>
                        </a:lnSpc>
                        <a:spcAft>
                          <a:spcPts val="0"/>
                        </a:spcAft>
                      </a:pPr>
                      <a:endParaRPr lang="fi-FI" sz="1050" kern="100" dirty="0">
                        <a:effectLst/>
                        <a:latin typeface="Aptos"/>
                        <a:ea typeface="Aptos"/>
                        <a:cs typeface="Times New Roman" panose="02020603050405020304" pitchFamily="18" charset="0"/>
                      </a:endParaRPr>
                    </a:p>
                    <a:p>
                      <a:pPr>
                        <a:lnSpc>
                          <a:spcPct val="107000"/>
                        </a:lnSpc>
                        <a:spcAft>
                          <a:spcPts val="0"/>
                        </a:spcAft>
                      </a:pPr>
                      <a:r>
                        <a:rPr lang="fi-FI" sz="1050" b="1" kern="100" dirty="0">
                          <a:effectLst/>
                          <a:latin typeface="Aptos"/>
                          <a:ea typeface="Aptos"/>
                          <a:cs typeface="Times New Roman" panose="02020603050405020304" pitchFamily="18" charset="0"/>
                        </a:rPr>
                        <a:t>Lääkitys</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Käyttöindikaatiot</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STOPPFall</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fi-FI" sz="700" kern="100">
                          <a:effectLst/>
                          <a:latin typeface="Aptos"/>
                          <a:ea typeface="Aptos"/>
                          <a:cs typeface="Times New Roman" panose="02020603050405020304" pitchFamily="18" charset="0"/>
                        </a:rPr>
                        <a:t>Lääkehoidon kokonaisarvio, tarv. geriatrin tms. ajankohtaisen erikoisalan konsultaatio</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692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Yhteisvaikutukset</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STEADI</a:t>
                      </a:r>
                    </a:p>
                    <a:p>
                      <a:pPr>
                        <a:lnSpc>
                          <a:spcPct val="107000"/>
                        </a:lnSpc>
                        <a:spcAft>
                          <a:spcPts val="0"/>
                        </a:spcAft>
                      </a:pPr>
                      <a:r>
                        <a:rPr lang="fi-FI" sz="700" kern="100">
                          <a:effectLst/>
                          <a:latin typeface="Aptos"/>
                          <a:ea typeface="Aptos"/>
                          <a:cs typeface="Times New Roman" panose="02020603050405020304" pitchFamily="18" charset="0"/>
                        </a:rPr>
                        <a:t> </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17"/>
                  </a:ext>
                </a:extLst>
              </a:tr>
              <a:tr h="14692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Vasteen arviointi</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Terveysportin ”Lääkeinteraktiot ja haitat”-työkalu</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18"/>
                  </a:ext>
                </a:extLst>
              </a:tr>
              <a:tr h="73460">
                <a:tc rowSpan="4">
                  <a:txBody>
                    <a:bodyPr/>
                    <a:lstStyle/>
                    <a:p>
                      <a:pPr>
                        <a:lnSpc>
                          <a:spcPct val="107000"/>
                        </a:lnSpc>
                        <a:spcAft>
                          <a:spcPts val="0"/>
                        </a:spcAft>
                      </a:pPr>
                      <a:endParaRPr lang="fi-FI" sz="1050" b="1" kern="100" dirty="0">
                        <a:effectLst/>
                        <a:latin typeface="Aptos"/>
                        <a:ea typeface="Aptos"/>
                        <a:cs typeface="Times New Roman" panose="02020603050405020304" pitchFamily="18" charset="0"/>
                      </a:endParaRPr>
                    </a:p>
                    <a:p>
                      <a:pPr>
                        <a:lnSpc>
                          <a:spcPct val="107000"/>
                        </a:lnSpc>
                        <a:spcAft>
                          <a:spcPts val="0"/>
                        </a:spcAft>
                      </a:pPr>
                      <a:r>
                        <a:rPr lang="fi-FI" sz="1050" b="1" kern="100" dirty="0">
                          <a:effectLst/>
                          <a:latin typeface="Aptos"/>
                          <a:ea typeface="Aptos"/>
                          <a:cs typeface="Times New Roman" panose="02020603050405020304" pitchFamily="18" charset="0"/>
                        </a:rPr>
                        <a:t>Autonomiset toiminnot</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Ortostatismi</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Ortostatismin kliininen testaus</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07000"/>
                        </a:lnSpc>
                        <a:spcAft>
                          <a:spcPts val="0"/>
                        </a:spcAft>
                      </a:pPr>
                      <a:r>
                        <a:rPr lang="fi-FI" sz="700" kern="100">
                          <a:effectLst/>
                          <a:latin typeface="Aptos"/>
                          <a:ea typeface="Aptos"/>
                          <a:cs typeface="Times New Roman" panose="02020603050405020304" pitchFamily="18" charset="0"/>
                        </a:rPr>
                        <a:t>Lääkehoidon kokonaisarvio, fysioterapeutin ohjaus: lantionhallinta, behavioraalis-kognitiivinen terapia, inkontinenssisuojat, apuvälineet (sorsa, portatiivi), sydämentahdistimen tarpeen arvio</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7346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Virtsainkontinenssi</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3IQ</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20"/>
                  </a:ext>
                </a:extLst>
              </a:tr>
              <a:tr h="73460">
                <a:tc vMerge="1">
                  <a:txBody>
                    <a:bodyPr/>
                    <a:lstStyle/>
                    <a:p>
                      <a:endParaRPr lang="fi-FI"/>
                    </a:p>
                  </a:txBody>
                  <a:tcPr/>
                </a:tc>
                <a:tc rowSpan="2">
                  <a:txBody>
                    <a:bodyPr/>
                    <a:lstStyle/>
                    <a:p>
                      <a:pPr>
                        <a:lnSpc>
                          <a:spcPct val="107000"/>
                        </a:lnSpc>
                        <a:spcAft>
                          <a:spcPts val="0"/>
                        </a:spcAft>
                      </a:pPr>
                      <a:r>
                        <a:rPr lang="fi-FI" sz="700" kern="100" dirty="0">
                          <a:effectLst/>
                          <a:latin typeface="Aptos"/>
                          <a:ea typeface="Aptos"/>
                          <a:cs typeface="Times New Roman" panose="02020603050405020304" pitchFamily="18" charset="0"/>
                        </a:rPr>
                        <a:t>Syke</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EKG</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21"/>
                  </a:ext>
                </a:extLst>
              </a:tr>
              <a:tr h="134845">
                <a:tc vMerge="1">
                  <a:txBody>
                    <a:bodyPr/>
                    <a:lstStyle/>
                    <a:p>
                      <a:endParaRPr lang="fi-FI"/>
                    </a:p>
                  </a:txBody>
                  <a:tcPr/>
                </a:tc>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Holter</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22"/>
                  </a:ext>
                </a:extLst>
              </a:tr>
              <a:tr h="73460">
                <a:tc rowSpan="4">
                  <a:txBody>
                    <a:bodyPr/>
                    <a:lstStyle/>
                    <a:p>
                      <a:pPr>
                        <a:lnSpc>
                          <a:spcPct val="107000"/>
                        </a:lnSpc>
                        <a:spcAft>
                          <a:spcPts val="0"/>
                        </a:spcAft>
                      </a:pPr>
                      <a:endParaRPr lang="fi-FI" sz="1050" b="1" kern="100" dirty="0">
                        <a:effectLst/>
                        <a:latin typeface="Aptos"/>
                        <a:ea typeface="Aptos"/>
                        <a:cs typeface="Times New Roman" panose="02020603050405020304" pitchFamily="18" charset="0"/>
                      </a:endParaRPr>
                    </a:p>
                    <a:p>
                      <a:pPr>
                        <a:lnSpc>
                          <a:spcPct val="107000"/>
                        </a:lnSpc>
                        <a:spcAft>
                          <a:spcPts val="0"/>
                        </a:spcAft>
                      </a:pPr>
                      <a:r>
                        <a:rPr lang="fi-FI" sz="1050" b="1" kern="100" dirty="0">
                          <a:effectLst/>
                          <a:latin typeface="Aptos"/>
                          <a:ea typeface="Aptos"/>
                          <a:cs typeface="Times New Roman" panose="02020603050405020304" pitchFamily="18" charset="0"/>
                        </a:rPr>
                        <a:t>Ympäristö</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Kodin esteettömyys</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nSpc>
                          <a:spcPct val="107000"/>
                        </a:lnSpc>
                        <a:spcAft>
                          <a:spcPts val="0"/>
                        </a:spcAft>
                      </a:pPr>
                      <a:r>
                        <a:rPr lang="fi-FI" sz="700" kern="100">
                          <a:effectLst/>
                          <a:latin typeface="Aptos"/>
                          <a:ea typeface="Aptos"/>
                          <a:cs typeface="Times New Roman" panose="02020603050405020304" pitchFamily="18" charset="0"/>
                        </a:rPr>
                        <a:t>(Läheis)anamneesi</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07000"/>
                        </a:lnSpc>
                        <a:spcAft>
                          <a:spcPts val="0"/>
                        </a:spcAft>
                      </a:pPr>
                      <a:r>
                        <a:rPr lang="fi-FI" sz="700" kern="100">
                          <a:effectLst/>
                          <a:latin typeface="Aptos"/>
                          <a:ea typeface="Aptos"/>
                          <a:cs typeface="Times New Roman" panose="02020603050405020304" pitchFamily="18" charset="0"/>
                        </a:rPr>
                        <a:t>Tarvittavat kodin muutostyöt, fysioterapeutin arvio apuvälineistä, kotikäynti, jalkaterapeutti</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73460">
                <a:tc vMerge="1">
                  <a:txBody>
                    <a:bodyPr/>
                    <a:lstStyle/>
                    <a:p>
                      <a:endParaRPr lang="fi-FI"/>
                    </a:p>
                  </a:txBody>
                  <a:tcPr/>
                </a:tc>
                <a:tc>
                  <a:txBody>
                    <a:bodyPr/>
                    <a:lstStyle/>
                    <a:p>
                      <a:pPr>
                        <a:lnSpc>
                          <a:spcPct val="107000"/>
                        </a:lnSpc>
                        <a:spcAft>
                          <a:spcPts val="0"/>
                        </a:spcAft>
                      </a:pPr>
                      <a:r>
                        <a:rPr lang="fi-FI" sz="700" kern="100">
                          <a:effectLst/>
                          <a:latin typeface="Aptos"/>
                          <a:ea typeface="Aptos"/>
                          <a:cs typeface="Times New Roman" panose="02020603050405020304" pitchFamily="18" charset="0"/>
                        </a:rPr>
                        <a:t>Kaiteet ja tuet</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fi-FI"/>
                    </a:p>
                  </a:txBody>
                  <a:tcPr/>
                </a:tc>
                <a:tc vMerge="1">
                  <a:txBody>
                    <a:bodyPr/>
                    <a:lstStyle/>
                    <a:p>
                      <a:endParaRPr lang="fi-FI"/>
                    </a:p>
                  </a:txBody>
                  <a:tcPr/>
                </a:tc>
                <a:extLst>
                  <a:ext uri="{0D108BD9-81ED-4DB2-BD59-A6C34878D82A}">
                    <a16:rowId xmlns:a16="http://schemas.microsoft.com/office/drawing/2014/main" val="10024"/>
                  </a:ext>
                </a:extLst>
              </a:tr>
              <a:tr h="73460">
                <a:tc vMerge="1">
                  <a:txBody>
                    <a:bodyPr/>
                    <a:lstStyle/>
                    <a:p>
                      <a:endParaRPr lang="fi-FI"/>
                    </a:p>
                  </a:txBody>
                  <a:tcPr/>
                </a:tc>
                <a:tc>
                  <a:txBody>
                    <a:bodyPr/>
                    <a:lstStyle/>
                    <a:p>
                      <a:pPr>
                        <a:lnSpc>
                          <a:spcPct val="107000"/>
                        </a:lnSpc>
                        <a:spcAft>
                          <a:spcPts val="0"/>
                        </a:spcAft>
                      </a:pPr>
                      <a:r>
                        <a:rPr lang="fi-FI" sz="700" kern="100" dirty="0">
                          <a:effectLst/>
                          <a:latin typeface="Aptos"/>
                          <a:ea typeface="Aptos"/>
                          <a:cs typeface="Times New Roman" panose="02020603050405020304" pitchFamily="18" charset="0"/>
                        </a:rPr>
                        <a:t>Liikkumisen apuväline</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nSpc>
                          <a:spcPct val="107000"/>
                        </a:lnSpc>
                        <a:spcAft>
                          <a:spcPts val="0"/>
                        </a:spcAft>
                      </a:pPr>
                      <a:r>
                        <a:rPr lang="fi-FI" sz="700" kern="100">
                          <a:effectLst/>
                          <a:latin typeface="Aptos"/>
                          <a:ea typeface="Aptos"/>
                          <a:cs typeface="Times New Roman" panose="02020603050405020304" pitchFamily="18" charset="0"/>
                        </a:rPr>
                        <a:t>Fysioterapeutin arvio</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i-FI"/>
                    </a:p>
                  </a:txBody>
                  <a:tcPr/>
                </a:tc>
                <a:extLst>
                  <a:ext uri="{0D108BD9-81ED-4DB2-BD59-A6C34878D82A}">
                    <a16:rowId xmlns:a16="http://schemas.microsoft.com/office/drawing/2014/main" val="10025"/>
                  </a:ext>
                </a:extLst>
              </a:tr>
              <a:tr h="73460">
                <a:tc vMerge="1">
                  <a:txBody>
                    <a:bodyPr/>
                    <a:lstStyle/>
                    <a:p>
                      <a:endParaRPr lang="fi-FI"/>
                    </a:p>
                  </a:txBody>
                  <a:tcPr/>
                </a:tc>
                <a:tc>
                  <a:txBody>
                    <a:bodyPr/>
                    <a:lstStyle/>
                    <a:p>
                      <a:pPr>
                        <a:lnSpc>
                          <a:spcPct val="107000"/>
                        </a:lnSpc>
                        <a:spcAft>
                          <a:spcPts val="0"/>
                        </a:spcAft>
                      </a:pPr>
                      <a:r>
                        <a:rPr lang="fi-FI" sz="700" kern="100" dirty="0">
                          <a:effectLst/>
                          <a:latin typeface="Aptos"/>
                          <a:ea typeface="Aptos"/>
                          <a:cs typeface="Times New Roman" panose="02020603050405020304" pitchFamily="18" charset="0"/>
                        </a:rPr>
                        <a:t>Jalkineet</a:t>
                      </a: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lang="fi-FI"/>
                    </a:p>
                  </a:txBody>
                  <a:tcPr/>
                </a:tc>
                <a:tc vMerge="1">
                  <a:txBody>
                    <a:bodyPr/>
                    <a:lstStyle/>
                    <a:p>
                      <a:endParaRPr lang="fi-FI"/>
                    </a:p>
                  </a:txBody>
                  <a:tcPr/>
                </a:tc>
                <a:extLst>
                  <a:ext uri="{0D108BD9-81ED-4DB2-BD59-A6C34878D82A}">
                    <a16:rowId xmlns:a16="http://schemas.microsoft.com/office/drawing/2014/main" val="10026"/>
                  </a:ext>
                </a:extLst>
              </a:tr>
              <a:tr h="293840">
                <a:tc gridSpan="4">
                  <a:txBody>
                    <a:bodyPr/>
                    <a:lstStyle/>
                    <a:p>
                      <a:pPr>
                        <a:lnSpc>
                          <a:spcPct val="107000"/>
                        </a:lnSpc>
                        <a:spcAft>
                          <a:spcPts val="0"/>
                        </a:spcAft>
                      </a:pPr>
                      <a:r>
                        <a:rPr lang="en-US" sz="700" kern="100" dirty="0">
                          <a:effectLst/>
                          <a:latin typeface="Aptos"/>
                          <a:ea typeface="Aptos"/>
                          <a:cs typeface="Times New Roman" panose="02020603050405020304" pitchFamily="18" charset="0"/>
                        </a:rPr>
                        <a:t>SPPB = Short Physical Performance Battery, MNA-SF = Mini-Nutritional Assessment (-Short Form), AUDIT = Alcohol Use Disorder Identification Test, MMSE = Mini-Mental State Examination, </a:t>
                      </a:r>
                      <a:r>
                        <a:rPr lang="en-US" sz="700" kern="100" dirty="0" err="1">
                          <a:effectLst/>
                          <a:latin typeface="Aptos"/>
                          <a:ea typeface="Aptos"/>
                          <a:cs typeface="Times New Roman" panose="02020603050405020304" pitchFamily="18" charset="0"/>
                        </a:rPr>
                        <a:t>MoCA</a:t>
                      </a:r>
                      <a:r>
                        <a:rPr lang="en-US" sz="700" kern="100" dirty="0">
                          <a:effectLst/>
                          <a:latin typeface="Aptos"/>
                          <a:ea typeface="Aptos"/>
                          <a:cs typeface="Times New Roman" panose="02020603050405020304" pitchFamily="18" charset="0"/>
                        </a:rPr>
                        <a:t> = Montreal Cognition Assessment, CAM = Confusion Assessment Method, 4AT = The 4 “A”-</a:t>
                      </a:r>
                      <a:r>
                        <a:rPr lang="en-US" sz="700" kern="100" dirty="0" err="1">
                          <a:effectLst/>
                          <a:latin typeface="Aptos"/>
                          <a:ea typeface="Aptos"/>
                          <a:cs typeface="Times New Roman" panose="02020603050405020304" pitchFamily="18" charset="0"/>
                        </a:rPr>
                        <a:t>testi</a:t>
                      </a:r>
                      <a:r>
                        <a:rPr lang="en-US" sz="700" kern="100" dirty="0">
                          <a:effectLst/>
                          <a:latin typeface="Aptos"/>
                          <a:ea typeface="Aptos"/>
                          <a:cs typeface="Times New Roman" panose="02020603050405020304" pitchFamily="18" charset="0"/>
                        </a:rPr>
                        <a:t>, GDS-15 = 15-osainen Geriatric Depression Scale, HADS = Hospital Anxiety and Depression Scale, FES-I = Falls Efficacy Scale - International, </a:t>
                      </a:r>
                      <a:r>
                        <a:rPr lang="en-US" sz="700" kern="100" dirty="0" err="1">
                          <a:effectLst/>
                          <a:latin typeface="Aptos"/>
                          <a:ea typeface="Aptos"/>
                          <a:cs typeface="Times New Roman" panose="02020603050405020304" pitchFamily="18" charset="0"/>
                        </a:rPr>
                        <a:t>STOPPFall</a:t>
                      </a:r>
                      <a:r>
                        <a:rPr lang="en-US" sz="700" kern="100" dirty="0">
                          <a:effectLst/>
                          <a:latin typeface="Aptos"/>
                          <a:ea typeface="Aptos"/>
                          <a:cs typeface="Times New Roman" panose="02020603050405020304" pitchFamily="18" charset="0"/>
                        </a:rPr>
                        <a:t> = Screening Tool of Older Persons Prescriptions in older adults with high fall risk, STEADI = Stop Elderly Accidents, Deaths, and Injuries, 3IQ = Three Incontinence Questionnaire</a:t>
                      </a:r>
                      <a:endParaRPr lang="fi-FI" sz="700" kern="100" dirty="0">
                        <a:effectLst/>
                        <a:latin typeface="Aptos"/>
                        <a:ea typeface="Aptos"/>
                        <a:cs typeface="Times New Roman" panose="02020603050405020304" pitchFamily="18" charset="0"/>
                      </a:endParaRPr>
                    </a:p>
                  </a:txBody>
                  <a:tcPr marL="24087" marR="24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27"/>
                  </a:ext>
                </a:extLst>
              </a:tr>
            </a:tbl>
          </a:graphicData>
        </a:graphic>
      </p:graphicFrame>
      <p:sp>
        <p:nvSpPr>
          <p:cNvPr id="7" name="Tekstiruutu 6"/>
          <p:cNvSpPr txBox="1"/>
          <p:nvPr/>
        </p:nvSpPr>
        <p:spPr>
          <a:xfrm>
            <a:off x="9226960" y="6596390"/>
            <a:ext cx="3789680" cy="261610"/>
          </a:xfrm>
          <a:prstGeom prst="rect">
            <a:avLst/>
          </a:prstGeom>
          <a:noFill/>
        </p:spPr>
        <p:txBody>
          <a:bodyPr wrap="square" rtlCol="0">
            <a:spAutoFit/>
          </a:bodyPr>
          <a:lstStyle/>
          <a:p>
            <a:r>
              <a:rPr lang="fi-FI" sz="1100" dirty="0"/>
              <a:t>Aalto ja Jaatinen, Yleislääkäri 7/2025</a:t>
            </a:r>
          </a:p>
        </p:txBody>
      </p:sp>
    </p:spTree>
    <p:extLst>
      <p:ext uri="{BB962C8B-B14F-4D97-AF65-F5344CB8AC3E}">
        <p14:creationId xmlns:p14="http://schemas.microsoft.com/office/powerpoint/2010/main" val="395666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Lopuksi</a:t>
            </a:r>
          </a:p>
        </p:txBody>
      </p:sp>
      <p:sp>
        <p:nvSpPr>
          <p:cNvPr id="3" name="Sisällön paikkamerkki 2"/>
          <p:cNvSpPr>
            <a:spLocks noGrp="1"/>
          </p:cNvSpPr>
          <p:nvPr>
            <p:ph idx="1"/>
          </p:nvPr>
        </p:nvSpPr>
        <p:spPr/>
        <p:txBody>
          <a:bodyPr>
            <a:normAutofit fontScale="92500" lnSpcReduction="20000"/>
          </a:bodyPr>
          <a:lstStyle/>
          <a:p>
            <a:r>
              <a:rPr lang="fi-FI" dirty="0"/>
              <a:t>Luonto korjaa murtuman, mikäli puitteet</a:t>
            </a:r>
          </a:p>
          <a:p>
            <a:pPr marL="0" indent="0">
              <a:buNone/>
            </a:pPr>
            <a:r>
              <a:rPr lang="fi-FI" dirty="0"/>
              <a:t>ovat kunnossa</a:t>
            </a:r>
          </a:p>
          <a:p>
            <a:endParaRPr lang="fi-FI" dirty="0"/>
          </a:p>
          <a:p>
            <a:r>
              <a:rPr lang="fi-FI" dirty="0"/>
              <a:t>Murtuman paraneminen on ensimmäinen askel kohti toimintakyvyn palautumista</a:t>
            </a:r>
          </a:p>
          <a:p>
            <a:pPr lvl="1"/>
            <a:r>
              <a:rPr lang="fi-FI" dirty="0"/>
              <a:t>On muutakin korjattavaa, kuin luu</a:t>
            </a:r>
          </a:p>
          <a:p>
            <a:pPr lvl="1"/>
            <a:r>
              <a:rPr lang="fi-FI" dirty="0"/>
              <a:t>Kuntoutus kannattaa!</a:t>
            </a:r>
          </a:p>
          <a:p>
            <a:pPr marL="457200" lvl="1" indent="0">
              <a:buNone/>
            </a:pPr>
            <a:endParaRPr lang="fi-FI" dirty="0"/>
          </a:p>
          <a:p>
            <a:r>
              <a:rPr lang="fi-FI" dirty="0"/>
              <a:t>Pystymme itse vaikuttamaan </a:t>
            </a:r>
            <a:r>
              <a:rPr lang="fi-FI" dirty="0" err="1"/>
              <a:t>kaatumis</a:t>
            </a:r>
            <a:r>
              <a:rPr lang="fi-FI" dirty="0"/>
              <a:t>- ja murtumariskiin</a:t>
            </a:r>
          </a:p>
          <a:p>
            <a:endParaRPr lang="fi-FI" dirty="0"/>
          </a:p>
          <a:p>
            <a:r>
              <a:rPr lang="fi-FI" dirty="0"/>
              <a:t>Liikunta, ravitsemus, uni, sensoristen vajeiden hyvä hoito ja päihteettömyys</a:t>
            </a:r>
          </a:p>
        </p:txBody>
      </p:sp>
      <p:pic>
        <p:nvPicPr>
          <p:cNvPr id="4" name="Kuva 3"/>
          <p:cNvPicPr>
            <a:picLocks noChangeAspect="1"/>
          </p:cNvPicPr>
          <p:nvPr/>
        </p:nvPicPr>
        <p:blipFill rotWithShape="1">
          <a:blip r:embed="rId3"/>
          <a:srcRect b="5948"/>
          <a:stretch/>
        </p:blipFill>
        <p:spPr>
          <a:xfrm>
            <a:off x="6918960" y="175259"/>
            <a:ext cx="4604067" cy="2816715"/>
          </a:xfrm>
          <a:prstGeom prst="rect">
            <a:avLst/>
          </a:prstGeom>
        </p:spPr>
      </p:pic>
      <p:pic>
        <p:nvPicPr>
          <p:cNvPr id="5" name="Kuva 4"/>
          <p:cNvPicPr>
            <a:picLocks noChangeAspect="1"/>
          </p:cNvPicPr>
          <p:nvPr/>
        </p:nvPicPr>
        <p:blipFill>
          <a:blip r:embed="rId4"/>
          <a:stretch>
            <a:fillRect/>
          </a:stretch>
        </p:blipFill>
        <p:spPr>
          <a:xfrm>
            <a:off x="7585233" y="3558085"/>
            <a:ext cx="3271519" cy="886417"/>
          </a:xfrm>
          <a:prstGeom prst="rect">
            <a:avLst/>
          </a:prstGeom>
        </p:spPr>
      </p:pic>
    </p:spTree>
    <p:extLst>
      <p:ext uri="{BB962C8B-B14F-4D97-AF65-F5344CB8AC3E}">
        <p14:creationId xmlns:p14="http://schemas.microsoft.com/office/powerpoint/2010/main" val="20342743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1291</Words>
  <Application>Microsoft Office PowerPoint</Application>
  <PresentationFormat>Laajakuva</PresentationFormat>
  <Paragraphs>248</Paragraphs>
  <Slides>8</Slides>
  <Notes>7</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8</vt:i4>
      </vt:variant>
    </vt:vector>
  </HeadingPairs>
  <TitlesOfParts>
    <vt:vector size="14" baseType="lpstr">
      <vt:lpstr>Aptos</vt:lpstr>
      <vt:lpstr>Arial</vt:lpstr>
      <vt:lpstr>Calibri</vt:lpstr>
      <vt:lpstr>Calibri Light</vt:lpstr>
      <vt:lpstr>Wingdings</vt:lpstr>
      <vt:lpstr>Office-teema</vt:lpstr>
      <vt:lpstr>Murtumapotilaan kuntoutus</vt:lpstr>
      <vt:lpstr>Luunmurtumista</vt:lpstr>
      <vt:lpstr>Esiintyvyydestä</vt:lpstr>
      <vt:lpstr>Murtuman paraneminen</vt:lpstr>
      <vt:lpstr>Murtuman paranemiseen vaikuttavia tekijöitä</vt:lpstr>
      <vt:lpstr>Kuntoutus</vt:lpstr>
      <vt:lpstr>PowerPoint-esitys</vt:lpstr>
      <vt:lpstr>Lopuksi</vt:lpstr>
    </vt:vector>
  </TitlesOfParts>
  <Company>Oulunkylan kuntoutuskeskus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Murtumapotilaan kuntoutus</dc:title>
  <dc:creator>Roope Jaatinen</dc:creator>
  <cp:lastModifiedBy>Olli Simonen</cp:lastModifiedBy>
  <cp:revision>36</cp:revision>
  <dcterms:created xsi:type="dcterms:W3CDTF">2025-09-01T10:02:48Z</dcterms:created>
  <dcterms:modified xsi:type="dcterms:W3CDTF">2025-11-12T10:18:11Z</dcterms:modified>
</cp:coreProperties>
</file>