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42"/>
  </p:notesMasterIdLst>
  <p:sldIdLst>
    <p:sldId id="743" r:id="rId2"/>
    <p:sldId id="451" r:id="rId3"/>
    <p:sldId id="494" r:id="rId4"/>
    <p:sldId id="444" r:id="rId5"/>
    <p:sldId id="719" r:id="rId6"/>
    <p:sldId id="716" r:id="rId7"/>
    <p:sldId id="746" r:id="rId8"/>
    <p:sldId id="748" r:id="rId9"/>
    <p:sldId id="453" r:id="rId10"/>
    <p:sldId id="684" r:id="rId11"/>
    <p:sldId id="425" r:id="rId12"/>
    <p:sldId id="752" r:id="rId13"/>
    <p:sldId id="297" r:id="rId14"/>
    <p:sldId id="580" r:id="rId15"/>
    <p:sldId id="319" r:id="rId16"/>
    <p:sldId id="450" r:id="rId17"/>
    <p:sldId id="471" r:id="rId18"/>
    <p:sldId id="749" r:id="rId19"/>
    <p:sldId id="439" r:id="rId20"/>
    <p:sldId id="335" r:id="rId21"/>
    <p:sldId id="745" r:id="rId22"/>
    <p:sldId id="750" r:id="rId23"/>
    <p:sldId id="728" r:id="rId24"/>
    <p:sldId id="452" r:id="rId25"/>
    <p:sldId id="277" r:id="rId26"/>
    <p:sldId id="455" r:id="rId27"/>
    <p:sldId id="741" r:id="rId28"/>
    <p:sldId id="688" r:id="rId29"/>
    <p:sldId id="296" r:id="rId30"/>
    <p:sldId id="753" r:id="rId31"/>
    <p:sldId id="285" r:id="rId32"/>
    <p:sldId id="282" r:id="rId33"/>
    <p:sldId id="742" r:id="rId34"/>
    <p:sldId id="268" r:id="rId35"/>
    <p:sldId id="307" r:id="rId36"/>
    <p:sldId id="302" r:id="rId37"/>
    <p:sldId id="727" r:id="rId38"/>
    <p:sldId id="751" r:id="rId39"/>
    <p:sldId id="474" r:id="rId40"/>
    <p:sldId id="265" r:id="rId4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77"/>
    <p:restoredTop sz="95697"/>
  </p:normalViewPr>
  <p:slideViewPr>
    <p:cSldViewPr snapToGrid="0" snapToObjects="1">
      <p:cViewPr varScale="1">
        <p:scale>
          <a:sx n="65" d="100"/>
          <a:sy n="65" d="100"/>
        </p:scale>
        <p:origin x="1332" y="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7" d="100"/>
        <a:sy n="18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6A9A6-3B5F-A94C-BC4E-2E62AD6931A9}" type="datetimeFigureOut">
              <a:rPr lang="en-FI" smtClean="0"/>
              <a:t>11/13/2025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9384B-A7D8-434C-979C-2402B4768A0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36757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ian kuvan paikkamerkki 1">
            <a:extLst>
              <a:ext uri="{FF2B5EF4-FFF2-40B4-BE49-F238E27FC236}">
                <a16:creationId xmlns:a16="http://schemas.microsoft.com/office/drawing/2014/main" id="{C0ECD7DC-1A96-AD50-794F-E8951E77EF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Huomautusten paikkamerkki 2">
            <a:extLst>
              <a:ext uri="{FF2B5EF4-FFF2-40B4-BE49-F238E27FC236}">
                <a16:creationId xmlns:a16="http://schemas.microsoft.com/office/drawing/2014/main" id="{4D14404E-9DB6-86D2-166C-37342062D6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7B60F04-50A8-0990-8415-A609B9A579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4261F7-9DDF-4E7B-8DE6-0BBAC3D62F72}" type="slidenum">
              <a:rPr lang="fi-FI" altLang="fi-FI"/>
              <a:pPr/>
              <a:t>3</a:t>
            </a:fld>
            <a:endParaRPr lang="fi-FI" altLang="fi-F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Huomautusten paikkamerkki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75C7EE-473C-4847-8965-D4048BF6B674}" type="slidenum">
              <a:rPr lang="fi-FI" smtClean="0"/>
              <a:pPr>
                <a:defRPr/>
              </a:pPr>
              <a:t>38</a:t>
            </a:fld>
            <a:endParaRPr lang="fi-F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ian kuvan paikkamerkki 1">
            <a:extLst>
              <a:ext uri="{FF2B5EF4-FFF2-40B4-BE49-F238E27FC236}">
                <a16:creationId xmlns:a16="http://schemas.microsoft.com/office/drawing/2014/main" id="{4DEB7F90-FDC6-E5F2-8AE8-B6B173F252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Huomautusten paikkamerkki 2">
            <a:extLst>
              <a:ext uri="{FF2B5EF4-FFF2-40B4-BE49-F238E27FC236}">
                <a16:creationId xmlns:a16="http://schemas.microsoft.com/office/drawing/2014/main" id="{60D8AFB4-C425-9B4A-6618-8ED90425D5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9D18CE9-9D0C-A4A6-9E80-54404E725C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A5E864-26E7-47E0-B6C5-B3DED92CB4FC}" type="slidenum">
              <a:rPr lang="fi-FI" altLang="fi-FI"/>
              <a:pPr/>
              <a:t>39</a:t>
            </a:fld>
            <a:endParaRPr lang="fi-FI" altLang="fi-F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ian kuvan paikkamerkki 1">
            <a:extLst>
              <a:ext uri="{FF2B5EF4-FFF2-40B4-BE49-F238E27FC236}">
                <a16:creationId xmlns:a16="http://schemas.microsoft.com/office/drawing/2014/main" id="{9363D576-4586-1CF1-A216-8238DC4E07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Huomautusten paikkamerkki 2">
            <a:extLst>
              <a:ext uri="{FF2B5EF4-FFF2-40B4-BE49-F238E27FC236}">
                <a16:creationId xmlns:a16="http://schemas.microsoft.com/office/drawing/2014/main" id="{4EA7F401-520B-DE71-014D-4F999227AF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64E96DB-1761-9AB6-7539-ED89AF5F94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EC9C555-24DF-4BFB-86C8-D470DB1D916F}" type="slidenum">
              <a:rPr lang="fi-FI" altLang="fi-FI"/>
              <a:pPr/>
              <a:t>4</a:t>
            </a:fld>
            <a:endParaRPr lang="fi-FI" altLang="fi-F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9384B-A7D8-434C-979C-2402B4768A0B}" type="slidenum">
              <a:rPr lang="en-FI" smtClean="0"/>
              <a:t>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93735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Huomautusten paikkamerkki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A41804-0E9D-47AC-B939-C08E009C0A54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ian kuvan paikkamerkki 1">
            <a:extLst>
              <a:ext uri="{FF2B5EF4-FFF2-40B4-BE49-F238E27FC236}">
                <a16:creationId xmlns:a16="http://schemas.microsoft.com/office/drawing/2014/main" id="{922947F6-7340-C840-7DC6-41B325ADFE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Huomautusten paikkamerkki 2">
            <a:extLst>
              <a:ext uri="{FF2B5EF4-FFF2-40B4-BE49-F238E27FC236}">
                <a16:creationId xmlns:a16="http://schemas.microsoft.com/office/drawing/2014/main" id="{ED8166E4-9431-CC7F-EEEB-9B77D52391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0399866-38A3-2462-E003-C3975FAD4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D92C5B-1BE4-4E9F-9FF9-251DDC4DAC42}" type="slidenum">
              <a:rPr lang="fi-FI" altLang="fi-FI"/>
              <a:pPr/>
              <a:t>17</a:t>
            </a:fld>
            <a:endParaRPr lang="fi-FI" altLang="fi-F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Dian kuvan paikkamerkki 1">
            <a:extLst>
              <a:ext uri="{FF2B5EF4-FFF2-40B4-BE49-F238E27FC236}">
                <a16:creationId xmlns:a16="http://schemas.microsoft.com/office/drawing/2014/main" id="{D78B82D1-6285-EB6E-EE71-D11191B031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Huomautusten paikkamerkki 2">
            <a:extLst>
              <a:ext uri="{FF2B5EF4-FFF2-40B4-BE49-F238E27FC236}">
                <a16:creationId xmlns:a16="http://schemas.microsoft.com/office/drawing/2014/main" id="{245B185E-5699-10F3-31FC-6A8561D655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88BAAA-54A4-1FF2-54BA-62C94C88E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7BA7C4-058A-4309-80A4-13080A070BE6}" type="slidenum">
              <a:rPr lang="fi-FI" altLang="fi-FI"/>
              <a:pPr/>
              <a:t>18</a:t>
            </a:fld>
            <a:endParaRPr lang="fi-FI" altLang="fi-F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ian kuvan paikkamerkki 1">
            <a:extLst>
              <a:ext uri="{FF2B5EF4-FFF2-40B4-BE49-F238E27FC236}">
                <a16:creationId xmlns:a16="http://schemas.microsoft.com/office/drawing/2014/main" id="{1FBCE5CB-593D-18D6-FA0B-44B985FCB7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Huomautusten paikkamerkki 2">
            <a:extLst>
              <a:ext uri="{FF2B5EF4-FFF2-40B4-BE49-F238E27FC236}">
                <a16:creationId xmlns:a16="http://schemas.microsoft.com/office/drawing/2014/main" id="{AFE46C13-1182-F5ED-F411-CB274F9204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56A1F04-F593-AF67-C7AE-1951A9598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179B67-292B-40CC-8A2A-04D28BB0151C}" type="slidenum">
              <a:rPr lang="fi-FI" altLang="fi-FI"/>
              <a:pPr/>
              <a:t>20</a:t>
            </a:fld>
            <a:endParaRPr lang="fi-FI" altLang="fi-F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ian kuvan paikkamerkki 1">
            <a:extLst>
              <a:ext uri="{FF2B5EF4-FFF2-40B4-BE49-F238E27FC236}">
                <a16:creationId xmlns:a16="http://schemas.microsoft.com/office/drawing/2014/main" id="{ED3EA9E5-C38E-CD28-5023-B39C8130B6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Huomautusten paikkamerkki 2">
            <a:extLst>
              <a:ext uri="{FF2B5EF4-FFF2-40B4-BE49-F238E27FC236}">
                <a16:creationId xmlns:a16="http://schemas.microsoft.com/office/drawing/2014/main" id="{C968304C-333B-EC7E-657C-A055783975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A388024-3ED9-EA92-E2E0-3996E5FA8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C417E1-CA7B-4B0C-AA51-F1CDF9003608}" type="slidenum">
              <a:rPr lang="fi-FI" altLang="fi-FI"/>
              <a:pPr/>
              <a:t>24</a:t>
            </a:fld>
            <a:endParaRPr lang="fi-FI" altLang="fi-F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ian kuvan paikkamerkki 1">
            <a:extLst>
              <a:ext uri="{FF2B5EF4-FFF2-40B4-BE49-F238E27FC236}">
                <a16:creationId xmlns:a16="http://schemas.microsoft.com/office/drawing/2014/main" id="{A1AA1CFC-18AB-6956-5DF4-E61263673F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Huomautusten paikkamerkki 2">
            <a:extLst>
              <a:ext uri="{FF2B5EF4-FFF2-40B4-BE49-F238E27FC236}">
                <a16:creationId xmlns:a16="http://schemas.microsoft.com/office/drawing/2014/main" id="{A01A065D-A0A0-8849-738F-4C2ACBAD4E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i-FI" alt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BFD48EB-5384-37F5-79BC-7F04177512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A65E976-DFAE-499B-AFC0-E036D180A5FA}" type="slidenum">
              <a:rPr lang="fi-FI" altLang="fi-FI"/>
              <a:pPr/>
              <a:t>26</a:t>
            </a:fld>
            <a:endParaRPr lang="fi-FI" alt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5592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535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3840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850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2634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344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5863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3402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6374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546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5152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039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00489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682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797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4926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734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5593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F8FFA-B87D-564E-AE5C-06DC03F1E8AC}" type="datetimeFigureOut">
              <a:rPr lang="x-none" smtClean="0"/>
              <a:pPr/>
              <a:t>13.11.2025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3B399CC-BB7B-874D-94FA-B33DDC7ACDB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5049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05C6-D8A9-68E4-D77F-F4DC4C1E9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FI" b="1" dirty="0"/>
              <a:t>D- ja K- vitamiinit luuston  terveystekijöinä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94FDF5-9610-CAB0-CAF5-FF9EB68775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endParaRPr lang="en-FI" dirty="0"/>
          </a:p>
          <a:p>
            <a:endParaRPr lang="en-FI" dirty="0"/>
          </a:p>
          <a:p>
            <a:r>
              <a:rPr lang="en-FI" b="1" dirty="0"/>
              <a:t>Ilari Paakkari</a:t>
            </a:r>
            <a:r>
              <a:rPr lang="fi-FI" b="1" dirty="0"/>
              <a:t> ja Olli Simonen</a:t>
            </a:r>
            <a:endParaRPr lang="en-FI" b="1" dirty="0"/>
          </a:p>
          <a:p>
            <a:r>
              <a:rPr lang="fi-FI" b="1" dirty="0"/>
              <a:t>2.10.2025 etäluento</a:t>
            </a:r>
            <a:endParaRPr lang="en-FI" b="1" dirty="0"/>
          </a:p>
        </p:txBody>
      </p:sp>
    </p:spTree>
    <p:extLst>
      <p:ext uri="{BB962C8B-B14F-4D97-AF65-F5344CB8AC3E}">
        <p14:creationId xmlns:p14="http://schemas.microsoft.com/office/powerpoint/2010/main" val="448255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D8AA2-C4A5-FB48-B22A-A80C35D4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FI" dirty="0">
                <a:solidFill>
                  <a:schemeClr val="accent6">
                    <a:lumMod val="50000"/>
                  </a:schemeClr>
                </a:solidFill>
              </a:rPr>
              <a:t>D-vitamiinin </a:t>
            </a:r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myrkyllisyys</a:t>
            </a:r>
            <a:endParaRPr lang="en-FI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AA01A-CED6-5949-A5BD-3A6FBF8CC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98" y="1489588"/>
            <a:ext cx="7805176" cy="4758812"/>
          </a:xfrm>
        </p:spPr>
        <p:txBody>
          <a:bodyPr>
            <a:normAutofit/>
          </a:bodyPr>
          <a:lstStyle/>
          <a:p>
            <a:endParaRPr lang="en-FI" dirty="0"/>
          </a:p>
          <a:p>
            <a:r>
              <a:rPr lang="en-FI" sz="2800" dirty="0"/>
              <a:t>D-vitamiinin ja kalsidiolin (25OHD) toksisuus harvinaista</a:t>
            </a:r>
          </a:p>
          <a:p>
            <a:r>
              <a:rPr lang="en-FI" sz="2800" dirty="0"/>
              <a:t>Hirmuannokset, geenivirheet</a:t>
            </a:r>
          </a:p>
          <a:p>
            <a:r>
              <a:rPr lang="en-FI" sz="2800" dirty="0"/>
              <a:t>Lääkehoitona annettu kalsitrioli </a:t>
            </a:r>
            <a:r>
              <a:rPr lang="fi-FI" sz="2800" dirty="0"/>
              <a:t>eli </a:t>
            </a:r>
            <a:r>
              <a:rPr lang="en-FI" sz="2800" dirty="0"/>
              <a:t>1,25</a:t>
            </a:r>
            <a:r>
              <a:rPr lang="fi-FI" sz="2800" dirty="0"/>
              <a:t>(</a:t>
            </a:r>
            <a:r>
              <a:rPr lang="en-FI" sz="2800" dirty="0"/>
              <a:t>OH</a:t>
            </a:r>
            <a:r>
              <a:rPr lang="fi-FI" sz="2800" dirty="0"/>
              <a:t>)₂</a:t>
            </a:r>
            <a:r>
              <a:rPr lang="en-FI" sz="2800" dirty="0"/>
              <a:t>D aiheuttaa helposti hyperkalsemian</a:t>
            </a:r>
          </a:p>
          <a:p>
            <a:r>
              <a:rPr lang="en-FI" sz="2800" dirty="0"/>
              <a:t>Kalsitrioli on munuaispotilaan korvauslääke. Sen määrääminen terveelle on taitovirhe </a:t>
            </a:r>
          </a:p>
        </p:txBody>
      </p:sp>
    </p:spTree>
    <p:extLst>
      <p:ext uri="{BB962C8B-B14F-4D97-AF65-F5344CB8AC3E}">
        <p14:creationId xmlns:p14="http://schemas.microsoft.com/office/powerpoint/2010/main" val="320194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Paakkari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245880"/>
            <a:ext cx="2133600" cy="365125"/>
          </a:xfrm>
        </p:spPr>
        <p:txBody>
          <a:bodyPr/>
          <a:lstStyle/>
          <a:p>
            <a:fld id="{81CED912-FC0F-A04A-8963-1F773CD1DF3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" y="1148240"/>
            <a:ext cx="40386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400" dirty="0"/>
          </a:p>
          <a:p>
            <a:r>
              <a:rPr lang="fi-FI" sz="2000" dirty="0"/>
              <a:t>D-vitamiinin myrkyllisyyttä (hyperkalsemiaa) kuvattu  kun D-vitamiinin päiväsaanti ollut tasoa </a:t>
            </a:r>
          </a:p>
          <a:p>
            <a:r>
              <a:rPr lang="fi-FI" sz="2000" b="1" dirty="0"/>
              <a:t>100 </a:t>
            </a:r>
            <a:r>
              <a:rPr lang="fi-FI" sz="2000" b="1" dirty="0">
                <a:sym typeface="Symbol"/>
              </a:rPr>
              <a:t></a:t>
            </a:r>
            <a:r>
              <a:rPr lang="fi-FI" sz="2000" b="1" dirty="0"/>
              <a:t>g</a:t>
            </a:r>
            <a:r>
              <a:rPr lang="fi-FI" sz="2000" dirty="0"/>
              <a:t>.</a:t>
            </a:r>
          </a:p>
          <a:p>
            <a:endParaRPr lang="fi-FI" sz="2000" dirty="0"/>
          </a:p>
          <a:p>
            <a:r>
              <a:rPr lang="fi-FI" sz="2000" dirty="0"/>
              <a:t>Aikuisilla kuvattu myrkytyksiä (hyperkalsemiaa)  kun jatkuvassa käytössä on ollut päiväannos yli </a:t>
            </a:r>
          </a:p>
          <a:p>
            <a:r>
              <a:rPr lang="fi-FI" sz="2000" b="1" dirty="0"/>
              <a:t>250 </a:t>
            </a:r>
            <a:r>
              <a:rPr lang="fi-FI" sz="2000" b="1" dirty="0">
                <a:sym typeface="Symbol"/>
              </a:rPr>
              <a:t></a:t>
            </a:r>
            <a:r>
              <a:rPr lang="fi-FI" sz="2000" b="1" dirty="0"/>
              <a:t>g</a:t>
            </a:r>
            <a:r>
              <a:rPr lang="fi-FI" sz="2000" dirty="0"/>
              <a:t>  </a:t>
            </a:r>
            <a:endParaRPr lang="en-US" sz="2000" dirty="0"/>
          </a:p>
          <a:p>
            <a:endParaRPr lang="fi-FI" sz="2000" dirty="0"/>
          </a:p>
          <a:p>
            <a:r>
              <a:rPr lang="fi-FI" sz="2000" dirty="0"/>
              <a:t>Bostonissa arviolta 33 000 kuluttajaa altistui yli viiden vuoden ajan maidolle, jossa oli litraa kohden                 </a:t>
            </a:r>
            <a:r>
              <a:rPr lang="fi-FI" sz="2000" b="1" dirty="0"/>
              <a:t>925 – 7925 </a:t>
            </a:r>
            <a:r>
              <a:rPr lang="fi-FI" sz="2000" b="1" dirty="0" err="1">
                <a:sym typeface="Symbol"/>
              </a:rPr>
              <a:t></a:t>
            </a:r>
            <a:r>
              <a:rPr lang="fi-FI" sz="2000" b="1" dirty="0" err="1"/>
              <a:t>g</a:t>
            </a:r>
            <a:r>
              <a:rPr lang="fi-FI" sz="2000" b="1" dirty="0"/>
              <a:t> </a:t>
            </a:r>
            <a:r>
              <a:rPr lang="fi-FI" sz="2000" dirty="0"/>
              <a:t>D-vitamiinia. Myrkytysoireita esiintyi alle sadalla  </a:t>
            </a:r>
          </a:p>
          <a:p>
            <a:endParaRPr lang="fi-FI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1312328"/>
            <a:ext cx="39624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D-vitamiinimyrkytyksen oireita</a:t>
            </a:r>
          </a:p>
          <a:p>
            <a:endParaRPr lang="fi-FI" sz="2400" dirty="0"/>
          </a:p>
          <a:p>
            <a:pPr>
              <a:buFont typeface="Arial"/>
              <a:buChar char="•"/>
            </a:pPr>
            <a:r>
              <a:rPr lang="fi-FI" sz="2400" dirty="0"/>
              <a:t> Ruokahaluttomuus (32%)</a:t>
            </a:r>
          </a:p>
          <a:p>
            <a:pPr>
              <a:buFont typeface="Arial"/>
              <a:buChar char="•"/>
            </a:pPr>
            <a:r>
              <a:rPr lang="fi-FI" sz="2400" dirty="0"/>
              <a:t> Laihtuminen (27%)</a:t>
            </a:r>
          </a:p>
          <a:p>
            <a:pPr>
              <a:buFont typeface="Arial"/>
              <a:buChar char="•"/>
            </a:pPr>
            <a:r>
              <a:rPr lang="fi-FI" sz="2400" dirty="0"/>
              <a:t> Yleinen heikkous (27%)</a:t>
            </a:r>
          </a:p>
          <a:p>
            <a:pPr>
              <a:buFont typeface="Arial"/>
              <a:buChar char="•"/>
            </a:pPr>
            <a:r>
              <a:rPr lang="fi-FI" sz="2400" dirty="0"/>
              <a:t> Sekavuus (14%)</a:t>
            </a:r>
          </a:p>
          <a:p>
            <a:pPr>
              <a:buFont typeface="Arial"/>
              <a:buChar char="•"/>
            </a:pPr>
            <a:r>
              <a:rPr lang="fi-FI" sz="2400" dirty="0"/>
              <a:t> Oksentelu (14%)</a:t>
            </a:r>
          </a:p>
          <a:p>
            <a:pPr>
              <a:buFont typeface="Arial"/>
              <a:buChar char="•"/>
            </a:pPr>
            <a:r>
              <a:rPr lang="fi-FI" sz="2400" dirty="0"/>
              <a:t> </a:t>
            </a:r>
            <a:r>
              <a:rPr lang="fi-FI" sz="2400" dirty="0" err="1"/>
              <a:t>Dehydraatio</a:t>
            </a:r>
            <a:r>
              <a:rPr lang="fi-FI" sz="2400" dirty="0"/>
              <a:t> eli kuivuminen (14%)</a:t>
            </a:r>
          </a:p>
          <a:p>
            <a:pPr>
              <a:buFont typeface="Arial"/>
              <a:buChar char="•"/>
            </a:pPr>
            <a:r>
              <a:rPr lang="fi-FI" sz="2400" dirty="0"/>
              <a:t> </a:t>
            </a:r>
            <a:r>
              <a:rPr lang="fi-FI" sz="2400" dirty="0" err="1"/>
              <a:t>Polyuria</a:t>
            </a:r>
            <a:r>
              <a:rPr lang="fi-FI" sz="2400" dirty="0"/>
              <a:t> eli runsasvirtaisuus  (12%)</a:t>
            </a:r>
          </a:p>
          <a:p>
            <a:pPr>
              <a:buFont typeface="Arial"/>
              <a:buChar char="•"/>
            </a:pPr>
            <a:r>
              <a:rPr lang="fi-FI" sz="2400" dirty="0"/>
              <a:t> Ummetus (11%). </a:t>
            </a:r>
          </a:p>
          <a:p>
            <a:pPr>
              <a:buFont typeface="Arial"/>
              <a:buChar char="•"/>
            </a:pPr>
            <a:endParaRPr lang="fi-FI" sz="2400" dirty="0"/>
          </a:p>
          <a:p>
            <a:pPr>
              <a:buFont typeface="Arial"/>
              <a:buChar char="•"/>
            </a:pPr>
            <a:endParaRPr lang="fi-FI" dirty="0"/>
          </a:p>
          <a:p>
            <a:pPr>
              <a:buFont typeface="Arial"/>
              <a:buChar char="•"/>
            </a:pPr>
            <a:endParaRPr lang="fi-FI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2794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D-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</a:rPr>
              <a:t>vitamiinimyrkytys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02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352600" y="-171400"/>
            <a:ext cx="7848872" cy="7632848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fi-FI" sz="44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i-FI" sz="44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fi-FI" sz="40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D-vitamiinimittausten   </a:t>
            </a:r>
            <a:br>
              <a:rPr lang="fi-FI" sz="40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i-FI" sz="40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tulkinta </a:t>
            </a:r>
            <a:br>
              <a:rPr lang="fi-FI" sz="31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i-FI" sz="31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Pitoisuus  </a:t>
            </a:r>
            <a:r>
              <a:rPr lang="fi-FI" sz="3100" b="1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nmol</a:t>
            </a:r>
            <a: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/L (=nanomoolia/L) </a:t>
            </a:r>
            <a:b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alle 25 	vakava D-vitamiinipuute</a:t>
            </a:r>
            <a:b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25-50	    D-vitamiinin puute</a:t>
            </a:r>
            <a:b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50-75 	riittämätön D-vitamiinin  </a:t>
            </a:r>
            <a:b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saanti</a:t>
            </a:r>
            <a:b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i-FI" sz="31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i-FI" sz="31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75-120  riittävä D-vitamiinin  </a:t>
            </a:r>
            <a:br>
              <a:rPr lang="fi-FI" sz="31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i-FI" sz="31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saanti</a:t>
            </a:r>
            <a:br>
              <a:rPr lang="fi-FI" sz="3100" dirty="0">
                <a:solidFill>
                  <a:schemeClr val="accent1">
                    <a:tint val="88000"/>
                    <a:satMod val="1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i-FI" sz="31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br>
              <a:rPr lang="fi-FI" sz="3100" dirty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endParaRPr lang="fi-FI" sz="31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84648" y="332657"/>
            <a:ext cx="7560840" cy="10087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</a:rPr>
              <a:t>D-vitamiinin turvallisuus</a:t>
            </a:r>
          </a:p>
        </p:txBody>
      </p:sp>
      <p:sp>
        <p:nvSpPr>
          <p:cNvPr id="33795" name="Sisällön paikkamerkki 2"/>
          <p:cNvSpPr>
            <a:spLocks noGrp="1"/>
          </p:cNvSpPr>
          <p:nvPr>
            <p:ph idx="1"/>
          </p:nvPr>
        </p:nvSpPr>
        <p:spPr>
          <a:xfrm>
            <a:off x="1352600" y="1196752"/>
            <a:ext cx="7992888" cy="5472336"/>
          </a:xfrm>
        </p:spPr>
        <p:txBody>
          <a:bodyPr>
            <a:normAutofit fontScale="25000" lnSpcReduction="20000"/>
          </a:bodyPr>
          <a:lstStyle/>
          <a:p>
            <a:pPr marL="265176" indent="-265176">
              <a:buNone/>
              <a:defRPr/>
            </a:pPr>
            <a:endParaRPr lang="fi-FI" b="1" dirty="0">
              <a:solidFill>
                <a:srgbClr val="FF0000"/>
              </a:solidFill>
            </a:endParaRPr>
          </a:p>
          <a:p>
            <a:pPr marL="265176" indent="-265176">
              <a:buNone/>
              <a:defRPr/>
            </a:pPr>
            <a:r>
              <a:rPr lang="fi-FI" sz="7200" b="1" dirty="0"/>
              <a:t>    </a:t>
            </a:r>
            <a:r>
              <a:rPr lang="fi-FI" sz="1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EU:n elintarviketurvallisuusviraston määrittelemät suurimmat turvalliset D-vitamiinin päivittäisannokset (26.6.2012)</a:t>
            </a:r>
          </a:p>
          <a:p>
            <a:pPr marL="265176" indent="-265176">
              <a:buNone/>
              <a:defRPr/>
            </a:pPr>
            <a:endParaRPr lang="fi-FI" sz="1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5176" indent="-265176">
              <a:buNone/>
              <a:defRPr/>
            </a:pPr>
            <a:r>
              <a:rPr lang="fi-FI" sz="1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- 0-1 v	  		25 µg/vrk </a:t>
            </a:r>
          </a:p>
          <a:p>
            <a:pPr marL="265176" indent="-265176">
              <a:buNone/>
              <a:defRPr/>
            </a:pPr>
            <a:r>
              <a:rPr lang="fi-FI" sz="1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</a:p>
          <a:p>
            <a:pPr marL="265176" indent="-265176">
              <a:buNone/>
              <a:defRPr/>
            </a:pPr>
            <a:r>
              <a:rPr lang="fi-FI" sz="1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- 1-10v  	  		50 µg/vrk</a:t>
            </a:r>
          </a:p>
          <a:p>
            <a:pPr marL="265176" indent="-265176">
              <a:buNone/>
              <a:defRPr/>
            </a:pPr>
            <a:endParaRPr lang="fi-FI" sz="1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5176" indent="-265176">
              <a:buNone/>
              <a:defRPr/>
            </a:pPr>
            <a:r>
              <a:rPr lang="fi-FI" sz="1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 yli 10 v 	     100 µg/vrk</a:t>
            </a:r>
          </a:p>
          <a:p>
            <a:pPr marL="265176" indent="-265176">
              <a:buNone/>
              <a:defRPr/>
            </a:pPr>
            <a:endParaRPr lang="fi-FI" sz="1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5176" indent="-265176">
              <a:buNone/>
              <a:defRPr/>
            </a:pPr>
            <a:r>
              <a:rPr lang="fi-FI" sz="1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-100 µg/vrk on myös turvallinen annos </a:t>
            </a:r>
          </a:p>
          <a:p>
            <a:pPr marL="265176" indent="-265176">
              <a:buNone/>
              <a:defRPr/>
            </a:pPr>
            <a:r>
              <a:rPr lang="fi-FI" sz="1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raskauden ja imetyksen</a:t>
            </a:r>
            <a:r>
              <a:rPr lang="fi-FI" sz="11200" b="1" dirty="0"/>
              <a:t> </a:t>
            </a:r>
            <a:r>
              <a:rPr lang="fi-FI" sz="1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aikana</a:t>
            </a:r>
          </a:p>
          <a:p>
            <a:pPr marL="265176" indent="-265176">
              <a:buNone/>
              <a:defRPr/>
            </a:pPr>
            <a:r>
              <a:rPr lang="fi-FI" sz="11200" b="1" dirty="0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9"/>
            <a:ext cx="8229600" cy="2036762"/>
          </a:xfrm>
        </p:spPr>
        <p:txBody>
          <a:bodyPr>
            <a:noAutofit/>
          </a:bodyPr>
          <a:lstStyle/>
          <a:p>
            <a:r>
              <a:rPr lang="en-US" sz="2000"/>
              <a:t>J Am Geriatr Soc. </a:t>
            </a:r>
            <a:r>
              <a:rPr lang="en-US" sz="2000">
                <a:solidFill>
                  <a:srgbClr val="FF0000"/>
                </a:solidFill>
              </a:rPr>
              <a:t>2013</a:t>
            </a:r>
            <a:r>
              <a:rPr lang="en-US" sz="2000"/>
              <a:t> Dec 18. doi: 10.1111/jgs.12631. Recommendations Abstracted from the American Geriatrics Society Consensus Statement on Vitamin D for Prevention of Falls and Their Consequences. American Geriatrics Society Workgroup on Vitamin D Supplementation for Older Adults.</a:t>
            </a:r>
            <a:br>
              <a:rPr lang="en-US" sz="2000"/>
            </a:br>
            <a:endParaRPr lang="en-US" sz="2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3"/>
            <a:ext cx="8229600" cy="3863359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Yli</a:t>
            </a:r>
            <a:r>
              <a:rPr lang="en-US" sz="4000" b="1" dirty="0">
                <a:solidFill>
                  <a:srgbClr val="FF0000"/>
                </a:solidFill>
              </a:rPr>
              <a:t> 70-vuotiaille 100 μg/</a:t>
            </a:r>
            <a:r>
              <a:rPr lang="en-US" sz="4000" b="1" dirty="0" err="1">
                <a:solidFill>
                  <a:srgbClr val="FF0000"/>
                </a:solidFill>
              </a:rPr>
              <a:t>vrk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 err="1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Paakkari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3277-703F-8345-94BE-48F2F9A53202}" type="slidenum">
              <a:rPr lang="en-US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0294" y="4093101"/>
            <a:ext cx="8634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8200" y="4632564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“Annos 100 mikrog/vrk takaa lähes kaikille (95%) 70 vuotiaille amerikkalaisille kalsidiolin pitoisuuden yli 75 nmol/l”</a:t>
            </a:r>
          </a:p>
        </p:txBody>
      </p:sp>
    </p:spTree>
    <p:extLst>
      <p:ext uri="{BB962C8B-B14F-4D97-AF65-F5344CB8AC3E}">
        <p14:creationId xmlns:p14="http://schemas.microsoft.com/office/powerpoint/2010/main" val="3796661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265472"/>
            <a:ext cx="6876689" cy="1283109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Tavoitetasoksi                                  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75-120 nmol/l  </a:t>
            </a:r>
            <a:r>
              <a:rPr lang="en-US" dirty="0" err="1">
                <a:solidFill>
                  <a:srgbClr val="7030A0"/>
                </a:solidFill>
              </a:rPr>
              <a:t>kalsidiolia</a:t>
            </a:r>
            <a:r>
              <a:rPr lang="en-US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65" y="1843549"/>
            <a:ext cx="8155858" cy="513243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err="1"/>
              <a:t>Tällä</a:t>
            </a:r>
            <a:r>
              <a:rPr lang="en-US" sz="2400" dirty="0"/>
              <a:t> </a:t>
            </a:r>
            <a:r>
              <a:rPr lang="en-US" sz="2400" dirty="0" err="1"/>
              <a:t>pitoisuudella</a:t>
            </a:r>
            <a:r>
              <a:rPr lang="en-US" sz="2400" dirty="0"/>
              <a:t>:</a:t>
            </a:r>
          </a:p>
          <a:p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ylitetä</a:t>
            </a:r>
            <a:r>
              <a:rPr lang="en-US" sz="2400" dirty="0"/>
              <a:t> </a:t>
            </a:r>
            <a:r>
              <a:rPr lang="en-US" sz="2400" dirty="0" err="1"/>
              <a:t>luonnollisen</a:t>
            </a:r>
            <a:r>
              <a:rPr lang="en-US" sz="2400" dirty="0"/>
              <a:t> </a:t>
            </a:r>
            <a:r>
              <a:rPr lang="en-US" sz="2400" dirty="0" err="1"/>
              <a:t>auringolle</a:t>
            </a:r>
            <a:r>
              <a:rPr lang="en-US" sz="2400" dirty="0"/>
              <a:t> </a:t>
            </a:r>
            <a:r>
              <a:rPr lang="en-US" sz="2400" dirty="0" err="1"/>
              <a:t>altistuksen</a:t>
            </a:r>
            <a:r>
              <a:rPr lang="en-US" sz="2400" dirty="0"/>
              <a:t> </a:t>
            </a:r>
            <a:r>
              <a:rPr lang="en-US" sz="2400" dirty="0" err="1"/>
              <a:t>ihossa</a:t>
            </a:r>
            <a:r>
              <a:rPr lang="en-US" sz="2400" dirty="0"/>
              <a:t> </a:t>
            </a:r>
            <a:r>
              <a:rPr lang="en-US" sz="2400" dirty="0" err="1"/>
              <a:t>tuottamaa</a:t>
            </a:r>
            <a:r>
              <a:rPr lang="en-US" sz="2400" dirty="0"/>
              <a:t> </a:t>
            </a:r>
            <a:r>
              <a:rPr lang="en-US" sz="2400" dirty="0" err="1"/>
              <a:t>pitoisuutta</a:t>
            </a:r>
            <a:endParaRPr lang="en-US" sz="2400" dirty="0"/>
          </a:p>
          <a:p>
            <a:r>
              <a:rPr lang="en-US" sz="2400" dirty="0" err="1"/>
              <a:t>Kalsiumin</a:t>
            </a:r>
            <a:r>
              <a:rPr lang="en-US" sz="2400" dirty="0"/>
              <a:t> </a:t>
            </a:r>
            <a:r>
              <a:rPr lang="en-US" sz="2400" dirty="0" err="1"/>
              <a:t>imeytyminen</a:t>
            </a:r>
            <a:r>
              <a:rPr lang="en-US" sz="2400" dirty="0"/>
              <a:t> on </a:t>
            </a:r>
            <a:r>
              <a:rPr lang="en-US" sz="2400" dirty="0" err="1"/>
              <a:t>optimaalista</a:t>
            </a:r>
            <a:r>
              <a:rPr lang="en-US" sz="2400" dirty="0"/>
              <a:t>, </a:t>
            </a:r>
            <a:r>
              <a:rPr lang="en-US" sz="2400" dirty="0" err="1"/>
              <a:t>mutta</a:t>
            </a:r>
            <a:r>
              <a:rPr lang="en-US" sz="2400" dirty="0"/>
              <a:t> </a:t>
            </a:r>
            <a:r>
              <a:rPr lang="en-US" sz="2400" dirty="0" err="1"/>
              <a:t>hyperkalsemiaa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esiinny</a:t>
            </a:r>
            <a:endParaRPr lang="en-US" sz="2400" dirty="0"/>
          </a:p>
          <a:p>
            <a:r>
              <a:rPr lang="en-US" sz="2400" dirty="0" err="1"/>
              <a:t>Kolekalsiferolin</a:t>
            </a:r>
            <a:r>
              <a:rPr lang="en-US" sz="2400" dirty="0"/>
              <a:t> </a:t>
            </a:r>
            <a:r>
              <a:rPr lang="en-US" sz="2400" dirty="0" err="1"/>
              <a:t>hydroksylaatio</a:t>
            </a:r>
            <a:r>
              <a:rPr lang="en-US" sz="2400" dirty="0"/>
              <a:t> </a:t>
            </a:r>
            <a:r>
              <a:rPr lang="en-US" sz="2400" dirty="0" err="1"/>
              <a:t>kalsidioliksi</a:t>
            </a:r>
            <a:r>
              <a:rPr lang="en-US" sz="2400" dirty="0"/>
              <a:t> </a:t>
            </a:r>
            <a:r>
              <a:rPr lang="en-US" sz="2400" dirty="0" err="1"/>
              <a:t>maksassa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ole </a:t>
            </a:r>
            <a:r>
              <a:rPr lang="en-US" sz="2400" dirty="0" err="1"/>
              <a:t>kyllästynyt</a:t>
            </a:r>
            <a:r>
              <a:rPr lang="en-US" sz="2400" dirty="0"/>
              <a:t> </a:t>
            </a:r>
            <a:r>
              <a:rPr lang="en-US" sz="2400" dirty="0" err="1"/>
              <a:t>eli</a:t>
            </a:r>
            <a:r>
              <a:rPr lang="en-US" sz="2400" dirty="0"/>
              <a:t> </a:t>
            </a:r>
            <a:r>
              <a:rPr lang="en-US" sz="2400" dirty="0" err="1"/>
              <a:t>kalsidiolia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ole </a:t>
            </a:r>
            <a:r>
              <a:rPr lang="en-US" sz="2400" dirty="0" err="1"/>
              <a:t>liikaa</a:t>
            </a:r>
            <a:endParaRPr lang="en-US" sz="2400" dirty="0"/>
          </a:p>
          <a:p>
            <a:r>
              <a:rPr lang="en-US" sz="2400" dirty="0" err="1"/>
              <a:t>Kliinisissä</a:t>
            </a:r>
            <a:r>
              <a:rPr lang="en-US" sz="2400" dirty="0"/>
              <a:t> </a:t>
            </a:r>
            <a:r>
              <a:rPr lang="en-US" sz="2400" dirty="0" err="1"/>
              <a:t>tutkimuksissa</a:t>
            </a:r>
            <a:r>
              <a:rPr lang="en-US" sz="2400" dirty="0"/>
              <a:t> on </a:t>
            </a:r>
            <a:r>
              <a:rPr lang="en-US" sz="2400" dirty="0" err="1"/>
              <a:t>saatu</a:t>
            </a:r>
            <a:r>
              <a:rPr lang="en-US" sz="2400" dirty="0"/>
              <a:t> </a:t>
            </a:r>
            <a:r>
              <a:rPr lang="en-US" sz="2400" dirty="0" err="1"/>
              <a:t>edullisia</a:t>
            </a:r>
            <a:r>
              <a:rPr lang="en-US" sz="2400" dirty="0"/>
              <a:t> </a:t>
            </a:r>
            <a:r>
              <a:rPr lang="en-US" sz="2400" dirty="0" err="1"/>
              <a:t>vaikutuksia</a:t>
            </a:r>
            <a:r>
              <a:rPr lang="en-US" sz="2400" dirty="0"/>
              <a:t> </a:t>
            </a:r>
            <a:r>
              <a:rPr lang="en-US" sz="2400" dirty="0" err="1"/>
              <a:t>luunmurtumien</a:t>
            </a:r>
            <a:r>
              <a:rPr lang="en-US" sz="2400" dirty="0"/>
              <a:t> </a:t>
            </a:r>
            <a:r>
              <a:rPr lang="en-US" sz="2400" dirty="0" err="1"/>
              <a:t>estossa</a:t>
            </a:r>
          </a:p>
          <a:p>
            <a:r>
              <a:rPr lang="en-US" sz="2400" dirty="0"/>
              <a:t>Luun </a:t>
            </a:r>
            <a:r>
              <a:rPr lang="en-US" sz="2400" dirty="0" err="1"/>
              <a:t>osteoIdin</a:t>
            </a:r>
            <a:r>
              <a:rPr lang="en-US" sz="2400" dirty="0"/>
              <a:t> (</a:t>
            </a:r>
            <a:r>
              <a:rPr lang="en-US" sz="2400" dirty="0" err="1"/>
              <a:t>luun</a:t>
            </a:r>
            <a:r>
              <a:rPr lang="en-US" sz="2400" dirty="0"/>
              <a:t> </a:t>
            </a:r>
            <a:r>
              <a:rPr lang="en-US" sz="2400" dirty="0" err="1"/>
              <a:t>rakenneaineen</a:t>
            </a:r>
            <a:r>
              <a:rPr lang="en-US" sz="2400" dirty="0"/>
              <a:t>) </a:t>
            </a:r>
            <a:r>
              <a:rPr lang="en-US" sz="2400" dirty="0" err="1"/>
              <a:t>määrä</a:t>
            </a:r>
            <a:r>
              <a:rPr lang="en-US" sz="2400" dirty="0"/>
              <a:t> on </a:t>
            </a:r>
            <a:r>
              <a:rPr lang="en-US" sz="2400" dirty="0" err="1"/>
              <a:t>normaali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Paakkari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D912-FC0F-A04A-8963-1F773CD1DF3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37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49313" y="476250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i-FI" sz="2800" dirty="0">
                <a:solidFill>
                  <a:schemeClr val="accent6">
                    <a:lumMod val="50000"/>
                  </a:schemeClr>
                </a:solidFill>
              </a:rPr>
              <a:t>Prof. Arvo Ylppö aloitti pikkulasten D-vitamiinin korvaushoidon annoksella 100 </a:t>
            </a:r>
            <a:r>
              <a:rPr lang="fi-FI" sz="2800" dirty="0" err="1">
                <a:solidFill>
                  <a:schemeClr val="accent6">
                    <a:lumMod val="50000"/>
                  </a:schemeClr>
                </a:solidFill>
              </a:rPr>
              <a:t>mikrog</a:t>
            </a:r>
            <a:r>
              <a:rPr lang="fi-FI" sz="2800" dirty="0">
                <a:solidFill>
                  <a:schemeClr val="accent6">
                    <a:lumMod val="50000"/>
                  </a:schemeClr>
                </a:solidFill>
              </a:rPr>
              <a:t>/vrk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838203" y="1600200"/>
            <a:ext cx="3754439" cy="4914900"/>
          </a:xfrm>
        </p:spPr>
        <p:txBody>
          <a:bodyPr>
            <a:normAutofit/>
          </a:bodyPr>
          <a:lstStyle/>
          <a:p>
            <a:pPr>
              <a:defRPr/>
            </a:pPr>
            <a:endParaRPr lang="fi-FI" sz="2400"/>
          </a:p>
          <a:p>
            <a:pPr>
              <a:defRPr/>
            </a:pPr>
            <a:endParaRPr lang="fi-FI" sz="2400"/>
          </a:p>
          <a:p>
            <a:pPr>
              <a:defRPr/>
            </a:pPr>
            <a:endParaRPr lang="fi-FI" sz="2400"/>
          </a:p>
          <a:p>
            <a:pPr>
              <a:defRPr/>
            </a:pPr>
            <a:r>
              <a:rPr lang="fi-FI" sz="2400"/>
              <a:t>1950-luku: 100 mikrog</a:t>
            </a:r>
          </a:p>
          <a:p>
            <a:pPr>
              <a:defRPr/>
            </a:pPr>
            <a:r>
              <a:rPr lang="fi-FI" sz="2400"/>
              <a:t>1964: 50 mikrog</a:t>
            </a:r>
          </a:p>
          <a:p>
            <a:pPr>
              <a:defRPr/>
            </a:pPr>
            <a:r>
              <a:rPr lang="fi-FI" sz="2400"/>
              <a:t>1975: 25 mikrog</a:t>
            </a:r>
          </a:p>
          <a:p>
            <a:pPr>
              <a:defRPr/>
            </a:pPr>
            <a:r>
              <a:rPr lang="fi-FI" sz="2400"/>
              <a:t>1992: 10 mikrog</a:t>
            </a:r>
          </a:p>
          <a:p>
            <a:pPr marL="0" indent="0">
              <a:buNone/>
              <a:defRPr/>
            </a:pPr>
            <a:r>
              <a:rPr lang="fi-FI" sz="2400"/>
              <a:t> </a:t>
            </a:r>
          </a:p>
          <a:p>
            <a:pPr>
              <a:defRPr/>
            </a:pPr>
            <a:endParaRPr lang="fi-FI" sz="24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Paakkari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3277-703F-8345-94BE-48F2F9A53202}" type="slidenum">
              <a:rPr lang="en-US"/>
              <a:t>16</a:t>
            </a:fld>
            <a:endParaRPr lang="en-US"/>
          </a:p>
        </p:txBody>
      </p:sp>
      <p:pic>
        <p:nvPicPr>
          <p:cNvPr id="8195" name="Picture 4" descr="ylp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9" y="2020188"/>
            <a:ext cx="3892140" cy="449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211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519C5EA1-B1EF-7F09-1FB6-45B9023D8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4" y="404814"/>
            <a:ext cx="7380287" cy="520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C103E7-CD81-D023-D692-8A0446EC2E1B}"/>
              </a:ext>
            </a:extLst>
          </p:cNvPr>
          <p:cNvSpPr txBox="1"/>
          <p:nvPr/>
        </p:nvSpPr>
        <p:spPr>
          <a:xfrm>
            <a:off x="6488114" y="6453189"/>
            <a:ext cx="21732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Mäkitie O. Duodecim 2011</a:t>
            </a:r>
          </a:p>
        </p:txBody>
      </p:sp>
      <p:sp>
        <p:nvSpPr>
          <p:cNvPr id="35844" name="TextBox 3">
            <a:extLst>
              <a:ext uri="{FF2B5EF4-FFF2-40B4-BE49-F238E27FC236}">
                <a16:creationId xmlns:a16="http://schemas.microsoft.com/office/drawing/2014/main" id="{2EFCE33C-5BE6-13FD-73D7-84994BB78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795964"/>
            <a:ext cx="77724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i-FI" sz="2000" b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Helsinkiläisten</a:t>
            </a:r>
            <a:r>
              <a:rPr lang="en-US" altLang="fi-FI" sz="2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fi-FI" sz="2000" b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koululaisten</a:t>
            </a:r>
            <a:r>
              <a:rPr lang="en-US" altLang="fi-FI" sz="2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D-</a:t>
            </a:r>
            <a:r>
              <a:rPr lang="en-US" altLang="fi-FI" sz="2000" b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vitamiinipitoisuuksia</a:t>
            </a:r>
            <a:r>
              <a:rPr lang="en-US" altLang="fi-FI" sz="2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fi-FI" sz="2000" b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lukuvuoden</a:t>
            </a:r>
            <a:r>
              <a:rPr lang="en-US" altLang="fi-FI" sz="2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fi-FI" sz="2000" b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aikana</a:t>
            </a:r>
            <a:endParaRPr lang="en-US" altLang="fi-FI" sz="20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6CEA487-54A9-DC51-E362-947A8E88566F}"/>
              </a:ext>
            </a:extLst>
          </p:cNvPr>
          <p:cNvCxnSpPr/>
          <p:nvPr/>
        </p:nvCxnSpPr>
        <p:spPr>
          <a:xfrm flipV="1">
            <a:off x="4178300" y="5067300"/>
            <a:ext cx="0" cy="355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46" name="TextBox 8">
            <a:extLst>
              <a:ext uri="{FF2B5EF4-FFF2-40B4-BE49-F238E27FC236}">
                <a16:creationId xmlns:a16="http://schemas.microsoft.com/office/drawing/2014/main" id="{9F317C17-1A59-DE09-38C1-EE902B8DF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5327651"/>
            <a:ext cx="660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fi-FI" sz="2400" b="1">
                <a:solidFill>
                  <a:srgbClr val="008000"/>
                </a:solidFill>
              </a:rPr>
              <a:t>75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48F5D9-0BFB-1AAB-EDC8-C71D56213B01}"/>
              </a:ext>
            </a:extLst>
          </p:cNvPr>
          <p:cNvCxnSpPr/>
          <p:nvPr/>
        </p:nvCxnSpPr>
        <p:spPr>
          <a:xfrm flipV="1">
            <a:off x="4178300" y="806450"/>
            <a:ext cx="0" cy="4171950"/>
          </a:xfrm>
          <a:prstGeom prst="line">
            <a:avLst/>
          </a:prstGeom>
          <a:ln w="508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48" name="TextBox 7">
            <a:extLst>
              <a:ext uri="{FF2B5EF4-FFF2-40B4-BE49-F238E27FC236}">
                <a16:creationId xmlns:a16="http://schemas.microsoft.com/office/drawing/2014/main" id="{B76A07AC-9787-657F-9BF2-C957C9575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6453189"/>
            <a:ext cx="56515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fi-FI" sz="1200" i="1"/>
              <a:t>Mukaeltu viitteestä Mäkitie Duodecim 2011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7">
            <a:extLst>
              <a:ext uri="{FF2B5EF4-FFF2-40B4-BE49-F238E27FC236}">
                <a16:creationId xmlns:a16="http://schemas.microsoft.com/office/drawing/2014/main" id="{173E419C-1D01-782B-6B6F-0BE8C9A82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950" y="6453189"/>
            <a:ext cx="1760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fi-FI" sz="1400" b="1">
                <a:solidFill>
                  <a:srgbClr val="96969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Mäyränpää ym. 2010</a:t>
            </a: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F25653CC-2C57-E35A-33D3-49A17775C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7" r="35414"/>
          <a:stretch>
            <a:fillRect/>
          </a:stretch>
        </p:blipFill>
        <p:spPr bwMode="auto">
          <a:xfrm>
            <a:off x="509589" y="114176"/>
            <a:ext cx="4210050" cy="662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ight Brace 6">
            <a:extLst>
              <a:ext uri="{FF2B5EF4-FFF2-40B4-BE49-F238E27FC236}">
                <a16:creationId xmlns:a16="http://schemas.microsoft.com/office/drawing/2014/main" id="{1DCFA2FA-AA79-5FF5-28B0-1DD1330FD0FD}"/>
              </a:ext>
            </a:extLst>
          </p:cNvPr>
          <p:cNvSpPr>
            <a:spLocks/>
          </p:cNvSpPr>
          <p:nvPr/>
        </p:nvSpPr>
        <p:spPr bwMode="auto">
          <a:xfrm>
            <a:off x="4521200" y="1341438"/>
            <a:ext cx="287338" cy="792162"/>
          </a:xfrm>
          <a:prstGeom prst="rightBrace">
            <a:avLst>
              <a:gd name="adj1" fmla="val 8360"/>
              <a:gd name="adj2" fmla="val 50000"/>
            </a:avLst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fi-FI"/>
          </a:p>
        </p:txBody>
      </p:sp>
      <p:sp>
        <p:nvSpPr>
          <p:cNvPr id="34821" name="TextBox 7">
            <a:extLst>
              <a:ext uri="{FF2B5EF4-FFF2-40B4-BE49-F238E27FC236}">
                <a16:creationId xmlns:a16="http://schemas.microsoft.com/office/drawing/2014/main" id="{D7D4D0A2-C5E2-9E19-7014-71AD5F667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438" y="1341437"/>
            <a:ext cx="4210050" cy="2308324"/>
          </a:xfrm>
          <a:prstGeom prst="rect">
            <a:avLst/>
          </a:prstGeom>
          <a:solidFill>
            <a:srgbClr val="FFDAA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2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35% </a:t>
            </a:r>
            <a:r>
              <a:rPr lang="en-US" altLang="fi-FI" sz="24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lasten</a:t>
            </a:r>
            <a:r>
              <a:rPr lang="en-US" altLang="fi-FI" sz="2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fi-FI" sz="24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murtumista</a:t>
            </a:r>
            <a:r>
              <a:rPr lang="en-US" altLang="fi-FI" sz="2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fi-FI" sz="24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tulee</a:t>
            </a:r>
            <a:r>
              <a:rPr lang="en-US" altLang="fi-FI" sz="2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fi-FI" sz="24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vähäisten</a:t>
            </a:r>
            <a:r>
              <a:rPr lang="en-US" altLang="fi-FI" sz="2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fi-FI" sz="24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vammojen</a:t>
            </a:r>
            <a:r>
              <a:rPr lang="en-US" altLang="fi-FI" sz="2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fi-FI" sz="24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seurauksena</a:t>
            </a:r>
            <a:r>
              <a:rPr lang="en-US" altLang="fi-FI" sz="2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fi-FI" sz="24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esim</a:t>
            </a:r>
            <a:r>
              <a:rPr lang="en-US" altLang="fi-FI" sz="2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. </a:t>
            </a:r>
            <a:r>
              <a:rPr lang="en-US" altLang="fi-FI" sz="24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kompastumisen</a:t>
            </a:r>
            <a:r>
              <a:rPr lang="en-US" altLang="fi-FI" sz="2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fi-FI" sz="24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yhteydessä</a:t>
            </a:r>
            <a:r>
              <a:rPr lang="en-US" altLang="fi-FI" sz="2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fi-FI" sz="24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osoituksena</a:t>
            </a:r>
            <a:r>
              <a:rPr lang="en-US" altLang="fi-FI" sz="2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fi-FI" sz="24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riittämättömästä</a:t>
            </a:r>
            <a:r>
              <a:rPr lang="en-US" altLang="fi-FI" sz="2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D-</a:t>
            </a:r>
            <a:r>
              <a:rPr lang="en-US" altLang="fi-FI" sz="24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vitamiinin</a:t>
            </a:r>
            <a:r>
              <a:rPr lang="en-US" altLang="fi-FI" sz="24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US" altLang="fi-FI" sz="24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saannista</a:t>
            </a:r>
            <a:endParaRPr lang="en-US" altLang="fi-FI" sz="24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7786FD-2382-4A62-1587-2BA9BE4177FD}"/>
              </a:ext>
            </a:extLst>
          </p:cNvPr>
          <p:cNvSpPr txBox="1"/>
          <p:nvPr/>
        </p:nvSpPr>
        <p:spPr>
          <a:xfrm>
            <a:off x="4348164" y="4083050"/>
            <a:ext cx="3714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*</a:t>
            </a:r>
          </a:p>
        </p:txBody>
      </p:sp>
      <p:sp>
        <p:nvSpPr>
          <p:cNvPr id="34825" name="Suorakulmio 8">
            <a:extLst>
              <a:ext uri="{FF2B5EF4-FFF2-40B4-BE49-F238E27FC236}">
                <a16:creationId xmlns:a16="http://schemas.microsoft.com/office/drawing/2014/main" id="{A94FD76E-DFBE-7791-AE04-11903D177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01" y="5949950"/>
            <a:ext cx="3313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fi-FI" b="1" dirty="0" err="1">
                <a:latin typeface="Calibri" panose="020F0502020204030204" pitchFamily="34" charset="0"/>
              </a:rPr>
              <a:t>Mäyränpää</a:t>
            </a:r>
            <a:r>
              <a:rPr lang="en-US" altLang="fi-FI" b="1" dirty="0">
                <a:latin typeface="Calibri" panose="020F0502020204030204" pitchFamily="34" charset="0"/>
              </a:rPr>
              <a:t> </a:t>
            </a:r>
            <a:r>
              <a:rPr lang="en-US" altLang="fi-FI" b="1" dirty="0" err="1">
                <a:latin typeface="Calibri" panose="020F0502020204030204" pitchFamily="34" charset="0"/>
              </a:rPr>
              <a:t>ym</a:t>
            </a:r>
            <a:r>
              <a:rPr lang="en-US" altLang="fi-FI" b="1" dirty="0">
                <a:latin typeface="Calibri" panose="020F0502020204030204" pitchFamily="34" charset="0"/>
              </a:rPr>
              <a:t>. 2010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Riisitauti</a:t>
            </a:r>
            <a:r>
              <a:rPr lang="en-US" b="1" dirty="0"/>
              <a:t>: </a:t>
            </a:r>
            <a:r>
              <a:rPr lang="en-US" b="1" dirty="0" err="1"/>
              <a:t>muutakin</a:t>
            </a:r>
            <a:r>
              <a:rPr lang="en-US" b="1" dirty="0"/>
              <a:t> </a:t>
            </a:r>
            <a:r>
              <a:rPr lang="en-US" b="1" dirty="0" err="1"/>
              <a:t>kuin</a:t>
            </a:r>
            <a:r>
              <a:rPr lang="en-US" b="1" dirty="0"/>
              <a:t> </a:t>
            </a:r>
            <a:r>
              <a:rPr lang="en-US" b="1" dirty="0" err="1"/>
              <a:t>luusairaus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Luusairaus</a:t>
            </a:r>
            <a:r>
              <a:rPr lang="en-US" sz="2800" dirty="0"/>
              <a:t> </a:t>
            </a:r>
            <a:r>
              <a:rPr lang="en-US" sz="2800" dirty="0" err="1"/>
              <a:t>oireineen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Lihasheikkous</a:t>
            </a:r>
            <a:r>
              <a:rPr lang="en-US" sz="2800" dirty="0"/>
              <a:t> ja –</a:t>
            </a:r>
            <a:r>
              <a:rPr lang="en-US" sz="2800" dirty="0" err="1"/>
              <a:t>kivut</a:t>
            </a:r>
            <a:endParaRPr lang="en-US" sz="2800" dirty="0"/>
          </a:p>
          <a:p>
            <a:r>
              <a:rPr lang="en-US" sz="2800" dirty="0" err="1"/>
              <a:t>Infektioalttius</a:t>
            </a:r>
            <a:r>
              <a:rPr lang="en-US" sz="2800" dirty="0"/>
              <a:t> </a:t>
            </a:r>
            <a:r>
              <a:rPr lang="en-US" sz="2800" dirty="0" err="1"/>
              <a:t>lisääntyy</a:t>
            </a:r>
            <a:endParaRPr lang="en-US" sz="2800" dirty="0"/>
          </a:p>
          <a:p>
            <a:r>
              <a:rPr lang="en-US" sz="2800" dirty="0"/>
              <a:t>Anemia, </a:t>
            </a:r>
            <a:r>
              <a:rPr lang="en-US" sz="2800" dirty="0" err="1"/>
              <a:t>myelofibroosi</a:t>
            </a:r>
            <a:r>
              <a:rPr lang="en-US" sz="2800" dirty="0"/>
              <a:t> (</a:t>
            </a:r>
            <a:r>
              <a:rPr lang="en-US" sz="2800" dirty="0" err="1"/>
              <a:t>sidekudoksen</a:t>
            </a:r>
            <a:r>
              <a:rPr lang="en-US" sz="2800" dirty="0"/>
              <a:t> </a:t>
            </a:r>
            <a:r>
              <a:rPr lang="en-US" sz="2800" dirty="0" err="1"/>
              <a:t>kertyminen</a:t>
            </a:r>
            <a:r>
              <a:rPr lang="en-US" sz="2800" dirty="0"/>
              <a:t> </a:t>
            </a:r>
            <a:r>
              <a:rPr lang="en-US" sz="2800" dirty="0" err="1"/>
              <a:t>luuytimeen</a:t>
            </a:r>
            <a:r>
              <a:rPr lang="en-US" sz="2800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Paakkari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3277-703F-8345-94BE-48F2F9A53202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30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4160356" y="3390757"/>
            <a:ext cx="2514600" cy="636045"/>
          </a:xfrm>
          <a:prstGeom prst="roundRect">
            <a:avLst/>
          </a:prstGeom>
          <a:noFill/>
          <a:ln w="889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165491" y="1403214"/>
            <a:ext cx="2514600" cy="1327698"/>
          </a:xfrm>
          <a:prstGeom prst="roundRect">
            <a:avLst/>
          </a:prstGeom>
          <a:noFill/>
          <a:ln w="889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50676" y="3468954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25OH-D</a:t>
            </a:r>
            <a:endParaRPr lang="en-US" sz="24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244565" y="1479208"/>
            <a:ext cx="238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7-dehydrokolesteroli</a:t>
            </a:r>
            <a:endParaRPr lang="en-US" sz="20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5235680" y="1969599"/>
            <a:ext cx="66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baseline="-25000" dirty="0"/>
              <a:t>3</a:t>
            </a:r>
            <a:endParaRPr lang="en-US" sz="3200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5342250" y="1990253"/>
            <a:ext cx="228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5367651" y="4458196"/>
            <a:ext cx="228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5367651" y="3189331"/>
            <a:ext cx="228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60356" y="4660525"/>
            <a:ext cx="2514600" cy="837693"/>
          </a:xfrm>
          <a:prstGeom prst="roundRect">
            <a:avLst/>
          </a:prstGeom>
          <a:noFill/>
          <a:ln w="889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30802" y="2706951"/>
            <a:ext cx="129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iho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84640" y="401928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58ED5"/>
                </a:solidFill>
              </a:rPr>
              <a:t>maksa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22870" y="5486404"/>
            <a:ext cx="233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58ED5"/>
                </a:solidFill>
              </a:rPr>
              <a:t>munuainen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75223" y="4847751"/>
            <a:ext cx="20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1,25(OH)</a:t>
            </a:r>
            <a:r>
              <a:rPr lang="en-US" sz="2400" baseline="-25000" dirty="0"/>
              <a:t>2</a:t>
            </a:r>
            <a:r>
              <a:rPr lang="en-US" sz="2400" dirty="0"/>
              <a:t>-D</a:t>
            </a:r>
            <a:endParaRPr lang="en-US" sz="2400" baseline="-25000" dirty="0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Paakkari 2013</a:t>
            </a:r>
            <a:endParaRPr lang="en-US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D912-FC0F-A04A-8963-1F773CD1DF3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837696" y="1390494"/>
            <a:ext cx="21414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tx2"/>
                </a:solidFill>
              </a:rPr>
              <a:t>D</a:t>
            </a:r>
            <a:r>
              <a:rPr lang="fi-FI" sz="2400" baseline="-25000" dirty="0">
                <a:solidFill>
                  <a:schemeClr val="tx2"/>
                </a:solidFill>
              </a:rPr>
              <a:t>3</a:t>
            </a:r>
            <a:r>
              <a:rPr lang="fi-FI" sz="2400" dirty="0">
                <a:solidFill>
                  <a:schemeClr val="tx2"/>
                </a:solidFill>
              </a:rPr>
              <a:t>-vitamiini </a:t>
            </a:r>
            <a:r>
              <a:rPr lang="fi-FI" sz="1400" dirty="0" err="1"/>
              <a:t>Kolekalsiferoli</a:t>
            </a:r>
          </a:p>
          <a:p>
            <a:r>
              <a:rPr lang="fi-FI" sz="1400" dirty="0" err="1"/>
              <a:t>(&lt;10 nmol/L)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37696" y="3133564"/>
            <a:ext cx="17332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>
                <a:solidFill>
                  <a:srgbClr val="1F497D"/>
                </a:solidFill>
              </a:rPr>
              <a:t>Kalsidioli</a:t>
            </a:r>
            <a:r>
              <a:rPr lang="fi-FI" sz="2400" dirty="0"/>
              <a:t>     </a:t>
            </a:r>
            <a:r>
              <a:rPr lang="fi-FI" sz="1400" dirty="0"/>
              <a:t>(50-200 </a:t>
            </a:r>
            <a:r>
              <a:rPr lang="fi-FI" sz="1400" dirty="0" err="1"/>
              <a:t>nmol/L</a:t>
            </a:r>
            <a:r>
              <a:rPr lang="fi-FI" sz="1400" dirty="0"/>
              <a:t>)</a:t>
            </a:r>
          </a:p>
          <a:p>
            <a:r>
              <a:rPr lang="fi-FI" sz="1400" dirty="0"/>
              <a:t>T</a:t>
            </a:r>
            <a:r>
              <a:rPr lang="fi-FI" sz="1400" baseline="-25000" dirty="0"/>
              <a:t>1/2</a:t>
            </a:r>
            <a:r>
              <a:rPr lang="fi-FI" sz="1400" dirty="0"/>
              <a:t> 20 vrk</a:t>
            </a:r>
            <a:endParaRPr lang="fi-FI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6837697" y="4769971"/>
            <a:ext cx="1902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>
                <a:solidFill>
                  <a:srgbClr val="1F497D"/>
                </a:solidFill>
              </a:rPr>
              <a:t>Kalsitrioli</a:t>
            </a:r>
            <a:endParaRPr lang="fi-FI" sz="2400" dirty="0">
              <a:solidFill>
                <a:srgbClr val="1F497D"/>
              </a:solidFill>
            </a:endParaRPr>
          </a:p>
          <a:p>
            <a:r>
              <a:rPr lang="fi-FI" sz="1400" dirty="0"/>
              <a:t>(45-165 </a:t>
            </a:r>
            <a:r>
              <a:rPr lang="fi-FI" sz="1400" dirty="0" err="1"/>
              <a:t>pmol/L</a:t>
            </a:r>
            <a:r>
              <a:rPr lang="fi-FI" sz="1400" dirty="0"/>
              <a:t>)</a:t>
            </a:r>
          </a:p>
          <a:p>
            <a:r>
              <a:rPr lang="fi-FI" sz="1400" dirty="0"/>
              <a:t>T</a:t>
            </a:r>
            <a:r>
              <a:rPr lang="fi-FI" sz="1400" baseline="-25000" dirty="0"/>
              <a:t>1/2</a:t>
            </a:r>
            <a:r>
              <a:rPr lang="fi-FI" sz="1400" dirty="0"/>
              <a:t> 4 t</a:t>
            </a:r>
            <a:endParaRPr lang="fi-FI" sz="2400" dirty="0"/>
          </a:p>
          <a:p>
            <a:endParaRPr lang="fi-FI" sz="1400" dirty="0"/>
          </a:p>
        </p:txBody>
      </p:sp>
      <p:sp>
        <p:nvSpPr>
          <p:cNvPr id="31" name="Rounded Rectangle 30"/>
          <p:cNvSpPr/>
          <p:nvPr/>
        </p:nvSpPr>
        <p:spPr>
          <a:xfrm>
            <a:off x="1195479" y="2100578"/>
            <a:ext cx="2162448" cy="3248773"/>
          </a:xfrm>
          <a:prstGeom prst="roundRect">
            <a:avLst/>
          </a:prstGeom>
          <a:noFill/>
          <a:ln w="889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 rot="10800000">
            <a:off x="3524976" y="3549706"/>
            <a:ext cx="228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119057" y="5471039"/>
            <a:ext cx="250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58ED5"/>
                </a:solidFill>
              </a:rPr>
              <a:t>lähes kaikki kudokset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46663" y="3286065"/>
            <a:ext cx="20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1,25(OH)</a:t>
            </a:r>
            <a:r>
              <a:rPr lang="en-US" sz="2400" baseline="-25000" dirty="0"/>
              <a:t>2</a:t>
            </a:r>
            <a:r>
              <a:rPr lang="en-US" sz="2400" dirty="0"/>
              <a:t>-D</a:t>
            </a:r>
            <a:endParaRPr lang="en-US" sz="2400" baseline="-25000" dirty="0"/>
          </a:p>
        </p:txBody>
      </p:sp>
      <p:cxnSp>
        <p:nvCxnSpPr>
          <p:cNvPr id="42" name="Straight Arrow Connector 41"/>
          <p:cNvCxnSpPr/>
          <p:nvPr/>
        </p:nvCxnSpPr>
        <p:spPr>
          <a:xfrm rot="5400000">
            <a:off x="5367651" y="6018461"/>
            <a:ext cx="228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160356" y="5941495"/>
            <a:ext cx="3436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Kalsiumin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imeytymisen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hormonaalinen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säätely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35064" y="3678200"/>
            <a:ext cx="18513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Solujen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kasvu</a:t>
            </a:r>
            <a:r>
              <a:rPr lang="en-US" sz="2000" dirty="0">
                <a:solidFill>
                  <a:srgbClr val="FF0000"/>
                </a:solidFill>
              </a:rPr>
              <a:t> ja </a:t>
            </a:r>
            <a:r>
              <a:rPr lang="en-US" sz="2000" dirty="0" err="1">
                <a:solidFill>
                  <a:srgbClr val="FF0000"/>
                </a:solidFill>
              </a:rPr>
              <a:t>jakautuminen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Immuunivaste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Luun </a:t>
            </a:r>
            <a:r>
              <a:rPr lang="en-US" sz="2000" dirty="0" err="1">
                <a:solidFill>
                  <a:srgbClr val="FF0000"/>
                </a:solidFill>
              </a:rPr>
              <a:t>rakentuminen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950000" y="207667"/>
            <a:ext cx="1052292" cy="10383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457200">
              <a:srgbClr val="FFFF00">
                <a:alpha val="75000"/>
              </a:srgbClr>
            </a:glow>
            <a:softEdge rad="279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10812" y="453677"/>
            <a:ext cx="1740691" cy="523220"/>
          </a:xfrm>
          <a:prstGeom prst="rect">
            <a:avLst/>
          </a:prstGeom>
          <a:noFill/>
          <a:effectLst>
            <a:glow rad="393700">
              <a:srgbClr val="FFFF00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Auringon</a:t>
            </a:r>
            <a:r>
              <a:rPr lang="en-US" sz="1400" dirty="0"/>
              <a:t> UVB                     (290-330 nm)</a:t>
            </a:r>
          </a:p>
        </p:txBody>
      </p:sp>
    </p:spTree>
    <p:extLst>
      <p:ext uri="{BB962C8B-B14F-4D97-AF65-F5344CB8AC3E}">
        <p14:creationId xmlns:p14="http://schemas.microsoft.com/office/powerpoint/2010/main" val="3156111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B99AB87-D1FB-E487-4BF7-724AB1426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620714"/>
            <a:ext cx="802005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EFD7C-D01B-147E-951C-8C1D40775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E7FF0-1FE7-6436-80A5-ACAC6F01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38"/>
            <a:ext cx="8229600" cy="1669547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sv-SE" sz="3600" dirty="0" err="1"/>
              <a:t>Keskimääräinen</a:t>
            </a:r>
            <a:r>
              <a:rPr lang="sv-SE" sz="3600" dirty="0"/>
              <a:t> </a:t>
            </a:r>
            <a:r>
              <a:rPr lang="sv-SE" sz="3600" dirty="0" err="1"/>
              <a:t>luonnollinen</a:t>
            </a:r>
            <a:r>
              <a:rPr lang="sv-SE" sz="3600" dirty="0"/>
              <a:t> </a:t>
            </a:r>
            <a:r>
              <a:rPr lang="sv-SE" sz="3600" dirty="0" err="1"/>
              <a:t>kalsidiolin</a:t>
            </a:r>
            <a:r>
              <a:rPr lang="sv-SE" sz="3600" dirty="0"/>
              <a:t> </a:t>
            </a:r>
            <a:r>
              <a:rPr lang="sv-SE" sz="3600" dirty="0" err="1"/>
              <a:t>pitoisuus</a:t>
            </a:r>
            <a:r>
              <a:rPr lang="sv-SE" sz="3600" dirty="0"/>
              <a:t> </a:t>
            </a:r>
            <a:r>
              <a:rPr lang="sv-SE" sz="3600" dirty="0" err="1"/>
              <a:t>Itä-Afrikassa</a:t>
            </a:r>
            <a:r>
              <a:rPr lang="sv-SE" sz="3600" dirty="0"/>
              <a:t> </a:t>
            </a:r>
            <a:r>
              <a:rPr lang="sv-SE" sz="3600" dirty="0">
                <a:solidFill>
                  <a:srgbClr val="FF0000"/>
                </a:solidFill>
              </a:rPr>
              <a:t>115 </a:t>
            </a:r>
            <a:r>
              <a:rPr lang="sv-SE" sz="3600" dirty="0" err="1">
                <a:solidFill>
                  <a:srgbClr val="FF0000"/>
                </a:solidFill>
              </a:rPr>
              <a:t>nmol</a:t>
            </a:r>
            <a:r>
              <a:rPr lang="sv-SE" sz="3600" dirty="0">
                <a:solidFill>
                  <a:srgbClr val="FF0000"/>
                </a:solidFill>
              </a:rPr>
              <a:t>/l</a:t>
            </a:r>
            <a:br>
              <a:rPr lang="sv-SE" sz="3600" dirty="0">
                <a:solidFill>
                  <a:srgbClr val="FF0000"/>
                </a:solidFill>
              </a:rPr>
            </a:br>
            <a:endParaRPr lang="sv-SE" sz="3600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6E204-EADD-3733-F864-2E59AB2E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Paakkari 2016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14ACF-0433-D0C4-1ACD-490D1C82B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3277-703F-8345-94BE-48F2F9A53202}" type="slidenum">
              <a:rPr lang="en-US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BB94E1-E18C-DC2E-BE9D-1E36F65B5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846" y="1944185"/>
            <a:ext cx="3932115" cy="3966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9D5240-4D53-56E7-084F-EBF26AA16FE2}"/>
              </a:ext>
            </a:extLst>
          </p:cNvPr>
          <p:cNvSpPr/>
          <p:nvPr/>
        </p:nvSpPr>
        <p:spPr>
          <a:xfrm>
            <a:off x="381000" y="6031536"/>
            <a:ext cx="91440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1100"/>
              <a:t>Luxwolda, M. F., Kuipers, R. S., Kema, I. P., Janneke Dijck-Brouwer, D. A., &amp; Muskiet, F. A. J. (2012). Traditionally living populations in East Africa have a mean serum 25-hydroxyvitamin D concentration of 115 nmol/l. </a:t>
            </a:r>
            <a:r>
              <a:rPr lang="sv-SE" sz="1100" i="1"/>
              <a:t>The British Journal of Nutrition</a:t>
            </a:r>
            <a:r>
              <a:rPr lang="sv-SE" sz="1100"/>
              <a:t>, </a:t>
            </a:r>
            <a:r>
              <a:rPr lang="sv-SE" sz="1100" i="1"/>
              <a:t>108</a:t>
            </a:r>
            <a:r>
              <a:rPr lang="sv-SE" sz="1100"/>
              <a:t>(9), 1557–1561. doi:10.1017/S0007114511007161</a:t>
            </a:r>
          </a:p>
        </p:txBody>
      </p:sp>
    </p:spTree>
    <p:extLst>
      <p:ext uri="{BB962C8B-B14F-4D97-AF65-F5344CB8AC3E}">
        <p14:creationId xmlns:p14="http://schemas.microsoft.com/office/powerpoint/2010/main" val="3792235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C6FF1-6ECA-C5E5-C867-615AE260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38"/>
            <a:ext cx="8229600" cy="1066800"/>
          </a:xfrm>
        </p:spPr>
        <p:txBody>
          <a:bodyPr/>
          <a:lstStyle/>
          <a:p>
            <a:pPr>
              <a:defRPr/>
            </a:pPr>
            <a:r>
              <a:rPr lang="fi-FI" sz="3200" b="1" dirty="0"/>
              <a:t>D-vitamiinia ei synny auringosta talvikuukausina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78DEE-B134-BED1-C15A-0C4CED0C3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5867401"/>
            <a:ext cx="7620000" cy="7921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  <a:defRPr/>
            </a:pPr>
            <a:r>
              <a:rPr lang="fi-FI" sz="3500" dirty="0"/>
              <a:t>D-vitamiinin synteesi leveysasteella 42°N (Boston, Rooma) loka-, marras- ja heinäkuussa. Pylväät kuvaavat ihossa keskipäivän tunteina syntyvän D-vitamiinin esiasteen </a:t>
            </a:r>
            <a:r>
              <a:rPr lang="fi-FI" sz="3500" dirty="0" err="1"/>
              <a:t>prekolekalsiferolin</a:t>
            </a:r>
            <a:r>
              <a:rPr lang="fi-FI" sz="3500" dirty="0"/>
              <a:t> (pre-D</a:t>
            </a:r>
            <a:r>
              <a:rPr lang="fi-FI" sz="3500" baseline="-25000" dirty="0"/>
              <a:t>3</a:t>
            </a:r>
            <a:r>
              <a:rPr lang="fi-FI" sz="3500" dirty="0"/>
              <a:t>) määrä prosentteina lähtöaineesta 7-dehydrokolesterolista (Mukailtu viitteestä </a:t>
            </a:r>
            <a:r>
              <a:rPr lang="fi-FI" sz="3500" dirty="0" err="1"/>
              <a:t>Holick</a:t>
            </a:r>
            <a:r>
              <a:rPr lang="fi-FI" sz="3500" dirty="0"/>
              <a:t> M. 1995).  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fi-FI" dirty="0"/>
          </a:p>
        </p:txBody>
      </p:sp>
      <p:sp>
        <p:nvSpPr>
          <p:cNvPr id="10244" name="Date Placeholder 3">
            <a:extLst>
              <a:ext uri="{FF2B5EF4-FFF2-40B4-BE49-F238E27FC236}">
                <a16:creationId xmlns:a16="http://schemas.microsoft.com/office/drawing/2014/main" id="{D929861B-5A63-3144-3C35-F09E27213F6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fi-FI">
                <a:solidFill>
                  <a:srgbClr val="A7A399"/>
                </a:solidFill>
              </a:rPr>
              <a:t>Paakkari 250612 Heinola</a:t>
            </a:r>
            <a:endParaRPr lang="en-US" altLang="fi-FI">
              <a:solidFill>
                <a:srgbClr val="A7A399"/>
              </a:solidFill>
            </a:endParaRPr>
          </a:p>
        </p:txBody>
      </p:sp>
      <p:sp>
        <p:nvSpPr>
          <p:cNvPr id="10245" name="Slide Number Placeholder 4">
            <a:extLst>
              <a:ext uri="{FF2B5EF4-FFF2-40B4-BE49-F238E27FC236}">
                <a16:creationId xmlns:a16="http://schemas.microsoft.com/office/drawing/2014/main" id="{D3402B99-365E-31B1-058E-B8FDBF46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177261-AF81-48AF-8982-00F0C587F23B}" type="slidenum">
              <a:rPr lang="en-US" altLang="fi-FI">
                <a:solidFill>
                  <a:srgbClr val="A7A399"/>
                </a:solidFill>
              </a:rPr>
              <a:pPr eaLnBrk="1" hangingPunct="1"/>
              <a:t>22</a:t>
            </a:fld>
            <a:endParaRPr lang="en-US" altLang="fi-FI">
              <a:solidFill>
                <a:srgbClr val="A7A399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1A85F7-AA52-E8A4-A0D3-FD6B5E6576D7}"/>
              </a:ext>
            </a:extLst>
          </p:cNvPr>
          <p:cNvCxnSpPr/>
          <p:nvPr/>
        </p:nvCxnSpPr>
        <p:spPr>
          <a:xfrm flipV="1">
            <a:off x="2667000" y="5580064"/>
            <a:ext cx="4191000" cy="142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7" name="TextBox 6">
            <a:extLst>
              <a:ext uri="{FF2B5EF4-FFF2-40B4-BE49-F238E27FC236}">
                <a16:creationId xmlns:a16="http://schemas.microsoft.com/office/drawing/2014/main" id="{1AA44010-167C-89CC-C342-A8D4462E3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338" y="1339850"/>
            <a:ext cx="304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i-FI" altLang="fi-FI" sz="4800">
              <a:latin typeface="Wingdings" panose="05000000000000000000" pitchFamily="2" charset="2"/>
            </a:endParaRPr>
          </a:p>
          <a:p>
            <a:pPr eaLnBrk="1" hangingPunct="1"/>
            <a:r>
              <a:rPr lang="fi-FI" altLang="fi-FI" sz="4800">
                <a:latin typeface="Wingdings" panose="05000000000000000000" pitchFamily="2" charset="2"/>
              </a:rPr>
              <a:t></a:t>
            </a:r>
            <a:r>
              <a:rPr lang="fi-FI" altLang="fi-FI" sz="4800">
                <a:solidFill>
                  <a:srgbClr val="FF0000"/>
                </a:solidFill>
                <a:latin typeface="Wingdings" panose="05000000000000000000" pitchFamily="2" charset="2"/>
              </a:rPr>
              <a:t></a:t>
            </a:r>
            <a:endParaRPr lang="fi-FI" altLang="fi-FI" sz="4800"/>
          </a:p>
        </p:txBody>
      </p:sp>
      <p:sp>
        <p:nvSpPr>
          <p:cNvPr id="10248" name="TextBox 7">
            <a:extLst>
              <a:ext uri="{FF2B5EF4-FFF2-40B4-BE49-F238E27FC236}">
                <a16:creationId xmlns:a16="http://schemas.microsoft.com/office/drawing/2014/main" id="{D0D9314B-8103-71C2-894C-FEEB300A7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650" y="375761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fi-FI" sz="4400">
                <a:latin typeface="Lucida Grande"/>
                <a:ea typeface="Lucida Grande"/>
                <a:cs typeface="Lucida Grande"/>
              </a:rPr>
              <a:t>°</a:t>
            </a:r>
            <a:endParaRPr lang="fi-FI" altLang="fi-FI" sz="4400"/>
          </a:p>
        </p:txBody>
      </p:sp>
      <p:sp>
        <p:nvSpPr>
          <p:cNvPr id="10249" name="TextBox 8">
            <a:extLst>
              <a:ext uri="{FF2B5EF4-FFF2-40B4-BE49-F238E27FC236}">
                <a16:creationId xmlns:a16="http://schemas.microsoft.com/office/drawing/2014/main" id="{79E837D9-17A8-BC10-EB1D-A52C341AF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50" y="4386264"/>
            <a:ext cx="800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fi-FI" sz="4400">
                <a:latin typeface="Wingdings" panose="05000000000000000000" pitchFamily="2" charset="2"/>
              </a:rPr>
              <a:t></a:t>
            </a:r>
            <a:endParaRPr lang="fi-FI" altLang="fi-FI" sz="4400"/>
          </a:p>
        </p:txBody>
      </p:sp>
      <p:sp>
        <p:nvSpPr>
          <p:cNvPr id="10250" name="TextBox 9">
            <a:extLst>
              <a:ext uri="{FF2B5EF4-FFF2-40B4-BE49-F238E27FC236}">
                <a16:creationId xmlns:a16="http://schemas.microsoft.com/office/drawing/2014/main" id="{D666F1EA-17C9-CD18-5EBF-28657CC1FD7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74637" y="2997985"/>
            <a:ext cx="4425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fi-FI" sz="2800"/>
              <a:t>Fotosyntetisoitu pre-D</a:t>
            </a:r>
            <a:r>
              <a:rPr lang="fi-FI" altLang="fi-FI" sz="2800" baseline="-25000"/>
              <a:t>3</a:t>
            </a:r>
            <a:r>
              <a:rPr lang="fi-FI" altLang="fi-FI" sz="2800"/>
              <a:t> (%)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D499F-9DE5-8354-F44D-6AE55A10AE0F}"/>
              </a:ext>
            </a:extLst>
          </p:cNvPr>
          <p:cNvCxnSpPr/>
          <p:nvPr/>
        </p:nvCxnSpPr>
        <p:spPr>
          <a:xfrm rot="5400000">
            <a:off x="670719" y="3596481"/>
            <a:ext cx="399415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DFF8E1-A8AA-2872-3522-543FD0F63918}"/>
              </a:ext>
            </a:extLst>
          </p:cNvPr>
          <p:cNvCxnSpPr/>
          <p:nvPr/>
        </p:nvCxnSpPr>
        <p:spPr>
          <a:xfrm>
            <a:off x="2667000" y="1619250"/>
            <a:ext cx="1778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B25039-01D9-D830-4C7D-32037C3AB1B3}"/>
              </a:ext>
            </a:extLst>
          </p:cNvPr>
          <p:cNvCxnSpPr/>
          <p:nvPr/>
        </p:nvCxnSpPr>
        <p:spPr>
          <a:xfrm>
            <a:off x="2667000" y="2143125"/>
            <a:ext cx="1778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254809-8D8C-CFD2-3BF4-9DDD9F20D344}"/>
              </a:ext>
            </a:extLst>
          </p:cNvPr>
          <p:cNvCxnSpPr/>
          <p:nvPr/>
        </p:nvCxnSpPr>
        <p:spPr>
          <a:xfrm>
            <a:off x="2667000" y="2711450"/>
            <a:ext cx="1778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E235DC-952A-5881-0853-C860A7D9F192}"/>
              </a:ext>
            </a:extLst>
          </p:cNvPr>
          <p:cNvCxnSpPr/>
          <p:nvPr/>
        </p:nvCxnSpPr>
        <p:spPr>
          <a:xfrm>
            <a:off x="2667000" y="3281364"/>
            <a:ext cx="177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62D0BA-0B46-75CA-2DE7-7FD35AB90466}"/>
              </a:ext>
            </a:extLst>
          </p:cNvPr>
          <p:cNvCxnSpPr/>
          <p:nvPr/>
        </p:nvCxnSpPr>
        <p:spPr>
          <a:xfrm>
            <a:off x="2667000" y="3862389"/>
            <a:ext cx="177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50051C-630C-4FB7-7F14-3F3DAEE47F83}"/>
              </a:ext>
            </a:extLst>
          </p:cNvPr>
          <p:cNvCxnSpPr/>
          <p:nvPr/>
        </p:nvCxnSpPr>
        <p:spPr>
          <a:xfrm>
            <a:off x="2667000" y="4437064"/>
            <a:ext cx="177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587E7C-A9C2-B65F-83DB-C019850AF995}"/>
              </a:ext>
            </a:extLst>
          </p:cNvPr>
          <p:cNvCxnSpPr/>
          <p:nvPr/>
        </p:nvCxnSpPr>
        <p:spPr>
          <a:xfrm>
            <a:off x="2667000" y="5005389"/>
            <a:ext cx="177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53004D9-8443-EE8E-9AE5-56B61C4374DF}"/>
              </a:ext>
            </a:extLst>
          </p:cNvPr>
          <p:cNvSpPr/>
          <p:nvPr/>
        </p:nvSpPr>
        <p:spPr>
          <a:xfrm>
            <a:off x="3568700" y="3929063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10260" name="TextBox 19">
            <a:extLst>
              <a:ext uri="{FF2B5EF4-FFF2-40B4-BE49-F238E27FC236}">
                <a16:creationId xmlns:a16="http://schemas.microsoft.com/office/drawing/2014/main" id="{6324CC84-F0DE-5C60-A444-DABF960A4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4" y="1403351"/>
            <a:ext cx="549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2400"/>
              <a:t>7</a:t>
            </a:r>
          </a:p>
        </p:txBody>
      </p:sp>
      <p:sp>
        <p:nvSpPr>
          <p:cNvPr id="10261" name="TextBox 20">
            <a:extLst>
              <a:ext uri="{FF2B5EF4-FFF2-40B4-BE49-F238E27FC236}">
                <a16:creationId xmlns:a16="http://schemas.microsoft.com/office/drawing/2014/main" id="{428842EC-FBBB-E299-B5E4-AA1B4B55D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4" y="1871663"/>
            <a:ext cx="549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2400"/>
              <a:t>6</a:t>
            </a:r>
          </a:p>
        </p:txBody>
      </p:sp>
      <p:sp>
        <p:nvSpPr>
          <p:cNvPr id="10262" name="TextBox 21">
            <a:extLst>
              <a:ext uri="{FF2B5EF4-FFF2-40B4-BE49-F238E27FC236}">
                <a16:creationId xmlns:a16="http://schemas.microsoft.com/office/drawing/2014/main" id="{478B5688-644C-89B8-5FB3-71D0CB81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2405063"/>
            <a:ext cx="549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2400"/>
              <a:t>5</a:t>
            </a:r>
          </a:p>
        </p:txBody>
      </p:sp>
      <p:sp>
        <p:nvSpPr>
          <p:cNvPr id="10263" name="TextBox 22">
            <a:extLst>
              <a:ext uri="{FF2B5EF4-FFF2-40B4-BE49-F238E27FC236}">
                <a16:creationId xmlns:a16="http://schemas.microsoft.com/office/drawing/2014/main" id="{C1B5450A-AB65-68D6-CEF9-E4F5ED475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589" y="3009901"/>
            <a:ext cx="549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2400"/>
              <a:t>4</a:t>
            </a:r>
          </a:p>
        </p:txBody>
      </p:sp>
      <p:sp>
        <p:nvSpPr>
          <p:cNvPr id="10264" name="TextBox 23">
            <a:extLst>
              <a:ext uri="{FF2B5EF4-FFF2-40B4-BE49-F238E27FC236}">
                <a16:creationId xmlns:a16="http://schemas.microsoft.com/office/drawing/2014/main" id="{69861712-4E7B-C4DC-D35B-429482A0D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589" y="3616326"/>
            <a:ext cx="549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2400"/>
              <a:t>3</a:t>
            </a:r>
          </a:p>
        </p:txBody>
      </p:sp>
      <p:sp>
        <p:nvSpPr>
          <p:cNvPr id="10265" name="TextBox 24">
            <a:extLst>
              <a:ext uri="{FF2B5EF4-FFF2-40B4-BE49-F238E27FC236}">
                <a16:creationId xmlns:a16="http://schemas.microsoft.com/office/drawing/2014/main" id="{61AF88B0-1D2F-676F-A9E9-C434E399A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176" y="4152901"/>
            <a:ext cx="549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2400"/>
              <a:t>2</a:t>
            </a:r>
          </a:p>
        </p:txBody>
      </p:sp>
      <p:sp>
        <p:nvSpPr>
          <p:cNvPr id="10266" name="TextBox 25">
            <a:extLst>
              <a:ext uri="{FF2B5EF4-FFF2-40B4-BE49-F238E27FC236}">
                <a16:creationId xmlns:a16="http://schemas.microsoft.com/office/drawing/2014/main" id="{A82F8577-91C3-C590-3C00-E8FD96BA9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764" y="4741864"/>
            <a:ext cx="549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2400"/>
              <a:t>1</a:t>
            </a:r>
          </a:p>
        </p:txBody>
      </p:sp>
      <p:sp>
        <p:nvSpPr>
          <p:cNvPr id="10267" name="TextBox 26">
            <a:extLst>
              <a:ext uri="{FF2B5EF4-FFF2-40B4-BE49-F238E27FC236}">
                <a16:creationId xmlns:a16="http://schemas.microsoft.com/office/drawing/2014/main" id="{375B34C4-92F2-5A1E-05FF-7DD0A5E33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764" y="5329238"/>
            <a:ext cx="549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2400"/>
              <a:t>0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5A8066-463B-85CC-E02F-F90360CAE4A1}"/>
              </a:ext>
            </a:extLst>
          </p:cNvPr>
          <p:cNvSpPr/>
          <p:nvPr/>
        </p:nvSpPr>
        <p:spPr>
          <a:xfrm>
            <a:off x="6248400" y="1795463"/>
            <a:ext cx="152400" cy="1524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dirty="0"/>
          </a:p>
        </p:txBody>
      </p:sp>
      <p:sp>
        <p:nvSpPr>
          <p:cNvPr id="10269" name="TextBox 28">
            <a:extLst>
              <a:ext uri="{FF2B5EF4-FFF2-40B4-BE49-F238E27FC236}">
                <a16:creationId xmlns:a16="http://schemas.microsoft.com/office/drawing/2014/main" id="{494F6CF5-21E1-F6CD-5C27-5AC04A7AB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638" y="1601789"/>
            <a:ext cx="2171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2400"/>
              <a:t>heinäkuu</a:t>
            </a:r>
          </a:p>
        </p:txBody>
      </p:sp>
      <p:sp>
        <p:nvSpPr>
          <p:cNvPr id="10270" name="TextBox 29">
            <a:extLst>
              <a:ext uri="{FF2B5EF4-FFF2-40B4-BE49-F238E27FC236}">
                <a16:creationId xmlns:a16="http://schemas.microsoft.com/office/drawing/2014/main" id="{9F162A67-BF57-5FA3-A795-2ABB3C3EF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0338" y="2252663"/>
            <a:ext cx="2171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2400"/>
              <a:t>lokakuu</a:t>
            </a:r>
          </a:p>
        </p:txBody>
      </p:sp>
      <p:sp>
        <p:nvSpPr>
          <p:cNvPr id="10271" name="TextBox 30">
            <a:extLst>
              <a:ext uri="{FF2B5EF4-FFF2-40B4-BE49-F238E27FC236}">
                <a16:creationId xmlns:a16="http://schemas.microsoft.com/office/drawing/2014/main" id="{A8535FA9-C3C2-14FF-5AB6-BF47BAAD4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164" y="2989263"/>
            <a:ext cx="2484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2400"/>
              <a:t>marraskuu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45ADAD8-79D9-DD3B-9207-947FAD07192F}"/>
              </a:ext>
            </a:extLst>
          </p:cNvPr>
          <p:cNvSpPr/>
          <p:nvPr/>
        </p:nvSpPr>
        <p:spPr>
          <a:xfrm>
            <a:off x="3124200" y="1795463"/>
            <a:ext cx="793750" cy="37846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DE00FD-3F85-3D23-5C71-F5FA3E2D86DC}"/>
              </a:ext>
            </a:extLst>
          </p:cNvPr>
          <p:cNvSpPr/>
          <p:nvPr/>
        </p:nvSpPr>
        <p:spPr>
          <a:xfrm>
            <a:off x="4267200" y="4691063"/>
            <a:ext cx="793750" cy="889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768238-D839-D7F1-1F11-71C37B93001E}"/>
              </a:ext>
            </a:extLst>
          </p:cNvPr>
          <p:cNvSpPr/>
          <p:nvPr/>
        </p:nvSpPr>
        <p:spPr>
          <a:xfrm>
            <a:off x="5378450" y="5503864"/>
            <a:ext cx="793750" cy="7778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95876B2-CEAC-EC57-F817-A9C0C39956C9}"/>
              </a:ext>
            </a:extLst>
          </p:cNvPr>
          <p:cNvSpPr/>
          <p:nvPr/>
        </p:nvSpPr>
        <p:spPr>
          <a:xfrm>
            <a:off x="5969000" y="1676401"/>
            <a:ext cx="546100" cy="3857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5C4F1E-3898-A732-7143-8EEB549C156C}"/>
              </a:ext>
            </a:extLst>
          </p:cNvPr>
          <p:cNvSpPr/>
          <p:nvPr/>
        </p:nvSpPr>
        <p:spPr>
          <a:xfrm>
            <a:off x="5969000" y="2324101"/>
            <a:ext cx="546100" cy="3857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9A541DD-DDE2-FCFD-2176-D2BB2FEB50C2}"/>
              </a:ext>
            </a:extLst>
          </p:cNvPr>
          <p:cNvSpPr/>
          <p:nvPr/>
        </p:nvSpPr>
        <p:spPr>
          <a:xfrm>
            <a:off x="5969000" y="3086101"/>
            <a:ext cx="546100" cy="38576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F72E6-5CA2-A0B1-024C-07D5F4111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825625"/>
            <a:ext cx="3546057" cy="4351338"/>
          </a:xfrm>
        </p:spPr>
        <p:txBody>
          <a:bodyPr/>
          <a:lstStyle/>
          <a:p>
            <a:endParaRPr lang="fi-FI" dirty="0"/>
          </a:p>
          <a:p>
            <a:r>
              <a:rPr lang="fi-FI" sz="2000" dirty="0"/>
              <a:t>Suomessa auringonvaloa (</a:t>
            </a:r>
            <a:r>
              <a:rPr lang="fi-FI" sz="2000" b="1" dirty="0"/>
              <a:t>UV  </a:t>
            </a:r>
            <a:r>
              <a:rPr lang="el-GR" sz="2000" b="1" dirty="0"/>
              <a:t>β</a:t>
            </a:r>
            <a:r>
              <a:rPr lang="fi-FI" sz="2000" b="1" dirty="0"/>
              <a:t>2 säteilyä</a:t>
            </a:r>
            <a:r>
              <a:rPr lang="fi-FI" sz="2000" dirty="0"/>
              <a:t>) on riittävästi silloin, kun oma vajosi auringossa on lyhyempi kuin Sinä</a:t>
            </a:r>
          </a:p>
          <a:p>
            <a:r>
              <a:rPr lang="fi-FI" sz="2000" dirty="0"/>
              <a:t>Määritelmän täyttäviä hetkiä Suomessa on keskikesällä enintään kuukauden päivät </a:t>
            </a:r>
            <a:endParaRPr lang="en-FI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BF583-7B07-0997-75AC-76BC6F3A9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4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10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uorakulmio 1">
            <a:extLst>
              <a:ext uri="{FF2B5EF4-FFF2-40B4-BE49-F238E27FC236}">
                <a16:creationId xmlns:a16="http://schemas.microsoft.com/office/drawing/2014/main" id="{B0A1BED1-9DB7-DBC2-6E1B-B9B60C966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88" y="188913"/>
            <a:ext cx="8748712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altLang="fi-FI" b="1" dirty="0"/>
              <a:t>UV-säteilylähde UV-indeksi UV-säteilyn voimakkuus</a:t>
            </a:r>
          </a:p>
          <a:p>
            <a:endParaRPr lang="fi-FI" altLang="fi-FI" b="1" dirty="0"/>
          </a:p>
          <a:p>
            <a:r>
              <a:rPr lang="fi-FI" altLang="fi-FI" b="1" dirty="0"/>
              <a:t>AURINKO</a:t>
            </a:r>
          </a:p>
          <a:p>
            <a:r>
              <a:rPr lang="fi-FI" altLang="fi-FI" dirty="0"/>
              <a:t>Suomessa (maksimi) 6 voimakas</a:t>
            </a:r>
          </a:p>
          <a:p>
            <a:r>
              <a:rPr lang="fi-FI" altLang="fi-FI" dirty="0"/>
              <a:t>Välimeren maissa (maksimi) 12 </a:t>
            </a:r>
            <a:r>
              <a:rPr lang="fi-FI" altLang="fi-FI" dirty="0" err="1"/>
              <a:t>äärimmaisen</a:t>
            </a:r>
            <a:r>
              <a:rPr lang="fi-FI" altLang="fi-FI" dirty="0"/>
              <a:t> voimakas</a:t>
            </a:r>
          </a:p>
          <a:p>
            <a:r>
              <a:rPr lang="fi-FI" altLang="fi-FI" dirty="0"/>
              <a:t>Päiväntasaajalla 15 </a:t>
            </a:r>
            <a:r>
              <a:rPr lang="fi-FI" altLang="fi-FI" dirty="0" err="1"/>
              <a:t>äärimmaisen</a:t>
            </a:r>
            <a:r>
              <a:rPr lang="fi-FI" altLang="fi-FI" dirty="0"/>
              <a:t> voimakas</a:t>
            </a:r>
          </a:p>
          <a:p>
            <a:r>
              <a:rPr lang="fi-FI" altLang="fi-FI" b="1" dirty="0"/>
              <a:t>SOLARIUMLAITTEET</a:t>
            </a:r>
          </a:p>
          <a:p>
            <a:r>
              <a:rPr lang="fi-FI" altLang="fi-FI" dirty="0"/>
              <a:t>Nykyisin Suomessa (maksimi) 12 </a:t>
            </a:r>
            <a:r>
              <a:rPr lang="fi-FI" altLang="fi-FI" dirty="0" err="1"/>
              <a:t>äärimmaisen</a:t>
            </a:r>
            <a:r>
              <a:rPr lang="fi-FI" altLang="fi-FI" dirty="0"/>
              <a:t> voimakas</a:t>
            </a:r>
          </a:p>
          <a:p>
            <a:r>
              <a:rPr lang="fi-FI" altLang="fi-FI" dirty="0"/>
              <a:t>Vanhanaikainen alppiaurinkolamppu 140 </a:t>
            </a:r>
            <a:r>
              <a:rPr lang="fi-FI" altLang="fi-FI" dirty="0" err="1"/>
              <a:t>äärimmaisen</a:t>
            </a:r>
            <a:r>
              <a:rPr lang="fi-FI" altLang="fi-FI" dirty="0"/>
              <a:t> voimakas (etäisyys 50 cm)</a:t>
            </a:r>
          </a:p>
          <a:p>
            <a:r>
              <a:rPr lang="fi-FI" altLang="fi-FI" b="1" dirty="0"/>
              <a:t>VALOHOITOLAMPUT</a:t>
            </a:r>
          </a:p>
          <a:p>
            <a:r>
              <a:rPr lang="fi-FI" altLang="fi-FI" dirty="0"/>
              <a:t>PUVA- ja UVA-lamput 3–6 kohtalainen – voimakas</a:t>
            </a:r>
          </a:p>
          <a:p>
            <a:r>
              <a:rPr lang="fi-FI" altLang="fi-FI" b="1" dirty="0"/>
              <a:t>VALAISIMET</a:t>
            </a:r>
          </a:p>
          <a:p>
            <a:r>
              <a:rPr lang="fi-FI" altLang="fi-FI" dirty="0"/>
              <a:t>Kynttilä (etäisyys 3 cm) 0,01 heikko</a:t>
            </a:r>
          </a:p>
          <a:p>
            <a:r>
              <a:rPr lang="fi-FI" altLang="fi-FI" dirty="0"/>
              <a:t>Hehkulamppu (etäisyys 15 cm) 0,01 heikko</a:t>
            </a:r>
          </a:p>
          <a:p>
            <a:r>
              <a:rPr lang="fi-FI" altLang="fi-FI" dirty="0"/>
              <a:t>Halogeenilamppu (kohdevalaisin) 0,02 heikko</a:t>
            </a:r>
          </a:p>
          <a:p>
            <a:r>
              <a:rPr lang="fi-FI" altLang="fi-FI" dirty="0"/>
              <a:t>Loistelamppu (-putki) (</a:t>
            </a:r>
            <a:r>
              <a:rPr lang="fi-FI" altLang="fi-FI" dirty="0" err="1"/>
              <a:t>etaisyys</a:t>
            </a:r>
            <a:r>
              <a:rPr lang="fi-FI" altLang="fi-FI" dirty="0"/>
              <a:t> 1,5 m) 0,002 heikko</a:t>
            </a:r>
          </a:p>
          <a:p>
            <a:r>
              <a:rPr lang="fi-FI" altLang="fi-FI" dirty="0"/>
              <a:t>Infrapuna- eli lämpölamppu 0,0003 heikko (125W, etäisyys 60 cm)</a:t>
            </a:r>
          </a:p>
          <a:p>
            <a:r>
              <a:rPr lang="fi-FI" altLang="fi-FI" dirty="0"/>
              <a:t>Kvartsihalogeenilamppu 1,8 heikko (1000W, etäisyys 50 cm)</a:t>
            </a:r>
          </a:p>
          <a:p>
            <a:r>
              <a:rPr lang="fi-FI" altLang="fi-FI" b="1" dirty="0"/>
              <a:t>MUUT LAMPUT</a:t>
            </a:r>
          </a:p>
          <a:p>
            <a:r>
              <a:rPr lang="fi-FI" altLang="fi-FI" dirty="0"/>
              <a:t>Mustavalolamppu 0,14 heikko  (9W, etäisyys 15 cm)</a:t>
            </a:r>
          </a:p>
          <a:p>
            <a:r>
              <a:rPr lang="fi-FI" altLang="fi-FI" dirty="0"/>
              <a:t>Matalapaineinen elohopealamppu 250 </a:t>
            </a:r>
            <a:r>
              <a:rPr lang="fi-FI" altLang="fi-FI" dirty="0" err="1"/>
              <a:t>äärimmaisen</a:t>
            </a:r>
            <a:r>
              <a:rPr lang="fi-FI" altLang="fi-FI" dirty="0"/>
              <a:t> voimakas</a:t>
            </a:r>
          </a:p>
          <a:p>
            <a:r>
              <a:rPr lang="fi-FI" altLang="fi-FI" dirty="0"/>
              <a:t>(etäisyys 5 cm)</a:t>
            </a:r>
          </a:p>
          <a:p>
            <a:r>
              <a:rPr lang="fi-FI" altLang="fi-FI" dirty="0"/>
              <a:t>Monimetallilamppu 170 äärimmäisen voimakas (400W, etäisyys 50 cm)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Paakkari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D912-FC0F-A04A-8963-1F773CD1DF3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675467" y="575733"/>
            <a:ext cx="5723466" cy="3911600"/>
          </a:xfrm>
          <a:custGeom>
            <a:avLst/>
            <a:gdLst>
              <a:gd name="connsiteX0" fmla="*/ 16933 w 5723466"/>
              <a:gd name="connsiteY0" fmla="*/ 3911600 h 3911600"/>
              <a:gd name="connsiteX1" fmla="*/ 0 w 5723466"/>
              <a:gd name="connsiteY1" fmla="*/ 3420534 h 3911600"/>
              <a:gd name="connsiteX2" fmla="*/ 821266 w 5723466"/>
              <a:gd name="connsiteY2" fmla="*/ 0 h 3911600"/>
              <a:gd name="connsiteX3" fmla="*/ 2480733 w 5723466"/>
              <a:gd name="connsiteY3" fmla="*/ 2294467 h 3911600"/>
              <a:gd name="connsiteX4" fmla="*/ 5706533 w 5723466"/>
              <a:gd name="connsiteY4" fmla="*/ 2912534 h 3911600"/>
              <a:gd name="connsiteX5" fmla="*/ 5723466 w 5723466"/>
              <a:gd name="connsiteY5" fmla="*/ 3242734 h 3911600"/>
              <a:gd name="connsiteX6" fmla="*/ 2472266 w 5723466"/>
              <a:gd name="connsiteY6" fmla="*/ 2997200 h 3911600"/>
              <a:gd name="connsiteX7" fmla="*/ 1617133 w 5723466"/>
              <a:gd name="connsiteY7" fmla="*/ 2794000 h 3911600"/>
              <a:gd name="connsiteX8" fmla="*/ 821266 w 5723466"/>
              <a:gd name="connsiteY8" fmla="*/ 2040467 h 3911600"/>
              <a:gd name="connsiteX9" fmla="*/ 16933 w 5723466"/>
              <a:gd name="connsiteY9" fmla="*/ 391160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23466" h="3911600">
                <a:moveTo>
                  <a:pt x="16933" y="3911600"/>
                </a:moveTo>
                <a:lnTo>
                  <a:pt x="0" y="3420534"/>
                </a:lnTo>
                <a:lnTo>
                  <a:pt x="821266" y="0"/>
                </a:lnTo>
                <a:lnTo>
                  <a:pt x="2480733" y="2294467"/>
                </a:lnTo>
                <a:lnTo>
                  <a:pt x="5706533" y="2912534"/>
                </a:lnTo>
                <a:lnTo>
                  <a:pt x="5723466" y="3242734"/>
                </a:lnTo>
                <a:lnTo>
                  <a:pt x="2472266" y="2997200"/>
                </a:lnTo>
                <a:lnTo>
                  <a:pt x="1617133" y="2794000"/>
                </a:lnTo>
                <a:lnTo>
                  <a:pt x="821266" y="2040467"/>
                </a:lnTo>
                <a:lnTo>
                  <a:pt x="16933" y="39116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700867" y="3589867"/>
            <a:ext cx="5698066" cy="889000"/>
          </a:xfrm>
          <a:custGeom>
            <a:avLst/>
            <a:gdLst>
              <a:gd name="connsiteX0" fmla="*/ 0 w 5698066"/>
              <a:gd name="connsiteY0" fmla="*/ 889000 h 889000"/>
              <a:gd name="connsiteX1" fmla="*/ 16933 w 5698066"/>
              <a:gd name="connsiteY1" fmla="*/ 745066 h 889000"/>
              <a:gd name="connsiteX2" fmla="*/ 795866 w 5698066"/>
              <a:gd name="connsiteY2" fmla="*/ 0 h 889000"/>
              <a:gd name="connsiteX3" fmla="*/ 1625600 w 5698066"/>
              <a:gd name="connsiteY3" fmla="*/ 143933 h 889000"/>
              <a:gd name="connsiteX4" fmla="*/ 2446866 w 5698066"/>
              <a:gd name="connsiteY4" fmla="*/ 643466 h 889000"/>
              <a:gd name="connsiteX5" fmla="*/ 5681133 w 5698066"/>
              <a:gd name="connsiteY5" fmla="*/ 694266 h 889000"/>
              <a:gd name="connsiteX6" fmla="*/ 5698066 w 5698066"/>
              <a:gd name="connsiteY6" fmla="*/ 787400 h 889000"/>
              <a:gd name="connsiteX7" fmla="*/ 2446866 w 5698066"/>
              <a:gd name="connsiteY7" fmla="*/ 745066 h 889000"/>
              <a:gd name="connsiteX8" fmla="*/ 1617133 w 5698066"/>
              <a:gd name="connsiteY8" fmla="*/ 406400 h 889000"/>
              <a:gd name="connsiteX9" fmla="*/ 795866 w 5698066"/>
              <a:gd name="connsiteY9" fmla="*/ 440266 h 889000"/>
              <a:gd name="connsiteX10" fmla="*/ 0 w 5698066"/>
              <a:gd name="connsiteY10" fmla="*/ 88900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98066" h="889000">
                <a:moveTo>
                  <a:pt x="0" y="889000"/>
                </a:moveTo>
                <a:lnTo>
                  <a:pt x="16933" y="745066"/>
                </a:lnTo>
                <a:lnTo>
                  <a:pt x="795866" y="0"/>
                </a:lnTo>
                <a:lnTo>
                  <a:pt x="1625600" y="143933"/>
                </a:lnTo>
                <a:lnTo>
                  <a:pt x="2446866" y="643466"/>
                </a:lnTo>
                <a:lnTo>
                  <a:pt x="5681133" y="694266"/>
                </a:lnTo>
                <a:lnTo>
                  <a:pt x="5698066" y="787400"/>
                </a:lnTo>
                <a:lnTo>
                  <a:pt x="2446866" y="745066"/>
                </a:lnTo>
                <a:lnTo>
                  <a:pt x="1617133" y="406400"/>
                </a:lnTo>
                <a:lnTo>
                  <a:pt x="795866" y="440266"/>
                </a:lnTo>
                <a:lnTo>
                  <a:pt x="0" y="8890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252133" y="914401"/>
            <a:ext cx="6553200" cy="3615267"/>
          </a:xfrm>
          <a:custGeom>
            <a:avLst/>
            <a:gdLst>
              <a:gd name="connsiteX0" fmla="*/ 0 w 6553200"/>
              <a:gd name="connsiteY0" fmla="*/ 0 h 3615267"/>
              <a:gd name="connsiteX1" fmla="*/ 25400 w 6553200"/>
              <a:gd name="connsiteY1" fmla="*/ 3615267 h 3615267"/>
              <a:gd name="connsiteX2" fmla="*/ 6553200 w 6553200"/>
              <a:gd name="connsiteY2" fmla="*/ 3598333 h 3615267"/>
              <a:gd name="connsiteX3" fmla="*/ 6553200 w 6553200"/>
              <a:gd name="connsiteY3" fmla="*/ 3598333 h 361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3615267">
                <a:moveTo>
                  <a:pt x="0" y="0"/>
                </a:moveTo>
                <a:lnTo>
                  <a:pt x="25400" y="3615267"/>
                </a:lnTo>
                <a:lnTo>
                  <a:pt x="6553200" y="3598333"/>
                </a:lnTo>
                <a:lnTo>
                  <a:pt x="6553200" y="3598333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243667" y="922868"/>
            <a:ext cx="203200" cy="8467"/>
          </a:xfrm>
          <a:custGeom>
            <a:avLst/>
            <a:gdLst>
              <a:gd name="connsiteX0" fmla="*/ 0 w 203200"/>
              <a:gd name="connsiteY0" fmla="*/ 8467 h 8467"/>
              <a:gd name="connsiteX1" fmla="*/ 152400 w 203200"/>
              <a:gd name="connsiteY1" fmla="*/ 8467 h 8467"/>
              <a:gd name="connsiteX2" fmla="*/ 203200 w 203200"/>
              <a:gd name="connsiteY2" fmla="*/ 0 h 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8467">
                <a:moveTo>
                  <a:pt x="0" y="8467"/>
                </a:moveTo>
                <a:lnTo>
                  <a:pt x="152400" y="8467"/>
                </a:lnTo>
                <a:lnTo>
                  <a:pt x="20320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243667" y="1642533"/>
            <a:ext cx="203200" cy="8467"/>
          </a:xfrm>
          <a:custGeom>
            <a:avLst/>
            <a:gdLst>
              <a:gd name="connsiteX0" fmla="*/ 0 w 203200"/>
              <a:gd name="connsiteY0" fmla="*/ 8467 h 8467"/>
              <a:gd name="connsiteX1" fmla="*/ 152400 w 203200"/>
              <a:gd name="connsiteY1" fmla="*/ 8467 h 8467"/>
              <a:gd name="connsiteX2" fmla="*/ 203200 w 203200"/>
              <a:gd name="connsiteY2" fmla="*/ 0 h 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8467">
                <a:moveTo>
                  <a:pt x="0" y="8467"/>
                </a:moveTo>
                <a:lnTo>
                  <a:pt x="152400" y="8467"/>
                </a:lnTo>
                <a:lnTo>
                  <a:pt x="20320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243667" y="2362198"/>
            <a:ext cx="203200" cy="8467"/>
          </a:xfrm>
          <a:custGeom>
            <a:avLst/>
            <a:gdLst>
              <a:gd name="connsiteX0" fmla="*/ 0 w 203200"/>
              <a:gd name="connsiteY0" fmla="*/ 8467 h 8467"/>
              <a:gd name="connsiteX1" fmla="*/ 152400 w 203200"/>
              <a:gd name="connsiteY1" fmla="*/ 8467 h 8467"/>
              <a:gd name="connsiteX2" fmla="*/ 203200 w 203200"/>
              <a:gd name="connsiteY2" fmla="*/ 0 h 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8467">
                <a:moveTo>
                  <a:pt x="0" y="8467"/>
                </a:moveTo>
                <a:lnTo>
                  <a:pt x="152400" y="8467"/>
                </a:lnTo>
                <a:lnTo>
                  <a:pt x="20320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243667" y="3081863"/>
            <a:ext cx="203200" cy="8467"/>
          </a:xfrm>
          <a:custGeom>
            <a:avLst/>
            <a:gdLst>
              <a:gd name="connsiteX0" fmla="*/ 0 w 203200"/>
              <a:gd name="connsiteY0" fmla="*/ 8467 h 8467"/>
              <a:gd name="connsiteX1" fmla="*/ 152400 w 203200"/>
              <a:gd name="connsiteY1" fmla="*/ 8467 h 8467"/>
              <a:gd name="connsiteX2" fmla="*/ 203200 w 203200"/>
              <a:gd name="connsiteY2" fmla="*/ 0 h 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8467">
                <a:moveTo>
                  <a:pt x="0" y="8467"/>
                </a:moveTo>
                <a:lnTo>
                  <a:pt x="152400" y="8467"/>
                </a:lnTo>
                <a:lnTo>
                  <a:pt x="20320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243667" y="3801528"/>
            <a:ext cx="203200" cy="8467"/>
          </a:xfrm>
          <a:custGeom>
            <a:avLst/>
            <a:gdLst>
              <a:gd name="connsiteX0" fmla="*/ 0 w 203200"/>
              <a:gd name="connsiteY0" fmla="*/ 8467 h 8467"/>
              <a:gd name="connsiteX1" fmla="*/ 152400 w 203200"/>
              <a:gd name="connsiteY1" fmla="*/ 8467 h 8467"/>
              <a:gd name="connsiteX2" fmla="*/ 203200 w 203200"/>
              <a:gd name="connsiteY2" fmla="*/ 0 h 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8467">
                <a:moveTo>
                  <a:pt x="0" y="8467"/>
                </a:moveTo>
                <a:lnTo>
                  <a:pt x="152400" y="8467"/>
                </a:lnTo>
                <a:lnTo>
                  <a:pt x="20320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599266" y="4436535"/>
            <a:ext cx="203200" cy="8467"/>
          </a:xfrm>
          <a:custGeom>
            <a:avLst/>
            <a:gdLst>
              <a:gd name="connsiteX0" fmla="*/ 0 w 203200"/>
              <a:gd name="connsiteY0" fmla="*/ 8467 h 8467"/>
              <a:gd name="connsiteX1" fmla="*/ 152400 w 203200"/>
              <a:gd name="connsiteY1" fmla="*/ 8467 h 8467"/>
              <a:gd name="connsiteX2" fmla="*/ 203200 w 203200"/>
              <a:gd name="connsiteY2" fmla="*/ 0 h 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" h="8467">
                <a:moveTo>
                  <a:pt x="0" y="8467"/>
                </a:moveTo>
                <a:lnTo>
                  <a:pt x="152400" y="8467"/>
                </a:lnTo>
                <a:lnTo>
                  <a:pt x="203200" y="0"/>
                </a:lnTo>
              </a:path>
            </a:pathLst>
          </a:custGeom>
          <a:ln w="38100"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505200" y="4368799"/>
            <a:ext cx="0" cy="160866"/>
          </a:xfrm>
          <a:custGeom>
            <a:avLst/>
            <a:gdLst>
              <a:gd name="connsiteX0" fmla="*/ 0 w 0"/>
              <a:gd name="connsiteY0" fmla="*/ 160866 h 160866"/>
              <a:gd name="connsiteX1" fmla="*/ 0 w 0"/>
              <a:gd name="connsiteY1" fmla="*/ 0 h 16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0866">
                <a:moveTo>
                  <a:pt x="0" y="160866"/>
                </a:moveTo>
                <a:lnTo>
                  <a:pt x="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317999" y="4360334"/>
            <a:ext cx="0" cy="160866"/>
          </a:xfrm>
          <a:custGeom>
            <a:avLst/>
            <a:gdLst>
              <a:gd name="connsiteX0" fmla="*/ 0 w 0"/>
              <a:gd name="connsiteY0" fmla="*/ 160866 h 160866"/>
              <a:gd name="connsiteX1" fmla="*/ 0 w 0"/>
              <a:gd name="connsiteY1" fmla="*/ 0 h 16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0866">
                <a:moveTo>
                  <a:pt x="0" y="160866"/>
                </a:moveTo>
                <a:lnTo>
                  <a:pt x="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130798" y="4360336"/>
            <a:ext cx="0" cy="160866"/>
          </a:xfrm>
          <a:custGeom>
            <a:avLst/>
            <a:gdLst>
              <a:gd name="connsiteX0" fmla="*/ 0 w 0"/>
              <a:gd name="connsiteY0" fmla="*/ 160866 h 160866"/>
              <a:gd name="connsiteX1" fmla="*/ 0 w 0"/>
              <a:gd name="connsiteY1" fmla="*/ 0 h 16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0866">
                <a:moveTo>
                  <a:pt x="0" y="160866"/>
                </a:moveTo>
                <a:lnTo>
                  <a:pt x="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5943597" y="4360338"/>
            <a:ext cx="0" cy="160866"/>
          </a:xfrm>
          <a:custGeom>
            <a:avLst/>
            <a:gdLst>
              <a:gd name="connsiteX0" fmla="*/ 0 w 0"/>
              <a:gd name="connsiteY0" fmla="*/ 160866 h 160866"/>
              <a:gd name="connsiteX1" fmla="*/ 0 w 0"/>
              <a:gd name="connsiteY1" fmla="*/ 0 h 16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0866">
                <a:moveTo>
                  <a:pt x="0" y="160866"/>
                </a:moveTo>
                <a:lnTo>
                  <a:pt x="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756396" y="4360340"/>
            <a:ext cx="0" cy="160866"/>
          </a:xfrm>
          <a:custGeom>
            <a:avLst/>
            <a:gdLst>
              <a:gd name="connsiteX0" fmla="*/ 0 w 0"/>
              <a:gd name="connsiteY0" fmla="*/ 160866 h 160866"/>
              <a:gd name="connsiteX1" fmla="*/ 0 w 0"/>
              <a:gd name="connsiteY1" fmla="*/ 0 h 16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0866">
                <a:moveTo>
                  <a:pt x="0" y="160866"/>
                </a:moveTo>
                <a:lnTo>
                  <a:pt x="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7569195" y="4360342"/>
            <a:ext cx="0" cy="160866"/>
          </a:xfrm>
          <a:custGeom>
            <a:avLst/>
            <a:gdLst>
              <a:gd name="connsiteX0" fmla="*/ 0 w 0"/>
              <a:gd name="connsiteY0" fmla="*/ 160866 h 160866"/>
              <a:gd name="connsiteX1" fmla="*/ 0 w 0"/>
              <a:gd name="connsiteY1" fmla="*/ 0 h 16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0866">
                <a:moveTo>
                  <a:pt x="0" y="160866"/>
                </a:moveTo>
                <a:lnTo>
                  <a:pt x="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381994" y="4360344"/>
            <a:ext cx="0" cy="160866"/>
          </a:xfrm>
          <a:custGeom>
            <a:avLst/>
            <a:gdLst>
              <a:gd name="connsiteX0" fmla="*/ 0 w 0"/>
              <a:gd name="connsiteY0" fmla="*/ 160866 h 160866"/>
              <a:gd name="connsiteX1" fmla="*/ 0 w 0"/>
              <a:gd name="connsiteY1" fmla="*/ 0 h 16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0866">
                <a:moveTo>
                  <a:pt x="0" y="160866"/>
                </a:moveTo>
                <a:lnTo>
                  <a:pt x="0" y="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343400" y="4901624"/>
            <a:ext cx="243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Aika(</a:t>
            </a:r>
            <a:r>
              <a:rPr lang="en-US" sz="3200" dirty="0" err="1"/>
              <a:t>päiviä</a:t>
            </a:r>
            <a:r>
              <a:rPr lang="en-US" sz="3200" dirty="0"/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600845" y="2225757"/>
            <a:ext cx="3767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Seerumin kalsidioli (</a:t>
            </a:r>
            <a:r>
              <a:rPr lang="en-US" sz="3200" dirty="0" err="1"/>
              <a:t>nmol/l</a:t>
            </a:r>
            <a:r>
              <a:rPr lang="en-US" sz="3200" dirty="0"/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00779" y="719666"/>
            <a:ext cx="642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00201" y="1367136"/>
            <a:ext cx="64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80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99623" y="2103735"/>
            <a:ext cx="64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60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99045" y="2797999"/>
            <a:ext cx="64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40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98467" y="3551532"/>
            <a:ext cx="64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97889" y="4245796"/>
            <a:ext cx="64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09801" y="4495801"/>
            <a:ext cx="64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40113" y="4495801"/>
            <a:ext cx="64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45024" y="4495801"/>
            <a:ext cx="64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49935" y="4495801"/>
            <a:ext cx="64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63313" y="4495801"/>
            <a:ext cx="64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76691" y="4495801"/>
            <a:ext cx="64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23937" y="4495801"/>
            <a:ext cx="64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08446" y="4495801"/>
            <a:ext cx="64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130798" y="719666"/>
            <a:ext cx="508002" cy="347135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130801" y="1371601"/>
            <a:ext cx="508002" cy="34713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748857" y="1400205"/>
            <a:ext cx="260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Ikääntyneet</a:t>
            </a:r>
            <a:r>
              <a:rPr lang="en-US" dirty="0"/>
              <a:t> (62-80 </a:t>
            </a:r>
            <a:r>
              <a:rPr lang="en-US" dirty="0" err="1"/>
              <a:t>v</a:t>
            </a:r>
            <a:r>
              <a:rPr lang="en-US" dirty="0"/>
              <a:t>.)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48869" y="770467"/>
            <a:ext cx="260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Nuoret</a:t>
            </a:r>
            <a:r>
              <a:rPr lang="en-US" dirty="0"/>
              <a:t> </a:t>
            </a:r>
            <a:r>
              <a:rPr lang="en-US" dirty="0" err="1"/>
              <a:t>aikuiset</a:t>
            </a:r>
            <a:r>
              <a:rPr lang="en-US" dirty="0"/>
              <a:t>)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09800" y="5486401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Seerumin</a:t>
            </a:r>
            <a:r>
              <a:rPr lang="en-US" sz="2000" dirty="0"/>
              <a:t> D-</a:t>
            </a:r>
            <a:r>
              <a:rPr lang="en-US" sz="2000" dirty="0" err="1"/>
              <a:t>vitamiinin</a:t>
            </a:r>
            <a:r>
              <a:rPr lang="en-US" sz="2000" dirty="0"/>
              <a:t> </a:t>
            </a:r>
            <a:r>
              <a:rPr lang="en-US" sz="2000" dirty="0" err="1"/>
              <a:t>pitoisuus</a:t>
            </a:r>
            <a:r>
              <a:rPr lang="en-US" sz="2000" dirty="0"/>
              <a:t> 15 </a:t>
            </a:r>
            <a:r>
              <a:rPr lang="en-US" sz="2000" dirty="0" err="1"/>
              <a:t>minuutin</a:t>
            </a:r>
            <a:r>
              <a:rPr lang="en-US" sz="2000" dirty="0"/>
              <a:t> </a:t>
            </a:r>
            <a:r>
              <a:rPr lang="en-US" sz="2000" dirty="0" err="1"/>
              <a:t>auringon</a:t>
            </a:r>
            <a:r>
              <a:rPr lang="en-US" sz="2000" dirty="0"/>
              <a:t>- </a:t>
            </a:r>
            <a:r>
              <a:rPr lang="en-US" sz="2000" dirty="0" err="1"/>
              <a:t>valolle</a:t>
            </a:r>
            <a:r>
              <a:rPr lang="en-US" sz="2000" dirty="0"/>
              <a:t> </a:t>
            </a:r>
            <a:r>
              <a:rPr lang="en-US" sz="2000" dirty="0" err="1"/>
              <a:t>altistuksen</a:t>
            </a:r>
            <a:r>
              <a:rPr lang="en-US" sz="2000" dirty="0"/>
              <a:t> (</a:t>
            </a:r>
            <a:r>
              <a:rPr lang="en-US" sz="2000" dirty="0" err="1"/>
              <a:t>kokovartalolle</a:t>
            </a:r>
            <a:r>
              <a:rPr lang="en-US" sz="2000" dirty="0"/>
              <a:t>)  </a:t>
            </a:r>
            <a:r>
              <a:rPr lang="en-US" sz="2000" dirty="0" err="1"/>
              <a:t>jälkeen</a:t>
            </a:r>
            <a:r>
              <a:rPr lang="en-US" sz="2000" dirty="0"/>
              <a:t>.  </a:t>
            </a:r>
            <a:r>
              <a:rPr lang="en-US" sz="2000" dirty="0" err="1"/>
              <a:t>Nuorten</a:t>
            </a:r>
            <a:r>
              <a:rPr lang="en-US" sz="2000" dirty="0"/>
              <a:t> </a:t>
            </a:r>
            <a:r>
              <a:rPr lang="en-US" sz="2000" dirty="0" err="1"/>
              <a:t>C</a:t>
            </a:r>
            <a:r>
              <a:rPr lang="en-US" sz="2000" baseline="-25000" dirty="0" err="1"/>
              <a:t>max</a:t>
            </a:r>
            <a:r>
              <a:rPr lang="en-US" sz="2000" dirty="0"/>
              <a:t>: 78 </a:t>
            </a:r>
            <a:r>
              <a:rPr lang="en-US" sz="2000" dirty="0" err="1"/>
              <a:t>ja</a:t>
            </a:r>
            <a:r>
              <a:rPr lang="en-US" sz="2000" dirty="0"/>
              <a:t> </a:t>
            </a:r>
            <a:r>
              <a:rPr lang="en-US" sz="2000" dirty="0" err="1"/>
              <a:t>ikääntyneiden</a:t>
            </a:r>
            <a:r>
              <a:rPr lang="en-US" sz="2000" dirty="0"/>
              <a:t> 21 </a:t>
            </a:r>
            <a:r>
              <a:rPr lang="en-US" sz="2000" dirty="0" err="1"/>
              <a:t>nmol/l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0425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orakulmio 1">
            <a:extLst>
              <a:ext uri="{FF2B5EF4-FFF2-40B4-BE49-F238E27FC236}">
                <a16:creationId xmlns:a16="http://schemas.microsoft.com/office/drawing/2014/main" id="{3C18A2B8-2DCD-C535-F648-841981934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04814"/>
            <a:ext cx="8866136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i-FI" altLang="fi-FI" sz="2800" b="1" dirty="0"/>
              <a:t>ERI RUOKA – AINEIDEN D-VITAMIINIPITOISUUDET</a:t>
            </a:r>
          </a:p>
          <a:p>
            <a:endParaRPr lang="fi-FI" altLang="fi-FI" sz="2800" b="1" dirty="0"/>
          </a:p>
          <a:p>
            <a:endParaRPr lang="fi-FI" altLang="fi-FI" b="1" dirty="0"/>
          </a:p>
          <a:p>
            <a:r>
              <a:rPr lang="fi-FI" altLang="fi-FI" sz="2000" b="1" dirty="0"/>
              <a:t>Ruoka - aine	D - vitamiinia </a:t>
            </a:r>
            <a:r>
              <a:rPr lang="el-GR" altLang="fi-FI" sz="2000" b="1" dirty="0"/>
              <a:t>μ</a:t>
            </a:r>
            <a:r>
              <a:rPr lang="fi-FI" altLang="fi-FI" sz="2000" b="1" dirty="0"/>
              <a:t>g/100g	D-vitamiinia </a:t>
            </a:r>
            <a:r>
              <a:rPr lang="el-GR" altLang="fi-FI" sz="2000" b="1" dirty="0"/>
              <a:t>μ</a:t>
            </a:r>
            <a:r>
              <a:rPr lang="fi-FI" altLang="fi-FI" sz="2000" b="1" dirty="0"/>
              <a:t>g/ruoka--‐annos</a:t>
            </a:r>
          </a:p>
          <a:p>
            <a:endParaRPr lang="fi-FI" altLang="fi-FI" b="1" dirty="0"/>
          </a:p>
          <a:p>
            <a:r>
              <a:rPr lang="fi-FI" altLang="fi-FI" sz="2000" b="1" dirty="0"/>
              <a:t>Maito</a:t>
            </a:r>
            <a:r>
              <a:rPr lang="fi-FI" altLang="fi-FI" sz="2000" dirty="0"/>
              <a:t>		1			2  (1 lasillinen = 2 dl)</a:t>
            </a:r>
          </a:p>
          <a:p>
            <a:endParaRPr lang="fi-FI" altLang="fi-FI" sz="2000" dirty="0"/>
          </a:p>
          <a:p>
            <a:r>
              <a:rPr lang="fi-FI" altLang="fi-FI" sz="2000" b="1" dirty="0"/>
              <a:t>Kanamunat</a:t>
            </a:r>
            <a:r>
              <a:rPr lang="fi-FI" altLang="fi-FI" sz="2000" dirty="0"/>
              <a:t>	4 (vaihtelu 0.1--‐4.9)	2.4 (yksi kanamuna 60 g)</a:t>
            </a:r>
          </a:p>
          <a:p>
            <a:endParaRPr lang="fi-FI" altLang="fi-FI" sz="2000" dirty="0"/>
          </a:p>
          <a:p>
            <a:r>
              <a:rPr lang="fi-FI" altLang="fi-FI" sz="2000" b="1" dirty="0"/>
              <a:t>Kala</a:t>
            </a:r>
            <a:r>
              <a:rPr lang="fi-FI" altLang="fi-FI" sz="2000" dirty="0"/>
              <a:t>		8 (vaihtelu 3--‐19)	9.6 (ruoka--‐annos 120 g)</a:t>
            </a:r>
          </a:p>
          <a:p>
            <a:endParaRPr lang="fi-FI" altLang="fi-FI" sz="2000" dirty="0"/>
          </a:p>
          <a:p>
            <a:r>
              <a:rPr lang="fi-FI" altLang="fi-FI" sz="2000" b="1" dirty="0"/>
              <a:t>Levitteet,</a:t>
            </a:r>
          </a:p>
          <a:p>
            <a:r>
              <a:rPr lang="fi-FI" altLang="fi-FI" sz="2000" b="1" dirty="0"/>
              <a:t>Margariinit</a:t>
            </a:r>
            <a:r>
              <a:rPr lang="fi-FI" altLang="fi-FI" sz="2000" dirty="0"/>
              <a:t>	10			0.5 (1 teelusikallinen)</a:t>
            </a:r>
          </a:p>
          <a:p>
            <a:endParaRPr lang="fi-FI" altLang="fi-FI" sz="2000" dirty="0"/>
          </a:p>
          <a:p>
            <a:r>
              <a:rPr lang="fi-FI" altLang="fi-FI" sz="2000" b="1" dirty="0"/>
              <a:t>Juusto</a:t>
            </a:r>
            <a:r>
              <a:rPr lang="fi-FI" altLang="fi-FI" sz="2000" dirty="0"/>
              <a:t>		5</a:t>
            </a:r>
          </a:p>
          <a:p>
            <a:endParaRPr lang="fi-FI" altLang="fi-FI" sz="2000" dirty="0"/>
          </a:p>
          <a:p>
            <a:r>
              <a:rPr lang="fi-FI" altLang="fi-FI" sz="2000" b="1" dirty="0"/>
              <a:t>Kanttarelli</a:t>
            </a:r>
            <a:r>
              <a:rPr lang="fi-FI" altLang="fi-FI" sz="2000" dirty="0"/>
              <a:t>	2--‐13  (D2)</a:t>
            </a:r>
          </a:p>
          <a:p>
            <a:endParaRPr lang="fi-FI" altLang="fi-FI" sz="2000" dirty="0"/>
          </a:p>
          <a:p>
            <a:r>
              <a:rPr lang="fi-FI" altLang="fi-FI" sz="2000" b="1" dirty="0" err="1"/>
              <a:t>Suppilovah</a:t>
            </a:r>
            <a:r>
              <a:rPr lang="fi-FI" altLang="fi-FI" sz="2000" b="1" dirty="0"/>
              <a:t>-</a:t>
            </a:r>
          </a:p>
          <a:p>
            <a:r>
              <a:rPr lang="fi-FI" altLang="fi-FI" sz="2000" b="1" dirty="0"/>
              <a:t>vero		</a:t>
            </a:r>
            <a:r>
              <a:rPr lang="fi-FI" altLang="fi-FI" sz="2000" dirty="0"/>
              <a:t>20--‐30 (D2)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7200" y="2404534"/>
            <a:ext cx="7418439" cy="1646302"/>
          </a:xfrm>
        </p:spPr>
        <p:txBody>
          <a:bodyPr>
            <a:noAutofit/>
          </a:bodyPr>
          <a:lstStyle/>
          <a:p>
            <a:br>
              <a:rPr lang="fi-FI" sz="3200" dirty="0">
                <a:solidFill>
                  <a:schemeClr val="accent1"/>
                </a:solidFill>
                <a:latin typeface="+mn-lt"/>
              </a:rPr>
            </a:br>
            <a:br>
              <a:rPr lang="fi-FI" sz="3200" dirty="0">
                <a:solidFill>
                  <a:schemeClr val="accent1"/>
                </a:solidFill>
                <a:latin typeface="+mn-lt"/>
              </a:rPr>
            </a:br>
            <a:r>
              <a:rPr lang="fi-FI" sz="3200" b="1" dirty="0">
                <a:solidFill>
                  <a:srgbClr val="7030A0"/>
                </a:solidFill>
                <a:latin typeface="+mn-lt"/>
              </a:rPr>
              <a:t>K-vitamiini estää kalkkeutumista ja </a:t>
            </a:r>
            <a:br>
              <a:rPr lang="fi-FI" sz="3200" b="1" dirty="0">
                <a:solidFill>
                  <a:srgbClr val="7030A0"/>
                </a:solidFill>
                <a:latin typeface="+mn-lt"/>
              </a:rPr>
            </a:br>
            <a:r>
              <a:rPr lang="fi-FI" sz="3200" b="1" dirty="0">
                <a:solidFill>
                  <a:srgbClr val="7030A0"/>
                </a:solidFill>
                <a:latin typeface="+mn-lt"/>
              </a:rPr>
              <a:t>tehostaa D-vitamiinin  vaikutusta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i-FI" b="1" dirty="0"/>
          </a:p>
          <a:p>
            <a:endParaRPr lang="fi-FI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324465"/>
            <a:ext cx="8011651" cy="1605935"/>
          </a:xfrm>
        </p:spPr>
        <p:txBody>
          <a:bodyPr>
            <a:normAutofit/>
          </a:bodyPr>
          <a:lstStyle/>
          <a:p>
            <a:r>
              <a:rPr lang="fi-FI" sz="4800" b="1" dirty="0">
                <a:solidFill>
                  <a:srgbClr val="7030A0"/>
                </a:solidFill>
              </a:rPr>
              <a:t>K-vitamiinin lyhyt historia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68" y="1489587"/>
            <a:ext cx="9483213" cy="4687375"/>
          </a:xfrm>
        </p:spPr>
        <p:txBody>
          <a:bodyPr>
            <a:noAutofit/>
          </a:bodyPr>
          <a:lstStyle/>
          <a:p>
            <a:pPr>
              <a:tabLst>
                <a:tab pos="1417638" algn="l"/>
              </a:tabLst>
            </a:pPr>
            <a:r>
              <a:rPr lang="en-US" sz="2400" dirty="0">
                <a:solidFill>
                  <a:srgbClr val="FF0000"/>
                </a:solidFill>
              </a:rPr>
              <a:t>1930 </a:t>
            </a:r>
            <a:r>
              <a:rPr lang="en-US" sz="2400" dirty="0"/>
              <a:t>	</a:t>
            </a:r>
            <a:r>
              <a:rPr lang="en-US" sz="2400" dirty="0" err="1"/>
              <a:t>Merkitys</a:t>
            </a:r>
            <a:r>
              <a:rPr lang="en-US" sz="2400" dirty="0"/>
              <a:t> </a:t>
            </a:r>
            <a:r>
              <a:rPr lang="en-US" sz="2400" dirty="0" err="1"/>
              <a:t>veren</a:t>
            </a:r>
            <a:r>
              <a:rPr lang="en-US" sz="2400" dirty="0"/>
              <a:t> </a:t>
            </a:r>
            <a:r>
              <a:rPr lang="en-US" sz="2400" dirty="0" err="1"/>
              <a:t>hyytymiselle</a:t>
            </a:r>
            <a:r>
              <a:rPr lang="en-US" sz="2400" dirty="0"/>
              <a:t> </a:t>
            </a:r>
            <a:r>
              <a:rPr lang="en-US" sz="2400" dirty="0" err="1"/>
              <a:t>osoitettiin</a:t>
            </a:r>
            <a:endParaRPr lang="en-US" sz="2400" dirty="0"/>
          </a:p>
          <a:p>
            <a:pPr>
              <a:tabLst>
                <a:tab pos="1417638" algn="l"/>
              </a:tabLst>
            </a:pPr>
            <a:r>
              <a:rPr lang="fi-FI" sz="2400" dirty="0">
                <a:solidFill>
                  <a:srgbClr val="FF0000"/>
                </a:solidFill>
              </a:rPr>
              <a:t>1940</a:t>
            </a:r>
            <a:r>
              <a:rPr lang="fi-FI" sz="2400" dirty="0"/>
              <a:t> 	Kasvikunta: K1-vitamiini</a:t>
            </a:r>
          </a:p>
          <a:p>
            <a:pPr marL="0" indent="0">
              <a:buNone/>
              <a:tabLst>
                <a:tab pos="1417638" algn="l"/>
              </a:tabLst>
            </a:pPr>
            <a:r>
              <a:rPr lang="fi-FI" sz="2400" dirty="0"/>
              <a:t>             	Mikrobit: 	  K2-vitamiini</a:t>
            </a:r>
          </a:p>
          <a:p>
            <a:pPr>
              <a:tabLst>
                <a:tab pos="1417638" algn="l"/>
              </a:tabLst>
            </a:pPr>
            <a:r>
              <a:rPr lang="fi-FI" sz="2400" dirty="0">
                <a:solidFill>
                  <a:srgbClr val="FF0000"/>
                </a:solidFill>
              </a:rPr>
              <a:t>1950</a:t>
            </a:r>
            <a:r>
              <a:rPr lang="fi-FI" sz="2400" dirty="0"/>
              <a:t> 	Varfariinin käyttö </a:t>
            </a:r>
            <a:r>
              <a:rPr lang="fi-FI" sz="2400" dirty="0" err="1"/>
              <a:t>antikoagulanttina</a:t>
            </a:r>
            <a:endParaRPr lang="fi-FI" sz="2400" dirty="0"/>
          </a:p>
          <a:p>
            <a:pPr marL="0" indent="0">
              <a:buNone/>
              <a:tabLst>
                <a:tab pos="1417638" algn="l"/>
              </a:tabLst>
            </a:pPr>
            <a:r>
              <a:rPr lang="fi-FI" sz="2400" dirty="0"/>
              <a:t>	K1 (</a:t>
            </a:r>
            <a:r>
              <a:rPr lang="fi-FI" sz="2400" dirty="0" err="1"/>
              <a:t>fyllokinoni</a:t>
            </a:r>
            <a:r>
              <a:rPr lang="fi-FI" sz="2400" dirty="0"/>
              <a:t>) tärkein K-vitamiini vaikka K2-   </a:t>
            </a:r>
          </a:p>
          <a:p>
            <a:pPr marL="0" indent="0">
              <a:buNone/>
              <a:tabLst>
                <a:tab pos="1417638" algn="l"/>
              </a:tabLst>
            </a:pPr>
            <a:r>
              <a:rPr lang="fi-FI" sz="2400" dirty="0"/>
              <a:t>                vitamiinit (</a:t>
            </a:r>
            <a:r>
              <a:rPr lang="fi-FI" sz="2400" dirty="0" err="1"/>
              <a:t>menakinonit</a:t>
            </a:r>
            <a:r>
              <a:rPr lang="fi-FI" sz="2400" dirty="0"/>
              <a:t>) tunnetaan</a:t>
            </a:r>
          </a:p>
          <a:p>
            <a:pPr>
              <a:tabLst>
                <a:tab pos="1417638" algn="l"/>
              </a:tabLst>
            </a:pPr>
            <a:r>
              <a:rPr lang="fi-FI" sz="2400" dirty="0">
                <a:solidFill>
                  <a:srgbClr val="FF0000"/>
                </a:solidFill>
              </a:rPr>
              <a:t>1970	</a:t>
            </a:r>
            <a:r>
              <a:rPr lang="fi-FI" sz="2300" dirty="0"/>
              <a:t>K-vitamiini aktivoi veren hyytymiseen liittymättömiä 	</a:t>
            </a:r>
            <a:r>
              <a:rPr lang="fi-FI" sz="2300" dirty="0" err="1"/>
              <a:t>Gla</a:t>
            </a:r>
            <a:r>
              <a:rPr lang="fi-FI" sz="2300" dirty="0"/>
              <a:t>-   </a:t>
            </a:r>
          </a:p>
          <a:p>
            <a:pPr marL="0" indent="0">
              <a:buNone/>
              <a:tabLst>
                <a:tab pos="1417638" algn="l"/>
              </a:tabLst>
            </a:pPr>
            <a:r>
              <a:rPr lang="fi-FI" sz="2300" dirty="0"/>
              <a:t>                proteiineja luustossa ja pehmytkudoksissa</a:t>
            </a:r>
          </a:p>
          <a:p>
            <a:pPr marL="0" indent="0">
              <a:buNone/>
              <a:tabLst>
                <a:tab pos="1417638" algn="l"/>
              </a:tabLst>
            </a:pPr>
            <a:r>
              <a:rPr lang="fi-FI" sz="2300" dirty="0"/>
              <a:t>	K1-vitamiinin konversio elimistössä </a:t>
            </a:r>
            <a:r>
              <a:rPr lang="fi-FI" sz="2300" dirty="0" err="1"/>
              <a:t>menakinoniksi</a:t>
            </a:r>
            <a:r>
              <a:rPr lang="fi-FI" sz="2300" dirty="0"/>
              <a:t> (K2) </a:t>
            </a:r>
          </a:p>
          <a:p>
            <a:pPr marL="0" indent="0">
              <a:buNone/>
              <a:tabLst>
                <a:tab pos="1417638" algn="l"/>
              </a:tabLst>
            </a:pPr>
            <a:r>
              <a:rPr lang="fi-FI" sz="2300" dirty="0"/>
              <a:t>	GGCX- VKOR- ja UBIAD1 –geenit</a:t>
            </a:r>
          </a:p>
          <a:p>
            <a:pPr>
              <a:tabLst>
                <a:tab pos="1417638" algn="l"/>
              </a:tabLst>
            </a:pPr>
            <a:r>
              <a:rPr lang="fi-FI" sz="2300" dirty="0">
                <a:solidFill>
                  <a:srgbClr val="FF0000"/>
                </a:solidFill>
              </a:rPr>
              <a:t>   ?  	Varfariinista luovutaan, K-vitamiini suojalääkkeenä</a:t>
            </a:r>
            <a:endParaRPr lang="fi-FI" sz="1600" dirty="0">
              <a:solidFill>
                <a:srgbClr val="FF0000"/>
              </a:solidFill>
            </a:endParaRPr>
          </a:p>
          <a:p>
            <a:pPr marL="0" indent="0">
              <a:buNone/>
              <a:tabLst>
                <a:tab pos="1417638" algn="l"/>
              </a:tabLst>
            </a:pPr>
            <a:endParaRPr lang="fi-FI" sz="2400" dirty="0"/>
          </a:p>
          <a:p>
            <a:pPr marL="1371600" lvl="3" indent="0">
              <a:buNone/>
              <a:tabLst>
                <a:tab pos="1417638" algn="l"/>
              </a:tabLst>
            </a:pPr>
            <a:r>
              <a:rPr lang="fi-FI" sz="140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Paakkari 020721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D912-FC0F-A04A-8963-1F773CD1DF3C}" type="slidenum">
              <a:rPr lang="en-US" smtClean="0"/>
              <a:pPr/>
              <a:t>28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446940-C4C2-3247-94F5-51B96C8F50B3}"/>
              </a:ext>
            </a:extLst>
          </p:cNvPr>
          <p:cNvCxnSpPr/>
          <p:nvPr/>
        </p:nvCxnSpPr>
        <p:spPr>
          <a:xfrm>
            <a:off x="1293541" y="4780156"/>
            <a:ext cx="0" cy="11076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968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6837469" y="365511"/>
            <a:ext cx="2514600" cy="1433018"/>
          </a:xfrm>
          <a:prstGeom prst="roundRect">
            <a:avLst/>
          </a:prstGeom>
          <a:solidFill>
            <a:schemeClr val="bg1"/>
          </a:solidFill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145068" y="373240"/>
            <a:ext cx="2514600" cy="952381"/>
          </a:xfrm>
          <a:prstGeom prst="roundRect">
            <a:avLst/>
          </a:prstGeom>
          <a:solidFill>
            <a:schemeClr val="bg1"/>
          </a:solidFill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18355" y="45303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K2</a:t>
            </a:r>
            <a:endParaRPr lang="en-US" sz="32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748212" y="454634"/>
            <a:ext cx="13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K1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6591203" y="1825596"/>
            <a:ext cx="228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178967" y="2169997"/>
            <a:ext cx="5173102" cy="920155"/>
          </a:xfrm>
          <a:prstGeom prst="roundRect">
            <a:avLst/>
          </a:prstGeom>
          <a:solidFill>
            <a:schemeClr val="bg1"/>
          </a:solidFill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195138" y="967319"/>
            <a:ext cx="226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Vihreät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vihannekset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2097" y="823416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Suolistobakteerit</a:t>
            </a:r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 err="1">
                <a:solidFill>
                  <a:srgbClr val="FF0000"/>
                </a:solidFill>
              </a:rPr>
              <a:t>Juustot</a:t>
            </a:r>
            <a:r>
              <a:rPr lang="en-US" dirty="0">
                <a:solidFill>
                  <a:srgbClr val="FF0000"/>
                </a:solidFill>
              </a:rPr>
              <a:t>, natto, </a:t>
            </a:r>
            <a:r>
              <a:rPr lang="en-US" dirty="0" err="1">
                <a:solidFill>
                  <a:srgbClr val="FF0000"/>
                </a:solidFill>
              </a:rPr>
              <a:t>supplementit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22869" y="2269234"/>
            <a:ext cx="4810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Veren</a:t>
            </a:r>
            <a:r>
              <a:rPr lang="en-US" sz="2400" dirty="0"/>
              <a:t> </a:t>
            </a:r>
            <a:r>
              <a:rPr lang="en-US" sz="2400" dirty="0" err="1"/>
              <a:t>hyytymistekjöiden</a:t>
            </a:r>
            <a:r>
              <a:rPr lang="en-US" sz="2400" dirty="0"/>
              <a:t>             </a:t>
            </a:r>
            <a:r>
              <a:rPr lang="en-US" sz="2400" dirty="0" err="1"/>
              <a:t>normaali</a:t>
            </a:r>
            <a:r>
              <a:rPr lang="en-US" sz="2400" dirty="0"/>
              <a:t> </a:t>
            </a:r>
            <a:r>
              <a:rPr lang="en-US" sz="2400" dirty="0" err="1"/>
              <a:t>toiminta</a:t>
            </a:r>
            <a:endParaRPr lang="en-US" sz="2400" baseline="-25000" dirty="0"/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38201" y="274638"/>
            <a:ext cx="3179135" cy="2328581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200" dirty="0" err="1"/>
              <a:t>Tämänhetkinen</a:t>
            </a:r>
            <a:r>
              <a:rPr lang="en-US" sz="3200" dirty="0"/>
              <a:t> </a:t>
            </a:r>
            <a:r>
              <a:rPr lang="en-US" sz="3200" dirty="0" err="1"/>
              <a:t>tieto</a:t>
            </a:r>
            <a:r>
              <a:rPr lang="en-US" sz="3200" dirty="0"/>
              <a:t> K-</a:t>
            </a:r>
            <a:r>
              <a:rPr lang="en-US" sz="3200" dirty="0" err="1"/>
              <a:t>vitamiinista</a:t>
            </a:r>
            <a:endParaRPr lang="en-US" sz="3200" dirty="0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>
          <a:xfrm>
            <a:off x="375977" y="6557317"/>
            <a:ext cx="2133600" cy="365125"/>
          </a:xfrm>
        </p:spPr>
        <p:txBody>
          <a:bodyPr/>
          <a:lstStyle/>
          <a:p>
            <a:r>
              <a:rPr lang="fi-FI"/>
              <a:t>Paakkari 070219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E103-A8F2-BA4D-B630-D3A9067DFB64}" type="slidenum">
              <a:rPr lang="uk-UA" smtClean="0"/>
              <a:t>29</a:t>
            </a:fld>
            <a:endParaRPr lang="uk-UA"/>
          </a:p>
        </p:txBody>
      </p:sp>
      <p:sp>
        <p:nvSpPr>
          <p:cNvPr id="29" name="Rounded Rectangle 28"/>
          <p:cNvSpPr/>
          <p:nvPr/>
        </p:nvSpPr>
        <p:spPr>
          <a:xfrm>
            <a:off x="4159243" y="4819427"/>
            <a:ext cx="5173102" cy="1736476"/>
          </a:xfrm>
          <a:prstGeom prst="roundRect">
            <a:avLst/>
          </a:prstGeom>
          <a:solidFill>
            <a:schemeClr val="bg1"/>
          </a:solidFill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360304" y="5002647"/>
            <a:ext cx="4810428" cy="14465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Subkliininen</a:t>
            </a:r>
            <a:r>
              <a:rPr lang="en-US" sz="2400" dirty="0"/>
              <a:t> K-</a:t>
            </a:r>
            <a:r>
              <a:rPr lang="en-US" sz="2400" dirty="0" err="1"/>
              <a:t>vitamiinin</a:t>
            </a:r>
            <a:r>
              <a:rPr lang="en-US" sz="2400" dirty="0"/>
              <a:t> </a:t>
            </a:r>
            <a:r>
              <a:rPr lang="en-US" sz="2400" dirty="0" err="1"/>
              <a:t>puute</a:t>
            </a:r>
            <a:endParaRPr lang="en-US" sz="2400" dirty="0"/>
          </a:p>
          <a:p>
            <a:pPr algn="ctr"/>
            <a:r>
              <a:rPr lang="en-US" sz="2400" dirty="0" err="1"/>
              <a:t>Varfariinin</a:t>
            </a:r>
            <a:r>
              <a:rPr lang="en-US" sz="2400" dirty="0"/>
              <a:t> </a:t>
            </a:r>
            <a:r>
              <a:rPr lang="en-US" sz="2400" dirty="0" err="1"/>
              <a:t>pitkäaikaishaitat</a:t>
            </a:r>
            <a:r>
              <a:rPr lang="en-US" sz="2400" dirty="0"/>
              <a:t>?</a:t>
            </a:r>
          </a:p>
          <a:p>
            <a:pPr algn="ctr"/>
            <a:r>
              <a:rPr lang="en-US" sz="2400" dirty="0" err="1"/>
              <a:t>Puutetta</a:t>
            </a:r>
            <a:r>
              <a:rPr lang="en-US" sz="2400" dirty="0"/>
              <a:t> </a:t>
            </a:r>
            <a:r>
              <a:rPr lang="en-US" sz="2400" dirty="0" err="1"/>
              <a:t>vastasyntyneillä</a:t>
            </a:r>
            <a:endParaRPr lang="en-US" sz="2400" dirty="0"/>
          </a:p>
          <a:p>
            <a:pPr algn="ctr"/>
            <a:endParaRPr lang="en-US" sz="2400" baseline="-25000" dirty="0"/>
          </a:p>
        </p:txBody>
      </p:sp>
      <p:sp>
        <p:nvSpPr>
          <p:cNvPr id="15" name="Rounded Rectangle 14"/>
          <p:cNvSpPr/>
          <p:nvPr/>
        </p:nvSpPr>
        <p:spPr>
          <a:xfrm>
            <a:off x="4180759" y="3430435"/>
            <a:ext cx="5173102" cy="920155"/>
          </a:xfrm>
          <a:prstGeom prst="roundRect">
            <a:avLst/>
          </a:prstGeom>
          <a:solidFill>
            <a:srgbClr val="FFC000"/>
          </a:solidFill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24661" y="3497398"/>
            <a:ext cx="4810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Elimistön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noin</a:t>
            </a:r>
            <a:r>
              <a:rPr lang="en-US" sz="2400" dirty="0">
                <a:solidFill>
                  <a:srgbClr val="FF0000"/>
                </a:solidFill>
              </a:rPr>
              <a:t> 20 </a:t>
            </a:r>
            <a:r>
              <a:rPr lang="en-US" sz="2400" dirty="0" err="1">
                <a:solidFill>
                  <a:srgbClr val="FF0000"/>
                </a:solidFill>
              </a:rPr>
              <a:t>Gla-proteiinin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aktivaatio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karboksylaation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kautta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93424372-7BC2-0949-8704-488E8A7BB6AB}"/>
              </a:ext>
            </a:extLst>
          </p:cNvPr>
          <p:cNvSpPr/>
          <p:nvPr/>
        </p:nvSpPr>
        <p:spPr>
          <a:xfrm>
            <a:off x="5659762" y="574867"/>
            <a:ext cx="2131727" cy="323458"/>
          </a:xfrm>
          <a:prstGeom prst="homePlat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30B79B-F102-874F-9493-F02A164F7200}"/>
              </a:ext>
            </a:extLst>
          </p:cNvPr>
          <p:cNvSpPr txBox="1"/>
          <p:nvPr/>
        </p:nvSpPr>
        <p:spPr>
          <a:xfrm>
            <a:off x="5774811" y="619741"/>
            <a:ext cx="185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Aktivoituminen elimistössä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04902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tsikko 1">
            <a:extLst>
              <a:ext uri="{FF2B5EF4-FFF2-40B4-BE49-F238E27FC236}">
                <a16:creationId xmlns:a16="http://schemas.microsoft.com/office/drawing/2014/main" id="{2544B1BA-0331-C6C9-C96A-CED185F4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89" y="404813"/>
            <a:ext cx="8497887" cy="10795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i-FI" sz="3200" b="1" dirty="0"/>
              <a:t>Näytön aste riittämättömän D-vitamiinin saannin yhteyksistä terveyteen</a:t>
            </a:r>
          </a:p>
        </p:txBody>
      </p:sp>
      <p:sp>
        <p:nvSpPr>
          <p:cNvPr id="15363" name="Sisällön paikkamerkki 2">
            <a:extLst>
              <a:ext uri="{FF2B5EF4-FFF2-40B4-BE49-F238E27FC236}">
                <a16:creationId xmlns:a16="http://schemas.microsoft.com/office/drawing/2014/main" id="{0C25EB40-A46C-9D24-0760-DFDD393332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9625" y="1600200"/>
            <a:ext cx="4071938" cy="4757738"/>
          </a:xfrm>
        </p:spPr>
        <p:txBody>
          <a:bodyPr>
            <a:normAutofit/>
          </a:bodyPr>
          <a:lstStyle/>
          <a:p>
            <a:pPr defTabSz="912813"/>
            <a:r>
              <a:rPr lang="fi-FI" altLang="fi-FI" sz="2800" b="1" dirty="0"/>
              <a:t>Osteoporoosi ++++</a:t>
            </a:r>
          </a:p>
          <a:p>
            <a:pPr defTabSz="912813"/>
            <a:r>
              <a:rPr lang="fi-FI" altLang="fi-FI" sz="2800" b="1" dirty="0"/>
              <a:t>Kaatuilu (vanhukset) ++++</a:t>
            </a:r>
          </a:p>
          <a:p>
            <a:pPr defTabSz="912813"/>
            <a:r>
              <a:rPr lang="fi-FI" altLang="fi-FI" sz="2800" b="1" dirty="0"/>
              <a:t>Tyypin I diabetes ++</a:t>
            </a:r>
          </a:p>
          <a:p>
            <a:pPr defTabSz="912813"/>
            <a:r>
              <a:rPr lang="fi-FI" altLang="fi-FI" sz="2800" b="1" dirty="0"/>
              <a:t>Syöpä ++++</a:t>
            </a:r>
          </a:p>
          <a:p>
            <a:pPr defTabSz="912813"/>
            <a:r>
              <a:rPr lang="fi-FI" altLang="fi-FI" sz="2800" b="1" dirty="0" err="1"/>
              <a:t>Autoimmuunisairau</a:t>
            </a:r>
            <a:r>
              <a:rPr lang="fi-FI" altLang="fi-FI" sz="2800" b="1" dirty="0"/>
              <a:t>-</a:t>
            </a:r>
          </a:p>
          <a:p>
            <a:pPr marL="0" indent="0" defTabSz="912813">
              <a:buNone/>
            </a:pPr>
            <a:r>
              <a:rPr lang="fi-FI" altLang="fi-FI" sz="2800" b="1" dirty="0"/>
              <a:t>   </a:t>
            </a:r>
            <a:r>
              <a:rPr lang="fi-FI" altLang="fi-FI" sz="2800" b="1" dirty="0" err="1"/>
              <a:t>det</a:t>
            </a:r>
            <a:r>
              <a:rPr lang="fi-FI" altLang="fi-FI" sz="2800" b="1" dirty="0"/>
              <a:t> ++</a:t>
            </a:r>
          </a:p>
        </p:txBody>
      </p:sp>
      <p:sp>
        <p:nvSpPr>
          <p:cNvPr id="31748" name="Sisällön paikkamerkki 3">
            <a:extLst>
              <a:ext uri="{FF2B5EF4-FFF2-40B4-BE49-F238E27FC236}">
                <a16:creationId xmlns:a16="http://schemas.microsoft.com/office/drawing/2014/main" id="{E25974CA-81C3-920F-FDDA-95913B36B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4439" y="1600201"/>
            <a:ext cx="4357686" cy="48291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i-FI" sz="2800" b="1" i="1" dirty="0"/>
              <a:t>Kohonnut verenpaine +++</a:t>
            </a:r>
          </a:p>
          <a:p>
            <a:pPr eaLnBrk="1" hangingPunct="1">
              <a:defRPr/>
            </a:pPr>
            <a:r>
              <a:rPr lang="fi-FI" sz="2800" b="1" i="1" dirty="0"/>
              <a:t>Ientulehdus ++++</a:t>
            </a:r>
          </a:p>
          <a:p>
            <a:pPr eaLnBrk="1" hangingPunct="1">
              <a:defRPr/>
            </a:pPr>
            <a:r>
              <a:rPr lang="fi-FI" sz="2800" b="1" i="1" dirty="0"/>
              <a:t>MS-tauti ++</a:t>
            </a:r>
          </a:p>
          <a:p>
            <a:pPr eaLnBrk="1" hangingPunct="1">
              <a:defRPr/>
            </a:pPr>
            <a:r>
              <a:rPr lang="fi-FI" sz="2800" b="1" i="1" dirty="0"/>
              <a:t>Infektioalttius ja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fi-FI" sz="2800" b="1" i="1" dirty="0"/>
              <a:t>  infektioiden vakavuus ++++</a:t>
            </a:r>
          </a:p>
          <a:p>
            <a:pPr eaLnBrk="1" hangingPunct="1">
              <a:defRPr/>
            </a:pPr>
            <a:r>
              <a:rPr lang="fi-FI" sz="2800" b="1" i="1" dirty="0"/>
              <a:t>Nivelrikko ++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fi-FI" sz="2800" dirty="0"/>
              <a:t>                        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fi-FI" sz="2800" dirty="0"/>
              <a:t> </a:t>
            </a:r>
            <a:r>
              <a:rPr lang="fi-FI" sz="2400" dirty="0">
                <a:solidFill>
                  <a:schemeClr val="tx1"/>
                </a:solidFill>
              </a:rPr>
              <a:t>I Paakari TABU 2008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A34BF3-AC5D-460A-8102-EFBEC1496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8" y="1607574"/>
            <a:ext cx="7716685" cy="1821426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GLA-proteiinit </a:t>
            </a:r>
            <a:r>
              <a:rPr lang="fi-FI" b="1" dirty="0" err="1"/>
              <a:t>ns</a:t>
            </a:r>
            <a:r>
              <a:rPr lang="fi-FI" b="1" dirty="0"/>
              <a:t> kuljetusproteiineja. Ne kuljettavat kalsiumin luuhun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fi-FI" b="1" dirty="0"/>
              <a:t> kaikkialta elimistöstä (mm kalkkeutuneen verisuonen seinästä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fi-FI" b="1" dirty="0"/>
              <a:t>, sydänläpistä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fi-FI" dirty="0"/>
              <a:t>)</a:t>
            </a:r>
            <a:br>
              <a:rPr lang="fi-FI" dirty="0"/>
            </a:br>
            <a:br>
              <a:rPr lang="fi-FI" dirty="0"/>
            </a:b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*  luun mineraalitiheys lisääntyy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** poistaa haitallisen kalsiumin 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  (mm  aortta, kaulavaltimot…)</a:t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8045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K-</a:t>
            </a:r>
            <a:r>
              <a:rPr lang="en-US" b="1" dirty="0" err="1">
                <a:solidFill>
                  <a:srgbClr val="7030A0"/>
                </a:solidFill>
              </a:rPr>
              <a:t>vitamiinin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tarve</a:t>
            </a:r>
            <a:r>
              <a:rPr lang="en-US" b="1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399" y="1814052"/>
            <a:ext cx="7465962" cy="4227311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Suomessa</a:t>
            </a:r>
            <a:r>
              <a:rPr lang="en-US" sz="2400" b="1" dirty="0"/>
              <a:t> </a:t>
            </a:r>
            <a:r>
              <a:rPr lang="en-US" sz="2400" b="1" dirty="0" err="1"/>
              <a:t>ei</a:t>
            </a:r>
            <a:r>
              <a:rPr lang="en-US" sz="2400" b="1" dirty="0"/>
              <a:t> </a:t>
            </a:r>
            <a:r>
              <a:rPr lang="en-US" sz="2400" b="1" dirty="0" err="1"/>
              <a:t>virallisia</a:t>
            </a:r>
            <a:r>
              <a:rPr lang="en-US" sz="2400" b="1" dirty="0"/>
              <a:t> K-</a:t>
            </a:r>
            <a:r>
              <a:rPr lang="en-US" sz="2400" b="1" dirty="0" err="1"/>
              <a:t>vitamiinin</a:t>
            </a:r>
            <a:r>
              <a:rPr lang="en-US" sz="2400" b="1" dirty="0"/>
              <a:t> </a:t>
            </a:r>
            <a:r>
              <a:rPr lang="en-US" sz="2400" b="1" dirty="0" err="1"/>
              <a:t>suosituksia</a:t>
            </a:r>
            <a:endParaRPr lang="en-US" sz="2400" b="1" dirty="0"/>
          </a:p>
          <a:p>
            <a:r>
              <a:rPr lang="en-US" sz="2400" b="1" dirty="0" err="1"/>
              <a:t>Ravintotaulukot</a:t>
            </a:r>
            <a:r>
              <a:rPr lang="en-US" sz="2400" b="1" dirty="0"/>
              <a:t> </a:t>
            </a:r>
            <a:r>
              <a:rPr lang="en-US" sz="2400" b="1" dirty="0" err="1"/>
              <a:t>kattavia</a:t>
            </a:r>
            <a:r>
              <a:rPr lang="en-US" sz="2400" b="1" dirty="0"/>
              <a:t> vain K1-vitamiinista</a:t>
            </a:r>
          </a:p>
          <a:p>
            <a:endParaRPr lang="en-US" sz="2400" b="1" dirty="0"/>
          </a:p>
          <a:p>
            <a:r>
              <a:rPr lang="en-US" sz="2400" b="1" dirty="0" err="1"/>
              <a:t>Usein</a:t>
            </a:r>
            <a:r>
              <a:rPr lang="en-US" sz="2400" b="1" dirty="0"/>
              <a:t> K1- </a:t>
            </a:r>
            <a:r>
              <a:rPr lang="en-US" sz="2400" b="1" dirty="0" err="1"/>
              <a:t>vitamiinin</a:t>
            </a:r>
            <a:r>
              <a:rPr lang="en-US" sz="2400" b="1" dirty="0"/>
              <a:t> </a:t>
            </a:r>
            <a:r>
              <a:rPr lang="en-US" sz="2400" b="1" dirty="0" err="1"/>
              <a:t>tarpeeksi</a:t>
            </a:r>
            <a:r>
              <a:rPr lang="en-US" sz="2400" b="1" dirty="0"/>
              <a:t> </a:t>
            </a:r>
            <a:r>
              <a:rPr lang="en-US" sz="2400" b="1" dirty="0" err="1"/>
              <a:t>mainitaan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1 μg/kg </a:t>
            </a:r>
            <a:r>
              <a:rPr lang="en-US" sz="2400" b="1" dirty="0" err="1"/>
              <a:t>vuorokaudessa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USA: </a:t>
            </a:r>
            <a:r>
              <a:rPr lang="en-US" sz="2400" b="1" dirty="0" err="1"/>
              <a:t>naiset</a:t>
            </a:r>
            <a:r>
              <a:rPr lang="en-US" sz="2400" b="1" dirty="0"/>
              <a:t> 90 ja </a:t>
            </a:r>
            <a:r>
              <a:rPr lang="en-US" sz="2400" b="1" dirty="0" err="1"/>
              <a:t>miehet</a:t>
            </a:r>
            <a:r>
              <a:rPr lang="en-US" sz="2400" b="1" dirty="0"/>
              <a:t> 120 </a:t>
            </a:r>
            <a:r>
              <a:rPr lang="en-US" sz="2400" b="1" dirty="0" err="1"/>
              <a:t>μg</a:t>
            </a:r>
            <a:r>
              <a:rPr lang="en-US" sz="2400" b="1" dirty="0"/>
              <a:t>/</a:t>
            </a:r>
            <a:r>
              <a:rPr lang="en-US" sz="2400" b="1" dirty="0" err="1"/>
              <a:t>vrk</a:t>
            </a:r>
            <a:endParaRPr lang="en-US" sz="2400" b="1" dirty="0"/>
          </a:p>
          <a:p>
            <a:r>
              <a:rPr lang="en-US" sz="2400" b="1" dirty="0" err="1"/>
              <a:t>Euroopan</a:t>
            </a:r>
            <a:r>
              <a:rPr lang="en-US" sz="2400" b="1" dirty="0"/>
              <a:t> </a:t>
            </a:r>
            <a:r>
              <a:rPr lang="en-US" sz="2400" b="1" dirty="0" err="1"/>
              <a:t>elintarvikevirasto</a:t>
            </a:r>
            <a:r>
              <a:rPr lang="en-US" sz="2400" b="1" dirty="0"/>
              <a:t>: 75 </a:t>
            </a:r>
            <a:r>
              <a:rPr lang="en-US" sz="2400" b="1" dirty="0" err="1"/>
              <a:t>μg</a:t>
            </a:r>
            <a:r>
              <a:rPr lang="en-US" sz="2400" b="1" dirty="0"/>
              <a:t>/</a:t>
            </a:r>
            <a:r>
              <a:rPr lang="en-US" sz="2400" b="1" dirty="0" err="1"/>
              <a:t>vrk</a:t>
            </a:r>
            <a:r>
              <a:rPr lang="en-US" sz="2400" b="1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Paakkari 070219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E103-A8F2-BA4D-B630-D3A9067DFB64}" type="slidenum">
              <a:rPr lang="uk-UA" smtClean="0"/>
              <a:t>31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47927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K-</a:t>
            </a:r>
            <a:r>
              <a:rPr lang="en-US" b="1" dirty="0" err="1">
                <a:solidFill>
                  <a:srgbClr val="7030A0"/>
                </a:solidFill>
              </a:rPr>
              <a:t>vitamiinin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käyttö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maailmalla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 err="1">
                <a:solidFill>
                  <a:srgbClr val="7030A0"/>
                </a:solidFill>
              </a:rPr>
              <a:t>Japani</a:t>
            </a:r>
            <a:endParaRPr lang="en-US" sz="2400" b="1" dirty="0">
              <a:solidFill>
                <a:srgbClr val="7030A0"/>
              </a:solidFill>
            </a:endParaRPr>
          </a:p>
          <a:p>
            <a:r>
              <a:rPr lang="en-US" sz="2400" dirty="0" err="1"/>
              <a:t>Käyttöaihe</a:t>
            </a:r>
            <a:r>
              <a:rPr lang="en-US" sz="2400" dirty="0"/>
              <a:t> </a:t>
            </a:r>
            <a:r>
              <a:rPr lang="en-US" sz="2400" dirty="0" err="1"/>
              <a:t>osteoporoosin</a:t>
            </a:r>
            <a:r>
              <a:rPr lang="en-US" sz="2400" dirty="0"/>
              <a:t> </a:t>
            </a:r>
            <a:r>
              <a:rPr lang="en-US" sz="2400" dirty="0" err="1"/>
              <a:t>esto</a:t>
            </a:r>
            <a:r>
              <a:rPr lang="en-US" sz="2400" dirty="0"/>
              <a:t> ja </a:t>
            </a:r>
            <a:r>
              <a:rPr lang="en-US" sz="2400" dirty="0" err="1"/>
              <a:t>hoito</a:t>
            </a:r>
            <a:endParaRPr lang="en-US" sz="2400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EU</a:t>
            </a:r>
          </a:p>
          <a:p>
            <a:r>
              <a:rPr lang="en-US" sz="2400" dirty="0" err="1"/>
              <a:t>Hyväksytty</a:t>
            </a:r>
            <a:r>
              <a:rPr lang="en-US" sz="2400" dirty="0"/>
              <a:t> </a:t>
            </a:r>
            <a:r>
              <a:rPr lang="en-US" sz="2400" dirty="0" err="1"/>
              <a:t>terveysväittämä</a:t>
            </a:r>
            <a:r>
              <a:rPr lang="en-US" sz="2400" dirty="0"/>
              <a:t>: ”K-</a:t>
            </a:r>
            <a:r>
              <a:rPr lang="en-US" sz="2400" dirty="0" err="1"/>
              <a:t>vitamiini</a:t>
            </a:r>
            <a:r>
              <a:rPr lang="en-US" sz="2400" dirty="0"/>
              <a:t> </a:t>
            </a:r>
            <a:r>
              <a:rPr lang="en-US" sz="2400" dirty="0" err="1"/>
              <a:t>edistää</a:t>
            </a:r>
            <a:r>
              <a:rPr lang="en-US" sz="2400" dirty="0"/>
              <a:t> </a:t>
            </a:r>
            <a:r>
              <a:rPr lang="en-US" sz="2400" dirty="0" err="1"/>
              <a:t>luiden</a:t>
            </a:r>
            <a:r>
              <a:rPr lang="en-US" sz="2400" dirty="0"/>
              <a:t> </a:t>
            </a:r>
            <a:r>
              <a:rPr lang="en-US" sz="2400" dirty="0" err="1"/>
              <a:t>pysymistä</a:t>
            </a:r>
            <a:r>
              <a:rPr lang="en-US" sz="2400" dirty="0"/>
              <a:t> </a:t>
            </a:r>
            <a:r>
              <a:rPr lang="en-US" sz="2400" dirty="0" err="1"/>
              <a:t>normaaleina</a:t>
            </a:r>
            <a:r>
              <a:rPr lang="en-US" sz="2400" dirty="0"/>
              <a:t>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Paakkari 070219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E103-A8F2-BA4D-B630-D3A9067DFB64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6890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7495458" cy="1320800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Heikeentääkö</a:t>
            </a:r>
            <a:r>
              <a:rPr lang="en-US" b="1" dirty="0">
                <a:solidFill>
                  <a:srgbClr val="7030A0"/>
                </a:solidFill>
              </a:rPr>
              <a:t> K-</a:t>
            </a:r>
            <a:r>
              <a:rPr lang="en-US" b="1" dirty="0" err="1">
                <a:solidFill>
                  <a:srgbClr val="7030A0"/>
                </a:solidFill>
              </a:rPr>
              <a:t>vitamiinin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esto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varfariinilla</a:t>
            </a:r>
            <a:r>
              <a:rPr lang="en-US" b="1" dirty="0">
                <a:solidFill>
                  <a:srgbClr val="7030A0"/>
                </a:solidFill>
              </a:rPr>
              <a:t> (Marevan) </a:t>
            </a:r>
            <a:r>
              <a:rPr lang="en-US" b="1" dirty="0" err="1">
                <a:solidFill>
                  <a:srgbClr val="7030A0"/>
                </a:solidFill>
              </a:rPr>
              <a:t>aikuisen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luustoa</a:t>
            </a:r>
            <a:r>
              <a:rPr lang="en-US" b="1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400" b="1" dirty="0" err="1"/>
              <a:t>Todettu</a:t>
            </a:r>
            <a:r>
              <a:rPr lang="en-US" sz="2400" b="1" dirty="0"/>
              <a:t> </a:t>
            </a:r>
            <a:r>
              <a:rPr lang="en-US" sz="2400" b="1" dirty="0" err="1"/>
              <a:t>vähäistä</a:t>
            </a:r>
            <a:r>
              <a:rPr lang="en-US" sz="2400" b="1" dirty="0"/>
              <a:t> </a:t>
            </a:r>
            <a:r>
              <a:rPr lang="en-US" sz="2400" b="1" dirty="0" err="1"/>
              <a:t>luuntiheyden</a:t>
            </a:r>
            <a:r>
              <a:rPr lang="en-US" sz="2400" b="1" dirty="0"/>
              <a:t> </a:t>
            </a:r>
            <a:r>
              <a:rPr lang="en-US" sz="2400" b="1" dirty="0" err="1"/>
              <a:t>alentumista</a:t>
            </a:r>
            <a:endParaRPr lang="en-US" sz="2400" b="1" dirty="0"/>
          </a:p>
          <a:p>
            <a:r>
              <a:rPr lang="en-US" sz="2400" b="1" dirty="0" err="1"/>
              <a:t>Eteisvärinäpotilaat</a:t>
            </a:r>
            <a:r>
              <a:rPr lang="en-US" sz="2400" b="1" dirty="0"/>
              <a:t> (n=20 000) </a:t>
            </a:r>
            <a:r>
              <a:rPr lang="en-US" sz="2400" b="1" dirty="0" err="1"/>
              <a:t>kolmen</a:t>
            </a:r>
            <a:r>
              <a:rPr lang="en-US" sz="2400" b="1" dirty="0"/>
              <a:t> </a:t>
            </a:r>
            <a:r>
              <a:rPr lang="en-US" sz="2400" b="1" dirty="0" err="1"/>
              <a:t>vuoden</a:t>
            </a:r>
            <a:r>
              <a:rPr lang="en-US" sz="2400" b="1" dirty="0"/>
              <a:t> </a:t>
            </a:r>
            <a:r>
              <a:rPr lang="en-US" sz="2400" b="1" dirty="0" err="1"/>
              <a:t>seurannassa</a:t>
            </a:r>
            <a:r>
              <a:rPr lang="en-US" sz="2400" b="1" dirty="0"/>
              <a:t>: </a:t>
            </a:r>
            <a:r>
              <a:rPr lang="en-US" sz="2400" b="1" dirty="0" err="1"/>
              <a:t>varfariini</a:t>
            </a:r>
            <a:r>
              <a:rPr lang="en-US" sz="2400" b="1" dirty="0"/>
              <a:t> </a:t>
            </a:r>
            <a:r>
              <a:rPr lang="en-US" sz="2400" b="1" dirty="0" err="1"/>
              <a:t>ei</a:t>
            </a:r>
            <a:r>
              <a:rPr lang="en-US" sz="2400" b="1" dirty="0"/>
              <a:t> </a:t>
            </a:r>
            <a:r>
              <a:rPr lang="en-US" sz="2400" b="1" dirty="0" err="1"/>
              <a:t>lisännyt</a:t>
            </a:r>
            <a:r>
              <a:rPr lang="en-US" sz="2400" b="1" dirty="0"/>
              <a:t> </a:t>
            </a:r>
            <a:r>
              <a:rPr lang="en-US" sz="2400" b="1" dirty="0" err="1"/>
              <a:t>luunmurtumia</a:t>
            </a:r>
            <a:endParaRPr lang="en-US" sz="24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Paakkari 070219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E103-A8F2-BA4D-B630-D3A9067DFB64}" type="slidenum">
              <a:rPr lang="uk-UA" smtClean="0"/>
              <a:t>33</a:t>
            </a:fld>
            <a:endParaRPr lang="uk-UA"/>
          </a:p>
        </p:txBody>
      </p:sp>
      <p:sp>
        <p:nvSpPr>
          <p:cNvPr id="4" name="Rectangle 3"/>
          <p:cNvSpPr/>
          <p:nvPr/>
        </p:nvSpPr>
        <p:spPr>
          <a:xfrm>
            <a:off x="756424" y="5951167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/>
              <a:t>Misra</a:t>
            </a:r>
            <a:r>
              <a:rPr lang="en-US" sz="1400" i="1" dirty="0"/>
              <a:t> D, Zhang Y, </a:t>
            </a:r>
            <a:r>
              <a:rPr lang="en-US" sz="1400" i="1" dirty="0" err="1"/>
              <a:t>Peloquin</a:t>
            </a:r>
            <a:r>
              <a:rPr lang="en-US" sz="1400" i="1" dirty="0"/>
              <a:t> C, </a:t>
            </a:r>
            <a:r>
              <a:rPr lang="en-US" sz="1400" i="1" dirty="0" err="1"/>
              <a:t>ym</a:t>
            </a:r>
            <a:r>
              <a:rPr lang="en-US" sz="1400" i="1" dirty="0"/>
              <a:t>. Incident long-term warfarin use and risk of osteoporotic fractures: propensity-score matched cohort of elders with new onset atrial fibrillation. </a:t>
            </a:r>
            <a:r>
              <a:rPr lang="en-US" sz="1400" i="1" dirty="0" err="1"/>
              <a:t>Osteoporos</a:t>
            </a:r>
            <a:r>
              <a:rPr lang="en-US" sz="1400" i="1" dirty="0"/>
              <a:t> </a:t>
            </a:r>
            <a:r>
              <a:rPr lang="en-US" sz="1400" i="1" dirty="0" err="1"/>
              <a:t>Int</a:t>
            </a:r>
            <a:r>
              <a:rPr lang="en-US" sz="1400" i="1" dirty="0"/>
              <a:t> 2014;25:1677–84.</a:t>
            </a:r>
          </a:p>
        </p:txBody>
      </p:sp>
    </p:spTree>
    <p:extLst>
      <p:ext uri="{BB962C8B-B14F-4D97-AF65-F5344CB8AC3E}">
        <p14:creationId xmlns:p14="http://schemas.microsoft.com/office/powerpoint/2010/main" val="689866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8229600" cy="1864128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7030A0"/>
                </a:solidFill>
              </a:rPr>
              <a:t>Valtimon median          (keskikerroksen) kalkkeutuminen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sz="2400" b="1" dirty="0" err="1"/>
              <a:t>Suurentunut</a:t>
            </a:r>
            <a:r>
              <a:rPr lang="en-US" sz="2400" b="1" dirty="0"/>
              <a:t> </a:t>
            </a:r>
            <a:r>
              <a:rPr lang="en-US" sz="2400" b="1" dirty="0" err="1"/>
              <a:t>riski</a:t>
            </a:r>
            <a:r>
              <a:rPr lang="en-US" sz="2400" b="1" dirty="0"/>
              <a:t>:</a:t>
            </a:r>
          </a:p>
          <a:p>
            <a:r>
              <a:rPr lang="en-US" sz="2400" b="1" dirty="0"/>
              <a:t>Diabetes</a:t>
            </a:r>
          </a:p>
          <a:p>
            <a:r>
              <a:rPr lang="en-US" sz="2400" b="1" dirty="0" err="1"/>
              <a:t>Dialyysi</a:t>
            </a:r>
            <a:endParaRPr lang="en-US" sz="2400" b="1" dirty="0"/>
          </a:p>
          <a:p>
            <a:r>
              <a:rPr lang="en-US" sz="2400" b="1" dirty="0" err="1"/>
              <a:t>Osteoporoosi</a:t>
            </a:r>
            <a:endParaRPr lang="en-US" sz="2400" b="1" dirty="0"/>
          </a:p>
          <a:p>
            <a:r>
              <a:rPr lang="en-US" sz="2400" b="1" dirty="0" err="1"/>
              <a:t>Korkea</a:t>
            </a:r>
            <a:r>
              <a:rPr lang="en-US" sz="2400" b="1" dirty="0"/>
              <a:t> </a:t>
            </a:r>
            <a:r>
              <a:rPr lang="en-US" sz="2400" b="1" dirty="0" err="1"/>
              <a:t>ikä</a:t>
            </a:r>
            <a:endParaRPr lang="en-US" sz="24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Paakkari 070219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E103-A8F2-BA4D-B630-D3A9067DFB64}" type="slidenum">
              <a:rPr lang="uk-UA" smtClean="0"/>
              <a:t>34</a:t>
            </a:fld>
            <a:endParaRPr lang="uk-UA"/>
          </a:p>
        </p:txBody>
      </p:sp>
      <p:sp>
        <p:nvSpPr>
          <p:cNvPr id="4" name="Rectangle 3"/>
          <p:cNvSpPr/>
          <p:nvPr/>
        </p:nvSpPr>
        <p:spPr>
          <a:xfrm>
            <a:off x="838200" y="5980837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Lanzer</a:t>
            </a:r>
            <a:r>
              <a:rPr lang="en-US" i="1" dirty="0"/>
              <a:t> P, Boehm M, </a:t>
            </a:r>
            <a:r>
              <a:rPr lang="en-US" i="1" dirty="0" err="1"/>
              <a:t>Sorribas</a:t>
            </a:r>
            <a:r>
              <a:rPr lang="en-US" i="1" dirty="0"/>
              <a:t> V, </a:t>
            </a:r>
            <a:r>
              <a:rPr lang="en-US" i="1" dirty="0" err="1"/>
              <a:t>ym</a:t>
            </a:r>
            <a:r>
              <a:rPr lang="en-US" i="1" dirty="0"/>
              <a:t>. Medial vascular calcification revisited: review and</a:t>
            </a:r>
          </a:p>
          <a:p>
            <a:r>
              <a:rPr lang="en-US" i="1" dirty="0"/>
              <a:t>perspectives. </a:t>
            </a:r>
            <a:r>
              <a:rPr lang="en-US" i="1" dirty="0" err="1"/>
              <a:t>Eur</a:t>
            </a:r>
            <a:r>
              <a:rPr lang="en-US" i="1" dirty="0"/>
              <a:t> Heart J 2014;35:1515–</a:t>
            </a:r>
            <a:r>
              <a:rPr lang="nb-NO" i="1" dirty="0"/>
              <a:t>25.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81055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09839-0521-9A41-8357-7A84A18FB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b="1" dirty="0" err="1">
                <a:solidFill>
                  <a:srgbClr val="FF0000"/>
                </a:solidFill>
              </a:rPr>
              <a:t>Varfariini</a:t>
            </a:r>
            <a:r>
              <a:rPr lang="en-GB" sz="2400" b="1" dirty="0">
                <a:solidFill>
                  <a:srgbClr val="FF0000"/>
                </a:solidFill>
              </a:rPr>
              <a:t> – K-</a:t>
            </a:r>
            <a:r>
              <a:rPr lang="en-GB" sz="2400" b="1" dirty="0" err="1">
                <a:solidFill>
                  <a:srgbClr val="FF0000"/>
                </a:solidFill>
              </a:rPr>
              <a:t>vitamiinin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estäjä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/>
              <a:t>Verisuonten</a:t>
            </a:r>
            <a:r>
              <a:rPr lang="en-GB" sz="2400" b="1" dirty="0"/>
              <a:t> </a:t>
            </a:r>
            <a:r>
              <a:rPr lang="en-GB" sz="2400" b="1" dirty="0" err="1"/>
              <a:t>ja</a:t>
            </a:r>
            <a:r>
              <a:rPr lang="en-GB" sz="2400" b="1" dirty="0"/>
              <a:t> </a:t>
            </a:r>
            <a:r>
              <a:rPr lang="en-GB" sz="2400" b="1" dirty="0" err="1"/>
              <a:t>sydänläppien</a:t>
            </a:r>
            <a:r>
              <a:rPr lang="en-GB" sz="2400" b="1" dirty="0"/>
              <a:t> </a:t>
            </a:r>
            <a:r>
              <a:rPr lang="en-GB" sz="2400" b="1" dirty="0" err="1"/>
              <a:t>kalkkeutumisen</a:t>
            </a:r>
            <a:r>
              <a:rPr lang="en-GB" sz="2400" b="1" dirty="0"/>
              <a:t> </a:t>
            </a:r>
            <a:r>
              <a:rPr lang="en-GB" sz="2400" b="1" dirty="0" err="1"/>
              <a:t>riski</a:t>
            </a:r>
            <a:r>
              <a:rPr lang="en-GB" sz="2400" b="1" dirty="0"/>
              <a:t>.</a:t>
            </a:r>
          </a:p>
          <a:p>
            <a:r>
              <a:rPr lang="en-GB" sz="2400" b="1" dirty="0" err="1"/>
              <a:t>Silti</a:t>
            </a:r>
            <a:r>
              <a:rPr lang="en-GB" sz="2400" b="1" dirty="0"/>
              <a:t>: </a:t>
            </a:r>
            <a:r>
              <a:rPr lang="en-GB" sz="2400" b="1" dirty="0" err="1"/>
              <a:t>hyödyt</a:t>
            </a:r>
            <a:r>
              <a:rPr lang="en-GB" sz="2400" b="1" dirty="0"/>
              <a:t> </a:t>
            </a:r>
            <a:r>
              <a:rPr lang="en-GB" sz="2400" b="1" dirty="0" err="1"/>
              <a:t>olivat</a:t>
            </a:r>
            <a:r>
              <a:rPr lang="en-GB" sz="2400" b="1" dirty="0"/>
              <a:t> </a:t>
            </a:r>
            <a:r>
              <a:rPr lang="en-GB" sz="2400" b="1" dirty="0" err="1"/>
              <a:t>suurempia</a:t>
            </a:r>
            <a:r>
              <a:rPr lang="en-GB" sz="2400" b="1" dirty="0"/>
              <a:t> </a:t>
            </a:r>
            <a:r>
              <a:rPr lang="en-GB" sz="2400" b="1" dirty="0" err="1"/>
              <a:t>kuin</a:t>
            </a:r>
            <a:r>
              <a:rPr lang="en-GB" sz="2400" b="1" dirty="0"/>
              <a:t> </a:t>
            </a:r>
            <a:r>
              <a:rPr lang="en-GB" sz="2400" b="1" dirty="0" err="1"/>
              <a:t>haitat</a:t>
            </a:r>
            <a:endParaRPr lang="en-GB" sz="2400" b="1" dirty="0"/>
          </a:p>
          <a:p>
            <a:endParaRPr lang="en-GB" sz="2400" b="1" dirty="0"/>
          </a:p>
          <a:p>
            <a:pPr marL="0" indent="0">
              <a:buNone/>
            </a:pPr>
            <a:r>
              <a:rPr lang="en-GB" sz="2400" b="1" dirty="0" err="1">
                <a:solidFill>
                  <a:srgbClr val="FF0000"/>
                </a:solidFill>
              </a:rPr>
              <a:t>Suorat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antikoagulantit</a:t>
            </a:r>
            <a:r>
              <a:rPr lang="en-GB" sz="2400" b="1" dirty="0">
                <a:solidFill>
                  <a:srgbClr val="FF0000"/>
                </a:solidFill>
              </a:rPr>
              <a:t> (</a:t>
            </a:r>
            <a:r>
              <a:rPr lang="en-GB" sz="2400" b="1" dirty="0" err="1">
                <a:solidFill>
                  <a:srgbClr val="FF0000"/>
                </a:solidFill>
              </a:rPr>
              <a:t>ei</a:t>
            </a:r>
            <a:r>
              <a:rPr lang="en-GB" sz="2400" b="1" dirty="0">
                <a:solidFill>
                  <a:srgbClr val="FF0000"/>
                </a:solidFill>
              </a:rPr>
              <a:t> K-</a:t>
            </a:r>
            <a:r>
              <a:rPr lang="en-GB" sz="2400" b="1" dirty="0" err="1">
                <a:solidFill>
                  <a:srgbClr val="FF0000"/>
                </a:solidFill>
              </a:rPr>
              <a:t>vitamiinisalpaajat</a:t>
            </a:r>
            <a:r>
              <a:rPr lang="en-GB" sz="2400" b="1" dirty="0">
                <a:solidFill>
                  <a:srgbClr val="FF0000"/>
                </a:solidFill>
              </a:rPr>
              <a:t>)</a:t>
            </a:r>
          </a:p>
          <a:p>
            <a:r>
              <a:rPr lang="en-GB" sz="2400" b="1" dirty="0" err="1"/>
              <a:t>Kontrolloiduissa</a:t>
            </a:r>
            <a:r>
              <a:rPr lang="en-GB" sz="2400" b="1" dirty="0"/>
              <a:t> </a:t>
            </a:r>
            <a:r>
              <a:rPr lang="en-GB" sz="2400" b="1" dirty="0" err="1"/>
              <a:t>tutkimuksissa</a:t>
            </a:r>
            <a:r>
              <a:rPr lang="en-GB" sz="2400" b="1" dirty="0"/>
              <a:t> </a:t>
            </a:r>
            <a:r>
              <a:rPr lang="en-GB" sz="2400" b="1" dirty="0" err="1"/>
              <a:t>kalkkeutuminen</a:t>
            </a:r>
            <a:r>
              <a:rPr lang="en-GB" sz="2400" b="1" dirty="0"/>
              <a:t> </a:t>
            </a:r>
            <a:r>
              <a:rPr lang="en-GB" sz="2400" b="1" dirty="0" err="1"/>
              <a:t>varfariinia</a:t>
            </a:r>
            <a:r>
              <a:rPr lang="en-GB" sz="2400" b="1" dirty="0"/>
              <a:t> </a:t>
            </a:r>
            <a:r>
              <a:rPr lang="en-GB" sz="2400" b="1" dirty="0" err="1"/>
              <a:t>vähäisempää</a:t>
            </a:r>
            <a:r>
              <a:rPr lang="en-GB" sz="2400" b="1" dirty="0"/>
              <a:t>.</a:t>
            </a:r>
            <a:endParaRPr lang="en-FI" sz="2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DC5FD-5B60-0E4D-BACC-173ADBDF3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Paakkari 070219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D19E5-AF3F-8244-8E1C-9573EE74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E103-A8F2-BA4D-B630-D3A9067DFB64}" type="slidenum">
              <a:rPr lang="en-FI" smtClean="0"/>
              <a:t>35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6B059-4436-EB48-9760-F0873D6A9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590" y="255756"/>
            <a:ext cx="4477129" cy="157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82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451511"/>
            <a:ext cx="8543925" cy="77260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Johtopäätökset</a:t>
            </a:r>
            <a:br>
              <a:rPr lang="en-US" dirty="0">
                <a:solidFill>
                  <a:srgbClr val="7030A0"/>
                </a:solidFill>
              </a:rPr>
            </a:br>
            <a:br>
              <a:rPr lang="en-US" dirty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Paakkari 070219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3277-703F-8345-94BE-48F2F9A53202}" type="slidenum">
              <a:rPr lang="uk-UA" smtClean="0"/>
              <a:t>36</a:t>
            </a:fld>
            <a:endParaRPr lang="uk-UA"/>
          </a:p>
        </p:txBody>
      </p:sp>
      <p:sp>
        <p:nvSpPr>
          <p:cNvPr id="6" name="Rectangle 5"/>
          <p:cNvSpPr/>
          <p:nvPr/>
        </p:nvSpPr>
        <p:spPr>
          <a:xfrm>
            <a:off x="427704" y="1371600"/>
            <a:ext cx="899651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On </a:t>
            </a:r>
            <a:r>
              <a:rPr lang="en-US" sz="3200" b="1" dirty="0" err="1">
                <a:solidFill>
                  <a:srgbClr val="FF0000"/>
                </a:solidFill>
              </a:rPr>
              <a:t>syytä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seurata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äidin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neuvoa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syödä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kaikki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lautasella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olevat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vihreät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vihannekset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buFont typeface="Arial"/>
              <a:buChar char="•"/>
            </a:pPr>
            <a:endParaRPr lang="en-US" sz="3200" b="1" dirty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Ravitsemussuosituksen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mukaisesti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kokoa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lautasille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vuorokauden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aikana</a:t>
            </a:r>
            <a:r>
              <a:rPr lang="en-US" sz="3200" b="1" dirty="0">
                <a:solidFill>
                  <a:srgbClr val="FF0000"/>
                </a:solidFill>
              </a:rPr>
              <a:t> 800 g </a:t>
            </a:r>
            <a:r>
              <a:rPr lang="en-US" sz="3200" b="1" dirty="0" err="1">
                <a:solidFill>
                  <a:srgbClr val="FF0000"/>
                </a:solidFill>
              </a:rPr>
              <a:t>vihanneksia</a:t>
            </a:r>
            <a:r>
              <a:rPr lang="en-US" sz="3200" b="1" dirty="0">
                <a:solidFill>
                  <a:srgbClr val="FF0000"/>
                </a:solidFill>
              </a:rPr>
              <a:t> ja </a:t>
            </a:r>
            <a:r>
              <a:rPr lang="en-US" sz="3200" b="1" dirty="0" err="1">
                <a:solidFill>
                  <a:srgbClr val="FF0000"/>
                </a:solidFill>
              </a:rPr>
              <a:t>syö</a:t>
            </a:r>
            <a:r>
              <a:rPr lang="en-US" sz="3200" b="1" dirty="0">
                <a:solidFill>
                  <a:srgbClr val="FF0000"/>
                </a:solidFill>
              </a:rPr>
              <a:t> ne </a:t>
            </a:r>
            <a:r>
              <a:rPr lang="en-US" sz="3200" b="1" dirty="0" err="1">
                <a:solidFill>
                  <a:srgbClr val="FF0000"/>
                </a:solidFill>
              </a:rPr>
              <a:t>kaikki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buFont typeface="Arial"/>
              <a:buChar char="•"/>
            </a:pPr>
            <a:endParaRPr lang="en-US" sz="3200" b="1" dirty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Marevan </a:t>
            </a:r>
            <a:r>
              <a:rPr lang="en-US" sz="3200" b="1" dirty="0" err="1">
                <a:solidFill>
                  <a:srgbClr val="FF0000"/>
                </a:solidFill>
              </a:rPr>
              <a:t>lääkitys</a:t>
            </a:r>
            <a:r>
              <a:rPr lang="en-US" sz="3200" b="1" dirty="0">
                <a:solidFill>
                  <a:srgbClr val="FF0000"/>
                </a:solidFill>
              </a:rPr>
              <a:t> on </a:t>
            </a:r>
            <a:r>
              <a:rPr lang="en-US" sz="3200" b="1" dirty="0" err="1">
                <a:solidFill>
                  <a:srgbClr val="FF0000"/>
                </a:solidFill>
              </a:rPr>
              <a:t>syytä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vaihtaa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uusiin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veren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hyytymistä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ehkäiseviin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lääkeaineisiin</a:t>
            </a:r>
            <a:endParaRPr lang="en-US" sz="3200" b="1" dirty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800" b="1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72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3574-AD21-5B19-2744-441AFBF1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2" y="816637"/>
            <a:ext cx="8871002" cy="1720086"/>
          </a:xfrm>
        </p:spPr>
        <p:txBody>
          <a:bodyPr>
            <a:normAutofit/>
          </a:bodyPr>
          <a:lstStyle/>
          <a:p>
            <a:pPr algn="ctr"/>
            <a:r>
              <a:rPr lang="en-FI" sz="3600" b="1" dirty="0"/>
              <a:t>Hyvä ikääntynyt veli ja sisar</a:t>
            </a:r>
            <a:r>
              <a:rPr lang="fi-FI" sz="3600" b="1" dirty="0"/>
              <a:t>, kuin myös sinä työikäinenkin</a:t>
            </a:r>
            <a:endParaRPr lang="en-FI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A827E-3075-CB09-F014-94DBA120F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FI" sz="4800" dirty="0">
              <a:solidFill>
                <a:srgbClr val="0432FF"/>
              </a:solidFill>
            </a:endParaRPr>
          </a:p>
          <a:p>
            <a:pPr marL="0" indent="0" algn="ctr">
              <a:buNone/>
            </a:pPr>
            <a:r>
              <a:rPr lang="en-FI" sz="4800" dirty="0">
                <a:solidFill>
                  <a:srgbClr val="0432FF"/>
                </a:solidFill>
              </a:rPr>
              <a:t>Ota D-vitamiinisi purkista</a:t>
            </a:r>
            <a:r>
              <a:rPr lang="fi-FI" sz="4800" dirty="0">
                <a:solidFill>
                  <a:srgbClr val="0432FF"/>
                </a:solidFill>
              </a:rPr>
              <a:t> ja löydä oikea käyttöannoksesi D-vitamiinimittaukseen perustuen</a:t>
            </a:r>
            <a:endParaRPr lang="en-FI" sz="48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13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53961" y="353960"/>
            <a:ext cx="8713839" cy="77078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i-FI" sz="32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 ole yhden koon D-vitamiinihoitoa</a:t>
            </a:r>
          </a:p>
        </p:txBody>
      </p:sp>
      <p:sp>
        <p:nvSpPr>
          <p:cNvPr id="20483" name="Sisällön paikkamerkki 2"/>
          <p:cNvSpPr>
            <a:spLocks noGrp="1"/>
          </p:cNvSpPr>
          <p:nvPr>
            <p:ph idx="1"/>
          </p:nvPr>
        </p:nvSpPr>
        <p:spPr>
          <a:xfrm>
            <a:off x="631826" y="1340768"/>
            <a:ext cx="8435975" cy="5328592"/>
          </a:xfrm>
        </p:spPr>
        <p:txBody>
          <a:bodyPr>
            <a:normAutofit fontScale="92500" lnSpcReduction="10000"/>
          </a:bodyPr>
          <a:lstStyle/>
          <a:p>
            <a:pPr defTabSz="912813"/>
            <a:r>
              <a:rPr lang="fi-FI" sz="2000" b="1" dirty="0"/>
              <a:t>Korkea BMI eli ylipaino ja liikalihavuus vaikuttavat oleellisesti  D-vitamiiniannoksen suuruuteen, sillä rasvakudos täytyy ensin kyllästää  D-vitamiinilla </a:t>
            </a:r>
          </a:p>
          <a:p>
            <a:pPr defTabSz="912813"/>
            <a:r>
              <a:rPr lang="fi-FI" sz="2000" b="1" dirty="0"/>
              <a:t>Matala  D-vitamiinin lähtöpitoisuus (</a:t>
            </a:r>
            <a:r>
              <a:rPr lang="fi-FI" sz="2000" b="1" dirty="0" err="1"/>
              <a:t>sisälläolijat</a:t>
            </a:r>
            <a:r>
              <a:rPr lang="fi-FI" sz="2000" b="1" dirty="0"/>
              <a:t>, pitkäaikaislaitos)</a:t>
            </a:r>
          </a:p>
          <a:p>
            <a:pPr defTabSz="912813"/>
            <a:r>
              <a:rPr lang="fi-FI" sz="2000" b="1" dirty="0"/>
              <a:t>D-vitamiini on rasvaliukoinen ja imeytyy parhaiten rasvaympäristössä ( </a:t>
            </a:r>
            <a:r>
              <a:rPr lang="fi-FI" sz="2000" b="1" u="sng" dirty="0"/>
              <a:t>ota D-vitamiinisi aterian osana</a:t>
            </a:r>
            <a:r>
              <a:rPr lang="fi-FI" sz="2000" b="1" dirty="0"/>
              <a:t>)</a:t>
            </a:r>
          </a:p>
          <a:p>
            <a:pPr defTabSz="912813"/>
            <a:r>
              <a:rPr lang="fi-FI" sz="2000" b="1" dirty="0">
                <a:solidFill>
                  <a:srgbClr val="C00000"/>
                </a:solidFill>
              </a:rPr>
              <a:t>Suoliston imeytymishäiriösairaudet (</a:t>
            </a:r>
            <a:r>
              <a:rPr lang="fi-FI" sz="2000" b="1" dirty="0" err="1">
                <a:solidFill>
                  <a:srgbClr val="C00000"/>
                </a:solidFill>
              </a:rPr>
              <a:t>malabsorptio</a:t>
            </a:r>
            <a:r>
              <a:rPr lang="fi-FI" sz="2000" b="1" dirty="0">
                <a:solidFill>
                  <a:srgbClr val="C00000"/>
                </a:solidFill>
              </a:rPr>
              <a:t>, </a:t>
            </a:r>
            <a:r>
              <a:rPr lang="fi-FI" sz="2000" b="1" dirty="0" err="1">
                <a:solidFill>
                  <a:srgbClr val="C00000"/>
                </a:solidFill>
              </a:rPr>
              <a:t>ikäätyminen</a:t>
            </a:r>
            <a:r>
              <a:rPr lang="fi-FI" sz="2000" b="1" dirty="0">
                <a:solidFill>
                  <a:srgbClr val="C00000"/>
                </a:solidFill>
              </a:rPr>
              <a:t>): D-vitamiini imeytyy huonosti</a:t>
            </a:r>
          </a:p>
          <a:p>
            <a:pPr defTabSz="912813"/>
            <a:r>
              <a:rPr lang="fi-FI" sz="2000" b="1" dirty="0"/>
              <a:t>Munuaisen vajaatoiminta</a:t>
            </a:r>
          </a:p>
          <a:p>
            <a:pPr defTabSz="912813"/>
            <a:r>
              <a:rPr lang="fi-FI" sz="2000" b="1" dirty="0"/>
              <a:t>Maksasairaus</a:t>
            </a:r>
          </a:p>
          <a:p>
            <a:pPr defTabSz="912813"/>
            <a:r>
              <a:rPr lang="fi-FI" sz="2000" b="1" dirty="0"/>
              <a:t>Vitamiini D sitovan/kuljettavan proteiinin perimätyyppi</a:t>
            </a:r>
          </a:p>
          <a:p>
            <a:pPr defTabSz="912813"/>
            <a:r>
              <a:rPr lang="fi-FI" sz="2000" b="1" dirty="0">
                <a:solidFill>
                  <a:srgbClr val="C00000"/>
                </a:solidFill>
              </a:rPr>
              <a:t>Matala estrogeenipitoisuus vähentää D vitamiinia sitovan proteiinin määrää</a:t>
            </a:r>
          </a:p>
          <a:p>
            <a:pPr defTabSz="912813"/>
            <a:r>
              <a:rPr lang="fi-FI" sz="2000" b="1" dirty="0"/>
              <a:t>Hoitomyöntyvyys (ottaako vai ei ota)</a:t>
            </a:r>
          </a:p>
          <a:p>
            <a:pPr defTabSz="912813"/>
            <a:r>
              <a:rPr lang="fi-FI" sz="2000" b="1" dirty="0"/>
              <a:t>D-vitamiinin määritysmenetelmäerot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7F2F2A-6BB5-B438-9CE0-307836AD9921}"/>
              </a:ext>
            </a:extLst>
          </p:cNvPr>
          <p:cNvSpPr txBox="1"/>
          <p:nvPr/>
        </p:nvSpPr>
        <p:spPr>
          <a:xfrm>
            <a:off x="560389" y="188913"/>
            <a:ext cx="8785225" cy="64325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Seerumin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kalsidiolin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mittauksen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indikaatiot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(American Endocrine Society clinical practice guideline 2011)</a:t>
            </a:r>
          </a:p>
          <a:p>
            <a:pPr eaLnBrk="0" hangingPunct="0">
              <a:defRPr/>
            </a:pPr>
            <a:endParaRPr lang="en-US" dirty="0">
              <a:solidFill>
                <a:srgbClr val="7030A0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en-US" b="1" dirty="0" err="1">
                <a:latin typeface="Arial" charset="0"/>
              </a:rPr>
              <a:t>Riisitauti</a:t>
            </a:r>
            <a:endParaRPr lang="en-US" b="1" dirty="0">
              <a:latin typeface="Arial" charset="0"/>
            </a:endParaRPr>
          </a:p>
          <a:p>
            <a:pPr eaLnBrk="0" hangingPunct="0">
              <a:defRPr/>
            </a:pPr>
            <a:r>
              <a:rPr lang="en-US" b="1" dirty="0" err="1">
                <a:latin typeface="Arial" charset="0"/>
              </a:rPr>
              <a:t>Osteomalasia</a:t>
            </a:r>
            <a:endParaRPr lang="en-US" b="1" dirty="0">
              <a:latin typeface="Arial" charset="0"/>
            </a:endParaRPr>
          </a:p>
          <a:p>
            <a:pPr eaLnBrk="0" hangingPunct="0">
              <a:defRPr/>
            </a:pPr>
            <a:r>
              <a:rPr lang="en-US" b="1" dirty="0" err="1">
                <a:latin typeface="Arial" charset="0"/>
              </a:rPr>
              <a:t>Osteoporoosi</a:t>
            </a:r>
            <a:endParaRPr lang="en-US" b="1" dirty="0">
              <a:latin typeface="Arial" charset="0"/>
            </a:endParaRPr>
          </a:p>
          <a:p>
            <a:pPr eaLnBrk="0" hangingPunct="0">
              <a:defRPr/>
            </a:pPr>
            <a:endParaRPr lang="en-US" b="1" dirty="0">
              <a:latin typeface="Arial" charset="0"/>
            </a:endParaRPr>
          </a:p>
          <a:p>
            <a:pPr eaLnBrk="0" hangingPunct="0">
              <a:defRPr/>
            </a:pP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Odottavat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ja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imettävät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äidit</a:t>
            </a:r>
            <a:endParaRPr lang="en-US" sz="2000" b="1" dirty="0">
              <a:solidFill>
                <a:srgbClr val="7030A0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Ikääntyneet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joilla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kaatuilua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ja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/tai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matalaenergiamurtumia</a:t>
            </a:r>
            <a:endParaRPr lang="en-US" sz="2000" b="1" dirty="0">
              <a:solidFill>
                <a:srgbClr val="7030A0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Ylipainoiset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 (BMI &gt;30 kg/m</a:t>
            </a:r>
            <a:r>
              <a:rPr lang="en-US" sz="2000" b="1" baseline="30000" dirty="0">
                <a:solidFill>
                  <a:srgbClr val="7030A0"/>
                </a:solidFill>
                <a:latin typeface="Arial" charset="0"/>
              </a:rPr>
              <a:t>2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)</a:t>
            </a:r>
          </a:p>
          <a:p>
            <a:pPr eaLnBrk="0" hangingPunct="0">
              <a:defRPr/>
            </a:pP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Tummaihoiset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ja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/tai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peittävästi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pukeutuvat</a:t>
            </a:r>
            <a:endParaRPr lang="en-US" sz="2000" b="1" dirty="0">
              <a:solidFill>
                <a:srgbClr val="7030A0"/>
              </a:solidFill>
              <a:latin typeface="Arial" charset="0"/>
            </a:endParaRPr>
          </a:p>
          <a:p>
            <a:pPr eaLnBrk="0" hangingPunct="0">
              <a:defRPr/>
            </a:pPr>
            <a:endParaRPr lang="en-US" sz="2000" b="1" dirty="0">
              <a:latin typeface="Arial" charset="0"/>
            </a:endParaRPr>
          </a:p>
          <a:p>
            <a:pPr eaLnBrk="0" hangingPunct="0">
              <a:defRPr/>
            </a:pP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Lääkehoidot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: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epilepsialääkkeet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kortisoni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, AIDS-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lääkkeet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oraaliset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sienilääkkeet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kolesterolin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imeytymistä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estävät</a:t>
            </a:r>
            <a:r>
              <a:rPr lang="en-US" sz="20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charset="0"/>
              </a:rPr>
              <a:t>lääkkeet</a:t>
            </a:r>
            <a:endParaRPr lang="en-US" sz="2000" b="1" dirty="0">
              <a:solidFill>
                <a:srgbClr val="7030A0"/>
              </a:solidFill>
              <a:latin typeface="Arial" charset="0"/>
            </a:endParaRPr>
          </a:p>
          <a:p>
            <a:pPr eaLnBrk="0" hangingPunct="0">
              <a:defRPr/>
            </a:pPr>
            <a:endParaRPr lang="en-US" b="1" dirty="0">
              <a:latin typeface="Arial" charset="0"/>
            </a:endParaRPr>
          </a:p>
          <a:p>
            <a:pPr eaLnBrk="0" hangingPunct="0">
              <a:defRPr/>
            </a:pPr>
            <a:r>
              <a:rPr lang="en-US" b="1" dirty="0" err="1">
                <a:solidFill>
                  <a:srgbClr val="7030A0"/>
                </a:solidFill>
                <a:latin typeface="Arial" charset="0"/>
              </a:rPr>
              <a:t>Maksa</a:t>
            </a:r>
            <a:r>
              <a:rPr lang="en-US" b="1" dirty="0">
                <a:solidFill>
                  <a:srgbClr val="7030A0"/>
                </a:solidFill>
                <a:latin typeface="Arial" charset="0"/>
              </a:rPr>
              <a:t>- </a:t>
            </a:r>
            <a:r>
              <a:rPr lang="en-US" b="1" dirty="0" err="1">
                <a:solidFill>
                  <a:srgbClr val="7030A0"/>
                </a:solidFill>
                <a:latin typeface="Arial" charset="0"/>
              </a:rPr>
              <a:t>ja</a:t>
            </a:r>
            <a:r>
              <a:rPr lang="en-US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 charset="0"/>
              </a:rPr>
              <a:t>munuaissairaudet</a:t>
            </a:r>
            <a:endParaRPr lang="en-US" b="1" dirty="0">
              <a:solidFill>
                <a:srgbClr val="7030A0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en-US" b="1" dirty="0" err="1">
                <a:solidFill>
                  <a:srgbClr val="7030A0"/>
                </a:solidFill>
                <a:latin typeface="Arial" charset="0"/>
              </a:rPr>
              <a:t>Hyperparatyreoidismi</a:t>
            </a:r>
            <a:endParaRPr lang="en-US" b="1" dirty="0">
              <a:solidFill>
                <a:srgbClr val="7030A0"/>
              </a:solidFill>
              <a:latin typeface="Arial" charset="0"/>
            </a:endParaRPr>
          </a:p>
          <a:p>
            <a:pPr eaLnBrk="0" hangingPunct="0">
              <a:defRPr/>
            </a:pPr>
            <a:endParaRPr lang="en-US" b="1" dirty="0">
              <a:latin typeface="Arial" charset="0"/>
            </a:endParaRPr>
          </a:p>
          <a:p>
            <a:pPr eaLnBrk="0" hangingPunct="0">
              <a:defRPr/>
            </a:pPr>
            <a:r>
              <a:rPr lang="en-US" b="1" dirty="0" err="1">
                <a:solidFill>
                  <a:srgbClr val="7030A0"/>
                </a:solidFill>
                <a:latin typeface="Arial" charset="0"/>
              </a:rPr>
              <a:t>Suolen</a:t>
            </a:r>
            <a:r>
              <a:rPr lang="en-US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 charset="0"/>
              </a:rPr>
              <a:t>imeytymissairaudet</a:t>
            </a:r>
            <a:r>
              <a:rPr lang="en-US" b="1" dirty="0">
                <a:latin typeface="Arial" charset="0"/>
              </a:rPr>
              <a:t>: </a:t>
            </a:r>
            <a:r>
              <a:rPr lang="en-US" b="1" dirty="0" err="1">
                <a:latin typeface="Arial" charset="0"/>
              </a:rPr>
              <a:t>esim</a:t>
            </a:r>
            <a:r>
              <a:rPr lang="en-US" b="1" dirty="0">
                <a:latin typeface="Arial" charset="0"/>
              </a:rPr>
              <a:t>. </a:t>
            </a:r>
            <a:r>
              <a:rPr lang="en-US" b="1" dirty="0" err="1">
                <a:latin typeface="Arial" charset="0"/>
              </a:rPr>
              <a:t>Chronin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tauti</a:t>
            </a:r>
            <a:r>
              <a:rPr lang="en-US" b="1" dirty="0">
                <a:latin typeface="Arial" charset="0"/>
              </a:rPr>
              <a:t>, </a:t>
            </a:r>
            <a:r>
              <a:rPr lang="en-US" b="1" dirty="0" err="1">
                <a:latin typeface="Arial" charset="0"/>
              </a:rPr>
              <a:t>keliakia,laihdutuskirurgia</a:t>
            </a:r>
            <a:endParaRPr lang="en-US" b="1" dirty="0">
              <a:latin typeface="Arial" charset="0"/>
            </a:endParaRPr>
          </a:p>
          <a:p>
            <a:pPr eaLnBrk="0" hangingPunct="0">
              <a:defRPr/>
            </a:pPr>
            <a:r>
              <a:rPr lang="en-US" b="1" dirty="0" err="1">
                <a:solidFill>
                  <a:srgbClr val="7030A0"/>
                </a:solidFill>
                <a:latin typeface="Arial" charset="0"/>
              </a:rPr>
              <a:t>Granulooma</a:t>
            </a:r>
            <a:r>
              <a:rPr lang="en-US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 charset="0"/>
              </a:rPr>
              <a:t>muodostavat</a:t>
            </a:r>
            <a:r>
              <a:rPr lang="en-US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 charset="0"/>
              </a:rPr>
              <a:t>taudit</a:t>
            </a:r>
            <a:r>
              <a:rPr lang="en-US" b="1" dirty="0">
                <a:solidFill>
                  <a:srgbClr val="7030A0"/>
                </a:solidFill>
                <a:latin typeface="Arial" charset="0"/>
              </a:rPr>
              <a:t>: </a:t>
            </a:r>
            <a:r>
              <a:rPr lang="en-US" b="1" dirty="0" err="1">
                <a:latin typeface="Arial" charset="0"/>
              </a:rPr>
              <a:t>esim</a:t>
            </a:r>
            <a:r>
              <a:rPr lang="en-US" b="1" dirty="0">
                <a:latin typeface="Arial" charset="0"/>
              </a:rPr>
              <a:t>. </a:t>
            </a:r>
            <a:r>
              <a:rPr lang="en-US" b="1" dirty="0" err="1">
                <a:latin typeface="Arial" charset="0"/>
              </a:rPr>
              <a:t>sarkoidoosi</a:t>
            </a:r>
            <a:r>
              <a:rPr lang="en-US" b="1" dirty="0">
                <a:latin typeface="Arial" charset="0"/>
              </a:rPr>
              <a:t>, </a:t>
            </a:r>
            <a:r>
              <a:rPr lang="en-US" b="1" dirty="0" err="1">
                <a:latin typeface="Arial" charset="0"/>
              </a:rPr>
              <a:t>tuberkuloosi</a:t>
            </a:r>
            <a:endParaRPr lang="en-US" b="1" dirty="0">
              <a:latin typeface="Arial" charset="0"/>
            </a:endParaRPr>
          </a:p>
          <a:p>
            <a:pPr eaLnBrk="0" hangingPunct="0">
              <a:defRPr/>
            </a:pPr>
            <a:r>
              <a:rPr lang="en-US" b="1" dirty="0" err="1">
                <a:solidFill>
                  <a:srgbClr val="7030A0"/>
                </a:solidFill>
                <a:latin typeface="Arial" charset="0"/>
              </a:rPr>
              <a:t>Tietyt</a:t>
            </a:r>
            <a:r>
              <a:rPr lang="en-US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Arial" charset="0"/>
              </a:rPr>
              <a:t>lymfoomat</a:t>
            </a:r>
            <a:endParaRPr lang="en-US" b="1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CC8D0-0E4D-D42E-57EB-9935C139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956D6C-7589-4244-9653-37C0755CF633}" type="slidenum">
              <a:rPr lang="en-US" altLang="fi-FI">
                <a:solidFill>
                  <a:srgbClr val="A7A399"/>
                </a:solidFill>
              </a:rPr>
              <a:pPr eaLnBrk="1" hangingPunct="1"/>
              <a:t>39</a:t>
            </a:fld>
            <a:endParaRPr lang="en-US" altLang="fi-FI">
              <a:solidFill>
                <a:srgbClr val="A7A39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48382-09A5-8C1A-49A2-72F8EA94B54F}"/>
              </a:ext>
            </a:extLst>
          </p:cNvPr>
          <p:cNvSpPr/>
          <p:nvPr/>
        </p:nvSpPr>
        <p:spPr>
          <a:xfrm>
            <a:off x="7400926" y="1158875"/>
            <a:ext cx="1958975" cy="2192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050" dirty="0" err="1">
                <a:latin typeface="Arial" charset="0"/>
              </a:rPr>
              <a:t>Holick</a:t>
            </a:r>
            <a:r>
              <a:rPr lang="en-US" sz="1050" dirty="0">
                <a:latin typeface="Arial" charset="0"/>
              </a:rPr>
              <a:t>, M. F., Binkley, N. C., Bischoff-Ferrari, H. A., Gordon, C. M., Hanley, D. A., Heaney, R. P., </a:t>
            </a:r>
            <a:r>
              <a:rPr lang="en-US" sz="1050" dirty="0" err="1">
                <a:latin typeface="Arial" charset="0"/>
              </a:rPr>
              <a:t>Murad</a:t>
            </a:r>
            <a:r>
              <a:rPr lang="en-US" sz="1050" dirty="0">
                <a:latin typeface="Arial" charset="0"/>
              </a:rPr>
              <a:t>, M. H., et al. (2011, July). Evaluation, treatment, and prevention of vitamin D deficiency: an Endocrine Society clinical practice guideline. </a:t>
            </a:r>
            <a:r>
              <a:rPr lang="en-US" sz="1050" i="1" dirty="0">
                <a:latin typeface="Arial" charset="0"/>
              </a:rPr>
              <a:t>The Journal of clinical endocrinology and metabolism</a:t>
            </a:r>
            <a:r>
              <a:rPr lang="en-US" sz="1050" dirty="0">
                <a:latin typeface="Arial" charset="0"/>
              </a:rPr>
              <a:t>. doi:10.1210/jc.2011-0385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CC44E0-A03E-9531-1836-D2DC0938A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38" y="545690"/>
            <a:ext cx="8183562" cy="151908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b="1" dirty="0"/>
              <a:t>Osteoporoosin ehkäisyssä ja hoidossa otettava huomioon:</a:t>
            </a:r>
          </a:p>
        </p:txBody>
      </p:sp>
      <p:sp>
        <p:nvSpPr>
          <p:cNvPr id="27651" name="Sisällön paikkamerkki 2">
            <a:extLst>
              <a:ext uri="{FF2B5EF4-FFF2-40B4-BE49-F238E27FC236}">
                <a16:creationId xmlns:a16="http://schemas.microsoft.com/office/drawing/2014/main" id="{6BDA1EF4-2EEF-6387-F9B8-0845CEB05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923" y="2064774"/>
            <a:ext cx="8359877" cy="4542503"/>
          </a:xfrm>
        </p:spPr>
        <p:txBody>
          <a:bodyPr>
            <a:noAutofit/>
          </a:bodyPr>
          <a:lstStyle/>
          <a:p>
            <a:pPr defTabSz="912813"/>
            <a:r>
              <a:rPr lang="fi-FI" altLang="fi-FI" sz="2400" b="1" dirty="0">
                <a:solidFill>
                  <a:srgbClr val="FF0000"/>
                </a:solidFill>
              </a:rPr>
              <a:t>Osteoporoosi</a:t>
            </a:r>
            <a:r>
              <a:rPr lang="fi-FI" altLang="fi-FI" sz="2400" b="1" dirty="0"/>
              <a:t> alkaa estyä 50 </a:t>
            </a:r>
            <a:r>
              <a:rPr lang="fi-FI" altLang="fi-FI" sz="2400" b="1" dirty="0" err="1"/>
              <a:t>nmol</a:t>
            </a:r>
            <a:r>
              <a:rPr lang="fi-FI" altLang="fi-FI" sz="2400" b="1" dirty="0"/>
              <a:t>/L</a:t>
            </a:r>
          </a:p>
          <a:p>
            <a:pPr defTabSz="912813"/>
            <a:r>
              <a:rPr lang="fi-FI" altLang="fi-FI" sz="2400" b="1" dirty="0">
                <a:solidFill>
                  <a:srgbClr val="FF0000"/>
                </a:solidFill>
              </a:rPr>
              <a:t>Kaatumiset vähenevät </a:t>
            </a:r>
            <a:r>
              <a:rPr lang="fi-FI" altLang="fi-FI" sz="2400" b="1" dirty="0"/>
              <a:t>17-22 % vasta </a:t>
            </a:r>
            <a:r>
              <a:rPr lang="fi-FI" altLang="fi-FI" sz="2400" b="1" dirty="0" err="1"/>
              <a:t>kalsidiolipitoisuudelle</a:t>
            </a:r>
            <a:r>
              <a:rPr lang="fi-FI" altLang="fi-FI" sz="2400" b="1" dirty="0"/>
              <a:t> 60 </a:t>
            </a:r>
            <a:r>
              <a:rPr lang="fi-FI" altLang="fi-FI" sz="2400" b="1" dirty="0" err="1"/>
              <a:t>nmol</a:t>
            </a:r>
            <a:r>
              <a:rPr lang="fi-FI" altLang="fi-FI" sz="2400" b="1" dirty="0"/>
              <a:t>/L ( lihasvaikutus)</a:t>
            </a:r>
          </a:p>
          <a:p>
            <a:pPr defTabSz="912813"/>
            <a:r>
              <a:rPr lang="fi-FI" altLang="fi-FI" sz="2400" b="1" dirty="0">
                <a:solidFill>
                  <a:srgbClr val="FF0000"/>
                </a:solidFill>
              </a:rPr>
              <a:t>Murtumat vähenevät </a:t>
            </a:r>
            <a:r>
              <a:rPr lang="fi-FI" altLang="fi-FI" sz="2400" b="1" dirty="0" err="1"/>
              <a:t>kalsidiolipitoisuudessa</a:t>
            </a:r>
            <a:r>
              <a:rPr lang="fi-FI" altLang="fi-FI" sz="2400" b="1" dirty="0"/>
              <a:t> 75 </a:t>
            </a:r>
            <a:r>
              <a:rPr lang="fi-FI" altLang="fi-FI" sz="2400" b="1" dirty="0" err="1"/>
              <a:t>nmol</a:t>
            </a:r>
            <a:r>
              <a:rPr lang="fi-FI" altLang="fi-FI" sz="2400" b="1" dirty="0"/>
              <a:t>/L  ( luustovaikutustavoite)</a:t>
            </a:r>
          </a:p>
          <a:p>
            <a:pPr defTabSz="912813"/>
            <a:r>
              <a:rPr lang="fi-FI" altLang="fi-FI" sz="2400" b="1" dirty="0">
                <a:solidFill>
                  <a:srgbClr val="FF0000"/>
                </a:solidFill>
              </a:rPr>
              <a:t>Kaikki tunnetut hyödylliset terveysvaikutukset ilmenevät </a:t>
            </a:r>
            <a:r>
              <a:rPr lang="fi-FI" altLang="fi-FI" sz="2400" b="1" dirty="0" err="1"/>
              <a:t>kalsidiolipitoisuudella</a:t>
            </a:r>
            <a:r>
              <a:rPr lang="fi-FI" altLang="fi-FI" sz="2400" b="1" dirty="0"/>
              <a:t> 75-120 </a:t>
            </a:r>
            <a:r>
              <a:rPr lang="fi-FI" altLang="fi-FI" sz="2400" b="1" dirty="0" err="1"/>
              <a:t>nmol</a:t>
            </a:r>
            <a:r>
              <a:rPr lang="fi-FI" altLang="fi-FI" sz="2400" b="1" dirty="0"/>
              <a:t>/L</a:t>
            </a:r>
          </a:p>
          <a:p>
            <a:pPr defTabSz="912813"/>
            <a:r>
              <a:rPr lang="fi-FI" altLang="fi-FI" sz="2400" b="1" dirty="0"/>
              <a:t>Ravitsemusneuvottelukunnan tavoite (mikä tavoite?) on </a:t>
            </a:r>
            <a:r>
              <a:rPr lang="fi-FI" altLang="fi-FI" sz="2400" b="1" dirty="0" err="1"/>
              <a:t>kalsidiolipitoisuus</a:t>
            </a:r>
            <a:r>
              <a:rPr lang="fi-FI" altLang="fi-FI" sz="2400" b="1" dirty="0"/>
              <a:t> 50 </a:t>
            </a:r>
            <a:r>
              <a:rPr lang="fi-FI" altLang="fi-FI" sz="2400" b="1" dirty="0" err="1"/>
              <a:t>nmol</a:t>
            </a:r>
            <a:r>
              <a:rPr lang="fi-FI" altLang="fi-FI" sz="2400" b="1" dirty="0"/>
              <a:t>/L ????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5195015"/>
          </a:xfrm>
        </p:spPr>
        <p:txBody>
          <a:bodyPr>
            <a:normAutofit fontScale="90000"/>
          </a:bodyPr>
          <a:lstStyle/>
          <a:p>
            <a:pPr algn="ctr"/>
            <a:br>
              <a:rPr lang="fi-FI" sz="5400" b="1" dirty="0">
                <a:solidFill>
                  <a:schemeClr val="accent1"/>
                </a:solidFill>
                <a:latin typeface="+mn-lt"/>
              </a:rPr>
            </a:br>
            <a:br>
              <a:rPr lang="fi-FI" sz="5400" b="1" dirty="0">
                <a:solidFill>
                  <a:schemeClr val="accent1"/>
                </a:solidFill>
                <a:latin typeface="+mn-lt"/>
              </a:rPr>
            </a:br>
            <a:r>
              <a:rPr lang="fi-FI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LOPPU/SLUT</a:t>
            </a:r>
            <a:br>
              <a:rPr lang="fi-FI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fi-FI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KIITOS</a:t>
            </a:r>
            <a:br>
              <a:rPr lang="fi-FI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fi-FI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fi-FI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fi-FI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Kysymyksiä kommentteja olkaa hyvä</a:t>
            </a:r>
            <a:b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fi-FI" b="1" dirty="0"/>
            </a:br>
            <a:endParaRPr lang="fi-FI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E4B628-2932-A743-8EE2-22693444F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4" y="1533308"/>
            <a:ext cx="9099754" cy="4156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8DDA61-4EC6-4148-95B0-5398E4A2BAFB}"/>
              </a:ext>
            </a:extLst>
          </p:cNvPr>
          <p:cNvSpPr txBox="1"/>
          <p:nvPr/>
        </p:nvSpPr>
        <p:spPr>
          <a:xfrm>
            <a:off x="1241122" y="5690171"/>
            <a:ext cx="83256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2400" dirty="0"/>
              <a:t>   50		      75		         100                125		        150</a:t>
            </a:r>
            <a:r>
              <a:rPr lang="x-none" dirty="0"/>
              <a:t>					</a:t>
            </a:r>
            <a:r>
              <a:rPr lang="x-none" sz="2400" dirty="0"/>
              <a:t>	Veren 25OHD (nmol/l)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332941-DD4E-064B-B506-7D8938057C53}"/>
              </a:ext>
            </a:extLst>
          </p:cNvPr>
          <p:cNvSpPr txBox="1"/>
          <p:nvPr/>
        </p:nvSpPr>
        <p:spPr>
          <a:xfrm rot="16200000">
            <a:off x="-1773222" y="3275367"/>
            <a:ext cx="55670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2400" dirty="0"/>
              <a:t>Korona-testin positiivisuus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25221C-4185-7242-A0A0-9727DD58813C}"/>
              </a:ext>
            </a:extLst>
          </p:cNvPr>
          <p:cNvSpPr txBox="1"/>
          <p:nvPr/>
        </p:nvSpPr>
        <p:spPr>
          <a:xfrm>
            <a:off x="779456" y="226028"/>
            <a:ext cx="8659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6">
                    <a:lumMod val="50000"/>
                  </a:schemeClr>
                </a:solidFill>
              </a:rPr>
              <a:t>USA maalis- kesäkuu 2020: 190 000 </a:t>
            </a:r>
            <a:r>
              <a:rPr lang="x-none" sz="1100" b="1" dirty="0">
                <a:solidFill>
                  <a:schemeClr val="accent6">
                    <a:lumMod val="50000"/>
                  </a:schemeClr>
                </a:solidFill>
              </a:rPr>
              <a:t>koronatestiä </a:t>
            </a:r>
            <a:r>
              <a:rPr lang="en-GB" sz="1100" i="1" dirty="0">
                <a:solidFill>
                  <a:srgbClr val="FF0000"/>
                </a:solidFill>
              </a:rPr>
              <a:t>Kaufman </a:t>
            </a:r>
            <a:r>
              <a:rPr lang="en-GB" sz="1200" i="1" dirty="0">
                <a:solidFill>
                  <a:srgbClr val="FF0000"/>
                </a:solidFill>
              </a:rPr>
              <a:t>HW et al. SARS-CoV-2 positivity rates associated with circulating</a:t>
            </a:r>
          </a:p>
          <a:p>
            <a:r>
              <a:rPr lang="en-GB" sz="1200" i="1" dirty="0">
                <a:solidFill>
                  <a:srgbClr val="FF0000"/>
                </a:solidFill>
              </a:rPr>
              <a:t>25-hydroxyvitamin D levels. </a:t>
            </a:r>
            <a:r>
              <a:rPr lang="en-GB" sz="1200" i="1" dirty="0" err="1">
                <a:solidFill>
                  <a:srgbClr val="FF0000"/>
                </a:solidFill>
              </a:rPr>
              <a:t>Plos</a:t>
            </a:r>
            <a:r>
              <a:rPr lang="en-GB" sz="1200" i="1" dirty="0">
                <a:solidFill>
                  <a:srgbClr val="FF0000"/>
                </a:solidFill>
              </a:rPr>
              <a:t> One 2020; 15: e0239252.</a:t>
            </a:r>
            <a:endParaRPr lang="x-none" sz="1200" i="1" dirty="0">
              <a:solidFill>
                <a:srgbClr val="FF0000"/>
              </a:solidFill>
            </a:endParaRPr>
          </a:p>
          <a:p>
            <a:endParaRPr lang="x-none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0D47D-6AEA-A847-B1E7-C7AFCA2E3EB3}"/>
              </a:ext>
            </a:extLst>
          </p:cNvPr>
          <p:cNvSpPr txBox="1"/>
          <p:nvPr/>
        </p:nvSpPr>
        <p:spPr>
          <a:xfrm>
            <a:off x="6578825" y="1950181"/>
            <a:ext cx="1780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x-none" sz="2400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x-none" sz="2400" dirty="0">
                <a:solidFill>
                  <a:schemeClr val="accent6">
                    <a:lumMod val="50000"/>
                  </a:schemeClr>
                </a:solidFill>
              </a:rPr>
              <a:t> = 0.96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B0A2045-D1E7-8769-EF9E-9C8C400CC470}"/>
              </a:ext>
            </a:extLst>
          </p:cNvPr>
          <p:cNvSpPr txBox="1"/>
          <p:nvPr/>
        </p:nvSpPr>
        <p:spPr>
          <a:xfrm>
            <a:off x="4395018" y="2824734"/>
            <a:ext cx="44392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1800" dirty="0"/>
              <a:t>D-vitamiinin pitoisuus käänteisessä suhteessä koronapositiivisuuteen</a:t>
            </a:r>
          </a:p>
        </p:txBody>
      </p:sp>
    </p:spTree>
    <p:extLst>
      <p:ext uri="{BB962C8B-B14F-4D97-AF65-F5344CB8AC3E}">
        <p14:creationId xmlns:p14="http://schemas.microsoft.com/office/powerpoint/2010/main" val="2680207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16C8-1F43-CF44-9DDD-BBB03F3A9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sz="3200" b="1" dirty="0">
                <a:solidFill>
                  <a:srgbClr val="7030A0"/>
                </a:solidFill>
              </a:rPr>
              <a:t>D-vitamiini suojelee hengitysteiden infektioi</a:t>
            </a:r>
            <a:r>
              <a:rPr lang="fi-FI" sz="3200" b="1" dirty="0">
                <a:solidFill>
                  <a:srgbClr val="7030A0"/>
                </a:solidFill>
              </a:rPr>
              <a:t>l</a:t>
            </a:r>
            <a:r>
              <a:rPr lang="x-none" sz="3200" b="1" dirty="0">
                <a:solidFill>
                  <a:srgbClr val="7030A0"/>
                </a:solidFill>
              </a:rPr>
              <a:t>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81AA7-E479-9241-97B1-B4D1BC8A7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99" y="1784556"/>
            <a:ext cx="6876690" cy="4256808"/>
          </a:xfrm>
        </p:spPr>
        <p:txBody>
          <a:bodyPr>
            <a:normAutofit/>
          </a:bodyPr>
          <a:lstStyle/>
          <a:p>
            <a:r>
              <a:rPr lang="x-none" sz="2400" dirty="0"/>
              <a:t>D-vitamiini-hoito korjasi riisitautisten lasten vakavan infektiotaipumuksen</a:t>
            </a:r>
          </a:p>
          <a:p>
            <a:r>
              <a:rPr lang="x-none" sz="2400" dirty="0"/>
              <a:t>Lumekontrolloidut tutkimukset: 25OHD alle 25 nmol/l pitoisuuteen liittyi suurentunut hengitysteiden infektioriski</a:t>
            </a:r>
          </a:p>
          <a:p>
            <a:r>
              <a:rPr lang="x-none" sz="2400" dirty="0"/>
              <a:t>Havainnoivat väestötutkimukset: infektioriski suurentunut kun 25OHD on alle 75 nmol/l</a:t>
            </a:r>
          </a:p>
          <a:p>
            <a:r>
              <a:rPr lang="x-none" sz="2400" dirty="0">
                <a:solidFill>
                  <a:srgbClr val="FF0000"/>
                </a:solidFill>
              </a:rPr>
              <a:t>Suositus: 100 nmol/l antaa parhaimman suojan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792F07-5DAA-9E44-8BDC-F8022DBA89D5}"/>
              </a:ext>
            </a:extLst>
          </p:cNvPr>
          <p:cNvSpPr txBox="1"/>
          <p:nvPr/>
        </p:nvSpPr>
        <p:spPr>
          <a:xfrm>
            <a:off x="3687098" y="5365020"/>
            <a:ext cx="49702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Grant WB et al. Evidence that Vitamin D Supplementation Could Reduce Risk of Influenza and COVID-19 Infections and Deaths. Nutrients 2020; 12: 988</a:t>
            </a:r>
            <a:r>
              <a:rPr lang="en-GB" i="1" dirty="0">
                <a:solidFill>
                  <a:srgbClr val="FF0000"/>
                </a:solidFill>
              </a:rPr>
              <a:t>.</a:t>
            </a:r>
            <a:endParaRPr lang="x-none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9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2D5C7A-A9AA-E02B-A717-0FE0F28EC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994" y="643467"/>
            <a:ext cx="80740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8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EEBD0-1258-4034-74EA-1FB59775C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20" y="471948"/>
            <a:ext cx="8581480" cy="61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40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52502" y="2795737"/>
            <a:ext cx="7886700" cy="124564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1142" y="0"/>
            <a:ext cx="6230819" cy="1616427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7030A0"/>
                </a:solidFill>
              </a:rPr>
              <a:t>Arvioita</a:t>
            </a:r>
            <a:r>
              <a:rPr lang="en-US" sz="3200" b="1" dirty="0">
                <a:solidFill>
                  <a:srgbClr val="7030A0"/>
                </a:solidFill>
              </a:rPr>
              <a:t> D-</a:t>
            </a:r>
            <a:r>
              <a:rPr lang="en-US" sz="3200" b="1" dirty="0" err="1">
                <a:solidFill>
                  <a:srgbClr val="7030A0"/>
                </a:solidFill>
              </a:rPr>
              <a:t>vitamiinin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oikeasta</a:t>
            </a:r>
            <a:r>
              <a:rPr lang="en-US" sz="3200" b="1" dirty="0">
                <a:solidFill>
                  <a:srgbClr val="7030A0"/>
                </a:solidFill>
              </a:rPr>
              <a:t>                           </a:t>
            </a:r>
            <a:r>
              <a:rPr lang="en-US" sz="3200" b="1" dirty="0" err="1">
                <a:solidFill>
                  <a:srgbClr val="7030A0"/>
                </a:solidFill>
              </a:rPr>
              <a:t>annoksesta</a:t>
            </a:r>
            <a:r>
              <a:rPr lang="en-US" sz="3200" b="1" dirty="0">
                <a:solidFill>
                  <a:srgbClr val="7030A0"/>
                </a:solidFill>
              </a:rPr>
              <a:t> ja </a:t>
            </a:r>
            <a:r>
              <a:rPr lang="en-US" sz="3200" b="1" dirty="0" err="1">
                <a:solidFill>
                  <a:srgbClr val="7030A0"/>
                </a:solidFill>
              </a:rPr>
              <a:t>pitoisuudesta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br>
              <a:rPr lang="en-US" sz="2800" b="1" dirty="0">
                <a:solidFill>
                  <a:srgbClr val="3366FF"/>
                </a:solidFill>
              </a:rPr>
            </a:b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94672" y="6276122"/>
            <a:ext cx="1514170" cy="365126"/>
          </a:xfrm>
        </p:spPr>
        <p:txBody>
          <a:bodyPr/>
          <a:lstStyle/>
          <a:p>
            <a:r>
              <a:rPr lang="fi-FI" sz="2400" dirty="0" err="1">
                <a:solidFill>
                  <a:schemeClr val="accent6">
                    <a:lumMod val="50000"/>
                  </a:schemeClr>
                </a:solidFill>
              </a:rPr>
              <a:t>Paakkari</a:t>
            </a:r>
            <a:r>
              <a:rPr lang="fi-FI" sz="2400" dirty="0">
                <a:solidFill>
                  <a:schemeClr val="accent6">
                    <a:lumMod val="50000"/>
                  </a:schemeClr>
                </a:solidFill>
              </a:rPr>
              <a:t> 2016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D1C0-9CD3-F94B-A1E4-37B693ED87D2}" type="slidenum">
              <a:rPr lang="en-US"/>
              <a:t>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2955" y="1258256"/>
            <a:ext cx="90522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/>
              <a:t>Riisitaudin</a:t>
            </a:r>
            <a:r>
              <a:rPr lang="en-US" sz="2400" dirty="0"/>
              <a:t> </a:t>
            </a:r>
            <a:r>
              <a:rPr lang="en-US" sz="2400" dirty="0" err="1"/>
              <a:t>estyminen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Kalsiumin</a:t>
            </a:r>
            <a:r>
              <a:rPr lang="en-US" sz="2400" dirty="0"/>
              <a:t> </a:t>
            </a:r>
            <a:r>
              <a:rPr lang="en-US" sz="2400" dirty="0" err="1"/>
              <a:t>imeytymisen</a:t>
            </a:r>
            <a:r>
              <a:rPr lang="en-US" sz="2400" dirty="0"/>
              <a:t> </a:t>
            </a:r>
            <a:r>
              <a:rPr lang="en-US" sz="2400" dirty="0" err="1"/>
              <a:t>optimi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Parathormonin</a:t>
            </a:r>
            <a:r>
              <a:rPr lang="en-US" sz="2400" dirty="0"/>
              <a:t> (PTH) </a:t>
            </a:r>
            <a:r>
              <a:rPr lang="en-US" sz="2400" dirty="0" err="1"/>
              <a:t>liikaerityksen</a:t>
            </a:r>
            <a:r>
              <a:rPr lang="en-US" sz="2400" dirty="0"/>
              <a:t> </a:t>
            </a:r>
            <a:r>
              <a:rPr lang="en-US" sz="2400" dirty="0" err="1"/>
              <a:t>estyminen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Normaali</a:t>
            </a:r>
            <a:r>
              <a:rPr lang="en-US" sz="2400" dirty="0"/>
              <a:t> </a:t>
            </a:r>
            <a:r>
              <a:rPr lang="en-US" sz="2400" dirty="0" err="1"/>
              <a:t>luun</a:t>
            </a:r>
            <a:r>
              <a:rPr lang="en-US" sz="2400" dirty="0"/>
              <a:t> </a:t>
            </a:r>
            <a:r>
              <a:rPr lang="en-US" sz="2400" dirty="0" err="1"/>
              <a:t>histologinen</a:t>
            </a:r>
            <a:r>
              <a:rPr lang="en-US" sz="2400" dirty="0"/>
              <a:t> </a:t>
            </a:r>
            <a:r>
              <a:rPr lang="en-US" sz="2400" dirty="0" err="1"/>
              <a:t>rakenne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Maksimaalinen</a:t>
            </a:r>
            <a:r>
              <a:rPr lang="en-US" sz="2400" dirty="0"/>
              <a:t> </a:t>
            </a:r>
            <a:r>
              <a:rPr lang="en-US" sz="2400" dirty="0" err="1"/>
              <a:t>luun</a:t>
            </a:r>
            <a:r>
              <a:rPr lang="en-US" sz="2400" dirty="0"/>
              <a:t> </a:t>
            </a:r>
            <a:r>
              <a:rPr lang="en-US" sz="2400" dirty="0" err="1"/>
              <a:t>tiheys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Ikääntyneiden</a:t>
            </a:r>
            <a:r>
              <a:rPr lang="en-US" sz="2400" dirty="0"/>
              <a:t> </a:t>
            </a:r>
            <a:r>
              <a:rPr lang="en-US" sz="2400" dirty="0" err="1"/>
              <a:t>kaatumisien</a:t>
            </a:r>
            <a:r>
              <a:rPr lang="en-US" sz="2400" dirty="0"/>
              <a:t>/</a:t>
            </a:r>
            <a:r>
              <a:rPr lang="en-US" sz="2400" dirty="0" err="1"/>
              <a:t>murtumien</a:t>
            </a:r>
            <a:r>
              <a:rPr lang="en-US" sz="2400" dirty="0"/>
              <a:t> </a:t>
            </a:r>
            <a:r>
              <a:rPr lang="en-US" sz="2400" dirty="0" err="1"/>
              <a:t>esto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Auringon</a:t>
            </a:r>
            <a:r>
              <a:rPr lang="en-US" sz="2400" dirty="0"/>
              <a:t> </a:t>
            </a:r>
            <a:r>
              <a:rPr lang="en-US" sz="2400" dirty="0" err="1"/>
              <a:t>luonnollisesti</a:t>
            </a:r>
            <a:r>
              <a:rPr lang="en-US" sz="2400" dirty="0"/>
              <a:t> </a:t>
            </a:r>
            <a:r>
              <a:rPr lang="en-US" sz="2400" dirty="0" err="1"/>
              <a:t>tuottama</a:t>
            </a:r>
            <a:r>
              <a:rPr lang="en-US" sz="2400" dirty="0"/>
              <a:t> D</a:t>
            </a:r>
            <a:r>
              <a:rPr lang="en-US" sz="2400" baseline="-25000" dirty="0"/>
              <a:t>3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Akuutti</a:t>
            </a:r>
            <a:r>
              <a:rPr lang="en-US" sz="2400" dirty="0"/>
              <a:t> </a:t>
            </a:r>
            <a:r>
              <a:rPr lang="en-US" sz="2400" dirty="0" err="1"/>
              <a:t>toksisuus</a:t>
            </a:r>
            <a:r>
              <a:rPr lang="en-US" sz="2400" dirty="0"/>
              <a:t> (</a:t>
            </a:r>
            <a:r>
              <a:rPr lang="en-US" sz="2400" dirty="0" err="1"/>
              <a:t>hyperkalsemia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Kulutus tasapainossa saannin kanssa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6538" y="2920594"/>
            <a:ext cx="1591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25-50 μg/</a:t>
            </a:r>
            <a:r>
              <a:rPr lang="en-US" sz="2000" dirty="0" err="1"/>
              <a:t>vrk</a:t>
            </a:r>
            <a:endParaRPr lang="en-US" sz="2000" dirty="0"/>
          </a:p>
          <a:p>
            <a:r>
              <a:rPr lang="en-US" b="1" dirty="0">
                <a:solidFill>
                  <a:srgbClr val="FF0000"/>
                </a:solidFill>
              </a:rPr>
              <a:t>&gt;75 </a:t>
            </a:r>
            <a:r>
              <a:rPr lang="en-US" b="1" dirty="0" err="1">
                <a:solidFill>
                  <a:srgbClr val="FF0000"/>
                </a:solidFill>
              </a:rPr>
              <a:t>nmol</a:t>
            </a:r>
            <a:r>
              <a:rPr lang="en-US" b="1" dirty="0">
                <a:solidFill>
                  <a:srgbClr val="FF0000"/>
                </a:solidFill>
              </a:rPr>
              <a:t>/l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6537" y="4041384"/>
            <a:ext cx="24022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250-500 μg/20 min</a:t>
            </a:r>
          </a:p>
          <a:p>
            <a:r>
              <a:rPr lang="en-US" b="1" dirty="0">
                <a:solidFill>
                  <a:srgbClr val="FF0000"/>
                </a:solidFill>
              </a:rPr>
              <a:t>100-200 </a:t>
            </a:r>
            <a:r>
              <a:rPr lang="en-US" b="1" dirty="0" err="1">
                <a:solidFill>
                  <a:srgbClr val="FF0000"/>
                </a:solidFill>
              </a:rPr>
              <a:t>nmol</a:t>
            </a:r>
            <a:r>
              <a:rPr lang="en-US" b="1" dirty="0">
                <a:solidFill>
                  <a:srgbClr val="FF0000"/>
                </a:solidFill>
              </a:rPr>
              <a:t>/l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2588" y="1602102"/>
            <a:ext cx="1905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10 μg/</a:t>
            </a:r>
            <a:r>
              <a:rPr lang="en-US" sz="2000" dirty="0" err="1"/>
              <a:t>vrk</a:t>
            </a:r>
            <a:r>
              <a:rPr lang="en-US" sz="2000" dirty="0"/>
              <a:t> </a:t>
            </a:r>
          </a:p>
          <a:p>
            <a:r>
              <a:rPr lang="en-US" dirty="0">
                <a:solidFill>
                  <a:srgbClr val="FF0000"/>
                </a:solidFill>
              </a:rPr>
              <a:t>     </a:t>
            </a:r>
            <a:r>
              <a:rPr lang="en-US" b="1" dirty="0">
                <a:solidFill>
                  <a:srgbClr val="FF0000"/>
                </a:solidFill>
              </a:rPr>
              <a:t>50 nmol/l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3973" y="5625585"/>
            <a:ext cx="1897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40-100 μg/</a:t>
            </a:r>
            <a:r>
              <a:rPr lang="en-US" sz="2000" dirty="0" err="1"/>
              <a:t>vrk</a:t>
            </a:r>
            <a:endParaRPr lang="en-US" sz="2000" dirty="0"/>
          </a:p>
          <a:p>
            <a:r>
              <a:rPr lang="en-US" sz="2000" b="1" dirty="0" err="1">
                <a:solidFill>
                  <a:srgbClr val="FF0000"/>
                </a:solidFill>
              </a:rPr>
              <a:t>(vakaa</a:t>
            </a:r>
            <a:r>
              <a:rPr lang="en-US" sz="2000" b="1" dirty="0">
                <a:solidFill>
                  <a:srgbClr val="FF0000"/>
                </a:solidFill>
              </a:rPr>
              <a:t> 25OHD)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00341" y="4763729"/>
            <a:ext cx="237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  &gt; 500 μg </a:t>
            </a:r>
            <a:r>
              <a:rPr lang="en-US" dirty="0" err="1"/>
              <a:t>jatkuvasti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b="1" dirty="0">
                <a:solidFill>
                  <a:srgbClr val="FF0000"/>
                </a:solidFill>
              </a:rPr>
              <a:t>&gt;&gt; 500 </a:t>
            </a:r>
            <a:r>
              <a:rPr lang="en-US" b="1" dirty="0" err="1">
                <a:solidFill>
                  <a:srgbClr val="FF0000"/>
                </a:solidFill>
              </a:rPr>
              <a:t>nmol</a:t>
            </a:r>
            <a:r>
              <a:rPr lang="en-US" b="1" dirty="0">
                <a:solidFill>
                  <a:srgbClr val="FF0000"/>
                </a:solidFill>
              </a:rPr>
              <a:t>/l</a:t>
            </a:r>
          </a:p>
        </p:txBody>
      </p:sp>
    </p:spTree>
    <p:extLst>
      <p:ext uri="{BB962C8B-B14F-4D97-AF65-F5344CB8AC3E}">
        <p14:creationId xmlns:p14="http://schemas.microsoft.com/office/powerpoint/2010/main" val="310222968"/>
      </p:ext>
    </p:extLst>
  </p:cSld>
  <p:clrMapOvr>
    <a:masterClrMapping/>
  </p:clrMapOvr>
</p:sld>
</file>

<file path=ppt/theme/theme1.xml><?xml version="1.0" encoding="utf-8"?>
<a:theme xmlns:a="http://schemas.openxmlformats.org/drawingml/2006/main" name="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8976</TotalTime>
  <Words>2133</Words>
  <Application>Microsoft Office PowerPoint</Application>
  <PresentationFormat>A4-paperi (210 x 297 mm)</PresentationFormat>
  <Paragraphs>396</Paragraphs>
  <Slides>40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40</vt:i4>
      </vt:variant>
    </vt:vector>
  </HeadingPairs>
  <TitlesOfParts>
    <vt:vector size="50" baseType="lpstr">
      <vt:lpstr>Arial</vt:lpstr>
      <vt:lpstr>Calibri</vt:lpstr>
      <vt:lpstr>Lucida Grande</vt:lpstr>
      <vt:lpstr>Symbol</vt:lpstr>
      <vt:lpstr>Trebuchet MS</vt:lpstr>
      <vt:lpstr>Verdana</vt:lpstr>
      <vt:lpstr>Wingdings</vt:lpstr>
      <vt:lpstr>Wingdings 2</vt:lpstr>
      <vt:lpstr>Wingdings 3</vt:lpstr>
      <vt:lpstr>Pinta</vt:lpstr>
      <vt:lpstr>D- ja K- vitamiinit luuston  terveystekijöinä</vt:lpstr>
      <vt:lpstr>PowerPoint-esitys</vt:lpstr>
      <vt:lpstr>Näytön aste riittämättömän D-vitamiinin saannin yhteyksistä terveyteen</vt:lpstr>
      <vt:lpstr>Osteoporoosin ehkäisyssä ja hoidossa otettava huomioon:</vt:lpstr>
      <vt:lpstr>PowerPoint-esitys</vt:lpstr>
      <vt:lpstr>D-vitamiini suojelee hengitysteiden infektioilta </vt:lpstr>
      <vt:lpstr>PowerPoint-esitys</vt:lpstr>
      <vt:lpstr>PowerPoint-esitys</vt:lpstr>
      <vt:lpstr>Arvioita D-vitamiinin oikeasta                           annoksesta ja pitoisuudesta  </vt:lpstr>
      <vt:lpstr>D-vitamiinin myrkyllisyys</vt:lpstr>
      <vt:lpstr>PowerPoint-esitys</vt:lpstr>
      <vt:lpstr>   D-vitamiinimittausten      tulkinta   Pitoisuus  nmol/L (=nanomoolia/L)    alle 25  vakava D-vitamiinipuute   25-50     D-vitamiinin puute   50-75  riittämätön D-vitamiinin                  saanti   75-120  riittävä D-vitamiinin                  saanti   </vt:lpstr>
      <vt:lpstr>D-vitamiinin turvallisuus</vt:lpstr>
      <vt:lpstr>J Am Geriatr Soc. 2013 Dec 18. doi: 10.1111/jgs.12631. Recommendations Abstracted from the American Geriatrics Society Consensus Statement on Vitamin D for Prevention of Falls and Their Consequences. American Geriatrics Society Workgroup on Vitamin D Supplementation for Older Adults. </vt:lpstr>
      <vt:lpstr>Tavoitetasoksi                                    75-120 nmol/l  kalsidiolia?</vt:lpstr>
      <vt:lpstr>Prof. Arvo Ylppö aloitti pikkulasten D-vitamiinin korvaushoidon annoksella 100 mikrog/vrk</vt:lpstr>
      <vt:lpstr>PowerPoint-esitys</vt:lpstr>
      <vt:lpstr>PowerPoint-esitys</vt:lpstr>
      <vt:lpstr>Riisitauti: muutakin kuin luusairaus</vt:lpstr>
      <vt:lpstr>PowerPoint-esitys</vt:lpstr>
      <vt:lpstr>Keskimääräinen luonnollinen kalsidiolin pitoisuus Itä-Afrikassa 115 nmol/l </vt:lpstr>
      <vt:lpstr>D-vitamiinia ei synny auringosta talvikuukausina</vt:lpstr>
      <vt:lpstr>PowerPoint-esitys</vt:lpstr>
      <vt:lpstr>PowerPoint-esitys</vt:lpstr>
      <vt:lpstr>PowerPoint-esitys</vt:lpstr>
      <vt:lpstr>PowerPoint-esitys</vt:lpstr>
      <vt:lpstr>  K-vitamiini estää kalkkeutumista ja  tehostaa D-vitamiinin  vaikutusta</vt:lpstr>
      <vt:lpstr>K-vitamiinin lyhyt historia</vt:lpstr>
      <vt:lpstr>Tämänhetkinen tieto K-vitamiinista</vt:lpstr>
      <vt:lpstr>GLA-proteiinit ns kuljetusproteiineja. Ne kuljettavat kalsiumin luuhun* kaikkialta elimistöstä (mm kalkkeutuneen verisuonen seinästä**, sydänläpistä**)  *  luun mineraalitiheys lisääntyy ** poistaa haitallisen kalsiumin     (mm  aortta, kaulavaltimot…) </vt:lpstr>
      <vt:lpstr>K-vitamiinin tarve?</vt:lpstr>
      <vt:lpstr>K-vitamiinin käyttö maailmalla</vt:lpstr>
      <vt:lpstr>Heikeentääkö K-vitamiinin esto varfariinilla (Marevan) aikuisen luustoa?</vt:lpstr>
      <vt:lpstr>Valtimon median          (keskikerroksen) kalkkeutuminen</vt:lpstr>
      <vt:lpstr>PowerPoint-esitys</vt:lpstr>
      <vt:lpstr>Johtopäätökset  </vt:lpstr>
      <vt:lpstr>Hyvä ikääntynyt veli ja sisar, kuin myös sinä työikäinenkin</vt:lpstr>
      <vt:lpstr>Ei ole yhden koon D-vitamiinihoitoa</vt:lpstr>
      <vt:lpstr>PowerPoint-esitys</vt:lpstr>
      <vt:lpstr>  LOPPU/SLUT KIITOS   Kysymyksiä kommentteja olkaa hyvä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ilari paakkari</dc:creator>
  <cp:lastModifiedBy>Olli Simonen</cp:lastModifiedBy>
  <cp:revision>158</cp:revision>
  <cp:lastPrinted>2020-12-10T12:43:50Z</cp:lastPrinted>
  <dcterms:created xsi:type="dcterms:W3CDTF">2020-11-30T16:43:29Z</dcterms:created>
  <dcterms:modified xsi:type="dcterms:W3CDTF">2025-11-13T18:27:59Z</dcterms:modified>
</cp:coreProperties>
</file>