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56" r:id="rId4"/>
    <p:sldId id="265" r:id="rId5"/>
    <p:sldId id="354" r:id="rId6"/>
    <p:sldId id="360" r:id="rId7"/>
    <p:sldId id="318" r:id="rId8"/>
    <p:sldId id="319" r:id="rId9"/>
    <p:sldId id="357" r:id="rId10"/>
    <p:sldId id="345" r:id="rId11"/>
    <p:sldId id="361" r:id="rId12"/>
    <p:sldId id="358" r:id="rId13"/>
    <p:sldId id="3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2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61" d="100"/>
          <a:sy n="61"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i-FI"/>
              <a:t>Muokkaa ots. perustyyl. napsautt.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7223D3A5-E3CA-41CF-BC36-F7C3E57ED097}" type="datetimeFigureOut">
              <a:rPr lang="fi-FI" smtClean="0"/>
              <a:t>10.6.2025</a:t>
            </a:fld>
            <a:endParaRPr lang="fi-FI"/>
          </a:p>
        </p:txBody>
      </p:sp>
      <p:sp>
        <p:nvSpPr>
          <p:cNvPr id="5" name="Footer Placeholder 4"/>
          <p:cNvSpPr>
            <a:spLocks noGrp="1"/>
          </p:cNvSpPr>
          <p:nvPr>
            <p:ph type="ftr" sz="quarter" idx="11"/>
          </p:nvPr>
        </p:nvSpPr>
        <p:spPr/>
        <p:txBody>
          <a:bodyPr/>
          <a:lstStyle/>
          <a:p>
            <a:endParaRPr lang="fi-FI"/>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125602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i-FI"/>
              <a:t>Muokkaa ots. perustyyl. napsautt.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7223D3A5-E3CA-41CF-BC36-F7C3E57ED097}" type="datetimeFigureOut">
              <a:rPr lang="fi-FI" smtClean="0"/>
              <a:t>10.6.2025</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425856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ots. perustyyl. napsautt.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7223D3A5-E3CA-41CF-BC36-F7C3E57ED097}" type="datetimeFigureOut">
              <a:rPr lang="fi-FI" smtClean="0"/>
              <a:t>10.6.2025</a:t>
            </a:fld>
            <a:endParaRPr lang="fi-FI"/>
          </a:p>
        </p:txBody>
      </p:sp>
      <p:sp>
        <p:nvSpPr>
          <p:cNvPr id="5" name="Footer Placeholder 4"/>
          <p:cNvSpPr>
            <a:spLocks noGrp="1"/>
          </p:cNvSpPr>
          <p:nvPr>
            <p:ph type="ftr" sz="quarter" idx="11"/>
          </p:nvPr>
        </p:nvSpPr>
        <p:spPr/>
        <p:txBody>
          <a:bodyPr/>
          <a:lstStyle/>
          <a:p>
            <a:endParaRPr lang="fi-FI"/>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C035BD-9CD5-4663-854E-750E555ABB5C}" type="slidenum">
              <a:rPr lang="fi-FI" smtClean="0"/>
              <a:t>‹#›</a:t>
            </a:fld>
            <a:endParaRPr lang="fi-FI"/>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597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i-FI"/>
              <a:t>Muokkaa ots. perustyyl. napsautt.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7223D3A5-E3CA-41CF-BC36-F7C3E57ED097}" type="datetimeFigureOut">
              <a:rPr lang="fi-FI" smtClean="0"/>
              <a:t>10.6.2025</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2153778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a:t>Muokkaa ots.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7223D3A5-E3CA-41CF-BC36-F7C3E57ED097}" type="datetimeFigureOut">
              <a:rPr lang="fi-FI" smtClean="0"/>
              <a:t>10.6.2025</a:t>
            </a:fld>
            <a:endParaRPr lang="fi-FI"/>
          </a:p>
        </p:txBody>
      </p:sp>
      <p:sp>
        <p:nvSpPr>
          <p:cNvPr id="6" name="Footer Placeholder 5"/>
          <p:cNvSpPr>
            <a:spLocks noGrp="1"/>
          </p:cNvSpPr>
          <p:nvPr>
            <p:ph type="ftr" sz="quarter" idx="11"/>
          </p:nvPr>
        </p:nvSpPr>
        <p:spPr/>
        <p:txBody>
          <a:bodyPr/>
          <a:lstStyle/>
          <a:p>
            <a:endParaRPr lang="fi-FI"/>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C035BD-9CD5-4663-854E-750E555ABB5C}" type="slidenum">
              <a:rPr lang="fi-FI" smtClean="0"/>
              <a:t>‹#›</a:t>
            </a:fld>
            <a:endParaRPr lang="fi-FI"/>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2792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i-FI"/>
              <a:t>Muokkaa ots.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a:t>Muokkaa tekstin perustyylejä napsauttamalla</a:t>
            </a:r>
          </a:p>
        </p:txBody>
      </p:sp>
      <p:sp>
        <p:nvSpPr>
          <p:cNvPr id="5" name="Date Placeholder 4"/>
          <p:cNvSpPr>
            <a:spLocks noGrp="1"/>
          </p:cNvSpPr>
          <p:nvPr>
            <p:ph type="dt" sz="half" idx="10"/>
          </p:nvPr>
        </p:nvSpPr>
        <p:spPr/>
        <p:txBody>
          <a:bodyPr/>
          <a:lstStyle/>
          <a:p>
            <a:fld id="{7223D3A5-E3CA-41CF-BC36-F7C3E57ED097}" type="datetimeFigureOut">
              <a:rPr lang="fi-FI" smtClean="0"/>
              <a:t>10.6.2025</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3219523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223D3A5-E3CA-41CF-BC36-F7C3E57ED097}" type="datetimeFigureOut">
              <a:rPr lang="fi-FI" smtClean="0"/>
              <a:t>10.6.2025</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3406045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i-FI"/>
              <a:t>Muokkaa ots. perustyyl. napsautt.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223D3A5-E3CA-41CF-BC36-F7C3E57ED097}" type="datetimeFigureOut">
              <a:rPr lang="fi-FI" smtClean="0"/>
              <a:t>10.6.2025</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325492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i-FI"/>
              <a:t>Muokkaa ots. perustyyl. napsautt.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223D3A5-E3CA-41CF-BC36-F7C3E57ED097}" type="datetimeFigureOut">
              <a:rPr lang="fi-FI" smtClean="0"/>
              <a:t>10.6.2025</a:t>
            </a:fld>
            <a:endParaRPr lang="fi-FI"/>
          </a:p>
        </p:txBody>
      </p:sp>
      <p:sp>
        <p:nvSpPr>
          <p:cNvPr id="5" name="Footer Placeholder 4"/>
          <p:cNvSpPr>
            <a:spLocks noGrp="1"/>
          </p:cNvSpPr>
          <p:nvPr>
            <p:ph type="ftr" sz="quarter" idx="11"/>
          </p:nvPr>
        </p:nvSpPr>
        <p:spPr/>
        <p:txBody>
          <a:bodyPr/>
          <a:lstStyle/>
          <a:p>
            <a:endParaRPr lang="fi-FI"/>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405125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7223D3A5-E3CA-41CF-BC36-F7C3E57ED097}" type="datetimeFigureOut">
              <a:rPr lang="fi-FI" smtClean="0"/>
              <a:t>10.6.2025</a:t>
            </a:fld>
            <a:endParaRPr lang="fi-FI"/>
          </a:p>
        </p:txBody>
      </p:sp>
      <p:sp>
        <p:nvSpPr>
          <p:cNvPr id="5" name="Footer Placeholder 4"/>
          <p:cNvSpPr>
            <a:spLocks noGrp="1"/>
          </p:cNvSpPr>
          <p:nvPr>
            <p:ph type="ftr" sz="quarter" idx="11"/>
          </p:nvPr>
        </p:nvSpPr>
        <p:spPr/>
        <p:txBody>
          <a:bodyPr/>
          <a:lstStyle/>
          <a:p>
            <a:endParaRPr lang="fi-FI"/>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167488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7223D3A5-E3CA-41CF-BC36-F7C3E57ED097}" type="datetimeFigureOut">
              <a:rPr lang="fi-FI" smtClean="0"/>
              <a:t>10.6.2025</a:t>
            </a:fld>
            <a:endParaRPr lang="fi-FI"/>
          </a:p>
        </p:txBody>
      </p:sp>
      <p:sp>
        <p:nvSpPr>
          <p:cNvPr id="6" name="Footer Placeholder 5"/>
          <p:cNvSpPr>
            <a:spLocks noGrp="1"/>
          </p:cNvSpPr>
          <p:nvPr>
            <p:ph type="ftr" sz="quarter" idx="11"/>
          </p:nvPr>
        </p:nvSpPr>
        <p:spPr/>
        <p:txBody>
          <a:bodyPr/>
          <a:lstStyle/>
          <a:p>
            <a:endParaRPr lang="fi-FI"/>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53426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7223D3A5-E3CA-41CF-BC36-F7C3E57ED097}" type="datetimeFigureOut">
              <a:rPr lang="fi-FI" smtClean="0"/>
              <a:t>10.6.2025</a:t>
            </a:fld>
            <a:endParaRPr lang="fi-FI"/>
          </a:p>
        </p:txBody>
      </p:sp>
      <p:sp>
        <p:nvSpPr>
          <p:cNvPr id="8" name="Footer Placeholder 7"/>
          <p:cNvSpPr>
            <a:spLocks noGrp="1"/>
          </p:cNvSpPr>
          <p:nvPr>
            <p:ph type="ftr" sz="quarter" idx="11"/>
          </p:nvPr>
        </p:nvSpPr>
        <p:spPr/>
        <p:txBody>
          <a:bodyPr/>
          <a:lstStyle/>
          <a:p>
            <a:endParaRPr lang="fi-FI"/>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428174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7223D3A5-E3CA-41CF-BC36-F7C3E57ED097}" type="datetimeFigureOut">
              <a:rPr lang="fi-FI" smtClean="0"/>
              <a:t>10.6.2025</a:t>
            </a:fld>
            <a:endParaRPr lang="fi-FI"/>
          </a:p>
        </p:txBody>
      </p:sp>
      <p:sp>
        <p:nvSpPr>
          <p:cNvPr id="4" name="Footer Placeholder 3"/>
          <p:cNvSpPr>
            <a:spLocks noGrp="1"/>
          </p:cNvSpPr>
          <p:nvPr>
            <p:ph type="ftr" sz="quarter" idx="11"/>
          </p:nvPr>
        </p:nvSpPr>
        <p:spPr/>
        <p:txBody>
          <a:bodyPr/>
          <a:lstStyle/>
          <a:p>
            <a:endParaRPr lang="fi-FI"/>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313826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3D3A5-E3CA-41CF-BC36-F7C3E57ED097}" type="datetimeFigureOut">
              <a:rPr lang="fi-FI" smtClean="0"/>
              <a:t>10.6.2025</a:t>
            </a:fld>
            <a:endParaRPr lang="fi-FI"/>
          </a:p>
        </p:txBody>
      </p:sp>
      <p:sp>
        <p:nvSpPr>
          <p:cNvPr id="3" name="Footer Placeholder 2"/>
          <p:cNvSpPr>
            <a:spLocks noGrp="1"/>
          </p:cNvSpPr>
          <p:nvPr>
            <p:ph type="ftr" sz="quarter" idx="11"/>
          </p:nvPr>
        </p:nvSpPr>
        <p:spPr/>
        <p:txBody>
          <a:bodyPr/>
          <a:lstStyle/>
          <a:p>
            <a:endParaRPr lang="fi-FI"/>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277601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i-FI"/>
              <a:t>Muokkaa ots. perustyyl. napsautt.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7223D3A5-E3CA-41CF-BC36-F7C3E57ED097}" type="datetimeFigureOut">
              <a:rPr lang="fi-FI" smtClean="0"/>
              <a:t>10.6.2025</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69098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7223D3A5-E3CA-41CF-BC36-F7C3E57ED097}" type="datetimeFigureOut">
              <a:rPr lang="fi-FI" smtClean="0"/>
              <a:t>10.6.2025</a:t>
            </a:fld>
            <a:endParaRPr lang="fi-FI"/>
          </a:p>
        </p:txBody>
      </p:sp>
      <p:sp>
        <p:nvSpPr>
          <p:cNvPr id="6" name="Footer Placeholder 5"/>
          <p:cNvSpPr>
            <a:spLocks noGrp="1"/>
          </p:cNvSpPr>
          <p:nvPr>
            <p:ph type="ftr" sz="quarter" idx="11"/>
          </p:nvPr>
        </p:nvSpPr>
        <p:spPr/>
        <p:txBody>
          <a:bodyPr/>
          <a:lstStyle/>
          <a:p>
            <a:endParaRPr lang="fi-FI"/>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1C035BD-9CD5-4663-854E-750E555ABB5C}" type="slidenum">
              <a:rPr lang="fi-FI" smtClean="0"/>
              <a:t>‹#›</a:t>
            </a:fld>
            <a:endParaRPr lang="fi-FI"/>
          </a:p>
        </p:txBody>
      </p:sp>
    </p:spTree>
    <p:extLst>
      <p:ext uri="{BB962C8B-B14F-4D97-AF65-F5344CB8AC3E}">
        <p14:creationId xmlns:p14="http://schemas.microsoft.com/office/powerpoint/2010/main" val="114076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223D3A5-E3CA-41CF-BC36-F7C3E57ED097}" type="datetimeFigureOut">
              <a:rPr lang="fi-FI" smtClean="0"/>
              <a:t>10.6.2025</a:t>
            </a:fld>
            <a:endParaRPr lang="fi-FI"/>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1C035BD-9CD5-4663-854E-750E555ABB5C}" type="slidenum">
              <a:rPr lang="fi-FI" smtClean="0"/>
              <a:t>‹#›</a:t>
            </a:fld>
            <a:endParaRPr lang="fi-FI"/>
          </a:p>
        </p:txBody>
      </p:sp>
    </p:spTree>
    <p:extLst>
      <p:ext uri="{BB962C8B-B14F-4D97-AF65-F5344CB8AC3E}">
        <p14:creationId xmlns:p14="http://schemas.microsoft.com/office/powerpoint/2010/main" val="2640548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DCC826-AF65-0151-6CD0-2E0ABDE5634C}"/>
              </a:ext>
            </a:extLst>
          </p:cNvPr>
          <p:cNvSpPr>
            <a:spLocks noGrp="1"/>
          </p:cNvSpPr>
          <p:nvPr>
            <p:ph type="ctrTitle"/>
          </p:nvPr>
        </p:nvSpPr>
        <p:spPr>
          <a:xfrm>
            <a:off x="2096815" y="141889"/>
            <a:ext cx="10095186" cy="5691351"/>
          </a:xfrm>
        </p:spPr>
        <p:txBody>
          <a:bodyPr>
            <a:normAutofit/>
          </a:bodyPr>
          <a:lstStyle/>
          <a:p>
            <a:br>
              <a:rPr lang="fi-FI" b="1" dirty="0">
                <a:solidFill>
                  <a:srgbClr val="00B050"/>
                </a:solidFill>
                <a:effectLst>
                  <a:outerShdw blurRad="38100" dist="38100" dir="2700000" algn="tl">
                    <a:srgbClr val="000000">
                      <a:alpha val="43137"/>
                    </a:srgbClr>
                  </a:outerShdw>
                </a:effectLst>
              </a:rPr>
            </a:br>
            <a:r>
              <a:rPr lang="fi-FI" b="1" dirty="0">
                <a:solidFill>
                  <a:srgbClr val="00B050"/>
                </a:solidFill>
                <a:effectLst>
                  <a:outerShdw blurRad="38100" dist="38100" dir="2700000" algn="tl">
                    <a:srgbClr val="000000">
                      <a:alpha val="43137"/>
                    </a:srgbClr>
                  </a:outerShdw>
                </a:effectLst>
              </a:rPr>
              <a:t>TERVETULOA </a:t>
            </a:r>
            <a:br>
              <a:rPr lang="fi-FI" b="1" dirty="0">
                <a:solidFill>
                  <a:srgbClr val="00B050"/>
                </a:solidFill>
                <a:effectLst>
                  <a:outerShdw blurRad="38100" dist="38100" dir="2700000" algn="tl">
                    <a:srgbClr val="000000">
                      <a:alpha val="43137"/>
                    </a:srgbClr>
                  </a:outerShdw>
                </a:effectLst>
              </a:rPr>
            </a:br>
            <a:r>
              <a:rPr lang="fi-FI" b="1" dirty="0">
                <a:solidFill>
                  <a:srgbClr val="00B050"/>
                </a:solidFill>
                <a:effectLst>
                  <a:outerShdw blurRad="38100" dist="38100" dir="2700000" algn="tl">
                    <a:srgbClr val="000000">
                      <a:alpha val="43137"/>
                    </a:srgbClr>
                  </a:outerShdw>
                </a:effectLst>
              </a:rPr>
              <a:t>OSTEOPOROOSIN OPINTO- JA VIRKISTYSPÄIVILLE KESÄ-HEINOLAAN 11-12.6.2025</a:t>
            </a:r>
          </a:p>
        </p:txBody>
      </p:sp>
      <p:pic>
        <p:nvPicPr>
          <p:cNvPr id="4" name="Kuva 3">
            <a:extLst>
              <a:ext uri="{FF2B5EF4-FFF2-40B4-BE49-F238E27FC236}">
                <a16:creationId xmlns:a16="http://schemas.microsoft.com/office/drawing/2014/main" id="{9E6C42C5-610F-4255-A5B8-EBDB85300A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2945" y="255072"/>
            <a:ext cx="3864709" cy="2678374"/>
          </a:xfrm>
          <a:prstGeom prst="rect">
            <a:avLst/>
          </a:prstGeom>
          <a:noFill/>
          <a:ln>
            <a:noFill/>
          </a:ln>
        </p:spPr>
      </p:pic>
    </p:spTree>
    <p:extLst>
      <p:ext uri="{BB962C8B-B14F-4D97-AF65-F5344CB8AC3E}">
        <p14:creationId xmlns:p14="http://schemas.microsoft.com/office/powerpoint/2010/main" val="247601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176662" y="404665"/>
            <a:ext cx="6625194" cy="1070567"/>
          </a:xfrm>
        </p:spPr>
        <p:txBody>
          <a:bodyPr>
            <a:noAutofit/>
          </a:bodyPr>
          <a:lstStyle/>
          <a:p>
            <a:pPr>
              <a:defRPr/>
            </a:pPr>
            <a:r>
              <a:rPr lang="fi-FI" sz="2800" b="1" dirty="0">
                <a:solidFill>
                  <a:srgbClr val="00B050"/>
                </a:solidFill>
                <a:latin typeface="Verdana" pitchFamily="34" charset="0"/>
                <a:ea typeface="Verdana" pitchFamily="34" charset="0"/>
                <a:cs typeface="Verdana" pitchFamily="34" charset="0"/>
              </a:rPr>
              <a:t>OSTEOPOROOSIMURTUMAT ILMAANTUMISJÄRJESTYKSESSÄ</a:t>
            </a:r>
          </a:p>
        </p:txBody>
      </p:sp>
      <p:sp>
        <p:nvSpPr>
          <p:cNvPr id="34819" name="Sisällön paikkamerkki 2"/>
          <p:cNvSpPr>
            <a:spLocks noGrp="1"/>
          </p:cNvSpPr>
          <p:nvPr>
            <p:ph sz="quarter" idx="1"/>
          </p:nvPr>
        </p:nvSpPr>
        <p:spPr>
          <a:xfrm>
            <a:off x="4876800" y="1475232"/>
            <a:ext cx="7217664" cy="5382768"/>
          </a:xfrm>
        </p:spPr>
        <p:txBody>
          <a:bodyPr>
            <a:normAutofit fontScale="25000" lnSpcReduction="20000"/>
          </a:bodyPr>
          <a:lstStyle/>
          <a:p>
            <a:pPr lvl="8">
              <a:buNone/>
            </a:pPr>
            <a:r>
              <a:rPr lang="fi-FI" sz="2400" b="1" dirty="0"/>
              <a:t>                                           	</a:t>
            </a:r>
            <a:r>
              <a:rPr lang="fi-FI" sz="2200" b="1" dirty="0"/>
              <a:t>		          	</a:t>
            </a:r>
            <a:r>
              <a:rPr lang="fi-FI" sz="2400" b="1" dirty="0"/>
              <a:t>					 			                  </a:t>
            </a:r>
            <a:endParaRPr lang="fi-FI" b="1" dirty="0"/>
          </a:p>
          <a:p>
            <a:pPr eaLnBrk="1" hangingPunct="1"/>
            <a:r>
              <a:rPr lang="fi-FI" sz="9600" b="1" dirty="0">
                <a:solidFill>
                  <a:srgbClr val="00B050"/>
                </a:solidFill>
              </a:rPr>
              <a:t> Nikamien luhistusmurtumat</a:t>
            </a:r>
          </a:p>
          <a:p>
            <a:pPr eaLnBrk="1" hangingPunct="1">
              <a:buNone/>
            </a:pPr>
            <a:r>
              <a:rPr lang="fi-FI" sz="9600" b="1" dirty="0">
                <a:solidFill>
                  <a:srgbClr val="00B050"/>
                </a:solidFill>
              </a:rPr>
              <a:t>     alkavat ilmaantua 50 v jälkeen</a:t>
            </a:r>
          </a:p>
          <a:p>
            <a:pPr eaLnBrk="1" hangingPunct="1"/>
            <a:endParaRPr lang="fi-FI" sz="9600" b="1" dirty="0">
              <a:solidFill>
                <a:srgbClr val="FF0000"/>
              </a:solidFill>
            </a:endParaRPr>
          </a:p>
          <a:p>
            <a:pPr eaLnBrk="1" hangingPunct="1"/>
            <a:r>
              <a:rPr lang="fi-FI" sz="9600" b="1" dirty="0">
                <a:solidFill>
                  <a:srgbClr val="00B050"/>
                </a:solidFill>
              </a:rPr>
              <a:t>Rannemurtumat	                           </a:t>
            </a:r>
          </a:p>
          <a:p>
            <a:pPr eaLnBrk="1" hangingPunct="1">
              <a:buNone/>
            </a:pPr>
            <a:r>
              <a:rPr lang="fi-FI" sz="9600" b="1" dirty="0">
                <a:solidFill>
                  <a:srgbClr val="00B050"/>
                </a:solidFill>
              </a:rPr>
              <a:t>     alkavat ilmaantua 55 v jälkeen </a:t>
            </a:r>
          </a:p>
          <a:p>
            <a:pPr eaLnBrk="1" hangingPunct="1">
              <a:buNone/>
            </a:pPr>
            <a:r>
              <a:rPr lang="fi-FI" sz="9600" b="1" dirty="0">
                <a:solidFill>
                  <a:srgbClr val="00B050"/>
                </a:solidFill>
              </a:rPr>
              <a:t>					    </a:t>
            </a:r>
            <a:endParaRPr lang="fi-FI" sz="9600" b="1" dirty="0"/>
          </a:p>
          <a:p>
            <a:pPr eaLnBrk="1" hangingPunct="1"/>
            <a:r>
              <a:rPr lang="fi-FI" sz="9600" b="1" dirty="0"/>
              <a:t>Olkavarsi, nilkka, lantio, kylkiluu, solisluu	     	    </a:t>
            </a:r>
          </a:p>
          <a:p>
            <a:pPr eaLnBrk="1" hangingPunct="1">
              <a:buFont typeface="Wingdings 2" pitchFamily="18" charset="2"/>
              <a:buNone/>
            </a:pPr>
            <a:r>
              <a:rPr lang="fi-FI" sz="9600" b="1" dirty="0"/>
              <a:t>    alkavat ilmaantua 60 v jälkeen 	                 </a:t>
            </a:r>
          </a:p>
          <a:p>
            <a:pPr eaLnBrk="1" hangingPunct="1"/>
            <a:endParaRPr lang="fi-FI" sz="9600" b="1" dirty="0"/>
          </a:p>
          <a:p>
            <a:pPr eaLnBrk="1" hangingPunct="1"/>
            <a:r>
              <a:rPr lang="fi-FI" sz="9600" b="1" dirty="0">
                <a:solidFill>
                  <a:srgbClr val="FF0000"/>
                </a:solidFill>
              </a:rPr>
              <a:t>Lonkka (reisiluun kaula) alkavat ilmaantua 70 v jälkeen</a:t>
            </a:r>
          </a:p>
          <a:p>
            <a:pPr eaLnBrk="1" hangingPunct="1"/>
            <a:endParaRPr lang="fi-FI" sz="3000" dirty="0"/>
          </a:p>
        </p:txBody>
      </p:sp>
      <p:pic>
        <p:nvPicPr>
          <p:cNvPr id="4" name="Picture 2"/>
          <p:cNvPicPr>
            <a:picLocks noChangeAspect="1" noChangeArrowheads="1"/>
          </p:cNvPicPr>
          <p:nvPr/>
        </p:nvPicPr>
        <p:blipFill>
          <a:blip r:embed="rId2" cstate="print"/>
          <a:srcRect/>
          <a:stretch>
            <a:fillRect/>
          </a:stretch>
        </p:blipFill>
        <p:spPr bwMode="auto">
          <a:xfrm>
            <a:off x="1524001" y="0"/>
            <a:ext cx="321173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77DA04-5565-F5BA-96C0-D0DF40A1D4EA}"/>
              </a:ext>
            </a:extLst>
          </p:cNvPr>
          <p:cNvSpPr>
            <a:spLocks noGrp="1"/>
          </p:cNvSpPr>
          <p:nvPr>
            <p:ph type="title"/>
          </p:nvPr>
        </p:nvSpPr>
        <p:spPr>
          <a:xfrm>
            <a:off x="2081048" y="624109"/>
            <a:ext cx="9423563" cy="5209131"/>
          </a:xfrm>
        </p:spPr>
        <p:txBody>
          <a:bodyPr>
            <a:normAutofit fontScale="90000"/>
          </a:bodyPr>
          <a:lstStyle/>
          <a:p>
            <a:br>
              <a:rPr lang="fi-FI" b="1" dirty="0"/>
            </a:br>
            <a:r>
              <a:rPr lang="fi-FI" b="1" dirty="0"/>
              <a:t>Tiedä, että murtuma seuraa toistaan, kunnes murtuman syynä oleva osteoporoosi tunnistetaan ja hoito aloitetaan. Varmistu, ettei murtumasi ole osteoporoosimurtuma</a:t>
            </a:r>
            <a:br>
              <a:rPr lang="fi-FI" b="1" dirty="0"/>
            </a:br>
            <a:br>
              <a:rPr lang="fi-FI" b="1" dirty="0"/>
            </a:br>
            <a:r>
              <a:rPr lang="fi-FI" b="1" dirty="0"/>
              <a:t>Seuraava murtuma on viidenneksellä jo vuoden sisällä edellisestä</a:t>
            </a:r>
            <a:br>
              <a:rPr lang="fi-FI" b="1" dirty="0"/>
            </a:br>
            <a:br>
              <a:rPr lang="fi-FI" b="1" dirty="0"/>
            </a:br>
            <a:endParaRPr lang="fi-FI" b="1" dirty="0"/>
          </a:p>
        </p:txBody>
      </p:sp>
    </p:spTree>
    <p:extLst>
      <p:ext uri="{BB962C8B-B14F-4D97-AF65-F5344CB8AC3E}">
        <p14:creationId xmlns:p14="http://schemas.microsoft.com/office/powerpoint/2010/main" val="43901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AF55B0-2A96-690E-C2B5-4A89CF1B40CB}"/>
              </a:ext>
            </a:extLst>
          </p:cNvPr>
          <p:cNvSpPr>
            <a:spLocks noGrp="1"/>
          </p:cNvSpPr>
          <p:nvPr>
            <p:ph type="title"/>
          </p:nvPr>
        </p:nvSpPr>
        <p:spPr>
          <a:xfrm>
            <a:off x="1536192" y="141890"/>
            <a:ext cx="10424160" cy="6475318"/>
          </a:xfrm>
        </p:spPr>
        <p:txBody>
          <a:bodyPr>
            <a:noAutofit/>
          </a:bodyPr>
          <a:lstStyle/>
          <a:p>
            <a:r>
              <a:rPr lang="fi-FI" sz="2800" b="1" dirty="0">
                <a:solidFill>
                  <a:srgbClr val="00B050"/>
                </a:solidFill>
                <a:effectLst>
                  <a:outerShdw blurRad="38100" dist="38100" dir="2700000" algn="tl">
                    <a:srgbClr val="000000">
                      <a:alpha val="43137"/>
                    </a:srgbClr>
                  </a:outerShdw>
                </a:effectLst>
              </a:rPr>
              <a:t>OSTEOPOROOSI ON LOPUN ELÄMÄN KESTÄVÄ PITKÄAIKAISSAIRAUS </a:t>
            </a:r>
            <a:br>
              <a:rPr lang="fi-FI" sz="2800" b="1" dirty="0">
                <a:solidFill>
                  <a:srgbClr val="00B050"/>
                </a:solidFill>
                <a:effectLst>
                  <a:outerShdw blurRad="38100" dist="38100" dir="2700000" algn="tl">
                    <a:srgbClr val="000000">
                      <a:alpha val="43137"/>
                    </a:srgbClr>
                  </a:outerShdw>
                </a:effectLst>
              </a:rPr>
            </a:br>
            <a:br>
              <a:rPr lang="fi-FI" sz="2800" b="1" dirty="0">
                <a:solidFill>
                  <a:srgbClr val="00B050"/>
                </a:solidFill>
                <a:effectLst>
                  <a:outerShdw blurRad="38100" dist="38100" dir="2700000" algn="tl">
                    <a:srgbClr val="000000">
                      <a:alpha val="43137"/>
                    </a:srgbClr>
                  </a:outerShdw>
                </a:effectLst>
              </a:rPr>
            </a:br>
            <a:r>
              <a:rPr lang="fi-FI" sz="2800" b="1" dirty="0">
                <a:solidFill>
                  <a:srgbClr val="00B050"/>
                </a:solidFill>
                <a:effectLst>
                  <a:outerShdw blurRad="38100" dist="38100" dir="2700000" algn="tl">
                    <a:srgbClr val="000000">
                      <a:alpha val="43137"/>
                    </a:srgbClr>
                  </a:outerShdw>
                </a:effectLst>
              </a:rPr>
              <a:t>SE ON PITKÄLTI EHKÄISTÄVISSÄ</a:t>
            </a:r>
            <a:br>
              <a:rPr lang="fi-FI" sz="2800" b="1" dirty="0">
                <a:solidFill>
                  <a:srgbClr val="00B050"/>
                </a:solidFill>
                <a:effectLst>
                  <a:outerShdw blurRad="38100" dist="38100" dir="2700000" algn="tl">
                    <a:srgbClr val="000000">
                      <a:alpha val="43137"/>
                    </a:srgbClr>
                  </a:outerShdw>
                </a:effectLst>
              </a:rPr>
            </a:br>
            <a:br>
              <a:rPr lang="fi-FI" sz="2800" b="1" dirty="0">
                <a:solidFill>
                  <a:srgbClr val="00B050"/>
                </a:solidFill>
                <a:effectLst>
                  <a:outerShdw blurRad="38100" dist="38100" dir="2700000" algn="tl">
                    <a:srgbClr val="000000">
                      <a:alpha val="43137"/>
                    </a:srgbClr>
                  </a:outerShdw>
                </a:effectLst>
              </a:rPr>
            </a:br>
            <a:r>
              <a:rPr lang="fi-FI" sz="2800" b="1" dirty="0">
                <a:solidFill>
                  <a:srgbClr val="00B050"/>
                </a:solidFill>
                <a:effectLst>
                  <a:outerShdw blurRad="38100" dist="38100" dir="2700000" algn="tl">
                    <a:srgbClr val="000000">
                      <a:alpha val="43137"/>
                    </a:srgbClr>
                  </a:outerShdw>
                </a:effectLst>
              </a:rPr>
              <a:t>SE ON HOIDETTAVISSA HYVIN TULOKSIN</a:t>
            </a:r>
            <a:br>
              <a:rPr lang="fi-FI" sz="2800" b="1" dirty="0">
                <a:solidFill>
                  <a:srgbClr val="00B050"/>
                </a:solidFill>
                <a:effectLst>
                  <a:outerShdw blurRad="38100" dist="38100" dir="2700000" algn="tl">
                    <a:srgbClr val="000000">
                      <a:alpha val="43137"/>
                    </a:srgbClr>
                  </a:outerShdw>
                </a:effectLst>
              </a:rPr>
            </a:br>
            <a:br>
              <a:rPr lang="fi-FI" sz="2800" b="1" dirty="0">
                <a:solidFill>
                  <a:srgbClr val="00B050"/>
                </a:solidFill>
                <a:effectLst>
                  <a:outerShdw blurRad="38100" dist="38100" dir="2700000" algn="tl">
                    <a:srgbClr val="000000">
                      <a:alpha val="43137"/>
                    </a:srgbClr>
                  </a:outerShdw>
                </a:effectLst>
              </a:rPr>
            </a:br>
            <a:r>
              <a:rPr lang="fi-FI" sz="2800" b="1" dirty="0">
                <a:solidFill>
                  <a:srgbClr val="00B050"/>
                </a:solidFill>
                <a:effectLst>
                  <a:outerShdw blurRad="38100" dist="38100" dir="2700000" algn="tl">
                    <a:srgbClr val="000000">
                      <a:alpha val="43137"/>
                    </a:srgbClr>
                  </a:outerShdw>
                </a:effectLst>
              </a:rPr>
              <a:t>Osteoporoosin  HOITO ON LUUN PYSYVÄÄ PITKÄAIKASHOITOA</a:t>
            </a:r>
            <a:br>
              <a:rPr lang="fi-FI" sz="2800" b="1" dirty="0">
                <a:solidFill>
                  <a:srgbClr val="00B050"/>
                </a:solidFill>
                <a:effectLst>
                  <a:outerShdw blurRad="38100" dist="38100" dir="2700000" algn="tl">
                    <a:srgbClr val="000000">
                      <a:alpha val="43137"/>
                    </a:srgbClr>
                  </a:outerShdw>
                </a:effectLst>
              </a:rPr>
            </a:br>
            <a:br>
              <a:rPr lang="fi-FI" sz="2800" b="1" dirty="0">
                <a:solidFill>
                  <a:srgbClr val="00B050"/>
                </a:solidFill>
                <a:effectLst>
                  <a:outerShdw blurRad="38100" dist="38100" dir="2700000" algn="tl">
                    <a:srgbClr val="000000">
                      <a:alpha val="43137"/>
                    </a:srgbClr>
                  </a:outerShdw>
                </a:effectLst>
              </a:rPr>
            </a:br>
            <a:r>
              <a:rPr lang="fi-FI" sz="2800" b="1" dirty="0">
                <a:solidFill>
                  <a:srgbClr val="00B050"/>
                </a:solidFill>
                <a:effectLst>
                  <a:outerShdw blurRad="38100" dist="38100" dir="2700000" algn="tl">
                    <a:srgbClr val="000000">
                      <a:alpha val="43137"/>
                    </a:srgbClr>
                  </a:outerShdw>
                </a:effectLst>
              </a:rPr>
              <a:t>HOIDON TAVOITE ON MURTUMIEN EHKÄISY HETI ENSIMMÄISESTÄ MURTUMASTA ALKAEN</a:t>
            </a:r>
            <a:br>
              <a:rPr lang="fi-FI" sz="2800" b="1" dirty="0">
                <a:solidFill>
                  <a:srgbClr val="00B050"/>
                </a:solidFill>
                <a:effectLst>
                  <a:outerShdw blurRad="38100" dist="38100" dir="2700000" algn="tl">
                    <a:srgbClr val="000000">
                      <a:alpha val="43137"/>
                    </a:srgbClr>
                  </a:outerShdw>
                </a:effectLst>
              </a:rPr>
            </a:br>
            <a:br>
              <a:rPr lang="fi-FI" sz="2800" b="1" dirty="0">
                <a:solidFill>
                  <a:srgbClr val="00B050"/>
                </a:solidFill>
                <a:effectLst>
                  <a:outerShdw blurRad="38100" dist="38100" dir="2700000" algn="tl">
                    <a:srgbClr val="000000">
                      <a:alpha val="43137"/>
                    </a:srgbClr>
                  </a:outerShdw>
                </a:effectLst>
              </a:rPr>
            </a:br>
            <a:r>
              <a:rPr lang="fi-FI" sz="2800" b="1" dirty="0">
                <a:solidFill>
                  <a:srgbClr val="00B050"/>
                </a:solidFill>
                <a:effectLst>
                  <a:outerShdw blurRad="38100" dist="38100" dir="2700000" algn="tl">
                    <a:srgbClr val="000000">
                      <a:alpha val="43137"/>
                    </a:srgbClr>
                  </a:outerShdw>
                </a:effectLst>
              </a:rPr>
              <a:t>HOITOVAIHTOEHDOT: 1. OMAHOITO (luun </a:t>
            </a:r>
            <a:r>
              <a:rPr lang="fi-FI" sz="2800" b="1" dirty="0" err="1">
                <a:solidFill>
                  <a:srgbClr val="00B050"/>
                </a:solidFill>
                <a:effectLst>
                  <a:outerShdw blurRad="38100" dist="38100" dir="2700000" algn="tl">
                    <a:srgbClr val="000000">
                      <a:alpha val="43137"/>
                    </a:srgbClr>
                  </a:outerShdw>
                </a:effectLst>
              </a:rPr>
              <a:t>rakenusaineet</a:t>
            </a:r>
            <a:r>
              <a:rPr lang="fi-FI" sz="2800" b="1" dirty="0">
                <a:solidFill>
                  <a:srgbClr val="00B050"/>
                </a:solidFill>
                <a:effectLst>
                  <a:outerShdw blurRad="38100" dist="38100" dir="2700000" algn="tl">
                    <a:srgbClr val="000000">
                      <a:alpha val="43137"/>
                    </a:srgbClr>
                  </a:outerShdw>
                </a:effectLst>
              </a:rPr>
              <a:t>, vahvistumisärsyke) 2. OMAHOITO TÄYDENNYTTYNA LUULÄÄKEHOIDOLLA</a:t>
            </a:r>
          </a:p>
        </p:txBody>
      </p:sp>
    </p:spTree>
    <p:extLst>
      <p:ext uri="{BB962C8B-B14F-4D97-AF65-F5344CB8AC3E}">
        <p14:creationId xmlns:p14="http://schemas.microsoft.com/office/powerpoint/2010/main" val="363963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BEF426-55FA-7546-CA0B-FB5DDF322E3F}"/>
              </a:ext>
            </a:extLst>
          </p:cNvPr>
          <p:cNvSpPr>
            <a:spLocks noGrp="1"/>
          </p:cNvSpPr>
          <p:nvPr>
            <p:ph type="title"/>
          </p:nvPr>
        </p:nvSpPr>
        <p:spPr>
          <a:xfrm>
            <a:off x="2002222" y="677917"/>
            <a:ext cx="9502390" cy="6180083"/>
          </a:xfrm>
        </p:spPr>
        <p:txBody>
          <a:bodyPr>
            <a:normAutofit/>
          </a:bodyPr>
          <a:lstStyle/>
          <a:p>
            <a:r>
              <a:rPr lang="fi-FI" b="1" dirty="0">
                <a:solidFill>
                  <a:srgbClr val="00B050"/>
                </a:solidFill>
                <a:effectLst>
                  <a:outerShdw blurRad="38100" dist="38100" dir="2700000" algn="tl">
                    <a:srgbClr val="000000">
                      <a:alpha val="43137"/>
                    </a:srgbClr>
                  </a:outerShdw>
                </a:effectLst>
              </a:rPr>
              <a:t>KIITOS JA TERVETULOA.</a:t>
            </a:r>
            <a:br>
              <a:rPr lang="fi-FI" b="1" dirty="0">
                <a:solidFill>
                  <a:srgbClr val="00B050"/>
                </a:solidFill>
                <a:effectLst>
                  <a:outerShdw blurRad="38100" dist="38100" dir="2700000" algn="tl">
                    <a:srgbClr val="000000">
                      <a:alpha val="43137"/>
                    </a:srgbClr>
                  </a:outerShdw>
                </a:effectLst>
              </a:rPr>
            </a:br>
            <a:br>
              <a:rPr lang="fi-FI" b="1" dirty="0">
                <a:solidFill>
                  <a:srgbClr val="00B050"/>
                </a:solidFill>
                <a:effectLst>
                  <a:outerShdw blurRad="38100" dist="38100" dir="2700000" algn="tl">
                    <a:srgbClr val="000000">
                      <a:alpha val="43137"/>
                    </a:srgbClr>
                  </a:outerShdw>
                </a:effectLst>
              </a:rPr>
            </a:br>
            <a:r>
              <a:rPr lang="fi-FI" b="1" dirty="0">
                <a:solidFill>
                  <a:srgbClr val="00B050"/>
                </a:solidFill>
                <a:effectLst>
                  <a:outerShdw blurRad="38100" dist="38100" dir="2700000" algn="tl">
                    <a:srgbClr val="000000">
                      <a:alpha val="43137"/>
                    </a:srgbClr>
                  </a:outerShdw>
                </a:effectLst>
              </a:rPr>
              <a:t>JA NYT SYVENNYTÄÄN TERVEYDEN YLLÄPIDON  JA OSTEOPOROOSIN HAASTEISIIN NÄILLÄ PÄIVILLÄ SYVÄLLISEMMIN.</a:t>
            </a:r>
            <a:br>
              <a:rPr lang="fi-FI" b="1" dirty="0">
                <a:solidFill>
                  <a:srgbClr val="00B050"/>
                </a:solidFill>
                <a:effectLst>
                  <a:outerShdw blurRad="38100" dist="38100" dir="2700000" algn="tl">
                    <a:srgbClr val="000000">
                      <a:alpha val="43137"/>
                    </a:srgbClr>
                  </a:outerShdw>
                </a:effectLst>
              </a:rPr>
            </a:br>
            <a:br>
              <a:rPr lang="fi-FI" b="1" dirty="0">
                <a:solidFill>
                  <a:srgbClr val="00B050"/>
                </a:solidFill>
                <a:effectLst>
                  <a:outerShdw blurRad="38100" dist="38100" dir="2700000" algn="tl">
                    <a:srgbClr val="000000">
                      <a:alpha val="43137"/>
                    </a:srgbClr>
                  </a:outerShdw>
                </a:effectLst>
              </a:rPr>
            </a:br>
            <a:r>
              <a:rPr lang="fi-FI" b="1" dirty="0">
                <a:solidFill>
                  <a:srgbClr val="00B050"/>
                </a:solidFill>
                <a:effectLst>
                  <a:outerShdw blurRad="38100" dist="38100" dir="2700000" algn="tl">
                    <a:srgbClr val="000000">
                      <a:alpha val="43137"/>
                    </a:srgbClr>
                  </a:outerShdw>
                </a:effectLst>
              </a:rPr>
              <a:t>										</a:t>
            </a:r>
          </a:p>
        </p:txBody>
      </p:sp>
      <p:pic>
        <p:nvPicPr>
          <p:cNvPr id="3" name="Kuva 2" descr="Pari venyttelee">
            <a:extLst>
              <a:ext uri="{FF2B5EF4-FFF2-40B4-BE49-F238E27FC236}">
                <a16:creationId xmlns:a16="http://schemas.microsoft.com/office/drawing/2014/main" id="{B1683EAA-DAA8-FD6F-7E93-25B2D24DBF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3863" y="3824232"/>
            <a:ext cx="4288220" cy="2597109"/>
          </a:xfrm>
          <a:prstGeom prst="rect">
            <a:avLst/>
          </a:prstGeom>
          <a:noFill/>
          <a:ln>
            <a:noFill/>
          </a:ln>
        </p:spPr>
      </p:pic>
    </p:spTree>
    <p:extLst>
      <p:ext uri="{BB962C8B-B14F-4D97-AF65-F5344CB8AC3E}">
        <p14:creationId xmlns:p14="http://schemas.microsoft.com/office/powerpoint/2010/main" val="287574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748DEF-4306-9FB1-B328-434D22FABFC1}"/>
              </a:ext>
            </a:extLst>
          </p:cNvPr>
          <p:cNvSpPr>
            <a:spLocks noGrp="1"/>
          </p:cNvSpPr>
          <p:nvPr>
            <p:ph type="title"/>
          </p:nvPr>
        </p:nvSpPr>
        <p:spPr>
          <a:xfrm>
            <a:off x="2592924" y="1353312"/>
            <a:ext cx="8911687" cy="3572256"/>
          </a:xfrm>
        </p:spPr>
        <p:txBody>
          <a:bodyPr>
            <a:normAutofit/>
          </a:bodyPr>
          <a:lstStyle/>
          <a:p>
            <a:r>
              <a:rPr lang="fi-FI" b="1" dirty="0">
                <a:solidFill>
                  <a:srgbClr val="00B050"/>
                </a:solidFill>
                <a:effectLst>
                  <a:outerShdw blurRad="38100" dist="38100" dir="2700000" algn="tl">
                    <a:srgbClr val="000000">
                      <a:alpha val="43137"/>
                    </a:srgbClr>
                  </a:outerShdw>
                </a:effectLst>
              </a:rPr>
              <a:t>ESITTELYKIERROS:</a:t>
            </a:r>
            <a:br>
              <a:rPr lang="fi-FI" b="1" dirty="0">
                <a:solidFill>
                  <a:srgbClr val="00B050"/>
                </a:solidFill>
                <a:effectLst>
                  <a:outerShdw blurRad="38100" dist="38100" dir="2700000" algn="tl">
                    <a:srgbClr val="000000">
                      <a:alpha val="43137"/>
                    </a:srgbClr>
                  </a:outerShdw>
                </a:effectLst>
              </a:rPr>
            </a:br>
            <a:br>
              <a:rPr lang="fi-FI" b="1" dirty="0">
                <a:solidFill>
                  <a:srgbClr val="00B050"/>
                </a:solidFill>
                <a:effectLst>
                  <a:outerShdw blurRad="38100" dist="38100" dir="2700000" algn="tl">
                    <a:srgbClr val="000000">
                      <a:alpha val="43137"/>
                    </a:srgbClr>
                  </a:outerShdw>
                </a:effectLst>
              </a:rPr>
            </a:br>
            <a:r>
              <a:rPr lang="fi-FI" b="1" dirty="0">
                <a:solidFill>
                  <a:srgbClr val="00B050"/>
                </a:solidFill>
                <a:effectLst>
                  <a:outerShdw blurRad="38100" dist="38100" dir="2700000" algn="tl">
                    <a:srgbClr val="000000">
                      <a:alpha val="43137"/>
                    </a:srgbClr>
                  </a:outerShdw>
                </a:effectLst>
              </a:rPr>
              <a:t>KERRO NIMESI, MISTÄ TULET, OLETKO AIEMMIN OLLUT  HEINOLAPÄIVILLE</a:t>
            </a:r>
          </a:p>
        </p:txBody>
      </p:sp>
    </p:spTree>
    <p:extLst>
      <p:ext uri="{BB962C8B-B14F-4D97-AF65-F5344CB8AC3E}">
        <p14:creationId xmlns:p14="http://schemas.microsoft.com/office/powerpoint/2010/main" val="73962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0B26AC-A30F-2361-3134-67EB947C177E}"/>
              </a:ext>
            </a:extLst>
          </p:cNvPr>
          <p:cNvSpPr>
            <a:spLocks noGrp="1"/>
          </p:cNvSpPr>
          <p:nvPr>
            <p:ph type="title"/>
          </p:nvPr>
        </p:nvSpPr>
        <p:spPr>
          <a:xfrm>
            <a:off x="1513490" y="182880"/>
            <a:ext cx="10389476" cy="1487425"/>
          </a:xfrm>
        </p:spPr>
        <p:txBody>
          <a:bodyPr>
            <a:noAutofit/>
          </a:bodyPr>
          <a:lstStyle/>
          <a:p>
            <a:r>
              <a:rPr lang="fi-FI" b="1" dirty="0">
                <a:solidFill>
                  <a:srgbClr val="00B050"/>
                </a:solidFill>
                <a:effectLst>
                  <a:outerShdw blurRad="38100" dist="38100" dir="2700000" algn="tl">
                    <a:srgbClr val="000000">
                      <a:alpha val="43137"/>
                    </a:srgbClr>
                  </a:outerShdw>
                </a:effectLst>
              </a:rPr>
              <a:t>MITÄ JÄLJELLÄ OLEVALTA ELÄMÄLTÄSI ODOTAT JA HALUAT </a:t>
            </a:r>
            <a:r>
              <a:rPr lang="fi-FI"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i-FI" b="1" dirty="0">
                <a:solidFill>
                  <a:srgbClr val="00B050"/>
                </a:solidFill>
                <a:effectLst>
                  <a:outerShdw blurRad="38100" dist="38100" dir="2700000" algn="tl">
                    <a:srgbClr val="000000">
                      <a:alpha val="43137"/>
                    </a:srgbClr>
                  </a:outerShdw>
                </a:effectLst>
              </a:rPr>
              <a:t> MIETI </a:t>
            </a:r>
            <a:r>
              <a:rPr lang="fi-FI"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i-FI" b="1" dirty="0">
                <a:solidFill>
                  <a:srgbClr val="00B050"/>
                </a:solidFill>
                <a:effectLst>
                  <a:outerShdw blurRad="38100" dist="38100" dir="2700000" algn="tl">
                    <a:srgbClr val="000000">
                      <a:alpha val="43137"/>
                    </a:srgbClr>
                  </a:outerShdw>
                </a:effectLst>
              </a:rPr>
              <a:t> PÄÄTÄ </a:t>
            </a:r>
            <a:r>
              <a:rPr lang="fi-FI"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i-FI" b="1" dirty="0">
                <a:solidFill>
                  <a:srgbClr val="00B050"/>
                </a:solidFill>
                <a:effectLst>
                  <a:outerShdw blurRad="38100" dist="38100" dir="2700000" algn="tl">
                    <a:srgbClr val="000000">
                      <a:alpha val="43137"/>
                    </a:srgbClr>
                  </a:outerShdw>
                </a:effectLst>
              </a:rPr>
              <a:t>TOIMI </a:t>
            </a:r>
          </a:p>
        </p:txBody>
      </p:sp>
      <p:sp>
        <p:nvSpPr>
          <p:cNvPr id="3" name="Sisällön paikkamerkki 2">
            <a:extLst>
              <a:ext uri="{FF2B5EF4-FFF2-40B4-BE49-F238E27FC236}">
                <a16:creationId xmlns:a16="http://schemas.microsoft.com/office/drawing/2014/main" id="{2FEC6291-4C9C-A8A3-1B74-B9656F3C1EB4}"/>
              </a:ext>
            </a:extLst>
          </p:cNvPr>
          <p:cNvSpPr>
            <a:spLocks noGrp="1"/>
          </p:cNvSpPr>
          <p:nvPr>
            <p:ph idx="1"/>
          </p:nvPr>
        </p:nvSpPr>
        <p:spPr>
          <a:xfrm>
            <a:off x="677334" y="1670305"/>
            <a:ext cx="10837332" cy="4371058"/>
          </a:xfrm>
        </p:spPr>
        <p:txBody>
          <a:bodyPr>
            <a:noAutofit/>
          </a:bodyPr>
          <a:lstStyle/>
          <a:p>
            <a:r>
              <a:rPr lang="fi-FI" sz="3600" b="1" dirty="0"/>
              <a:t>Nopea kuolema 100 v iässä pitkä itsenäisen, omatoimisen, riippumattoman, mielenkiintoisen, aktiivisen elämän jälkeen. </a:t>
            </a:r>
          </a:p>
          <a:p>
            <a:r>
              <a:rPr lang="fi-FI" sz="3600" b="1" dirty="0"/>
              <a:t>Passiivinen elämä keinutuolissa (lopulta autettuna) ja pitkä kuoleman odottelu</a:t>
            </a:r>
          </a:p>
          <a:p>
            <a:r>
              <a:rPr lang="fi-FI" sz="3600" b="1" dirty="0"/>
              <a:t>Pitkäaikaislaitoselämä ja 4 v kuoleman odottelu</a:t>
            </a:r>
          </a:p>
          <a:p>
            <a:pPr marL="0" indent="0">
              <a:buNone/>
            </a:pPr>
            <a:endParaRPr lang="fi-FI" sz="3600" b="1" dirty="0"/>
          </a:p>
        </p:txBody>
      </p:sp>
    </p:spTree>
    <p:extLst>
      <p:ext uri="{BB962C8B-B14F-4D97-AF65-F5344CB8AC3E}">
        <p14:creationId xmlns:p14="http://schemas.microsoft.com/office/powerpoint/2010/main" val="99608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ip fractures may be the most serious complication that can arise from osteoporosis"/>
          <p:cNvPicPr>
            <a:picLocks noChangeAspect="1" noChangeArrowheads="1"/>
          </p:cNvPicPr>
          <p:nvPr/>
        </p:nvPicPr>
        <p:blipFill>
          <a:blip r:embed="rId2" cstate="print"/>
          <a:srcRect/>
          <a:stretch>
            <a:fillRect/>
          </a:stretch>
        </p:blipFill>
        <p:spPr bwMode="auto">
          <a:xfrm>
            <a:off x="1348408" y="548680"/>
            <a:ext cx="7416824" cy="57606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8B489D-72CC-0A44-5854-5635F80FAB16}"/>
              </a:ext>
            </a:extLst>
          </p:cNvPr>
          <p:cNvSpPr>
            <a:spLocks noGrp="1"/>
          </p:cNvSpPr>
          <p:nvPr>
            <p:ph type="title"/>
          </p:nvPr>
        </p:nvSpPr>
        <p:spPr>
          <a:xfrm>
            <a:off x="677334" y="1560576"/>
            <a:ext cx="9771210" cy="4120896"/>
          </a:xfrm>
        </p:spPr>
        <p:txBody>
          <a:bodyPr>
            <a:normAutofit fontScale="90000"/>
          </a:bodyPr>
          <a:lstStyle/>
          <a:p>
            <a:r>
              <a:rPr lang="fi-FI" b="1" dirty="0">
                <a:solidFill>
                  <a:srgbClr val="00B050"/>
                </a:solidFill>
                <a:effectLst>
                  <a:outerShdw blurRad="38100" dist="38100" dir="2700000" algn="tl">
                    <a:srgbClr val="000000">
                      <a:alpha val="43137"/>
                    </a:srgbClr>
                  </a:outerShdw>
                </a:effectLst>
              </a:rPr>
              <a:t>VANHANAKIN ihmisen elämän tulee olla yhtä aktiivista kuin työikäisen – aktiivinen elämä ei saa missään nimessä loppua eläkkeelle siirtymiseen. Työelämävaiheen aktiivisuusaukko on täytettävä saman luokan aktiivisuudella.</a:t>
            </a:r>
            <a:br>
              <a:rPr lang="fi-FI" b="1" dirty="0">
                <a:solidFill>
                  <a:srgbClr val="00B050"/>
                </a:solidFill>
                <a:effectLst>
                  <a:outerShdw blurRad="38100" dist="38100" dir="2700000" algn="tl">
                    <a:srgbClr val="000000">
                      <a:alpha val="43137"/>
                    </a:srgbClr>
                  </a:outerShdw>
                </a:effectLst>
              </a:rPr>
            </a:br>
            <a:br>
              <a:rPr lang="fi-FI" b="1" dirty="0">
                <a:solidFill>
                  <a:srgbClr val="00B050"/>
                </a:solidFill>
                <a:effectLst>
                  <a:outerShdw blurRad="38100" dist="38100" dir="2700000" algn="tl">
                    <a:srgbClr val="000000">
                      <a:alpha val="43137"/>
                    </a:srgbClr>
                  </a:outerShdw>
                </a:effectLst>
              </a:rPr>
            </a:br>
            <a:r>
              <a:rPr lang="fi-FI" b="1" dirty="0">
                <a:solidFill>
                  <a:srgbClr val="00B050"/>
                </a:solidFill>
                <a:effectLst>
                  <a:outerShdw blurRad="38100" dist="38100" dir="2700000" algn="tl">
                    <a:srgbClr val="000000">
                      <a:alpha val="43137"/>
                    </a:srgbClr>
                  </a:outerShdw>
                </a:effectLst>
              </a:rPr>
              <a:t>Onko vanhan ihmisen raihnaisuus sittenkin oma valinta?</a:t>
            </a:r>
          </a:p>
        </p:txBody>
      </p:sp>
    </p:spTree>
    <p:extLst>
      <p:ext uri="{BB962C8B-B14F-4D97-AF65-F5344CB8AC3E}">
        <p14:creationId xmlns:p14="http://schemas.microsoft.com/office/powerpoint/2010/main" val="342457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60209BC4-A136-6E2B-AA1A-6628E7EEA6EA}"/>
              </a:ext>
            </a:extLst>
          </p:cNvPr>
          <p:cNvPicPr>
            <a:picLocks noChangeArrowheads="1"/>
          </p:cNvPicPr>
          <p:nvPr/>
        </p:nvPicPr>
        <p:blipFill>
          <a:blip r:embed="rId2" cstate="print"/>
          <a:srcRect l="3792" t="6096" r="3090" b="3525"/>
          <a:stretch>
            <a:fillRect/>
          </a:stretch>
        </p:blipFill>
        <p:spPr bwMode="auto">
          <a:xfrm>
            <a:off x="1645920" y="268224"/>
            <a:ext cx="8811768" cy="6589776"/>
          </a:xfrm>
          <a:prstGeom prst="rect">
            <a:avLst/>
          </a:prstGeom>
          <a:noFill/>
          <a:ln w="28575">
            <a:noFill/>
            <a:miter lim="800000"/>
            <a:headEnd/>
            <a:tailEnd/>
          </a:ln>
        </p:spPr>
      </p:pic>
    </p:spTree>
    <p:extLst>
      <p:ext uri="{BB962C8B-B14F-4D97-AF65-F5344CB8AC3E}">
        <p14:creationId xmlns:p14="http://schemas.microsoft.com/office/powerpoint/2010/main" val="136900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352AE3-9B49-3773-479D-3BC5639F4EAD}"/>
              </a:ext>
            </a:extLst>
          </p:cNvPr>
          <p:cNvSpPr>
            <a:spLocks noGrp="1"/>
          </p:cNvSpPr>
          <p:nvPr>
            <p:ph type="title"/>
          </p:nvPr>
        </p:nvSpPr>
        <p:spPr>
          <a:xfrm>
            <a:off x="1548384" y="524256"/>
            <a:ext cx="9278112" cy="5766816"/>
          </a:xfrm>
        </p:spPr>
        <p:txBody>
          <a:bodyPr>
            <a:normAutofit fontScale="90000"/>
          </a:bodyPr>
          <a:lstStyle/>
          <a:p>
            <a:r>
              <a:rPr lang="fi-FI" b="1" dirty="0">
                <a:solidFill>
                  <a:srgbClr val="00B050"/>
                </a:solidFill>
              </a:rPr>
              <a:t>Nykysuomalaisen sairaudet, toimintakyky, itsenäisyys/riippumattomuus, raihnaisuus ja ennenaikainen kuolema ovat pitkälle meidän jokaisen omia valintoja.</a:t>
            </a:r>
            <a:br>
              <a:rPr lang="fi-FI" b="1" dirty="0">
                <a:solidFill>
                  <a:srgbClr val="00B050"/>
                </a:solidFill>
              </a:rPr>
            </a:br>
            <a:br>
              <a:rPr lang="fi-FI" b="1" dirty="0">
                <a:solidFill>
                  <a:srgbClr val="00B050"/>
                </a:solidFill>
              </a:rPr>
            </a:br>
            <a:r>
              <a:rPr lang="fi-FI" b="1" dirty="0">
                <a:solidFill>
                  <a:srgbClr val="00B050"/>
                </a:solidFill>
              </a:rPr>
              <a:t>Kaikissa elämänvaiheissa, vanhanakin kannattaa vielä sijoittaa terveyteen, toiminta- ja suorituskykyyn – siis  ravitsemukseen, liikuntaan ja aktiiviseen aivoaivojen käyttöön.</a:t>
            </a:r>
            <a:br>
              <a:rPr lang="fi-FI" b="1" dirty="0">
                <a:solidFill>
                  <a:srgbClr val="00B050"/>
                </a:solidFill>
              </a:rPr>
            </a:br>
            <a:br>
              <a:rPr lang="fi-FI" b="1" dirty="0">
                <a:solidFill>
                  <a:srgbClr val="00B050"/>
                </a:solidFill>
              </a:rPr>
            </a:br>
            <a:endParaRPr lang="fi-FI" b="1" dirty="0">
              <a:solidFill>
                <a:srgbClr val="00B050"/>
              </a:solidFill>
            </a:endParaRPr>
          </a:p>
        </p:txBody>
      </p:sp>
    </p:spTree>
    <p:extLst>
      <p:ext uri="{BB962C8B-B14F-4D97-AF65-F5344CB8AC3E}">
        <p14:creationId xmlns:p14="http://schemas.microsoft.com/office/powerpoint/2010/main" val="83673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CD7C54-D3C0-854A-6EA3-9F78F2FE7F67}"/>
              </a:ext>
            </a:extLst>
          </p:cNvPr>
          <p:cNvSpPr>
            <a:spLocks noGrp="1"/>
          </p:cNvSpPr>
          <p:nvPr>
            <p:ph type="title"/>
          </p:nvPr>
        </p:nvSpPr>
        <p:spPr>
          <a:xfrm>
            <a:off x="1743457" y="621792"/>
            <a:ext cx="9761156" cy="1453452"/>
          </a:xfrm>
        </p:spPr>
        <p:txBody>
          <a:bodyPr>
            <a:noAutofit/>
          </a:bodyPr>
          <a:lstStyle/>
          <a:p>
            <a:r>
              <a:rPr lang="fi-FI" sz="4000" b="1" dirty="0">
                <a:solidFill>
                  <a:srgbClr val="00B050"/>
                </a:solidFill>
                <a:effectLst>
                  <a:outerShdw blurRad="38100" dist="38100" dir="2700000" algn="tl">
                    <a:srgbClr val="000000">
                      <a:alpha val="43137"/>
                    </a:srgbClr>
                  </a:outerShdw>
                </a:effectLst>
              </a:rPr>
              <a:t>OLET SITÄ, MITÄ ELÄMÄLTÄSI ODOTAT JA PANETKO TOIMEEN NE KEINOT, JOILLA ODOTUKSESI TOTEUTUU</a:t>
            </a:r>
          </a:p>
        </p:txBody>
      </p:sp>
      <p:sp>
        <p:nvSpPr>
          <p:cNvPr id="3" name="Sisällön paikkamerkki 2">
            <a:extLst>
              <a:ext uri="{FF2B5EF4-FFF2-40B4-BE49-F238E27FC236}">
                <a16:creationId xmlns:a16="http://schemas.microsoft.com/office/drawing/2014/main" id="{878F2257-6CD5-5636-2B05-0B69DF376512}"/>
              </a:ext>
            </a:extLst>
          </p:cNvPr>
          <p:cNvSpPr>
            <a:spLocks noGrp="1"/>
          </p:cNvSpPr>
          <p:nvPr>
            <p:ph idx="1"/>
          </p:nvPr>
        </p:nvSpPr>
        <p:spPr>
          <a:xfrm>
            <a:off x="1584960" y="2075245"/>
            <a:ext cx="10497312" cy="4630355"/>
          </a:xfrm>
        </p:spPr>
        <p:txBody>
          <a:bodyPr>
            <a:normAutofit/>
          </a:bodyPr>
          <a:lstStyle/>
          <a:p>
            <a:endParaRPr lang="fi-FI" sz="3200" b="1" dirty="0">
              <a:solidFill>
                <a:srgbClr val="C00000"/>
              </a:solidFill>
            </a:endParaRPr>
          </a:p>
          <a:p>
            <a:pPr marL="0" indent="0">
              <a:lnSpc>
                <a:spcPct val="150000"/>
              </a:lnSpc>
              <a:buNone/>
            </a:pPr>
            <a:r>
              <a:rPr lang="fi-FI" sz="3200" b="1" dirty="0">
                <a:solidFill>
                  <a:srgbClr val="C00000"/>
                </a:solidFill>
              </a:rPr>
              <a:t>ODOTUKSIESI RAKENTAMISEEN VAIKUTTAVAT:</a:t>
            </a:r>
          </a:p>
          <a:p>
            <a:pPr>
              <a:lnSpc>
                <a:spcPct val="150000"/>
              </a:lnSpc>
            </a:pPr>
            <a:r>
              <a:rPr lang="fi-FI" sz="3200" b="1" dirty="0">
                <a:solidFill>
                  <a:srgbClr val="C00000"/>
                </a:solidFill>
              </a:rPr>
              <a:t>Geeneihin kirjoitettu perimä</a:t>
            </a:r>
          </a:p>
          <a:p>
            <a:r>
              <a:rPr lang="fi-FI" sz="3200" b="1" dirty="0">
                <a:solidFill>
                  <a:srgbClr val="C00000"/>
                </a:solidFill>
              </a:rPr>
              <a:t>Sosiaalinen perimä (opitut elintavat, ajattelumallit, omaksuttu tieto ja käyttäytyminen)</a:t>
            </a:r>
          </a:p>
          <a:p>
            <a:r>
              <a:rPr lang="fi-FI" sz="3200" b="1" dirty="0">
                <a:solidFill>
                  <a:schemeClr val="accent2">
                    <a:lumMod val="50000"/>
                  </a:schemeClr>
                </a:solidFill>
                <a:effectLst>
                  <a:outerShdw blurRad="38100" dist="38100" dir="2700000" algn="tl">
                    <a:srgbClr val="000000">
                      <a:alpha val="43137"/>
                    </a:srgbClr>
                  </a:outerShdw>
                </a:effectLst>
              </a:rPr>
              <a:t>Mutta ennen kaikkea ELÄMÄNTAPAVALINTASI </a:t>
            </a:r>
          </a:p>
          <a:p>
            <a:endParaRPr lang="fi-FI" sz="2800" b="1" dirty="0"/>
          </a:p>
          <a:p>
            <a:endParaRPr lang="fi-FI" dirty="0"/>
          </a:p>
          <a:p>
            <a:endParaRPr lang="fi-FI" dirty="0"/>
          </a:p>
          <a:p>
            <a:endParaRPr lang="fi-FI" dirty="0"/>
          </a:p>
        </p:txBody>
      </p:sp>
    </p:spTree>
    <p:extLst>
      <p:ext uri="{BB962C8B-B14F-4D97-AF65-F5344CB8AC3E}">
        <p14:creationId xmlns:p14="http://schemas.microsoft.com/office/powerpoint/2010/main" val="189960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599824-541D-D712-DE4B-7647EDE5D15E}"/>
              </a:ext>
            </a:extLst>
          </p:cNvPr>
          <p:cNvSpPr>
            <a:spLocks noGrp="1"/>
          </p:cNvSpPr>
          <p:nvPr>
            <p:ph type="title"/>
          </p:nvPr>
        </p:nvSpPr>
        <p:spPr/>
        <p:txBody>
          <a:bodyPr>
            <a:normAutofit fontScale="90000"/>
          </a:bodyPr>
          <a:lstStyle/>
          <a:p>
            <a:r>
              <a:rPr lang="fi-FI" b="1" dirty="0">
                <a:solidFill>
                  <a:srgbClr val="00B050"/>
                </a:solidFill>
                <a:effectLst>
                  <a:outerShdw blurRad="38100" dist="38100" dir="2700000" algn="tl">
                    <a:srgbClr val="000000">
                      <a:alpha val="43137"/>
                    </a:srgbClr>
                  </a:outerShdw>
                </a:effectLst>
              </a:rPr>
              <a:t>OSTEOPOROOSI ON MURTUMASAIRAUS  JA</a:t>
            </a:r>
            <a:br>
              <a:rPr lang="fi-FI" b="1" dirty="0">
                <a:solidFill>
                  <a:srgbClr val="00B050"/>
                </a:solidFill>
                <a:effectLst>
                  <a:outerShdw blurRad="38100" dist="38100" dir="2700000" algn="tl">
                    <a:srgbClr val="000000">
                      <a:alpha val="43137"/>
                    </a:srgbClr>
                  </a:outerShdw>
                </a:effectLst>
              </a:rPr>
            </a:br>
            <a:r>
              <a:rPr lang="fi-FI" b="1" dirty="0">
                <a:solidFill>
                  <a:srgbClr val="00B050"/>
                </a:solidFill>
                <a:effectLst>
                  <a:outerShdw blurRad="38100" dist="38100" dir="2700000" algn="tl">
                    <a:srgbClr val="000000">
                      <a:alpha val="43137"/>
                    </a:srgbClr>
                  </a:outerShdw>
                </a:effectLst>
              </a:rPr>
              <a:t>YLEISYYTENSÄ PERUSTEELLA KANSANTAUTI</a:t>
            </a:r>
          </a:p>
        </p:txBody>
      </p:sp>
      <p:sp>
        <p:nvSpPr>
          <p:cNvPr id="3" name="Sisällön paikkamerkki 2">
            <a:extLst>
              <a:ext uri="{FF2B5EF4-FFF2-40B4-BE49-F238E27FC236}">
                <a16:creationId xmlns:a16="http://schemas.microsoft.com/office/drawing/2014/main" id="{421765DE-5A7E-9299-F5ED-9DDA7D9B6A19}"/>
              </a:ext>
            </a:extLst>
          </p:cNvPr>
          <p:cNvSpPr>
            <a:spLocks noGrp="1"/>
          </p:cNvSpPr>
          <p:nvPr>
            <p:ph idx="1"/>
          </p:nvPr>
        </p:nvSpPr>
        <p:spPr>
          <a:xfrm>
            <a:off x="2081048" y="2133600"/>
            <a:ext cx="9727324" cy="4100290"/>
          </a:xfrm>
        </p:spPr>
        <p:txBody>
          <a:bodyPr>
            <a:normAutofit fontScale="85000" lnSpcReduction="10000"/>
          </a:bodyPr>
          <a:lstStyle/>
          <a:p>
            <a:r>
              <a:rPr lang="fi-FI" sz="2800" b="1" dirty="0"/>
              <a:t>Kaksi viidestä naisesta ja yksi seitsemästä miehestä saa ainakin yhden osteoporoosiperäisen murtuman 50 ikävuoden jälkeen</a:t>
            </a:r>
          </a:p>
          <a:p>
            <a:r>
              <a:rPr lang="fi-FI" sz="2800" b="1" dirty="0"/>
              <a:t>Osteoporoosin heikentämä luu murtuu tyypillisesti poikkeavan kevyessä rasituksessa</a:t>
            </a:r>
          </a:p>
          <a:p>
            <a:r>
              <a:rPr lang="fi-FI" sz="2800" b="1" dirty="0"/>
              <a:t>Osteoporoosille ominaista on, että murtuma seuraa toistaan siihen asti, kunnes murtuman aiheuttanut osteoporoosi tunnistetaan ja luun omahoito ja luulääkehoito yhdessä aloitetaan.</a:t>
            </a:r>
          </a:p>
          <a:p>
            <a:r>
              <a:rPr lang="fi-FI" sz="2800" b="1" dirty="0"/>
              <a:t>Ole tarkka. Kysy </a:t>
            </a:r>
            <a:r>
              <a:rPr lang="fi-FI" sz="2800" b="1" dirty="0">
                <a:solidFill>
                  <a:srgbClr val="FF0000"/>
                </a:solidFill>
              </a:rPr>
              <a:t>aina varmuuden vuoksi </a:t>
            </a:r>
            <a:r>
              <a:rPr lang="fi-FI" sz="2800" b="1" dirty="0"/>
              <a:t>murtumaasi hoitavalta lääkäriltä, onko kyseessä osteoporoosimurtuma  </a:t>
            </a:r>
          </a:p>
        </p:txBody>
      </p:sp>
    </p:spTree>
    <p:extLst>
      <p:ext uri="{BB962C8B-B14F-4D97-AF65-F5344CB8AC3E}">
        <p14:creationId xmlns:p14="http://schemas.microsoft.com/office/powerpoint/2010/main" val="389369301"/>
      </p:ext>
    </p:extLst>
  </p:cSld>
  <p:clrMapOvr>
    <a:masterClrMapping/>
  </p:clrMapOvr>
</p:sld>
</file>

<file path=ppt/theme/theme1.xml><?xml version="1.0" encoding="utf-8"?>
<a:theme xmlns:a="http://schemas.openxmlformats.org/drawingml/2006/main" name="Kuiskaus">
  <a:themeElements>
    <a:clrScheme name="Kuiskau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Kuiskau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uiskau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222</TotalTime>
  <Words>458</Words>
  <Application>Microsoft Office PowerPoint</Application>
  <PresentationFormat>Laajakuva</PresentationFormat>
  <Paragraphs>36</Paragraphs>
  <Slides>13</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13</vt:i4>
      </vt:variant>
    </vt:vector>
  </HeadingPairs>
  <TitlesOfParts>
    <vt:vector size="19" baseType="lpstr">
      <vt:lpstr>Arial</vt:lpstr>
      <vt:lpstr>Century Gothic</vt:lpstr>
      <vt:lpstr>Verdana</vt:lpstr>
      <vt:lpstr>Wingdings 2</vt:lpstr>
      <vt:lpstr>Wingdings 3</vt:lpstr>
      <vt:lpstr>Kuiskaus</vt:lpstr>
      <vt:lpstr> TERVETULOA  OSTEOPOROOSIN OPINTO- JA VIRKISTYSPÄIVILLE KESÄ-HEINOLAAN 11-12.6.2025</vt:lpstr>
      <vt:lpstr>ESITTELYKIERROS:  KERRO NIMESI, MISTÄ TULET, OLETKO AIEMMIN OLLUT  HEINOLAPÄIVILLE</vt:lpstr>
      <vt:lpstr>MITÄ JÄLJELLÄ OLEVALTA ELÄMÄLTÄSI ODOTAT JA HALUAT ► MIETI ► PÄÄTÄ ► TOIMI </vt:lpstr>
      <vt:lpstr>PowerPoint-esitys</vt:lpstr>
      <vt:lpstr>VANHANAKIN ihmisen elämän tulee olla yhtä aktiivista kuin työikäisen – aktiivinen elämä ei saa missään nimessä loppua eläkkeelle siirtymiseen. Työelämävaiheen aktiivisuusaukko on täytettävä saman luokan aktiivisuudella.  Onko vanhan ihmisen raihnaisuus sittenkin oma valinta?</vt:lpstr>
      <vt:lpstr>PowerPoint-esitys</vt:lpstr>
      <vt:lpstr>Nykysuomalaisen sairaudet, toimintakyky, itsenäisyys/riippumattomuus, raihnaisuus ja ennenaikainen kuolema ovat pitkälle meidän jokaisen omia valintoja.  Kaikissa elämänvaiheissa, vanhanakin kannattaa vielä sijoittaa terveyteen, toiminta- ja suorituskykyyn – siis  ravitsemukseen, liikuntaan ja aktiiviseen aivoaivojen käyttöön.  </vt:lpstr>
      <vt:lpstr>OLET SITÄ, MITÄ ELÄMÄLTÄSI ODOTAT JA PANETKO TOIMEEN NE KEINOT, JOILLA ODOTUKSESI TOTEUTUU</vt:lpstr>
      <vt:lpstr>OSTEOPOROOSI ON MURTUMASAIRAUS  JA YLEISYYTENSÄ PERUSTEELLA KANSANTAUTI</vt:lpstr>
      <vt:lpstr>OSTEOPOROOSIMURTUMAT ILMAANTUMISJÄRJESTYKSESSÄ</vt:lpstr>
      <vt:lpstr> Tiedä, että murtuma seuraa toistaan, kunnes murtuman syynä oleva osteoporoosi tunnistetaan ja hoito aloitetaan. Varmistu, ettei murtumasi ole osteoporoosimurtuma  Seuraava murtuma on viidenneksellä jo vuoden sisällä edellisestä  </vt:lpstr>
      <vt:lpstr>OSTEOPOROOSI ON LOPUN ELÄMÄN KESTÄVÄ PITKÄAIKAISSAIRAUS   SE ON PITKÄLTI EHKÄISTÄVISSÄ  SE ON HOIDETTAVISSA HYVIN TULOKSIN  Osteoporoosin  HOITO ON LUUN PYSYVÄÄ PITKÄAIKASHOITOA  HOIDON TAVOITE ON MURTUMIEN EHKÄISY HETI ENSIMMÄISESTÄ MURTUMASTA ALKAEN  HOITOVAIHTOEHDOT: 1. OMAHOITO (luun rakenusaineet, vahvistumisärsyke) 2. OMAHOITO TÄYDENNYTTYNA LUULÄÄKEHOIDOLLA</vt:lpstr>
      <vt:lpstr>KIITOS JA TERVETULOA.  JA NYT SYVENNYTÄÄN TERVEYDEN YLLÄPIDON  JA OSTEOPOROOSIN HAASTEISIIN NÄILLÄ PÄIVILLÄ SYVÄLLISEMMIN.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TERVETULOA OSTEOPOROOSIN OPINTO- JA VIRKISTYSPÄIVILLE KESÄ-HEINOLAAN 12-13.6.2024</dc:title>
  <dc:creator>Olli Simonen</dc:creator>
  <cp:lastModifiedBy>Olli Simonen</cp:lastModifiedBy>
  <cp:revision>3</cp:revision>
  <dcterms:created xsi:type="dcterms:W3CDTF">2024-06-11T18:32:16Z</dcterms:created>
  <dcterms:modified xsi:type="dcterms:W3CDTF">2025-06-10T16:08:54Z</dcterms:modified>
</cp:coreProperties>
</file>