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48"/>
  </p:notesMasterIdLst>
  <p:sldIdLst>
    <p:sldId id="256" r:id="rId2"/>
    <p:sldId id="283" r:id="rId3"/>
    <p:sldId id="306" r:id="rId4"/>
    <p:sldId id="261" r:id="rId5"/>
    <p:sldId id="262" r:id="rId6"/>
    <p:sldId id="407" r:id="rId7"/>
    <p:sldId id="263" r:id="rId8"/>
    <p:sldId id="264" r:id="rId9"/>
    <p:sldId id="320" r:id="rId10"/>
    <p:sldId id="405" r:id="rId11"/>
    <p:sldId id="281" r:id="rId12"/>
    <p:sldId id="273" r:id="rId13"/>
    <p:sldId id="307" r:id="rId14"/>
    <p:sldId id="288" r:id="rId15"/>
    <p:sldId id="287" r:id="rId16"/>
    <p:sldId id="308" r:id="rId17"/>
    <p:sldId id="295" r:id="rId18"/>
    <p:sldId id="293" r:id="rId19"/>
    <p:sldId id="294" r:id="rId20"/>
    <p:sldId id="296" r:id="rId21"/>
    <p:sldId id="292" r:id="rId22"/>
    <p:sldId id="272" r:id="rId23"/>
    <p:sldId id="297" r:id="rId24"/>
    <p:sldId id="303" r:id="rId25"/>
    <p:sldId id="404" r:id="rId26"/>
    <p:sldId id="269" r:id="rId27"/>
    <p:sldId id="305" r:id="rId28"/>
    <p:sldId id="352" r:id="rId29"/>
    <p:sldId id="353" r:id="rId30"/>
    <p:sldId id="268" r:id="rId31"/>
    <p:sldId id="355" r:id="rId32"/>
    <p:sldId id="406" r:id="rId33"/>
    <p:sldId id="357" r:id="rId34"/>
    <p:sldId id="267" r:id="rId35"/>
    <p:sldId id="300" r:id="rId36"/>
    <p:sldId id="299" r:id="rId37"/>
    <p:sldId id="301" r:id="rId38"/>
    <p:sldId id="396" r:id="rId39"/>
    <p:sldId id="358" r:id="rId40"/>
    <p:sldId id="298" r:id="rId41"/>
    <p:sldId id="356" r:id="rId42"/>
    <p:sldId id="266" r:id="rId43"/>
    <p:sldId id="317" r:id="rId44"/>
    <p:sldId id="274" r:id="rId45"/>
    <p:sldId id="275" r:id="rId46"/>
    <p:sldId id="27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1A1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D2FF7-55AD-4ABB-B347-8CB15928FBB9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92E5A-1D85-4D44-86BF-F4DF4B43D40C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 dirty="0"/>
          </a:p>
        </p:txBody>
      </p:sp>
      <p:sp>
        <p:nvSpPr>
          <p:cNvPr id="604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3C210-9958-4BFE-992F-FE826D6FDFD4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 dirty="0"/>
          </a:p>
        </p:txBody>
      </p:sp>
      <p:sp>
        <p:nvSpPr>
          <p:cNvPr id="604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3C210-9958-4BFE-992F-FE826D6FDFD4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73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76FF9-63C7-4A45-920E-4B5CE7662FA2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DD8E7-3F95-458A-889A-08F427C3B952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5C7EE-473C-4847-8965-D4048BF6B674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58E91-8A81-4E5C-8B89-8862F2FD3C63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41804-0E9D-47AC-B939-C08E009C0A54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1F6ADD-6785-4BB2-B0CE-D0085C4F79A4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92E5A-1D85-4D44-86BF-F4DF4B43D40C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562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92E5A-1D85-4D44-86BF-F4DF4B43D40C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07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16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45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49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72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55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495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048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29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9CDF-AA8E-4030-B2FE-164FFE4AFAB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327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79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49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85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38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82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19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525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450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63A-D524-4F86-B8C3-D489654D0298}" type="datetimeFigureOut">
              <a:rPr lang="fi-FI" smtClean="0"/>
              <a:pPr/>
              <a:t>10.6.2025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98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omenosteoporoosiyhdistys.fi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google.fi/url?sa=i&amp;rct=j&amp;q=&amp;esrc=s&amp;source=images&amp;cd=&amp;cad=rja&amp;uact=8&amp;ved=2ahUKEwjl_ry5zojcAhWKkywKHYiMBioQjRx6BAgBEAU&amp;url=https://pixabay.com/ja/%E3%81%A4%E3%81%BE%E5%85%88-%E8%B6%B3-%E3%82%B7%E3%83%AB%E3%82%A8%E3%83%83%E3%83%88-%E8%B6%B3%E8%B7%A1-150216/&amp;psig=AOvVaw2uAwWwHg-mfGagCt3La9By&amp;ust=1530902517937174" TargetMode="External"/><Relationship Id="rId7" Type="http://schemas.openxmlformats.org/officeDocument/2006/relationships/hyperlink" Target="http://www.google.fi/url?sa=i&amp;rct=j&amp;q=&amp;esrc=s&amp;source=images&amp;cd=&amp;cad=rja&amp;uact=8&amp;ved=2ahUKEwi-mYbkz4jcAhWHCiwKHYTTAnMQjRx6BAgBEAQ&amp;url=http://www.voimaavanhuuteen.fi/content/uploads/2016/04/Liikkumiskyvyn_testaussuositus__SPPB-lomakkeet.pdf&amp;psig=AOvVaw1jP1rumqyqe9DHHsoz2KK9&amp;ust=153090287516294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fi/url?sa=i&amp;rct=j&amp;q=&amp;esrc=s&amp;source=images&amp;cd=&amp;cad=rja&amp;uact=8&amp;ved=2ahUKEwjHgd2xz4jcAhWBuSwKHTbwDPcQjRx6BAgBEAU&amp;url=http://docplayer.fi/67766495-Lyhyt-fyysisen-suorituskyvyn-testisto-short-physical-performance-battery-sppb.html&amp;psig=AOvVaw23CI2JZyHdrmY1rimOyRTa&amp;ust=1530902772338694" TargetMode="Externa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fi/url?sa=i&amp;rct=j&amp;q=&amp;esrc=s&amp;frm=1&amp;source=images&amp;cd=&amp;cad=rja&amp;docid=x9hA5NOMQPcVRM&amp;tbnid=NTLxEgJPRzyAUM:&amp;ved=0CAUQjRw&amp;url=http://zitman.deviantart.com/art/Frail-old-lady-figure-Drawing-118378181&amp;ei=VJcsUez5IcmKtAbyq4GQCw&amp;bvm=bv.42965579,d.Yms&amp;psig=AFQjCNFM1CBJHTW7c9faZlAvMEmfPwNK2g&amp;ust=136196320275708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zitman.deviantart.com/art/Figure-Drawings3-10608839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640960" cy="3528392"/>
          </a:xfrm>
        </p:spPr>
        <p:txBody>
          <a:bodyPr>
            <a:noAutofit/>
          </a:bodyPr>
          <a:lstStyle/>
          <a:p>
            <a:pPr marL="90170" indent="-90170"/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OSTEOPOROOSIN OMA HOITO </a:t>
            </a: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►terveen ja toimivan luuston   </a:t>
            </a: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lähtökohta </a:t>
            </a: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►edellytys luulääkehoidon  </a:t>
            </a:r>
            <a:b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onnistumiselle</a:t>
            </a:r>
            <a:endParaRPr lang="fi-FI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47663" y="5085184"/>
            <a:ext cx="7247019" cy="216024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Olli Simonen, erikoislääkäri, </a:t>
            </a:r>
            <a:r>
              <a:rPr lang="fi-FI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MsCM</a:t>
            </a:r>
            <a:r>
              <a:rPr lang="fi-FI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pj</a:t>
            </a:r>
          </a:p>
          <a:p>
            <a:r>
              <a:rPr lang="fi-FI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12.6.2025</a:t>
            </a:r>
          </a:p>
          <a:p>
            <a:r>
              <a:rPr lang="fi-FI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Heinola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DE7164-FF79-7F91-F0A9-8AF22DDD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404664"/>
            <a:ext cx="7416824" cy="1500336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C00000"/>
                </a:solidFill>
                <a:latin typeface="+mn-lt"/>
                <a:ea typeface="Verdana" pitchFamily="34" charset="0"/>
              </a:rPr>
              <a:t>RUOKA PROTEIINILÄHTEENÄ II</a:t>
            </a:r>
            <a:br>
              <a:rPr lang="fi-FI" sz="3200" b="1" dirty="0">
                <a:solidFill>
                  <a:srgbClr val="C00000"/>
                </a:solidFill>
                <a:latin typeface="+mn-lt"/>
                <a:ea typeface="Verdana" pitchFamily="34" charset="0"/>
              </a:rPr>
            </a:br>
            <a:r>
              <a:rPr lang="fi-FI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i-FI" sz="2400" b="1" dirty="0">
                <a:solidFill>
                  <a:srgbClr val="C00000"/>
                </a:solidFill>
                <a:latin typeface="+mn-lt"/>
                <a:ea typeface="Verdana" pitchFamily="34" charset="0"/>
              </a:rPr>
              <a:t>(60 kg henkilön proteiinitarve 72-84 g/vrk)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4F5754-6A4B-3D68-BA76-3159938F7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6792"/>
            <a:ext cx="8388424" cy="5301208"/>
          </a:xfrm>
        </p:spPr>
        <p:txBody>
          <a:bodyPr>
            <a:normAutofit fontScale="92500"/>
          </a:bodyPr>
          <a:lstStyle/>
          <a:p>
            <a:r>
              <a:rPr lang="fi-FI" sz="2800" b="1" dirty="0"/>
              <a:t>Hernekeitto, keskirasvainen nauta	(100g)  7,8 g</a:t>
            </a:r>
          </a:p>
          <a:p>
            <a:r>
              <a:rPr lang="fi-FI" sz="2800" b="1" dirty="0"/>
              <a:t>Kasvishernekeitto (100g) 	                             4,2 g</a:t>
            </a:r>
          </a:p>
          <a:p>
            <a:r>
              <a:rPr lang="fi-FI" sz="2800" b="1" dirty="0"/>
              <a:t>Ruisleipä (100g)								 	    8,3 g</a:t>
            </a:r>
          </a:p>
          <a:p>
            <a:r>
              <a:rPr lang="fi-FI" sz="2800" b="1" dirty="0"/>
              <a:t>Sekaleipä, aamiaisleipä, moniviljaleipä  	    9,8 g</a:t>
            </a:r>
          </a:p>
          <a:p>
            <a:r>
              <a:rPr lang="fi-FI" sz="2800" b="1" dirty="0"/>
              <a:t>Kaurapuuro (veteen keitetty) (100ml) 	  	    2,1 g </a:t>
            </a:r>
          </a:p>
          <a:p>
            <a:r>
              <a:rPr lang="fi-FI" sz="2800" b="1" dirty="0"/>
              <a:t>Nakki ,keitetty ( rasvaa 18,2 g) (100g) 	   11,3 g</a:t>
            </a:r>
          </a:p>
          <a:p>
            <a:r>
              <a:rPr lang="fi-FI" sz="2800" b="1" dirty="0" err="1"/>
              <a:t>Kabanossi</a:t>
            </a:r>
            <a:r>
              <a:rPr lang="fi-FI" sz="2800" b="1" dirty="0"/>
              <a:t>, (rasvaa 14,3g) (100g)			   15,9 g</a:t>
            </a:r>
          </a:p>
          <a:p>
            <a:r>
              <a:rPr lang="fi-FI" sz="2800" b="1" dirty="0"/>
              <a:t>Emmental, (rasvaa 27-30 %,)					   27,9 g                                           </a:t>
            </a:r>
          </a:p>
          <a:p>
            <a:pPr>
              <a:buNone/>
            </a:pPr>
            <a:r>
              <a:rPr lang="fi-FI" sz="2800" dirty="0"/>
              <a:t>                        </a:t>
            </a:r>
            <a:r>
              <a:rPr lang="fi-FI" sz="2800" b="1" dirty="0"/>
              <a:t>2-3 ohutta siivua = 5,6-7,8 g proteiinia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184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D6E4-8769-4395-A1B5-1ABB043BA18B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9"/>
            <a:ext cx="926851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7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449288"/>
            <a:ext cx="7848872" cy="7012160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Osteoporoosin ehkäisyssä ja      	omahoidossa  (käypä hoito)</a:t>
            </a:r>
            <a:b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D-vitamiinin saannin tulee olla </a:t>
            </a:r>
            <a:r>
              <a:rPr lang="fi-FI" sz="3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läpi elämän optimaalista</a:t>
            </a: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 Saanti on optimaalista silloin, kun seerumin </a:t>
            </a:r>
            <a:r>
              <a:rPr lang="fi-FI" sz="31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kalsidiolipitoisuus</a:t>
            </a: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on 75-120 </a:t>
            </a:r>
            <a:r>
              <a:rPr lang="fi-FI" sz="31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nmol/L</a:t>
            </a: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Oikean D-vitamiiniannoksen määrittelyn osteoporoosin hoidossa ja tavoitteellisessa ehkäisyssä </a:t>
            </a: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tulee perustua kalsidiolimittaukseen.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332656"/>
            <a:ext cx="802005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32848" cy="1066800"/>
          </a:xfrm>
        </p:spPr>
        <p:txBody>
          <a:bodyPr/>
          <a:lstStyle/>
          <a:p>
            <a:pPr>
              <a:defRPr/>
            </a:pPr>
            <a:r>
              <a:rPr lang="fi-FI" sz="3200" b="1" dirty="0">
                <a:solidFill>
                  <a:srgbClr val="00B050"/>
                </a:solidFill>
              </a:rPr>
              <a:t>D-vitamiinia ei synny auringosta talvikuukausina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867400"/>
            <a:ext cx="7620000" cy="990600"/>
          </a:xfrm>
        </p:spPr>
        <p:txBody>
          <a:bodyPr>
            <a:normAutofit fontScale="400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fi-FI" sz="4000" b="1" dirty="0"/>
              <a:t>D-vitamiinin synteesi leveysasteella 42°N (</a:t>
            </a:r>
            <a:r>
              <a:rPr lang="fi-FI" sz="4000" b="1" dirty="0">
                <a:solidFill>
                  <a:srgbClr val="C00000"/>
                </a:solidFill>
              </a:rPr>
              <a:t>BOSTON, ROOMA</a:t>
            </a:r>
            <a:r>
              <a:rPr lang="fi-FI" sz="3500" dirty="0"/>
              <a:t>) loka-, marras- ja heinäkuussa. Pylväät kuvaavat ihossa keskipäivän tunteina syntyvän D-vitamiinin esiasteen prekolekalsiferolin (pre-D</a:t>
            </a:r>
            <a:r>
              <a:rPr lang="fi-FI" sz="3500" baseline="-25000" dirty="0"/>
              <a:t>3</a:t>
            </a:r>
            <a:r>
              <a:rPr lang="fi-FI" sz="3500" dirty="0"/>
              <a:t>) määrä prosentteina lähtöaineesta 7-dehydrokolesterolista (Mukailtu viitteestä Holick M. 1995/Paakkari 2012).  </a:t>
            </a:r>
          </a:p>
          <a:p>
            <a:pPr>
              <a:buFont typeface="Wingdings 2" pitchFamily="18" charset="2"/>
              <a:buNone/>
              <a:defRPr/>
            </a:pPr>
            <a:endParaRPr lang="fi-FI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13648" y="63055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8EB3330-39BB-44FD-8A5B-3E823AE652C4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0" y="5580063"/>
            <a:ext cx="4191000" cy="14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748338" y="1339850"/>
            <a:ext cx="304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sz="4800" dirty="0">
              <a:latin typeface="Wingdings" pitchFamily="2" charset="2"/>
            </a:endParaRPr>
          </a:p>
          <a:p>
            <a:r>
              <a:rPr lang="fi-FI" sz="4800" dirty="0">
                <a:latin typeface="Wingdings" pitchFamily="2" charset="2"/>
              </a:rPr>
              <a:t></a:t>
            </a:r>
            <a:r>
              <a:rPr lang="fi-FI" sz="4800" dirty="0">
                <a:solidFill>
                  <a:srgbClr val="FF0000"/>
                </a:solidFill>
                <a:latin typeface="Wingdings" pitchFamily="2" charset="2"/>
              </a:rPr>
              <a:t></a:t>
            </a:r>
            <a:endParaRPr lang="fi-FI" sz="4800" dirty="0"/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041650" y="3757613"/>
            <a:ext cx="381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4400" dirty="0">
                <a:latin typeface="Lucida Grande"/>
                <a:ea typeface="Lucida Grande"/>
                <a:cs typeface="Lucida Grande"/>
              </a:rPr>
              <a:t>°</a:t>
            </a:r>
            <a:endParaRPr lang="fi-FI" sz="4400" dirty="0"/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4019550" y="4386263"/>
            <a:ext cx="800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4400" dirty="0">
                <a:latin typeface="Wingdings" pitchFamily="2" charset="2"/>
              </a:rPr>
              <a:t></a:t>
            </a:r>
            <a:endParaRPr lang="fi-FI" sz="4400" dirty="0"/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 rot="-5400000">
            <a:off x="-655637" y="3213100"/>
            <a:ext cx="442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800" dirty="0"/>
              <a:t>Fotosyntetisoitu pre-D</a:t>
            </a:r>
            <a:r>
              <a:rPr lang="fi-FI" sz="2800" baseline="-25000" dirty="0"/>
              <a:t>3</a:t>
            </a:r>
            <a:r>
              <a:rPr lang="fi-FI" sz="2800" dirty="0"/>
              <a:t> (%)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9719" y="3596481"/>
            <a:ext cx="39941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0" y="1619250"/>
            <a:ext cx="17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2143125"/>
            <a:ext cx="17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0" y="2711450"/>
            <a:ext cx="17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0" y="3281363"/>
            <a:ext cx="177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0" y="3862388"/>
            <a:ext cx="177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4437063"/>
            <a:ext cx="177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6000" y="5005388"/>
            <a:ext cx="177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87700" y="3929063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13332" name="TextBox 19"/>
          <p:cNvSpPr txBox="1">
            <a:spLocks noChangeArrowheads="1"/>
          </p:cNvSpPr>
          <p:nvPr/>
        </p:nvSpPr>
        <p:spPr bwMode="auto">
          <a:xfrm>
            <a:off x="1922463" y="1403350"/>
            <a:ext cx="54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3333" name="TextBox 20"/>
          <p:cNvSpPr txBox="1">
            <a:spLocks noChangeArrowheads="1"/>
          </p:cNvSpPr>
          <p:nvPr/>
        </p:nvSpPr>
        <p:spPr bwMode="auto">
          <a:xfrm>
            <a:off x="1922463" y="1871663"/>
            <a:ext cx="549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3334" name="TextBox 21"/>
          <p:cNvSpPr txBox="1">
            <a:spLocks noChangeArrowheads="1"/>
          </p:cNvSpPr>
          <p:nvPr/>
        </p:nvSpPr>
        <p:spPr bwMode="auto">
          <a:xfrm>
            <a:off x="1905000" y="2405063"/>
            <a:ext cx="549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3335" name="TextBox 22"/>
          <p:cNvSpPr txBox="1">
            <a:spLocks noChangeArrowheads="1"/>
          </p:cNvSpPr>
          <p:nvPr/>
        </p:nvSpPr>
        <p:spPr bwMode="auto">
          <a:xfrm>
            <a:off x="1906588" y="3009900"/>
            <a:ext cx="54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3336" name="TextBox 23"/>
          <p:cNvSpPr txBox="1">
            <a:spLocks noChangeArrowheads="1"/>
          </p:cNvSpPr>
          <p:nvPr/>
        </p:nvSpPr>
        <p:spPr bwMode="auto">
          <a:xfrm>
            <a:off x="1906588" y="3616325"/>
            <a:ext cx="549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3337" name="TextBox 24"/>
          <p:cNvSpPr txBox="1">
            <a:spLocks noChangeArrowheads="1"/>
          </p:cNvSpPr>
          <p:nvPr/>
        </p:nvSpPr>
        <p:spPr bwMode="auto">
          <a:xfrm>
            <a:off x="1908175" y="4152900"/>
            <a:ext cx="54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3338" name="TextBox 25"/>
          <p:cNvSpPr txBox="1">
            <a:spLocks noChangeArrowheads="1"/>
          </p:cNvSpPr>
          <p:nvPr/>
        </p:nvSpPr>
        <p:spPr bwMode="auto">
          <a:xfrm>
            <a:off x="1909763" y="4741863"/>
            <a:ext cx="549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339" name="TextBox 26"/>
          <p:cNvSpPr txBox="1">
            <a:spLocks noChangeArrowheads="1"/>
          </p:cNvSpPr>
          <p:nvPr/>
        </p:nvSpPr>
        <p:spPr bwMode="auto">
          <a:xfrm>
            <a:off x="1909763" y="5329238"/>
            <a:ext cx="549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8" name="Oval 27"/>
          <p:cNvSpPr/>
          <p:nvPr/>
        </p:nvSpPr>
        <p:spPr>
          <a:xfrm>
            <a:off x="5867400" y="1795463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13341" name="TextBox 28"/>
          <p:cNvSpPr txBox="1">
            <a:spLocks noChangeArrowheads="1"/>
          </p:cNvSpPr>
          <p:nvPr/>
        </p:nvSpPr>
        <p:spPr bwMode="auto">
          <a:xfrm>
            <a:off x="6116638" y="1601788"/>
            <a:ext cx="2171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heinäkuu</a:t>
            </a:r>
          </a:p>
        </p:txBody>
      </p:sp>
      <p:sp>
        <p:nvSpPr>
          <p:cNvPr id="13342" name="TextBox 29"/>
          <p:cNvSpPr txBox="1">
            <a:spLocks noChangeArrowheads="1"/>
          </p:cNvSpPr>
          <p:nvPr/>
        </p:nvSpPr>
        <p:spPr bwMode="auto">
          <a:xfrm>
            <a:off x="6129338" y="2252663"/>
            <a:ext cx="2171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lokakuu</a:t>
            </a:r>
          </a:p>
        </p:txBody>
      </p:sp>
      <p:sp>
        <p:nvSpPr>
          <p:cNvPr id="13343" name="TextBox 30"/>
          <p:cNvSpPr txBox="1">
            <a:spLocks noChangeArrowheads="1"/>
          </p:cNvSpPr>
          <p:nvPr/>
        </p:nvSpPr>
        <p:spPr bwMode="auto">
          <a:xfrm>
            <a:off x="6126163" y="2989263"/>
            <a:ext cx="248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marraskuu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43200" y="1795463"/>
            <a:ext cx="793750" cy="3784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33" name="Rectangle 32"/>
          <p:cNvSpPr/>
          <p:nvPr/>
        </p:nvSpPr>
        <p:spPr>
          <a:xfrm>
            <a:off x="3886200" y="4691063"/>
            <a:ext cx="793750" cy="889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997450" y="5503863"/>
            <a:ext cx="793750" cy="7778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35" name="Rectangle 34"/>
          <p:cNvSpPr/>
          <p:nvPr/>
        </p:nvSpPr>
        <p:spPr>
          <a:xfrm>
            <a:off x="5588000" y="1676400"/>
            <a:ext cx="546100" cy="3857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36" name="Rectangle 35"/>
          <p:cNvSpPr/>
          <p:nvPr/>
        </p:nvSpPr>
        <p:spPr>
          <a:xfrm>
            <a:off x="5588000" y="2324100"/>
            <a:ext cx="546100" cy="385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37" name="Rectangle 36"/>
          <p:cNvSpPr/>
          <p:nvPr/>
        </p:nvSpPr>
        <p:spPr>
          <a:xfrm>
            <a:off x="5588000" y="3086100"/>
            <a:ext cx="546100" cy="3857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827261-6143-87AD-6027-C7D416E7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620688"/>
            <a:ext cx="6840760" cy="4896544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Suomessa auringon valoa (UV </a:t>
            </a: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säteilyä) on riittävästi D-vitamiinin tuottamiseen ihossa silloin</a:t>
            </a:r>
            <a:r>
              <a:rPr lang="fi-FI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fi-FI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i-FI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 auringon aiheuttama oma varjo on lyhyempi kuin oma pituus</a:t>
            </a:r>
          </a:p>
        </p:txBody>
      </p:sp>
    </p:spTree>
    <p:extLst>
      <p:ext uri="{BB962C8B-B14F-4D97-AF65-F5344CB8AC3E}">
        <p14:creationId xmlns:p14="http://schemas.microsoft.com/office/powerpoint/2010/main" val="428682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6864" cy="6525344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American </a:t>
            </a:r>
            <a:r>
              <a:rPr lang="fi-FI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Geriatric</a:t>
            </a:r>
            <a:r>
              <a:rPr lang="fi-FI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Societyn</a:t>
            </a:r>
            <a:r>
              <a:rPr lang="fi-FI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(AGS) joulukuussa 2013 annetun konsensuslausuman mukaan </a:t>
            </a:r>
            <a:b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200" b="1" dirty="0">
                <a:solidFill>
                  <a:schemeClr val="tx1"/>
                </a:solidFill>
              </a:rPr>
              <a:t>Ikääntyneiden luuston terveys edellyttää D-vitamiinin päivittäistä 100 mikrogramman lisäannoksen käyttöä.</a:t>
            </a:r>
            <a:br>
              <a:rPr lang="fi-FI" sz="2400" b="1" dirty="0">
                <a:solidFill>
                  <a:schemeClr val="tx1"/>
                </a:solidFill>
              </a:rPr>
            </a:br>
            <a:r>
              <a:rPr lang="fi-FI" sz="2400" b="1" dirty="0">
                <a:solidFill>
                  <a:schemeClr val="tx2"/>
                </a:solidFill>
              </a:rPr>
              <a:t> </a:t>
            </a:r>
            <a:br>
              <a:rPr lang="fi-FI" sz="2400" b="1" dirty="0">
                <a:solidFill>
                  <a:schemeClr val="tx2"/>
                </a:solidFill>
              </a:rPr>
            </a:br>
            <a:r>
              <a:rPr lang="fi-FI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Amerikkalaisen asiantuntijaorganisaation (Institute of </a:t>
            </a:r>
            <a:r>
              <a:rPr lang="fi-FI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medicine</a:t>
            </a:r>
            <a:r>
              <a:rPr lang="fi-FI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IOM) laskelmiin perustuva 100 mikrogramman annos tuottaa lähes kaikille (92 %) 70-vuotiaille amerikkalaisille </a:t>
            </a:r>
            <a:r>
              <a:rPr lang="fi-FI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kalsidiolin</a:t>
            </a:r>
            <a:r>
              <a:rPr lang="fi-FI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pitoisuuden yli 75 </a:t>
            </a:r>
            <a:r>
              <a:rPr lang="fi-FI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nmol/l</a:t>
            </a:r>
            <a:r>
              <a:rPr lang="fi-FI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D-vitamiiniannoksen suuruus ei ole 	ole alkuunkaan	rutiinijuttu :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250825" y="1340768"/>
            <a:ext cx="8435975" cy="5328592"/>
          </a:xfrm>
        </p:spPr>
        <p:txBody>
          <a:bodyPr>
            <a:normAutofit fontScale="92500" lnSpcReduction="10000"/>
          </a:bodyPr>
          <a:lstStyle/>
          <a:p>
            <a:pPr defTabSz="912813"/>
            <a:r>
              <a:rPr lang="fi-FI" sz="2000" b="1" dirty="0"/>
              <a:t>Korkea BMI eli ylipaino ja liikalihavuus vaikuttavat oleellisesti  D-vitamiiniannoksen suuruuteen, sillä rasvakudos täytyy ensin kyllästää  D-vitamiinilla </a:t>
            </a:r>
          </a:p>
          <a:p>
            <a:pPr defTabSz="912813"/>
            <a:r>
              <a:rPr lang="fi-FI" sz="2000" b="1" dirty="0"/>
              <a:t>Matala  D-vitamiinin lähtöpitoisuus (</a:t>
            </a:r>
            <a:r>
              <a:rPr lang="fi-FI" sz="2000" b="1" dirty="0" err="1"/>
              <a:t>sisälläolijat</a:t>
            </a:r>
            <a:r>
              <a:rPr lang="fi-FI" sz="2000" b="1" dirty="0"/>
              <a:t>, pitkäaikaislaitos)</a:t>
            </a:r>
          </a:p>
          <a:p>
            <a:pPr defTabSz="912813"/>
            <a:r>
              <a:rPr lang="fi-FI" sz="2000" b="1" dirty="0"/>
              <a:t>D-vitamiini on rasvaliukoinen ja imeytyy parhaiten rasvaympäristössä ( </a:t>
            </a:r>
            <a:r>
              <a:rPr lang="fi-FI" sz="2000" b="1" u="sng" dirty="0"/>
              <a:t>ota D-vitamiinisi aterian osana</a:t>
            </a:r>
            <a:r>
              <a:rPr lang="fi-FI" sz="2000" b="1" dirty="0"/>
              <a:t>)</a:t>
            </a:r>
          </a:p>
          <a:p>
            <a:pPr defTabSz="912813"/>
            <a:r>
              <a:rPr lang="fi-FI" sz="2000" b="1" dirty="0"/>
              <a:t>Suoliston imeytymishäiriösairaudet (</a:t>
            </a:r>
            <a:r>
              <a:rPr lang="fi-FI" sz="2000" b="1" dirty="0" err="1"/>
              <a:t>malabsorptio</a:t>
            </a:r>
            <a:r>
              <a:rPr lang="fi-FI" sz="2000" b="1" dirty="0"/>
              <a:t>): D-vitamiini imeytyy huonosti</a:t>
            </a:r>
          </a:p>
          <a:p>
            <a:pPr defTabSz="912813"/>
            <a:r>
              <a:rPr lang="fi-FI" sz="2000" b="1" dirty="0"/>
              <a:t>Munuaisen vajaatoiminta</a:t>
            </a:r>
          </a:p>
          <a:p>
            <a:pPr defTabSz="912813"/>
            <a:r>
              <a:rPr lang="fi-FI" sz="2000" b="1" dirty="0"/>
              <a:t>Maksasairaus</a:t>
            </a:r>
          </a:p>
          <a:p>
            <a:pPr defTabSz="912813"/>
            <a:r>
              <a:rPr lang="fi-FI" sz="2000" b="1" dirty="0"/>
              <a:t>Vitamiini D sitovan/kuljettavan proteiinin perimätyyppi</a:t>
            </a:r>
          </a:p>
          <a:p>
            <a:pPr defTabSz="912813"/>
            <a:r>
              <a:rPr lang="fi-FI" sz="2000" b="1" dirty="0"/>
              <a:t>Matala estrogeenipitoisuus vähentää D vitamiinia sitovan proteiinin määrää</a:t>
            </a:r>
          </a:p>
          <a:p>
            <a:pPr defTabSz="912813"/>
            <a:r>
              <a:rPr lang="fi-FI" sz="2000" b="1" dirty="0"/>
              <a:t>Hoitomyöntyvyys (ottaako vai ei ota)</a:t>
            </a:r>
          </a:p>
          <a:p>
            <a:pPr defTabSz="912813"/>
            <a:r>
              <a:rPr lang="fi-FI" sz="2000" b="1" dirty="0"/>
              <a:t>D-vitamiinin määritysmenetelmäerot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"/>
            <a:ext cx="8785225" cy="698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KENEN AINAKIN TULISI AINAKIN TIETÄÄ ELIMISTÖNSÄ  D-VITAMNIINIPITOISUUS</a:t>
            </a:r>
          </a:p>
          <a:p>
            <a:pPr eaLnBrk="0" hangingPunct="0">
              <a:defRPr/>
            </a:pP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en-US" sz="2000" b="1" dirty="0" err="1"/>
              <a:t>L</a:t>
            </a:r>
            <a:r>
              <a:rPr lang="en-US" sz="2000" b="1" dirty="0" err="1">
                <a:cs typeface="+mn-cs"/>
              </a:rPr>
              <a:t>asten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riisitauti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Osteomalasia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u="sng" dirty="0">
                <a:cs typeface="+mn-cs"/>
              </a:rPr>
              <a:t>(</a:t>
            </a:r>
            <a:r>
              <a:rPr lang="en-US" sz="2400" b="1" u="sng" dirty="0" err="1">
                <a:cs typeface="+mn-cs"/>
              </a:rPr>
              <a:t>pitkäaikaishoitolaitosten</a:t>
            </a:r>
            <a:r>
              <a:rPr lang="en-US" sz="2400" b="1" u="sng" dirty="0">
                <a:cs typeface="+mn-cs"/>
              </a:rPr>
              <a:t> </a:t>
            </a:r>
            <a:r>
              <a:rPr lang="en-US" sz="2400" b="1" u="sng" dirty="0" err="1">
                <a:cs typeface="+mn-cs"/>
              </a:rPr>
              <a:t>asukkaat</a:t>
            </a:r>
            <a:r>
              <a:rPr lang="en-US" sz="2400" b="1" u="sng" dirty="0">
                <a:cs typeface="+mn-cs"/>
              </a:rPr>
              <a:t>, </a:t>
            </a:r>
            <a:r>
              <a:rPr lang="en-US" sz="2400" b="1" u="sng" dirty="0" err="1">
                <a:cs typeface="+mn-cs"/>
              </a:rPr>
              <a:t>potilaat</a:t>
            </a:r>
            <a:r>
              <a:rPr lang="en-US" sz="2000" b="1" u="sng" dirty="0">
                <a:cs typeface="+mn-cs"/>
              </a:rPr>
              <a:t>)</a:t>
            </a: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Osteopeniaa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ja</a:t>
            </a:r>
            <a:r>
              <a:rPr lang="en-US" sz="2000" b="1" dirty="0">
                <a:cs typeface="+mn-cs"/>
              </a:rPr>
              <a:t> –</a:t>
            </a:r>
            <a:r>
              <a:rPr lang="en-US" sz="2000" b="1" dirty="0" err="1">
                <a:cs typeface="+mn-cs"/>
              </a:rPr>
              <a:t>poroosi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sairastavat</a:t>
            </a:r>
            <a:r>
              <a:rPr lang="en-US" sz="2000" b="1" dirty="0">
                <a:cs typeface="+mn-cs"/>
              </a:rPr>
              <a:t>/</a:t>
            </a:r>
            <a:r>
              <a:rPr lang="en-US" sz="2000" b="1" dirty="0" err="1">
                <a:cs typeface="+mn-cs"/>
              </a:rPr>
              <a:t>potevat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endParaRPr lang="en-US" sz="2000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Odottavat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ja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imettävät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äidit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Ikääntyneet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joilla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kaatuilua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ja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/tai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matalaenergiamurtumia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Ylipainoiset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(BMI &gt;30 kg/m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)</a:t>
            </a:r>
          </a:p>
          <a:p>
            <a:pPr eaLnBrk="0" hangingPunct="0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Tummaihoiset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ja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/tai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peittävästi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pukeutuvat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hangingPunct="0">
              <a:defRPr/>
            </a:pPr>
            <a:endParaRPr lang="en-US" sz="2000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solidFill>
                  <a:srgbClr val="376092"/>
                </a:solidFill>
                <a:cs typeface="+mn-cs"/>
              </a:rPr>
              <a:t>Lääkehoidot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: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epilepsialääkkeet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,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kortisoni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, AIDS-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lääkkeet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,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oraaliset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sienilääkkeet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,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kolesterolin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imeytymistä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estävät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lääkkeet</a:t>
            </a:r>
            <a:endParaRPr lang="en-US" sz="2000" b="1" dirty="0">
              <a:solidFill>
                <a:srgbClr val="376092"/>
              </a:solidFill>
              <a:cs typeface="+mn-cs"/>
            </a:endParaRPr>
          </a:p>
          <a:p>
            <a:pPr eaLnBrk="0" hangingPunct="0">
              <a:defRPr/>
            </a:pPr>
            <a:endParaRPr lang="en-US" sz="2000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Maksa</a:t>
            </a:r>
            <a:r>
              <a:rPr lang="en-US" sz="2000" b="1" dirty="0">
                <a:cs typeface="+mn-cs"/>
              </a:rPr>
              <a:t>- </a:t>
            </a:r>
            <a:r>
              <a:rPr lang="en-US" sz="2000" b="1" dirty="0" err="1">
                <a:cs typeface="+mn-cs"/>
              </a:rPr>
              <a:t>ja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munuaissairaudet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Hyperparatyreoidismi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endParaRPr lang="en-US" sz="2000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Suolen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imeytymissairaudet</a:t>
            </a:r>
            <a:r>
              <a:rPr lang="en-US" sz="2000" b="1" dirty="0">
                <a:cs typeface="+mn-cs"/>
              </a:rPr>
              <a:t>: </a:t>
            </a:r>
            <a:r>
              <a:rPr lang="en-US" sz="2000" b="1" dirty="0" err="1">
                <a:cs typeface="+mn-cs"/>
              </a:rPr>
              <a:t>esim</a:t>
            </a:r>
            <a:r>
              <a:rPr lang="en-US" sz="2000" b="1" dirty="0">
                <a:cs typeface="+mn-cs"/>
              </a:rPr>
              <a:t>. </a:t>
            </a:r>
            <a:r>
              <a:rPr lang="en-US" sz="2000" b="1" dirty="0" err="1">
                <a:cs typeface="+mn-cs"/>
              </a:rPr>
              <a:t>Chronin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tauti</a:t>
            </a:r>
            <a:r>
              <a:rPr lang="en-US" sz="2000" b="1" dirty="0">
                <a:cs typeface="+mn-cs"/>
              </a:rPr>
              <a:t>, IBD, </a:t>
            </a:r>
            <a:r>
              <a:rPr lang="en-US" sz="2000" b="1" dirty="0" err="1">
                <a:cs typeface="+mn-cs"/>
              </a:rPr>
              <a:t>laihdutuskirurgia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Granuloomia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muodostavat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taudit</a:t>
            </a:r>
            <a:r>
              <a:rPr lang="en-US" sz="2000" b="1" dirty="0">
                <a:cs typeface="+mn-cs"/>
              </a:rPr>
              <a:t>: </a:t>
            </a:r>
            <a:r>
              <a:rPr lang="en-US" sz="2000" b="1" dirty="0" err="1">
                <a:cs typeface="+mn-cs"/>
              </a:rPr>
              <a:t>esim</a:t>
            </a:r>
            <a:r>
              <a:rPr lang="en-US" sz="2000" b="1" dirty="0">
                <a:cs typeface="+mn-cs"/>
              </a:rPr>
              <a:t>. </a:t>
            </a:r>
            <a:r>
              <a:rPr lang="en-US" sz="2000" b="1" dirty="0" err="1">
                <a:cs typeface="+mn-cs"/>
              </a:rPr>
              <a:t>sarkoidoosi</a:t>
            </a:r>
            <a:r>
              <a:rPr lang="en-US" sz="2000" b="1" dirty="0">
                <a:cs typeface="+mn-cs"/>
              </a:rPr>
              <a:t>, </a:t>
            </a:r>
            <a:r>
              <a:rPr lang="en-US" sz="2000" b="1" dirty="0" err="1">
                <a:cs typeface="+mn-cs"/>
              </a:rPr>
              <a:t>tuberkuloosi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Tietyt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lymfoomat</a:t>
            </a:r>
            <a:endParaRPr lang="en-US" sz="2000" b="1" dirty="0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884368" cy="6480720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Omahoito (= itsehoito) on normaalia luuston kehityksen, kasvun, vahvuuden (</a:t>
            </a:r>
            <a:r>
              <a:rPr lang="fi-FI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kestävyy-den</a:t>
            </a:r>
            <a: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), terveyden ja toimintakyvyn omaehtoista turvaamista. </a:t>
            </a:r>
            <a:b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b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Omahoito takaa luuston tarvitse-</a:t>
            </a:r>
            <a:r>
              <a:rPr lang="fi-FI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mat</a:t>
            </a:r>
            <a: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ravinteet (rakennus-aineet) ja vahvistumiskäskytyksen/ ohjauksen</a:t>
            </a:r>
            <a:b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b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Omahoito on edellytys myös luulääkehoidon onnistumiselle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848872" cy="76328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4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fi-FI" sz="4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D-vitamiinimittausten   </a:t>
            </a:r>
            <a:br>
              <a:rPr lang="fi-FI" sz="4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4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tulkinta </a:t>
            </a:r>
            <a:br>
              <a:rPr lang="fi-FI" sz="3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Pitoisuus  </a:t>
            </a:r>
            <a:r>
              <a:rPr lang="fi-FI" sz="3100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nmol</a:t>
            </a: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/L (=nanomoolia/L) 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alle 25 	vakava D-vitamiinipuute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25-50	D-vitamiinin puute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50-75 	riittämätön D-vitamiinin  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saanti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3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75-120  riittävä D-vitamiinin  </a:t>
            </a:r>
            <a:br>
              <a:rPr lang="fi-FI" sz="3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saanti</a:t>
            </a:r>
            <a:br>
              <a:rPr lang="fi-FI" sz="3100" dirty="0">
                <a:solidFill>
                  <a:schemeClr val="accent1">
                    <a:tint val="88000"/>
                    <a:satMod val="1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br>
              <a:rPr lang="fi-FI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fi-FI" sz="31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353425" cy="1209675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Osteoidin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varhaisluukudoksen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määrä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jakautuminen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epänormaalia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kun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seerumin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kalsidiolin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pitoisuus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alle 75 nmol/l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3547C6-2066-47D8-889B-7222D3D9085C}" type="slidenum">
              <a:rPr lang="en-US">
                <a:solidFill>
                  <a:schemeClr val="bg2">
                    <a:shade val="50000"/>
                  </a:schemeClr>
                </a:solidFill>
                <a:cs typeface="+mn-cs"/>
              </a:rPr>
              <a:pPr>
                <a:defRPr/>
              </a:pPr>
              <a:t>21</a:t>
            </a:fld>
            <a:endParaRPr lang="en-US">
              <a:solidFill>
                <a:schemeClr val="bg2">
                  <a:shade val="50000"/>
                </a:schemeClr>
              </a:solidFill>
              <a:cs typeface="+mn-cs"/>
            </a:endParaRP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2381250"/>
            <a:ext cx="45402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5416550" y="2667000"/>
            <a:ext cx="273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en-US" b="1" dirty="0" err="1"/>
              <a:t>mineralisoitunut</a:t>
            </a:r>
            <a:r>
              <a:rPr lang="en-US" b="1" dirty="0"/>
              <a:t> </a:t>
            </a:r>
            <a:r>
              <a:rPr lang="en-US" b="1" dirty="0" err="1"/>
              <a:t>luu</a:t>
            </a:r>
            <a:endParaRPr lang="en-US" b="1" dirty="0"/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5416550" y="3625850"/>
            <a:ext cx="299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en-US" b="1" dirty="0" err="1"/>
              <a:t>mineralisoitumaton</a:t>
            </a:r>
            <a:r>
              <a:rPr lang="en-US" b="1" dirty="0"/>
              <a:t> </a:t>
            </a:r>
            <a:r>
              <a:rPr lang="en-US" b="1" dirty="0" err="1"/>
              <a:t>osteoidi</a:t>
            </a:r>
            <a:endParaRPr lang="en-US" b="1" dirty="0"/>
          </a:p>
        </p:txBody>
      </p:sp>
      <p:sp>
        <p:nvSpPr>
          <p:cNvPr id="8" name="Left Arrow 7"/>
          <p:cNvSpPr/>
          <p:nvPr/>
        </p:nvSpPr>
        <p:spPr>
          <a:xfrm>
            <a:off x="5092700" y="2784475"/>
            <a:ext cx="336550" cy="209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092700" y="3743325"/>
            <a:ext cx="336550" cy="209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 rot="13641038">
            <a:off x="3797300" y="287020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3641038">
            <a:off x="2730500" y="356870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3641038">
            <a:off x="2347913" y="440690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3641038">
            <a:off x="1490663" y="4856163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3641038">
            <a:off x="873125" y="4868863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3641038">
            <a:off x="1722438" y="3703638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3641038">
            <a:off x="2381250" y="3211513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3641038">
            <a:off x="2743200" y="2646363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3641038">
            <a:off x="2381250" y="1833563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9714" name="TextBox 18"/>
          <p:cNvSpPr txBox="1">
            <a:spLocks noChangeArrowheads="1"/>
          </p:cNvSpPr>
          <p:nvPr/>
        </p:nvSpPr>
        <p:spPr bwMode="auto">
          <a:xfrm>
            <a:off x="2838450" y="1738313"/>
            <a:ext cx="3295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en-US" b="1" dirty="0"/>
              <a:t>= </a:t>
            </a:r>
            <a:r>
              <a:rPr lang="en-US" b="1" dirty="0" err="1"/>
              <a:t>epänormaali</a:t>
            </a:r>
            <a:r>
              <a:rPr lang="en-US" b="1" dirty="0"/>
              <a:t> </a:t>
            </a:r>
            <a:r>
              <a:rPr lang="en-US" b="1" dirty="0" err="1"/>
              <a:t>osteoidisaareke</a:t>
            </a:r>
            <a:endParaRPr lang="en-US" b="1" dirty="0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5429250" y="4895850"/>
            <a:ext cx="27559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en-US" sz="1000"/>
              <a:t>Priemel et al. Bone mineralization defects and vitamin D deficiency: histomorphometric analysis of iliac crest bone biopsies and circulating 25-hydroxyvitamin D in 675 patients. J Bone Miner Res (2010) vol. 25 (2) pp. 305-12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60649"/>
            <a:ext cx="7560840" cy="1440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Luusto-, lihas- ja muut hyvät terveysvaikutukset riippuvat </a:t>
            </a:r>
            <a:r>
              <a:rPr lang="fi-FI" sz="3200" b="1" u="sng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elimistön D-vitamiinipitoisuudesta</a:t>
            </a:r>
            <a:br>
              <a:rPr lang="fi-FI" sz="28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sz="2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>
          <a:xfrm>
            <a:off x="683568" y="1844825"/>
            <a:ext cx="8208912" cy="5013176"/>
          </a:xfrm>
        </p:spPr>
        <p:txBody>
          <a:bodyPr>
            <a:normAutofit fontScale="92500"/>
          </a:bodyPr>
          <a:lstStyle/>
          <a:p>
            <a:r>
              <a:rPr lang="fi-FI" sz="2800" b="1" dirty="0"/>
              <a:t>Osteoporoosi alkaa estyä  kalsidiolipitoisuudella, joka on suurempi kuin 50 </a:t>
            </a:r>
            <a:r>
              <a:rPr lang="fi-FI" sz="2800" b="1" dirty="0" err="1"/>
              <a:t>nmol/L</a:t>
            </a:r>
            <a:endParaRPr lang="fi-FI" sz="2800" b="1" dirty="0"/>
          </a:p>
          <a:p>
            <a:endParaRPr lang="fi-FI" sz="2800" b="1" dirty="0"/>
          </a:p>
          <a:p>
            <a:r>
              <a:rPr lang="fi-FI" sz="2800" b="1" dirty="0"/>
              <a:t>Kaatumiset vähenevät 17-22 % vasta kalsidiolipitoisuudelle 60 nmol/L (=lihasvaikutus)</a:t>
            </a:r>
          </a:p>
          <a:p>
            <a:endParaRPr lang="fi-FI" sz="2800" b="1" dirty="0"/>
          </a:p>
          <a:p>
            <a:r>
              <a:rPr lang="fi-FI" sz="2800" b="1" dirty="0"/>
              <a:t>Murtumat vähenevät vasta kalsidiolipitoisuudessa 75 nmol/L  ja </a:t>
            </a:r>
            <a:r>
              <a:rPr lang="fi-FI" sz="2800" b="1" dirty="0">
                <a:solidFill>
                  <a:srgbClr val="C00000"/>
                </a:solidFill>
              </a:rPr>
              <a:t>muut suotuisat terveysvaikutukset ( </a:t>
            </a:r>
            <a:r>
              <a:rPr lang="fi-FI" sz="2800" b="1" dirty="0" err="1">
                <a:solidFill>
                  <a:srgbClr val="C00000"/>
                </a:solidFill>
              </a:rPr>
              <a:t>esim</a:t>
            </a:r>
            <a:r>
              <a:rPr lang="fi-FI" sz="2800" b="1" dirty="0">
                <a:solidFill>
                  <a:srgbClr val="C00000"/>
                </a:solidFill>
              </a:rPr>
              <a:t> koronalta suojautuminen) alkavat</a:t>
            </a:r>
          </a:p>
          <a:p>
            <a:endParaRPr lang="fi-FI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648" y="332657"/>
            <a:ext cx="7560840" cy="10087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D-vitamiinin turvallisuus</a:t>
            </a:r>
          </a:p>
        </p:txBody>
      </p:sp>
      <p:sp>
        <p:nvSpPr>
          <p:cNvPr id="33795" name="Sisällön paikkamerkki 2"/>
          <p:cNvSpPr>
            <a:spLocks noGrp="1"/>
          </p:cNvSpPr>
          <p:nvPr>
            <p:ph idx="1"/>
          </p:nvPr>
        </p:nvSpPr>
        <p:spPr>
          <a:xfrm>
            <a:off x="971600" y="1196752"/>
            <a:ext cx="7992888" cy="5472336"/>
          </a:xfrm>
        </p:spPr>
        <p:txBody>
          <a:bodyPr>
            <a:normAutofit fontScale="2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b="1" dirty="0">
              <a:solidFill>
                <a:srgbClr val="FF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7200" b="1" dirty="0"/>
              <a:t>    </a:t>
            </a: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EU:n elintarviketurvallisuusviraston määrittelemät suurimmat turvalliset D-vitamiinin päivittäisannokset (26.6.2012)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sz="1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- 0-1 v	  		25 µg/vrk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- 1-10v  	  		50 µg/vrk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sz="1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yli 10 v 	     100 µg/vrk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sz="1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-100 µg/vrk on myös turvallinen annos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raskauden ja imetyksen</a:t>
            </a:r>
            <a:r>
              <a:rPr lang="fi-FI" sz="11200" b="1" dirty="0"/>
              <a:t> </a:t>
            </a: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aikana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7092950" y="6453188"/>
            <a:ext cx="1760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eaLnBrk="0" hangingPunct="0"/>
            <a:r>
              <a:rPr lang="en-US" sz="1400" b="1">
                <a:solidFill>
                  <a:srgbClr val="969696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Mäyränpää ym. 2010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 cstate="print"/>
          <a:srcRect t="4807" r="35414"/>
          <a:stretch>
            <a:fillRect/>
          </a:stretch>
        </p:blipFill>
        <p:spPr bwMode="auto">
          <a:xfrm>
            <a:off x="911225" y="752475"/>
            <a:ext cx="315595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ight Brace 6"/>
          <p:cNvSpPr>
            <a:spLocks/>
          </p:cNvSpPr>
          <p:nvPr/>
        </p:nvSpPr>
        <p:spPr bwMode="auto">
          <a:xfrm>
            <a:off x="4140200" y="1341438"/>
            <a:ext cx="287338" cy="792162"/>
          </a:xfrm>
          <a:prstGeom prst="rightBrace">
            <a:avLst>
              <a:gd name="adj1" fmla="val 8360"/>
              <a:gd name="adj2" fmla="val 50000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2813" eaLnBrk="0" hangingPunct="0"/>
            <a:endParaRPr lang="en-US"/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643438" y="1341438"/>
            <a:ext cx="3889002" cy="1569660"/>
          </a:xfrm>
          <a:prstGeom prst="rect">
            <a:avLst/>
          </a:prstGeom>
          <a:solidFill>
            <a:srgbClr val="FFDAA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35%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lasten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murtumista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tulee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vähäisten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vammojen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seurauksena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esim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kompastumisen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yhteydessä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900113" y="1268413"/>
            <a:ext cx="3167062" cy="215900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2813" eaLnBrk="0" hangingPunct="0"/>
            <a:endParaRPr lang="en-US"/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900113" y="1989138"/>
            <a:ext cx="3167062" cy="215900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2813"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7163" y="4083050"/>
            <a:ext cx="371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*</a:t>
            </a:r>
          </a:p>
        </p:txBody>
      </p:sp>
      <p:sp>
        <p:nvSpPr>
          <p:cNvPr id="32777" name="Suorakulmio 8"/>
          <p:cNvSpPr>
            <a:spLocks noChangeArrowheads="1"/>
          </p:cNvSpPr>
          <p:nvPr/>
        </p:nvSpPr>
        <p:spPr bwMode="auto">
          <a:xfrm>
            <a:off x="5435600" y="5949950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en-US" b="1" dirty="0" err="1">
                <a:latin typeface="Calibri" pitchFamily="34" charset="0"/>
              </a:rPr>
              <a:t>Mäyränpää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ym</a:t>
            </a:r>
            <a:r>
              <a:rPr lang="en-US" b="1" dirty="0">
                <a:latin typeface="Calibri" pitchFamily="34" charset="0"/>
              </a:rPr>
              <a:t>. 2010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0"/>
            <a:ext cx="7674056" cy="7101408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b="1" dirty="0">
                <a:solidFill>
                  <a:srgbClr val="C00000"/>
                </a:solidFill>
                <a:effectLst/>
              </a:rPr>
              <a:t>K-vitamiini ja luusto</a:t>
            </a:r>
            <a:br>
              <a:rPr lang="fi-FI" b="1" dirty="0">
                <a:solidFill>
                  <a:srgbClr val="C00000"/>
                </a:solidFill>
                <a:effectLst/>
              </a:rPr>
            </a:br>
            <a:br>
              <a:rPr lang="fi-FI" dirty="0">
                <a:solidFill>
                  <a:srgbClr val="00B050"/>
                </a:solidFill>
              </a:rPr>
            </a:br>
            <a:r>
              <a:rPr lang="fi-FI" sz="2000" b="1" dirty="0">
                <a:solidFill>
                  <a:srgbClr val="00B050"/>
                </a:solidFill>
              </a:rPr>
              <a:t>GLA –proteiini on </a:t>
            </a:r>
            <a:r>
              <a:rPr lang="fi-FI" sz="2200" b="1" dirty="0">
                <a:solidFill>
                  <a:schemeClr val="tx1"/>
                </a:solidFill>
              </a:rPr>
              <a:t>luun</a:t>
            </a:r>
            <a:r>
              <a:rPr lang="fi-FI" sz="2000" b="1" dirty="0"/>
              <a:t> yleisin ei-kollageeniproteiini. K-vitamiini aktivoi n 20 eri tyyppistä GLA proteiinia</a:t>
            </a:r>
            <a:br>
              <a:rPr lang="fi-FI" sz="2000" b="1" dirty="0"/>
            </a:br>
            <a:br>
              <a:rPr lang="fi-FI" sz="2000" b="1" dirty="0"/>
            </a:br>
            <a:r>
              <a:rPr lang="fi-FI" sz="2000" b="1" dirty="0"/>
              <a:t>K-vitamiini lisää yhdessä D-vitamiinin kanssa luun mineralisaatiota ( = kalsiumin määrää luussa)</a:t>
            </a:r>
            <a:br>
              <a:rPr lang="fi-FI" sz="2000" b="1" dirty="0"/>
            </a:br>
            <a:br>
              <a:rPr lang="fi-FI" sz="2000" b="1" dirty="0"/>
            </a:br>
            <a:r>
              <a:rPr lang="fi-FI" sz="2000" b="1" dirty="0"/>
              <a:t>Vähentää /poistaa verisuonen seinämästä kalsiumia </a:t>
            </a:r>
            <a:br>
              <a:rPr lang="fi-FI" sz="2000" b="1" dirty="0"/>
            </a:br>
            <a:r>
              <a:rPr lang="fi-FI" sz="2000" b="1" dirty="0"/>
              <a:t>(verisuonen seinämän jäykistyminen/kalkkeutuminen vähenee)</a:t>
            </a:r>
            <a:br>
              <a:rPr lang="fi-FI" sz="2000" b="1" dirty="0"/>
            </a:br>
            <a:br>
              <a:rPr lang="fi-FI" sz="2000" b="1" dirty="0"/>
            </a:br>
            <a:r>
              <a:rPr lang="fi-FI" sz="2000" b="1" dirty="0"/>
              <a:t>K-vitamiinia saadaan  ravinnosta</a:t>
            </a:r>
            <a:br>
              <a:rPr lang="fi-FI" sz="2000" b="1" dirty="0"/>
            </a:br>
            <a:r>
              <a:rPr lang="fi-FI" sz="2000" b="1" dirty="0"/>
              <a:t>  -vihreistä lehtivihanneksista – suosi ruokavaliossasi niitä (0,5 </a:t>
            </a:r>
            <a:br>
              <a:rPr lang="fi-FI" sz="2000" b="1" dirty="0"/>
            </a:br>
            <a:r>
              <a:rPr lang="fi-FI" sz="2000" b="1" dirty="0"/>
              <a:t>                                                                                                  -1 kg/vrk)</a:t>
            </a:r>
            <a:br>
              <a:rPr lang="fi-FI" sz="2000" b="1" dirty="0"/>
            </a:br>
            <a:r>
              <a:rPr lang="fi-FI" sz="2000" b="1" dirty="0"/>
              <a:t>  - käymällä valmistetuista juustoista</a:t>
            </a:r>
            <a:br>
              <a:rPr lang="fi-FI" sz="2000" b="1" dirty="0"/>
            </a:br>
            <a:br>
              <a:rPr lang="fi-FI" sz="2000" dirty="0"/>
            </a:br>
            <a:r>
              <a:rPr lang="fi-FI" sz="2000" b="1" dirty="0"/>
              <a:t>Marevan on K-vitamiinin vastavaikuttaja ja sen käytöstä ollaan luopumassa</a:t>
            </a:r>
            <a:endParaRPr lang="fi-FI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8464" y="764704"/>
            <a:ext cx="269253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8100392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Turvaa kalsiumin saantisi 1</a:t>
            </a:r>
            <a:br>
              <a:rPr lang="fi-FI" sz="4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sz="2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971600" y="1268760"/>
            <a:ext cx="8172400" cy="5589239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b="1" dirty="0">
                <a:latin typeface="Verdana" pitchFamily="34" charset="0"/>
                <a:ea typeface="Verdana" pitchFamily="34" charset="0"/>
              </a:rPr>
              <a:t>1 g kalsiumia päivässä riittää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b="1" dirty="0">
                <a:latin typeface="Verdana" pitchFamily="34" charset="0"/>
                <a:ea typeface="Verdana" pitchFamily="34" charset="0"/>
              </a:rPr>
              <a:t>Parasta kalsiumia on ravinnosta saatava kalsium (imeytyy tasaisesti)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b="1" dirty="0">
                <a:latin typeface="Verdana" pitchFamily="34" charset="0"/>
                <a:ea typeface="Verdana" pitchFamily="34" charset="0"/>
              </a:rPr>
              <a:t>Liialliseen kalsiumin saantiin voi liittyä sydäninfarktin vaara (yli 1,5 g kalsiumia on liikaa)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b="1" dirty="0">
                <a:latin typeface="Verdana" pitchFamily="34" charset="0"/>
                <a:ea typeface="Verdana" pitchFamily="34" charset="0"/>
              </a:rPr>
              <a:t>Parhaita kalsiumin lähteitä ovat erilaiset maitotuotteet, mutta hyviä kalsiumlähteitä ovat myös kalat (ruodot) ja lehtivihannekset.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b="1" dirty="0">
                <a:latin typeface="Verdana" pitchFamily="34" charset="0"/>
                <a:ea typeface="Verdana" pitchFamily="34" charset="0"/>
              </a:rPr>
              <a:t>Jos kalsiumia tabletteina, niin annos 500 mg yleensä riittää Suomessa maitotaloustuotteiden käyttäjillä (imeytyy ruoan seassa tasaisemmin)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b="1" dirty="0">
                <a:latin typeface="Verdana" pitchFamily="34" charset="0"/>
                <a:ea typeface="Verdana" pitchFamily="34" charset="0"/>
              </a:rPr>
              <a:t>Testaa kalsiumin saantisi: </a:t>
            </a:r>
            <a:r>
              <a:rPr lang="fi-FI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hlinkClick r:id="rId2"/>
              </a:rPr>
              <a:t>www.suomenosteoporoosiyhdistys.fi</a:t>
            </a:r>
            <a:r>
              <a:rPr lang="fi-FI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</a:t>
            </a:r>
            <a:endParaRPr lang="fi-FI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r>
              <a:rPr lang="fi-FI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  </a:t>
            </a:r>
            <a:r>
              <a:rPr lang="fi-FI" sz="2000" b="1" dirty="0">
                <a:latin typeface="Verdana" pitchFamily="34" charset="0"/>
                <a:ea typeface="Verdana" pitchFamily="34" charset="0"/>
              </a:rPr>
              <a:t> ja siellä etusivun alalaita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40A6BC-7126-2FBB-2251-416D0137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792088"/>
          </a:xfrm>
        </p:spPr>
        <p:txBody>
          <a:bodyPr/>
          <a:lstStyle/>
          <a:p>
            <a:r>
              <a:rPr lang="fi-FI" b="1" dirty="0">
                <a:solidFill>
                  <a:srgbClr val="C00000"/>
                </a:solidFill>
              </a:rPr>
              <a:t>Turvaa kalsiumin saantisi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869DFA-5C52-D8A4-6735-EB0FA0D49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196752"/>
            <a:ext cx="7346776" cy="5544616"/>
          </a:xfrm>
        </p:spPr>
        <p:txBody>
          <a:bodyPr>
            <a:normAutofit lnSpcReduction="10000"/>
          </a:bodyPr>
          <a:lstStyle/>
          <a:p>
            <a:r>
              <a:rPr lang="fi-FI" sz="2400" b="1" dirty="0">
                <a:solidFill>
                  <a:schemeClr val="tx1"/>
                </a:solidFill>
              </a:rPr>
              <a:t>Ota kalsium tablettisi osana ruokaa (imeytyy tasaisesti)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Liiallinen suolan käyttö lisää kalsiumin eritystä virtsaan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Kasvisten sisältämä oksaalihappo muodostaa kalsiumin kanssa kalsiumoksalaattisuolan, joka ei imeydy suolesta</a:t>
            </a:r>
          </a:p>
          <a:p>
            <a:pPr marL="0" indent="0">
              <a:buNone/>
            </a:pPr>
            <a:r>
              <a:rPr lang="fi-FI" sz="2400" b="1" dirty="0">
                <a:solidFill>
                  <a:schemeClr val="tx1"/>
                </a:solidFill>
              </a:rPr>
              <a:t>    (raparperi, punajuuri)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Riittämätön energian saanti ruoasta lisää kalsiumin eritystä virtsaan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Riittämätön kasvisten syönti lisää kalsiumin eritystä virtsaan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Pitkäaikainen </a:t>
            </a:r>
            <a:r>
              <a:rPr lang="fi-FI" sz="2400" b="1" dirty="0" err="1">
                <a:solidFill>
                  <a:schemeClr val="tx1"/>
                </a:solidFill>
              </a:rPr>
              <a:t>happosalpaajalaakitys</a:t>
            </a:r>
            <a:r>
              <a:rPr lang="fi-FI" sz="2400" b="1" dirty="0">
                <a:solidFill>
                  <a:schemeClr val="tx1"/>
                </a:solidFill>
              </a:rPr>
              <a:t> estää kalsiumin imeytymistä suolesta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0887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812360" cy="1368152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LIIKUNTA YLLÄPITÄÄ JA PARANTAA  TERVEYTTÄ JA TOIMINTAKYKYÄ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374904" y="1754814"/>
            <a:ext cx="8275320" cy="4986554"/>
          </a:xfrm>
        </p:spPr>
        <p:txBody>
          <a:bodyPr>
            <a:normAutofit lnSpcReduction="10000"/>
          </a:bodyPr>
          <a:lstStyle/>
          <a:p>
            <a:r>
              <a:rPr lang="fi-FI" sz="2800" b="1" dirty="0" err="1"/>
              <a:t>Aineevaihduntaan</a:t>
            </a:r>
            <a:r>
              <a:rPr lang="fi-FI" sz="2800" b="1" dirty="0"/>
              <a:t> +++++</a:t>
            </a:r>
          </a:p>
          <a:p>
            <a:r>
              <a:rPr lang="fi-FI" sz="2800" b="1" dirty="0"/>
              <a:t>Rasvakudokseen ++ ja lihaksiin ++++</a:t>
            </a:r>
          </a:p>
          <a:p>
            <a:r>
              <a:rPr lang="fi-FI" sz="2800" b="1" dirty="0"/>
              <a:t>Luustoon ja niveliin +++++</a:t>
            </a:r>
          </a:p>
          <a:p>
            <a:r>
              <a:rPr lang="fi-FI" sz="2800" b="1" dirty="0">
                <a:solidFill>
                  <a:srgbClr val="C00000"/>
                </a:solidFill>
              </a:rPr>
              <a:t>Asennonhallintaan +++ ja havaintomotoriikkaan ++</a:t>
            </a:r>
          </a:p>
          <a:p>
            <a:r>
              <a:rPr lang="fi-FI" sz="2800" b="1" dirty="0"/>
              <a:t>Hengitys- ja verenkiertoelimistöön +++++</a:t>
            </a:r>
          </a:p>
          <a:p>
            <a:r>
              <a:rPr lang="fi-FI" sz="2800" b="1" dirty="0">
                <a:solidFill>
                  <a:srgbClr val="C00000"/>
                </a:solidFill>
              </a:rPr>
              <a:t>Aivojen terveyteen ja toimintaan ++++ +</a:t>
            </a:r>
          </a:p>
          <a:p>
            <a:r>
              <a:rPr lang="fi-FI" sz="2800" b="1" dirty="0">
                <a:solidFill>
                  <a:srgbClr val="C00000"/>
                </a:solidFill>
              </a:rPr>
              <a:t>Uneen, ruokahaluun, suolen toimintaan ++++</a:t>
            </a:r>
          </a:p>
          <a:p>
            <a:r>
              <a:rPr lang="fi-FI" sz="2800" b="1" dirty="0"/>
              <a:t>Fyysiseen toimintakykyyn ++++</a:t>
            </a:r>
          </a:p>
          <a:p>
            <a:r>
              <a:rPr lang="fi-FI" sz="2800" b="1" dirty="0" err="1">
                <a:solidFill>
                  <a:srgbClr val="C00000"/>
                </a:solidFill>
              </a:rPr>
              <a:t>Psyykiseen</a:t>
            </a:r>
            <a:r>
              <a:rPr lang="fi-FI" sz="2800" b="1" dirty="0">
                <a:solidFill>
                  <a:srgbClr val="C00000"/>
                </a:solidFill>
              </a:rPr>
              <a:t> hyvinvointiin (endorfiinit) +++</a:t>
            </a:r>
            <a:endParaRPr lang="fi-FI" sz="2800" b="1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1AC2B8-CDF1-D347-FD37-0FBCB97B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404664"/>
            <a:ext cx="7130752" cy="1296144"/>
          </a:xfrm>
        </p:spPr>
        <p:txBody>
          <a:bodyPr/>
          <a:lstStyle/>
          <a:p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LIIKUNTA ON SAIRAUKSIEN EHKÄISYÄ JA HOITOA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9ECAE7-D885-722D-FA2C-2E74D996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312472" cy="5040560"/>
          </a:xfrm>
        </p:spPr>
        <p:txBody>
          <a:bodyPr>
            <a:normAutofit fontScale="92500" lnSpcReduction="10000"/>
          </a:bodyPr>
          <a:lstStyle/>
          <a:p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Sydän- ja verisuonisairaudet ( sydäninfarkti, verenpainetauti)</a:t>
            </a:r>
          </a:p>
          <a:p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Aivojen surkastuminen </a:t>
            </a:r>
          </a:p>
          <a:p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Dementia</a:t>
            </a:r>
          </a:p>
          <a:p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Aikuistyypin diabetes ja sen seuraamukset (sokeritasapaino, lääkityksen tarve, sydäninfarkti, sokeus, raaja-amputaatiot, munuaisten tuhoutuminen)</a:t>
            </a:r>
          </a:p>
          <a:p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Nivelrikko</a:t>
            </a:r>
          </a:p>
          <a:p>
            <a:r>
              <a:rPr lang="fi-FI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Osteopenia</a:t>
            </a:r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 osteoporoosi (murtumat)</a:t>
            </a:r>
          </a:p>
          <a:p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Tasapaino (kaatumiset, murtumat)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17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049440-3F4C-C690-D150-BA4D605E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4110"/>
            <a:ext cx="7058744" cy="1652762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HUOM!!!!</a:t>
            </a:r>
            <a:b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b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Omahoito </a:t>
            </a:r>
            <a:r>
              <a:rPr lang="fi-FI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on ehdoton </a:t>
            </a:r>
            <a:br>
              <a:rPr lang="fi-FI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br>
              <a:rPr lang="fi-FI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r>
              <a:rPr lang="fi-FI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edellytys</a:t>
            </a:r>
            <a:b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b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luulääkehoidon </a:t>
            </a:r>
            <a:b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b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onnistumiselle  !!!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998707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620713"/>
            <a:ext cx="7571184" cy="936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Liikuntaa luille ja lihaksille</a:t>
            </a:r>
            <a:endParaRPr lang="fi-FI" sz="3200" b="1" dirty="0"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1" name="Sisällön paikkamerkki 2"/>
          <p:cNvSpPr>
            <a:spLocks noGrp="1"/>
          </p:cNvSpPr>
          <p:nvPr>
            <p:ph idx="1"/>
          </p:nvPr>
        </p:nvSpPr>
        <p:spPr>
          <a:xfrm>
            <a:off x="1115616" y="1916832"/>
            <a:ext cx="7571184" cy="453650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fi-FI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Liikunnan luustolle ja lihaksille aiheuttaman rasitusärsykkeen tavoite on antaa luustolle ja lihaksille </a:t>
            </a:r>
            <a:r>
              <a:rPr lang="fi-FI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vahvistusmiskomento</a:t>
            </a:r>
            <a:r>
              <a:rPr lang="fi-FI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eaLnBrk="1" hangingPunct="1"/>
            <a:endParaRPr lang="fi-FI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fi-FI" sz="2800" b="1" u="sng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Säännöllisellä liikunnalla </a:t>
            </a:r>
            <a:r>
              <a:rPr lang="fi-FI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mahdollista vähentää kaatumisia 10-50%  ja murtumia 40 %, sillä lihasten voima ja reagointikyky säilyy/paranee, luuston kestävyys säilyy/paranee</a:t>
            </a:r>
          </a:p>
          <a:p>
            <a:pPr eaLnBrk="1" hangingPunct="1"/>
            <a:endParaRPr lang="fi-FI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7F4F28-F199-91E2-848A-143FD99D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60648"/>
            <a:ext cx="7632848" cy="1644352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TERVEYTTÄ JA ITSENÄISTÄ TOIMINTAKYKYÄ EDISTÄVÄN LIIKUNNAN KOKONAISUUS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626F36-259F-BF7F-532B-E1EBA3A8E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905000"/>
            <a:ext cx="7632847" cy="4692352"/>
          </a:xfrm>
        </p:spPr>
        <p:txBody>
          <a:bodyPr>
            <a:noAutofit/>
          </a:bodyPr>
          <a:lstStyle/>
          <a:p>
            <a:r>
              <a:rPr lang="fi-FI" sz="3200" b="1" dirty="0"/>
              <a:t>Kestävyysliikunta: (30) - 60 min joka päivä </a:t>
            </a:r>
          </a:p>
          <a:p>
            <a:r>
              <a:rPr lang="fi-FI" sz="3200" b="1" dirty="0"/>
              <a:t>Voimaliikunta: 60min kahdesti viikossa</a:t>
            </a:r>
          </a:p>
          <a:p>
            <a:r>
              <a:rPr lang="fi-FI" sz="3200" b="1" dirty="0"/>
              <a:t>Tasapainon hallinnan harjoittelu: jatkuvasti</a:t>
            </a:r>
          </a:p>
          <a:p>
            <a:r>
              <a:rPr lang="fi-FI" sz="3200" b="1" dirty="0"/>
              <a:t>Luuston edellyttämä kohdennettu liikunta: hetkellisesti luuta rasittavaa liikuntaa</a:t>
            </a:r>
          </a:p>
        </p:txBody>
      </p:sp>
    </p:spTree>
    <p:extLst>
      <p:ext uri="{BB962C8B-B14F-4D97-AF65-F5344CB8AC3E}">
        <p14:creationId xmlns:p14="http://schemas.microsoft.com/office/powerpoint/2010/main" val="2859107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496A68-354F-FDCF-DB07-F722D1D8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1280890"/>
          </a:xfrm>
        </p:spPr>
        <p:txBody>
          <a:bodyPr/>
          <a:lstStyle/>
          <a:p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Kestävyysliikunta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CCD183-B58B-5B79-DB1D-6BEFCA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905000"/>
            <a:ext cx="7200799" cy="4006222"/>
          </a:xfrm>
        </p:spPr>
        <p:txBody>
          <a:bodyPr>
            <a:noAutofit/>
          </a:bodyPr>
          <a:lstStyle/>
          <a:p>
            <a:r>
              <a:rPr lang="fi-FI" sz="3200" b="1" dirty="0"/>
              <a:t>Kävely, sauvakävely, hiihto,(hölkkä), tanssi, ryhmäliikunta ( </a:t>
            </a:r>
            <a:r>
              <a:rPr lang="fi-FI" sz="3200" b="1" dirty="0" err="1"/>
              <a:t>esim</a:t>
            </a:r>
            <a:r>
              <a:rPr lang="fi-FI" sz="3200" b="1" dirty="0"/>
              <a:t> jumppa), (pallopelit)  </a:t>
            </a:r>
          </a:p>
          <a:p>
            <a:endParaRPr lang="fi-FI" sz="3200" b="1" dirty="0"/>
          </a:p>
          <a:p>
            <a:r>
              <a:rPr lang="fi-FI" sz="3200" b="1" dirty="0"/>
              <a:t>Rasitustavoite: pieni hengästyminen niin että liikkuessa voi vaivatta keskustella </a:t>
            </a:r>
          </a:p>
        </p:txBody>
      </p:sp>
    </p:spTree>
    <p:extLst>
      <p:ext uri="{BB962C8B-B14F-4D97-AF65-F5344CB8AC3E}">
        <p14:creationId xmlns:p14="http://schemas.microsoft.com/office/powerpoint/2010/main" val="3979855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799235-8670-D656-72F9-E6F04E2D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7" y="332656"/>
            <a:ext cx="7058744" cy="720080"/>
          </a:xfrm>
        </p:spPr>
        <p:txBody>
          <a:bodyPr/>
          <a:lstStyle/>
          <a:p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Voimaliikunta 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C005FF-44B9-7B8F-A5CE-109D47CE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40768"/>
            <a:ext cx="8282881" cy="5517232"/>
          </a:xfrm>
        </p:spPr>
        <p:txBody>
          <a:bodyPr>
            <a:normAutofit fontScale="92500" lnSpcReduction="10000"/>
          </a:bodyPr>
          <a:lstStyle/>
          <a:p>
            <a:r>
              <a:rPr lang="fi-FI" sz="2400" b="1" dirty="0"/>
              <a:t>A: Säännöllinen ohjattu kuntosaliharjoittelu</a:t>
            </a:r>
          </a:p>
          <a:p>
            <a:r>
              <a:rPr lang="fi-FI" sz="2400" b="1" dirty="0"/>
              <a:t>B: Säännöllinen ohjelman mukainen omatoiminen kuntosaliharjoittelu</a:t>
            </a:r>
          </a:p>
          <a:p>
            <a:r>
              <a:rPr lang="fi-FI" sz="2400" b="1" dirty="0"/>
              <a:t>C: Säännöllinen ohjelman mukainen omatoiminen voimaharjoittelu kotona: tuolista ylösnousu ilman käsien apua kotona, käsipainoharjoittelu, varpaillenousuharjoittelu,  </a:t>
            </a:r>
          </a:p>
          <a:p>
            <a:r>
              <a:rPr lang="fi-FI" sz="2400" b="1" dirty="0"/>
              <a:t>A,B ja/tai C:n lisäksi voimaa edellyttävää arkiliikuntaa (portaiden nousu, taakan kantaminen, metsämarjojen poiminta, lumityöt, maanmuokkaus/kaivuu)                       </a:t>
            </a:r>
          </a:p>
          <a:p>
            <a:r>
              <a:rPr lang="fi-FI" sz="2400" b="1" dirty="0"/>
              <a:t>Voimaliikunnassa harjoitettava kaikki suuret lihasryhmät:</a:t>
            </a:r>
          </a:p>
          <a:p>
            <a:pPr marL="0" indent="0">
              <a:buNone/>
            </a:pPr>
            <a:r>
              <a:rPr lang="fi-FI" sz="2400" b="1" dirty="0"/>
              <a:t>     alaraajat, pakarat, selkä, vatsa, yläraajat</a:t>
            </a:r>
          </a:p>
          <a:p>
            <a:pPr marL="0" indent="0">
              <a:buNone/>
            </a:pPr>
            <a:endParaRPr lang="fi-FI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chemeClr val="accent1"/>
                </a:solidFill>
              </a:rPr>
              <a:t>Lihas </a:t>
            </a:r>
            <a:r>
              <a:rPr lang="fi-FI" sz="2400" b="1" dirty="0">
                <a:solidFill>
                  <a:srgbClr val="C00000"/>
                </a:solidFill>
              </a:rPr>
              <a:t>ja luu vahvistuvat levossa rasituksen jälkeen, ei rasituksessa.  </a:t>
            </a:r>
          </a:p>
          <a:p>
            <a:endParaRPr lang="fi-FI" sz="2400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142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60840" cy="12241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Liikuntavalikkosi (I): rasita lu</a:t>
            </a:r>
            <a:r>
              <a:rPr lang="fi-FI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itasi</a:t>
            </a:r>
            <a:endParaRPr lang="fi-FI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960438" y="1124745"/>
            <a:ext cx="8183562" cy="6048672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Liikunta, joka aiheuttaa äkillisiä rasituksia, kuten tärähdyksiä, nykäyksiä/iskuja/ vääntöjä, vahvistaa luustoa ja parantaa tasapainon hallintaa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- maila- ja pallopelit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- reipas tanssi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- reipas (sauva)-kävely, patikointi,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hölkkä, portaiden nousu, istualta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nousu, polven nosto,  naruhyppy</a:t>
            </a:r>
          </a:p>
          <a:p>
            <a:pPr marL="265176" indent="-265176"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- aerobic, </a:t>
            </a:r>
            <a:r>
              <a:rPr lang="fi-FI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stepaerobic</a:t>
            </a:r>
            <a:endParaRPr lang="fi-FI" sz="3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>
              <a:buNone/>
              <a:defRPr/>
            </a:pP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914729" cy="1512168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Liikuntavalikkosi (II): vahvista lihaksiasi ja luitasi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2132856"/>
            <a:ext cx="8106104" cy="4392488"/>
          </a:xfrm>
        </p:spPr>
        <p:txBody>
          <a:bodyPr>
            <a:normAutofit fontScale="62500" lnSpcReduction="20000"/>
          </a:bodyPr>
          <a:lstStyle/>
          <a:p>
            <a:pPr marL="265176" indent="-265176">
              <a:buNone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fi-FI" sz="4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Voimaharjoittelu ilman tai painojen kanssa kohteena erityisesti alaraajat, selkä ja vatsa:     </a:t>
            </a:r>
          </a:p>
          <a:p>
            <a:pPr marL="265176" indent="-265176">
              <a:buNone/>
              <a:defRPr/>
            </a:pPr>
            <a:r>
              <a:rPr lang="fi-FI" sz="4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65176" indent="-265176">
              <a:buNone/>
              <a:defRPr/>
            </a:pPr>
            <a:r>
              <a:rPr lang="fi-FI" sz="4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Kuntosaliharjoittelu, ohjattu voimajumppa, omatoiminen harjoittelu asiantuntijan laatimaa ohjelmaa noudattaen, TV jumpan ja/tai nettijumpan ohjauksessa  </a:t>
            </a:r>
          </a:p>
          <a:p>
            <a:pPr marL="265176" indent="-265176">
              <a:buNone/>
              <a:defRPr/>
            </a:pPr>
            <a:r>
              <a:rPr lang="fi-FI" sz="3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65176" indent="-265176">
              <a:buNone/>
              <a:defRPr/>
            </a:pPr>
            <a:r>
              <a:rPr lang="fi-FI" sz="3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i-FI" sz="3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5" cy="1368152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Liikuntavalikkosi (III) : tasapainon harjoittelu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700808"/>
            <a:ext cx="8316416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fi-FI" sz="2600" b="1" dirty="0"/>
              <a:t>-  </a:t>
            </a:r>
            <a:r>
              <a:rPr lang="fi-FI" sz="2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kaikki liikunta edellyttää tasapainon hallintaa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600" b="1" dirty="0"/>
              <a:t>-  </a:t>
            </a:r>
            <a:r>
              <a:rPr lang="fi-FI" sz="2600" b="1" dirty="0">
                <a:solidFill>
                  <a:srgbClr val="C00000"/>
                </a:solidFill>
              </a:rPr>
              <a:t>patikointi maastossa on hyvää tasapainoharjoittelua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b="1" dirty="0"/>
              <a:t>-  </a:t>
            </a:r>
            <a:r>
              <a:rPr lang="fi-FI" sz="2600" b="1" dirty="0">
                <a:solidFill>
                  <a:srgbClr val="002060"/>
                </a:solidFill>
              </a:rPr>
              <a:t>seiso yhdellä jalalla puhuessa puhelimessa, bussia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600" b="1" dirty="0">
                <a:solidFill>
                  <a:srgbClr val="002060"/>
                </a:solidFill>
              </a:rPr>
              <a:t>    odottaessa, hampaita harjatessa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2600" b="1" dirty="0"/>
              <a:t>-  </a:t>
            </a:r>
            <a:r>
              <a:rPr lang="fi-FI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harjoittele tasapainoasi säännöllisesti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fi-FI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(seiso ja vie toinen jalka ilmassa pitäen eteen, sivulle, taakse)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i-FI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seiso asennossa jalkaterät peräkkäin kiinni  toisissaan, siirrä takimmainen jalka etummaisen 	 jalan eteen ja liiku tällä  mekanismilla 		  	 eteenpäin/taaksepäin (tandemkävely)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240848" cy="144016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C00000"/>
                </a:solidFill>
              </a:rPr>
              <a:t>Helsingin kaupungin liikuntasuositus ikäihmisille (sopii myös muualla asuville) </a:t>
            </a:r>
            <a:br>
              <a:rPr lang="fi-FI" b="1" dirty="0">
                <a:solidFill>
                  <a:srgbClr val="C00000"/>
                </a:solidFill>
              </a:rPr>
            </a:br>
            <a:endParaRPr lang="fi-FI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9632" y="2348880"/>
            <a:ext cx="7674056" cy="4509120"/>
          </a:xfrm>
        </p:spPr>
        <p:txBody>
          <a:bodyPr>
            <a:normAutofit/>
          </a:bodyPr>
          <a:lstStyle/>
          <a:p>
            <a:pPr>
              <a:buNone/>
            </a:pPr>
            <a:endParaRPr lang="fi-FI" dirty="0"/>
          </a:p>
          <a:p>
            <a:pPr>
              <a:buFontTx/>
              <a:buChar char="-"/>
            </a:pPr>
            <a:r>
              <a:rPr lang="fi-FI" sz="2800" b="1" dirty="0"/>
              <a:t>Kahdesti viikossa notkeutta, tasapainoa ja lihasvoimaa parantavaa liikuntaa</a:t>
            </a:r>
          </a:p>
          <a:p>
            <a:pPr>
              <a:buFontTx/>
              <a:buChar char="-"/>
            </a:pPr>
            <a:r>
              <a:rPr lang="fi-FI" sz="2800" b="1" dirty="0"/>
              <a:t>2 t 30 min reipasta tai 1 t 30 min rasittavaa liikuntaa</a:t>
            </a:r>
          </a:p>
          <a:p>
            <a:pPr>
              <a:buFontTx/>
              <a:buChar char="-"/>
            </a:pPr>
            <a:r>
              <a:rPr lang="fi-FI" sz="2800" b="1" dirty="0"/>
              <a:t>Aina kun mahdollista: kevyttä liikuskelua ja istumisen tauottamista (nouse välillä tuolista seisomaan/jaloittelemaan</a:t>
            </a:r>
            <a:r>
              <a:rPr lang="fi-FI" sz="2800" dirty="0"/>
              <a:t>)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51216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TASAPAINONHALLINNAN</a:t>
            </a:r>
            <a:b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HARJOITTELU I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sz="quarter" idx="1"/>
          </p:nvPr>
        </p:nvSpPr>
        <p:spPr>
          <a:xfrm>
            <a:off x="1362711" y="1628801"/>
            <a:ext cx="7781289" cy="5904656"/>
          </a:xfrm>
        </p:spPr>
        <p:txBody>
          <a:bodyPr>
            <a:normAutofit fontScale="55000" lnSpcReduction="20000"/>
          </a:bodyPr>
          <a:lstStyle/>
          <a:p>
            <a:pPr marL="198882" indent="-198882">
              <a:buFont typeface="Wingdings 2"/>
              <a:buChar char=""/>
              <a:defRPr/>
            </a:pPr>
            <a:r>
              <a:rPr lang="fi-FI" sz="45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Seiso toisella jalalla, kun harjaat hampaitasi, odotat kahvin valmistumista, odotat bussia tai seisoskelet muusta syystä paikallasi</a:t>
            </a:r>
          </a:p>
          <a:p>
            <a:pPr marL="198882" indent="-198882">
              <a:buFont typeface="Wingdings 2"/>
              <a:buChar char=""/>
              <a:defRPr/>
            </a:pPr>
            <a:endParaRPr lang="fi-FI" sz="4500" b="1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198882" indent="-198882">
              <a:buFont typeface="Wingdings 2"/>
              <a:buChar char=""/>
              <a:defRPr/>
            </a:pPr>
            <a:r>
              <a:rPr lang="fi-FI" sz="45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Tandem tasapainoharjoittelu (</a:t>
            </a:r>
            <a:r>
              <a:rPr lang="fi-FI" sz="4500" b="1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ks</a:t>
            </a:r>
            <a:r>
              <a:rPr lang="fi-FI" sz="45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kuvat)</a:t>
            </a:r>
          </a:p>
          <a:p>
            <a:pPr marL="198882" indent="-198882">
              <a:buFont typeface="Wingdings 2"/>
              <a:buChar char=""/>
              <a:defRPr/>
            </a:pPr>
            <a:endParaRPr lang="fi-FI" sz="4500" b="1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198882" indent="-198882">
              <a:buFont typeface="Wingdings 2"/>
              <a:buChar char=""/>
              <a:defRPr/>
            </a:pPr>
            <a:r>
              <a:rPr lang="fi-FI" sz="45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Voit myös harjoitella seisomista yhdellä jalalla ja viedä ilmassa olevaa jalkaa sivulle, eteen ja taakse, koukistaa jalkaa edessä ja sivulla jne. </a:t>
            </a:r>
          </a:p>
          <a:p>
            <a:pPr marL="198882" indent="-198882">
              <a:buNone/>
              <a:defRPr/>
            </a:pPr>
            <a:r>
              <a:rPr lang="fi-FI" sz="4500" b="1" i="1" dirty="0">
                <a:solidFill>
                  <a:srgbClr val="00B05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fi-FI" sz="4500" b="1" i="1" dirty="0" err="1">
                <a:solidFill>
                  <a:srgbClr val="00B05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Huom</a:t>
            </a:r>
            <a:r>
              <a:rPr lang="fi-FI" sz="4500" b="1" i="1" dirty="0">
                <a:solidFill>
                  <a:srgbClr val="00B05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: aloita harjoittelu varovasti tuen kanssa.</a:t>
            </a:r>
          </a:p>
          <a:p>
            <a:pPr marL="198882" indent="-198882">
              <a:buNone/>
              <a:defRPr/>
            </a:pPr>
            <a:r>
              <a:rPr lang="fi-FI" sz="4500" b="1" dirty="0">
                <a:solidFill>
                  <a:srgbClr val="00B05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endParaRPr lang="fi-FI" sz="4500" b="1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198882" indent="-198882">
              <a:buFont typeface="Wingdings 2"/>
              <a:buChar char=""/>
              <a:defRPr/>
            </a:pPr>
            <a:r>
              <a:rPr lang="fi-FI" sz="45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Maastossa liikkuminen ja patikointi ovat hyvää tasapainoharjoittelua</a:t>
            </a:r>
          </a:p>
          <a:p>
            <a:pPr marL="198882" indent="-198882">
              <a:buNone/>
              <a:defRPr/>
            </a:pPr>
            <a:endParaRPr lang="fi-FI" sz="3600" b="1" dirty="0"/>
          </a:p>
          <a:p>
            <a:pPr marL="198882" indent="-198882">
              <a:buNone/>
              <a:defRPr/>
            </a:pPr>
            <a:r>
              <a:rPr lang="fi-FI" sz="3600" b="1" dirty="0"/>
              <a:t>  </a:t>
            </a:r>
          </a:p>
          <a:p>
            <a:pPr marL="198882" indent="-198882">
              <a:buFont typeface="Wingdings 2"/>
              <a:buChar char=""/>
              <a:defRPr/>
            </a:pPr>
            <a:endParaRPr lang="fi-FI" dirty="0"/>
          </a:p>
        </p:txBody>
      </p:sp>
      <p:pic>
        <p:nvPicPr>
          <p:cNvPr id="4" name="irc_mi" descr="Kuvahaun tulos haulle piirros jalat">
            <a:hlinkClick r:id="rId3"/>
            <a:extLst>
              <a:ext uri="{FF2B5EF4-FFF2-40B4-BE49-F238E27FC236}">
                <a16:creationId xmlns:a16="http://schemas.microsoft.com/office/drawing/2014/main" id="{9DC18A6A-9D42-BD44-C2B4-C8C307DE4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0" y="1440551"/>
            <a:ext cx="752094" cy="115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Kuvahaun tulos haulle jalata puolitandem">
            <a:hlinkClick r:id="rId5"/>
            <a:extLst>
              <a:ext uri="{FF2B5EF4-FFF2-40B4-BE49-F238E27FC236}">
                <a16:creationId xmlns:a16="http://schemas.microsoft.com/office/drawing/2014/main" id="{4F14E41D-A93E-F5A4-ECC1-065883AD36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0" y="2623971"/>
            <a:ext cx="855173" cy="168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haun tulos haulle jalata puolitandem">
            <a:hlinkClick r:id="rId7" tgtFrame="&quot;_blank&quot;"/>
            <a:extLst>
              <a:ext uri="{FF2B5EF4-FFF2-40B4-BE49-F238E27FC236}">
                <a16:creationId xmlns:a16="http://schemas.microsoft.com/office/drawing/2014/main" id="{A0982E27-81D2-71E7-1A0A-ED06E599E6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5" y="4337909"/>
            <a:ext cx="858567" cy="2178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B03CF8-630F-3D42-D142-8ECE7E3E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20688"/>
            <a:ext cx="7560840" cy="849039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TASAPAINON HARJOITTELU II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87768A-F796-468B-7AE0-1AC0E01B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137410"/>
            <a:ext cx="7416824" cy="4387933"/>
          </a:xfrm>
        </p:spPr>
        <p:txBody>
          <a:bodyPr>
            <a:noAutofit/>
          </a:bodyPr>
          <a:lstStyle/>
          <a:p>
            <a:r>
              <a:rPr lang="fi-FI" sz="3200" b="1" dirty="0"/>
              <a:t>Hyvä kävelijä kaatuu yleensä eteenpäin ja ranne murtuu, jos murtuu</a:t>
            </a:r>
          </a:p>
          <a:p>
            <a:r>
              <a:rPr lang="fi-FI" sz="3200" b="1" dirty="0"/>
              <a:t>Huono kävelijä kaatuu sivulle ja lonkka murtuu, jos murtuu</a:t>
            </a:r>
          </a:p>
          <a:p>
            <a:r>
              <a:rPr lang="fi-FI" sz="3200" b="1" dirty="0"/>
              <a:t>Kömpelö liikkuja kaatuu taaksepäin ja kallo murtuu, jos murtuu</a:t>
            </a:r>
          </a:p>
        </p:txBody>
      </p:sp>
    </p:spTree>
    <p:extLst>
      <p:ext uri="{BB962C8B-B14F-4D97-AF65-F5344CB8AC3E}">
        <p14:creationId xmlns:p14="http://schemas.microsoft.com/office/powerpoint/2010/main" val="276366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7584" y="188640"/>
            <a:ext cx="8316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Omahoidon</a:t>
            </a:r>
            <a:r>
              <a:rPr lang="en-US" sz="4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komponentit</a:t>
            </a:r>
            <a:endParaRPr lang="en-US" sz="4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763000" y="656748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/>
              <a:t>38</a:t>
            </a:r>
          </a:p>
        </p:txBody>
      </p:sp>
      <p:sp>
        <p:nvSpPr>
          <p:cNvPr id="15366" name="Suorakulmio 5"/>
          <p:cNvSpPr>
            <a:spLocks noChangeArrowheads="1"/>
          </p:cNvSpPr>
          <p:nvPr/>
        </p:nvSpPr>
        <p:spPr bwMode="auto">
          <a:xfrm>
            <a:off x="0" y="896526"/>
            <a:ext cx="8460432" cy="692497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defRPr/>
            </a:pPr>
            <a:r>
              <a:rPr lang="fi-FI" sz="2800" i="1" dirty="0">
                <a:solidFill>
                  <a:srgbClr val="FF0000"/>
                </a:solidFill>
              </a:rPr>
              <a:t>♥</a:t>
            </a:r>
            <a:r>
              <a:rPr lang="fi-FI" sz="2800" i="1" dirty="0"/>
              <a:t> </a:t>
            </a:r>
            <a:r>
              <a:rPr lang="fi-FI" sz="2400" b="1" i="1" dirty="0"/>
              <a:t>R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iittävä ja monipuolinen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ravinto, josta 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 energiaa riittävästi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 proteiinia 1,2 g/painokilo/vrk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 K-vitamiinia 1µg/painokilo/vrk  </a:t>
            </a:r>
          </a:p>
          <a:p>
            <a:pPr marL="800100" lvl="1" indent="-342900">
              <a:defRPr/>
            </a:pPr>
            <a:r>
              <a:rPr lang="fi-FI" sz="2800" i="1" dirty="0">
                <a:solidFill>
                  <a:srgbClr val="FF0000"/>
                </a:solidFill>
              </a:rPr>
              <a:t>♥</a:t>
            </a:r>
            <a:r>
              <a:rPr lang="fi-FI" sz="2400" i="1" dirty="0">
                <a:solidFill>
                  <a:srgbClr val="FF0000"/>
                </a:solidFill>
              </a:rPr>
              <a:t>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D-vitamiinia 20-100µg/pvä                                                                              </a:t>
            </a:r>
          </a:p>
          <a:p>
            <a:pPr marL="800100" lvl="1" indent="-342900">
              <a:defRPr/>
            </a:pPr>
            <a:r>
              <a:rPr lang="fi-FI" sz="2800" i="1" dirty="0">
                <a:solidFill>
                  <a:srgbClr val="FF0000"/>
                </a:solidFill>
              </a:rPr>
              <a:t>♥</a:t>
            </a:r>
            <a:r>
              <a:rPr lang="fi-FI" sz="2400" i="1" dirty="0">
                <a:solidFill>
                  <a:srgbClr val="FF0000"/>
                </a:solidFill>
              </a:rPr>
              <a:t>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Kalsiumia 0,7-0,9 g (max1,5 g)/pvä</a:t>
            </a:r>
          </a:p>
          <a:p>
            <a:pPr marL="800100" lvl="1" indent="-342900">
              <a:defRPr/>
            </a:pPr>
            <a:r>
              <a:rPr lang="fi-FI" sz="2400" b="1" dirty="0">
                <a:solidFill>
                  <a:srgbClr val="FF0000"/>
                </a:solidFill>
                <a:latin typeface="Arial"/>
                <a:ea typeface="Verdana" pitchFamily="34" charset="0"/>
                <a:cs typeface="Arial"/>
              </a:rPr>
              <a:t>♥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Luustoa ja lihaksia vahvistavaa liikuntaa</a:t>
            </a:r>
          </a:p>
          <a:p>
            <a:pPr marL="800100" lvl="1" indent="-342900">
              <a:defRPr/>
            </a:pPr>
            <a:r>
              <a:rPr lang="fi-FI" sz="2400" b="1" dirty="0">
                <a:solidFill>
                  <a:srgbClr val="FF0000"/>
                </a:solidFill>
                <a:latin typeface="Arial"/>
                <a:ea typeface="Verdana" pitchFamily="34" charset="0"/>
                <a:cs typeface="Arial"/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Arial"/>
              </a:rPr>
              <a:t>Tupakka</a:t>
            </a:r>
            <a:r>
              <a:rPr lang="fi-FI" sz="2400" b="1" i="1" dirty="0">
                <a:latin typeface="Arial"/>
                <a:ea typeface="Verdana" pitchFamily="34" charset="0"/>
                <a:cs typeface="Arial"/>
              </a:rPr>
              <a:t> </a:t>
            </a:r>
            <a:r>
              <a:rPr lang="fi-FI" sz="2400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ja nikotiinituotteet ehdottomasti pois</a:t>
            </a:r>
            <a:endParaRPr lang="fi-FI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Alkoholi kokonaan pois tai enintään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naiset: yksi annos,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miehet: kaksi annosta</a:t>
            </a: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Raihnastumisen ja kuihtumisen ehkäisy  </a:t>
            </a: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– </a:t>
            </a:r>
            <a:r>
              <a:rPr lang="fi-FI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sarkopenia</a:t>
            </a:r>
            <a:r>
              <a:rPr lang="fi-FI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i-FI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gerastenia</a:t>
            </a:r>
            <a:endParaRPr lang="fi-FI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marL="800100" lvl="1" indent="-342900">
              <a:defRPr/>
            </a:pPr>
            <a:endParaRPr lang="fi-FI" sz="2400" i="1" dirty="0"/>
          </a:p>
        </p:txBody>
      </p:sp>
      <p:pic>
        <p:nvPicPr>
          <p:cNvPr id="46087" name="Content Placeholder 3" descr="kuvao.gif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6660231" y="836712"/>
            <a:ext cx="2382943" cy="208823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fi-FI" sz="36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Osteopenian</a:t>
            </a:r>
            <a:r>
              <a:rPr lang="fi-FI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 ja osteoporoosin hoidon kokonaisuus 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1600200"/>
            <a:ext cx="8064896" cy="6005264"/>
          </a:xfrm>
          <a:ln w="38100">
            <a:noFill/>
          </a:ln>
        </p:spPr>
        <p:txBody>
          <a:bodyPr>
            <a:normAutofit fontScale="62500" lnSpcReduction="20000"/>
          </a:bodyPr>
          <a:lstStyle/>
          <a:p>
            <a:pPr lvl="0">
              <a:buClr>
                <a:srgbClr val="3891A7"/>
              </a:buClr>
              <a:buNone/>
            </a:pPr>
            <a:endParaRPr lang="fi-FI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  <a:p>
            <a:pPr lvl="0">
              <a:lnSpc>
                <a:spcPct val="120000"/>
              </a:lnSpc>
              <a:buClr>
                <a:srgbClr val="3891A7"/>
              </a:buClr>
              <a:buNone/>
            </a:pPr>
            <a:r>
              <a:rPr lang="fi-FI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</a:rPr>
              <a:t>Osteoporoosin omahoito sellaisenaan tai yhdessä luulääkehoidon kanssa ovat PYSYVÄÄ jäljellä olevan elämän kestävää kroonisen sairauden ehkäisyä ja hoitoa</a:t>
            </a:r>
          </a:p>
          <a:p>
            <a:pPr>
              <a:buNone/>
            </a:pPr>
            <a:endParaRPr lang="fi-FI" sz="4600" dirty="0"/>
          </a:p>
          <a:p>
            <a:pPr marL="0" indent="0">
              <a:buNone/>
            </a:pPr>
            <a:r>
              <a:rPr lang="fi-FI" sz="4600" b="1" u="sng" dirty="0">
                <a:ea typeface="Verdana" pitchFamily="34" charset="0"/>
              </a:rPr>
              <a:t>Omahoito/</a:t>
            </a:r>
            <a:r>
              <a:rPr lang="fi-FI" sz="4600" b="1" dirty="0">
                <a:ea typeface="Verdana" pitchFamily="34" charset="0"/>
              </a:rPr>
              <a:t>itsehoito on luuston terveyden ja kunnon ylläpitoa ja parantamista, jolla </a:t>
            </a:r>
            <a:r>
              <a:rPr lang="fi-FI" sz="4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</a:rPr>
              <a:t> ehkäistään ja hoidetaan </a:t>
            </a:r>
            <a:r>
              <a:rPr lang="fi-FI" sz="4600" b="1" dirty="0" err="1">
                <a:ea typeface="Verdana" pitchFamily="34" charset="0"/>
              </a:rPr>
              <a:t>osteopeniaa</a:t>
            </a:r>
            <a:r>
              <a:rPr lang="fi-FI" sz="4600" b="1" dirty="0">
                <a:ea typeface="Verdana" pitchFamily="34" charset="0"/>
              </a:rPr>
              <a:t> ja osteoporoosia ilman tai yhdessä luulääkehoidon kanssa.</a:t>
            </a:r>
          </a:p>
          <a:p>
            <a:pPr>
              <a:buNone/>
            </a:pPr>
            <a:endParaRPr lang="fi-FI" sz="4600" b="1" dirty="0">
              <a:ea typeface="Verdana" pitchFamily="34" charset="0"/>
            </a:endParaRPr>
          </a:p>
          <a:p>
            <a:endParaRPr lang="fi-FI" sz="2800" b="1" dirty="0">
              <a:latin typeface="Verdana" pitchFamily="34" charset="0"/>
              <a:ea typeface="Verdana" pitchFamily="34" charset="0"/>
            </a:endParaRPr>
          </a:p>
          <a:p>
            <a:pPr>
              <a:buNone/>
            </a:pPr>
            <a:r>
              <a:rPr lang="fi-FI" sz="2800" b="1" dirty="0">
                <a:latin typeface="Verdana" pitchFamily="34" charset="0"/>
                <a:ea typeface="Verdana" pitchFamily="34" charset="0"/>
              </a:rPr>
              <a:t>  </a:t>
            </a:r>
            <a:endParaRPr lang="fi-FI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576" y="188640"/>
            <a:ext cx="8388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OMAHOIDON KOKONAISUUS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763000" y="656748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/>
              <a:t>38</a:t>
            </a:r>
          </a:p>
        </p:txBody>
      </p:sp>
      <p:sp>
        <p:nvSpPr>
          <p:cNvPr id="15366" name="Suorakulmio 5"/>
          <p:cNvSpPr>
            <a:spLocks noChangeArrowheads="1"/>
          </p:cNvSpPr>
          <p:nvPr/>
        </p:nvSpPr>
        <p:spPr bwMode="auto">
          <a:xfrm>
            <a:off x="504056" y="1340769"/>
            <a:ext cx="8388424" cy="655564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defRPr/>
            </a:pPr>
            <a:r>
              <a:rPr lang="fi-FI" sz="2800" i="1" dirty="0">
                <a:solidFill>
                  <a:srgbClr val="FF0000"/>
                </a:solidFill>
              </a:rPr>
              <a:t>♥</a:t>
            </a:r>
            <a:r>
              <a:rPr lang="fi-FI" sz="2800" i="1" dirty="0"/>
              <a:t> </a:t>
            </a:r>
            <a:r>
              <a:rPr lang="fi-FI" sz="2400" b="1" i="1" dirty="0"/>
              <a:t>R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iittävä ja monipuolinen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ravinto, josta 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 energiaa riittävästi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 proteiinia 1,2 g/painokilo/pvä  </a:t>
            </a:r>
          </a:p>
          <a:p>
            <a:pPr marL="800100" lvl="1" indent="-342900">
              <a:defRPr/>
            </a:pPr>
            <a:r>
              <a:rPr lang="fi-FI" sz="2800" i="1" dirty="0">
                <a:solidFill>
                  <a:srgbClr val="FF0000"/>
                </a:solidFill>
              </a:rPr>
              <a:t>♥</a:t>
            </a:r>
            <a:r>
              <a:rPr lang="fi-FI" sz="2400" i="1" dirty="0">
                <a:solidFill>
                  <a:srgbClr val="FF0000"/>
                </a:solidFill>
              </a:rPr>
              <a:t>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D-vitamiinia 20-100µg/pvä                                                                              </a:t>
            </a:r>
          </a:p>
          <a:p>
            <a:pPr marL="800100" lvl="1" indent="-342900">
              <a:defRPr/>
            </a:pPr>
            <a:r>
              <a:rPr lang="fi-FI" sz="2800" i="1" dirty="0">
                <a:solidFill>
                  <a:srgbClr val="FF0000"/>
                </a:solidFill>
              </a:rPr>
              <a:t>♥</a:t>
            </a:r>
            <a:r>
              <a:rPr lang="fi-FI" sz="2400" i="1" dirty="0">
                <a:solidFill>
                  <a:srgbClr val="FF0000"/>
                </a:solidFill>
              </a:rPr>
              <a:t>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Kalsiumia 0,7-0,9 g (max1,5 g)/pvä</a:t>
            </a:r>
          </a:p>
          <a:p>
            <a:pPr marL="800100" lvl="1" indent="-342900">
              <a:defRPr/>
            </a:pPr>
            <a:r>
              <a:rPr lang="fi-FI" sz="2400" b="1" dirty="0">
                <a:solidFill>
                  <a:srgbClr val="FF0000"/>
                </a:solidFill>
                <a:latin typeface="Arial"/>
                <a:ea typeface="Verdana" pitchFamily="34" charset="0"/>
                <a:cs typeface="Arial"/>
              </a:rPr>
              <a:t>♥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Säännöllistä, monipuolista terveyttä ylläpitävää liikuntaa</a:t>
            </a:r>
          </a:p>
          <a:p>
            <a:pPr marL="800100" lvl="1" indent="-342900">
              <a:defRPr/>
            </a:pPr>
            <a:r>
              <a:rPr lang="fi-FI" sz="2400" b="1" dirty="0">
                <a:solidFill>
                  <a:srgbClr val="FF0000"/>
                </a:solidFill>
                <a:latin typeface="Arial"/>
                <a:ea typeface="Verdana" pitchFamily="34" charset="0"/>
                <a:cs typeface="Arial"/>
              </a:rPr>
              <a:t>♥ </a:t>
            </a:r>
            <a:r>
              <a:rPr lang="fi-FI" sz="2400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Tupakka ja </a:t>
            </a:r>
            <a:r>
              <a:rPr lang="fi-FI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nikotiiniytuotteet</a:t>
            </a:r>
            <a:r>
              <a:rPr lang="fi-FI" sz="2400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ehdottomasti pois</a:t>
            </a:r>
            <a:endParaRPr lang="fi-FI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Alkoholi kokonaan pois tai enintään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naiset: yksi annos, miehet: kaksi annosta</a:t>
            </a: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Raihnastumisen ja kuihtumisen ehkäisy  </a:t>
            </a: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– </a:t>
            </a:r>
            <a:r>
              <a:rPr lang="fi-FI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sarkopenia</a:t>
            </a:r>
            <a:r>
              <a:rPr lang="fi-FI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i-FI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gerastenia</a:t>
            </a:r>
            <a:endParaRPr lang="fi-FI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marL="800100" lvl="1" indent="-342900">
              <a:defRPr/>
            </a:pPr>
            <a:endParaRPr lang="fi-FI" sz="2400" i="1" dirty="0"/>
          </a:p>
        </p:txBody>
      </p:sp>
      <p:pic>
        <p:nvPicPr>
          <p:cNvPr id="46087" name="Content Placeholder 3" descr="kuvao.gif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6660231" y="836712"/>
            <a:ext cx="2382943" cy="208823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1038625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voimajumppa</a:t>
            </a:r>
          </a:p>
        </p:txBody>
      </p:sp>
      <p:pic>
        <p:nvPicPr>
          <p:cNvPr id="5" name="Picture 5" descr="mummojalkaorrel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888432" cy="62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4048" y="188640"/>
            <a:ext cx="4139952" cy="65527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fi-FI" sz="4000" b="1" i="1" dirty="0">
              <a:latin typeface="Verdana" pitchFamily="34" charset="0"/>
              <a:ea typeface="Verdana" pitchFamily="34" charset="0"/>
            </a:endParaRPr>
          </a:p>
          <a:p>
            <a:pPr>
              <a:buNone/>
            </a:pPr>
            <a:r>
              <a:rPr lang="fi-FI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  </a:t>
            </a:r>
            <a:r>
              <a:rPr lang="fi-FI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 Nyt tiedät,   </a:t>
            </a:r>
          </a:p>
          <a:p>
            <a:pPr>
              <a:buNone/>
            </a:pPr>
            <a:r>
              <a:rPr lang="fi-FI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   mistä keskeisistä tekijöistä koostuu luustosi terveys, osteoporoosisi ja murtumiesi ehkäisy ja omahoito</a:t>
            </a:r>
          </a:p>
          <a:p>
            <a:pPr>
              <a:buNone/>
            </a:pPr>
            <a:endParaRPr lang="fi-FI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  <a:p>
            <a:pPr>
              <a:buNone/>
            </a:pPr>
            <a:r>
              <a:rPr lang="fi-FI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KIITOS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8000" y="332656"/>
            <a:ext cx="8168456" cy="6120680"/>
          </a:xfrm>
        </p:spPr>
        <p:txBody>
          <a:bodyPr>
            <a:normAutofit fontScale="90000"/>
          </a:bodyPr>
          <a:lstStyle/>
          <a:p>
            <a:r>
              <a:rPr lang="fi-FI" sz="3000" b="1" dirty="0">
                <a:solidFill>
                  <a:srgbClr val="00C057"/>
                </a:solidFill>
              </a:rPr>
              <a:t>        </a:t>
            </a:r>
            <a:r>
              <a:rPr lang="fi-FI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SINÄ VALITSET, PÄÄTÄT JA </a:t>
            </a:r>
            <a:r>
              <a:rPr lang="fi-FI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</a:t>
            </a:r>
            <a:r>
              <a:rPr lang="fi-FI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br>
              <a:rPr lang="fi-FI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i-FI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TOIMEENPANET</a:t>
            </a:r>
            <a:br>
              <a:rPr lang="fi-FI" b="1" dirty="0">
                <a:solidFill>
                  <a:srgbClr val="00C0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r>
              <a:rPr lang="fi-FI" b="1" dirty="0">
                <a:solidFill>
                  <a:srgbClr val="00C057"/>
                </a:solidFill>
                <a:effectLst/>
              </a:rPr>
              <a:t>    </a:t>
            </a:r>
            <a:r>
              <a:rPr lang="fi-FI" sz="67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KIITOS</a:t>
            </a: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r>
              <a:rPr lang="fi-FI" b="1" dirty="0">
                <a:solidFill>
                  <a:srgbClr val="00C057"/>
                </a:solidFill>
                <a:effectLst/>
              </a:rPr>
              <a:t>											</a:t>
            </a:r>
            <a:endParaRPr lang="fi-FI" sz="4900" b="1" dirty="0">
              <a:solidFill>
                <a:srgbClr val="00C05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Kuva 25" descr="Pari venyttel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192271"/>
            <a:ext cx="3280457" cy="217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396" y="1782098"/>
            <a:ext cx="2850524" cy="205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07260"/>
            <a:ext cx="3280457" cy="205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7920880" cy="14401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Turvaa lihastesi, luustosi ja koko elimistösi energian tarve 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>
          <a:xfrm>
            <a:off x="755576" y="1700808"/>
            <a:ext cx="8388424" cy="5157192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800" b="1" dirty="0">
                <a:latin typeface="Verdana" pitchFamily="34" charset="0"/>
                <a:ea typeface="Verdana" pitchFamily="34" charset="0"/>
              </a:rPr>
              <a:t>Jos emme saa ravinnostamme riittävästi energiaa, elimistö tyydyttää energian tarpeensa ”polttamalla” </a:t>
            </a:r>
            <a:r>
              <a:rPr lang="fi-FI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ensin lihaksesi </a:t>
            </a:r>
            <a:r>
              <a:rPr lang="fi-FI" sz="2800" b="1" dirty="0">
                <a:latin typeface="Verdana" pitchFamily="34" charset="0"/>
                <a:ea typeface="Verdana" pitchFamily="34" charset="0"/>
              </a:rPr>
              <a:t>ja sitten vasta rasvat.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800" b="1" dirty="0">
              <a:latin typeface="Verdana" pitchFamily="34" charset="0"/>
              <a:ea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800" b="1" dirty="0">
                <a:latin typeface="Verdana" pitchFamily="34" charset="0"/>
                <a:ea typeface="Verdana" pitchFamily="34" charset="0"/>
              </a:rPr>
              <a:t>Siitä seuraa lihasten kuihtuminen (</a:t>
            </a:r>
            <a:r>
              <a:rPr lang="fi-FI" sz="2800" b="1" dirty="0" err="1">
                <a:latin typeface="Verdana" pitchFamily="34" charset="0"/>
                <a:ea typeface="Verdana" pitchFamily="34" charset="0"/>
              </a:rPr>
              <a:t>sarkopenia</a:t>
            </a:r>
            <a:r>
              <a:rPr lang="fi-FI" sz="2800" b="1" dirty="0">
                <a:latin typeface="Verdana" pitchFamily="34" charset="0"/>
                <a:ea typeface="Verdana" pitchFamily="34" charset="0"/>
              </a:rPr>
              <a:t>) ja yleinen </a:t>
            </a:r>
            <a:r>
              <a:rPr lang="fi-FI" sz="2800" b="1" dirty="0" err="1">
                <a:latin typeface="Verdana" pitchFamily="34" charset="0"/>
                <a:ea typeface="Verdana" pitchFamily="34" charset="0"/>
              </a:rPr>
              <a:t>raihnaistuminen</a:t>
            </a:r>
            <a:r>
              <a:rPr lang="fi-FI" sz="2800" b="1" dirty="0">
                <a:latin typeface="Verdana" pitchFamily="34" charset="0"/>
                <a:ea typeface="Verdana" pitchFamily="34" charset="0"/>
              </a:rPr>
              <a:t>(</a:t>
            </a:r>
            <a:r>
              <a:rPr lang="fi-FI" sz="2800" b="1" dirty="0" err="1">
                <a:latin typeface="Verdana" pitchFamily="34" charset="0"/>
                <a:ea typeface="Verdana" pitchFamily="34" charset="0"/>
              </a:rPr>
              <a:t>gerastenia</a:t>
            </a:r>
            <a:r>
              <a:rPr lang="fi-FI" sz="2800" b="1" dirty="0">
                <a:latin typeface="Verdana" pitchFamily="34" charset="0"/>
                <a:ea typeface="Verdana" pitchFamily="34" charset="0"/>
              </a:rPr>
              <a:t>).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800" b="1" dirty="0">
              <a:latin typeface="Verdana" pitchFamily="34" charset="0"/>
              <a:ea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800" b="1" dirty="0">
                <a:latin typeface="Verdana" pitchFamily="34" charset="0"/>
                <a:ea typeface="Verdana" pitchFamily="34" charset="0"/>
              </a:rPr>
              <a:t>Siitä seuraa liikkumisen ja tasapainon hallinnan  heikkeneminen     kaatumisvaara           murtumavaara.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400" b="1" dirty="0"/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endParaRPr lang="fi-FI" b="1" dirty="0"/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endParaRPr lang="fi-FI" sz="2400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6245932" y="5752680"/>
            <a:ext cx="79208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Nuoli oikealle 4"/>
          <p:cNvSpPr/>
          <p:nvPr/>
        </p:nvSpPr>
        <p:spPr>
          <a:xfrm>
            <a:off x="4163370" y="6128821"/>
            <a:ext cx="720080" cy="484632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3B280-7A97-592C-9BD7-D836C6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0688"/>
            <a:ext cx="7128792" cy="5976664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Henkilövaaka on käytännössä paras riittävän energian saannin mittari:</a:t>
            </a:r>
            <a:b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b="1" dirty="0"/>
              <a:t>-</a:t>
            </a:r>
            <a:r>
              <a:rPr lang="fi-FI" dirty="0"/>
              <a:t> </a:t>
            </a:r>
            <a:r>
              <a:rPr lang="fi-FI" b="1" dirty="0"/>
              <a:t>paino laskee: energian saanti </a:t>
            </a:r>
            <a:br>
              <a:rPr lang="fi-FI" b="1" dirty="0"/>
            </a:br>
            <a:r>
              <a:rPr lang="fi-FI" b="1" dirty="0"/>
              <a:t>  riittämätöntä ( syömisen </a:t>
            </a:r>
            <a:br>
              <a:rPr lang="fi-FI" b="1" dirty="0"/>
            </a:br>
            <a:r>
              <a:rPr lang="fi-FI" b="1" dirty="0"/>
              <a:t>  laiminlyönti tai vakava sairaus)</a:t>
            </a:r>
            <a:br>
              <a:rPr lang="fi-FI" b="1" dirty="0"/>
            </a:br>
            <a:br>
              <a:rPr lang="fi-FI" b="1" dirty="0"/>
            </a:br>
            <a:r>
              <a:rPr lang="fi-FI" b="1" dirty="0"/>
              <a:t>- lihominen tarkoittaa liiallista </a:t>
            </a:r>
            <a:br>
              <a:rPr lang="fi-FI" b="1" dirty="0"/>
            </a:br>
            <a:r>
              <a:rPr lang="fi-FI" b="1" dirty="0"/>
              <a:t>  energian saantia ( Lue:  </a:t>
            </a:r>
            <a:br>
              <a:rPr lang="fi-FI" b="1" dirty="0"/>
            </a:br>
            <a:r>
              <a:rPr lang="fi-FI" b="1" dirty="0"/>
              <a:t>  ylensyöntiä ja elintapasairauksia)</a:t>
            </a:r>
            <a:br>
              <a:rPr lang="fi-FI" dirty="0"/>
            </a:b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-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457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7" y="260648"/>
            <a:ext cx="7058744" cy="1512168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Syö riittävästi kasviksia luustosi turvaksi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988840"/>
            <a:ext cx="7848872" cy="5085184"/>
          </a:xfrm>
        </p:spPr>
        <p:txBody>
          <a:bodyPr>
            <a:normAutofit/>
          </a:bodyPr>
          <a:lstStyle/>
          <a:p>
            <a:r>
              <a:rPr lang="fi-F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Liha- ja kokoviljatuotteiden, rasvojen ja omien lihasten palamistuotteet ovat happamia</a:t>
            </a:r>
            <a:r>
              <a:rPr lang="fi-FI" sz="2400" b="1" dirty="0">
                <a:latin typeface="Verdana" pitchFamily="34" charset="0"/>
                <a:ea typeface="Verdana" pitchFamily="34" charset="0"/>
              </a:rPr>
              <a:t>. </a:t>
            </a:r>
          </a:p>
          <a:p>
            <a:r>
              <a:rPr lang="fi-FI" sz="2400" b="1" dirty="0">
                <a:latin typeface="Verdana" pitchFamily="34" charset="0"/>
                <a:ea typeface="Verdana" pitchFamily="34" charset="0"/>
              </a:rPr>
              <a:t>Happamuus neutraloidaan kasvisravinnon emäksisillä palamistuotteilla tai jos niitä ei ole tai on liian vähän,</a:t>
            </a:r>
          </a:p>
          <a:p>
            <a:r>
              <a:rPr lang="fi-FI" sz="2400" b="1" dirty="0">
                <a:latin typeface="Verdana" pitchFamily="34" charset="0"/>
                <a:ea typeface="Verdana" pitchFamily="34" charset="0"/>
              </a:rPr>
              <a:t>luustosta </a:t>
            </a:r>
            <a:r>
              <a:rPr lang="fi-FI" sz="2400" b="1" dirty="0" err="1">
                <a:latin typeface="Verdana" pitchFamily="34" charset="0"/>
                <a:ea typeface="Verdana" pitchFamily="34" charset="0"/>
              </a:rPr>
              <a:t>irroitettavalla</a:t>
            </a:r>
            <a:r>
              <a:rPr lang="fi-FI" sz="2400" b="1" dirty="0">
                <a:latin typeface="Verdana" pitchFamily="34" charset="0"/>
                <a:ea typeface="Verdana" pitchFamily="34" charset="0"/>
              </a:rPr>
              <a:t> fosfaatilla, jolloin luustosta vapautuva kalsium  eritetään virtsaan  - luustolle haitallisin seurauksin  </a:t>
            </a:r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(vanhan ihmisen </a:t>
            </a:r>
            <a:r>
              <a:rPr lang="fi-FI" sz="24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steoporoosimekanismi</a:t>
            </a:r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?)</a:t>
            </a:r>
          </a:p>
          <a:p>
            <a:r>
              <a:rPr lang="fi-FI" sz="2400" b="1" dirty="0">
                <a:latin typeface="Verdana" pitchFamily="34" charset="0"/>
                <a:ea typeface="Verdana" pitchFamily="34" charset="0"/>
              </a:rPr>
              <a:t>Suositus: 0,8 kg kasviksia/vrk, tavoite 1,2 kg (Kreikan malli)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058744" cy="1440160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rgbClr val="C00000"/>
                </a:solidFill>
              </a:rPr>
              <a:t>SAMA PROTEIININ TARVE, ERILAINEN PROTEIININ SAANTI</a:t>
            </a:r>
          </a:p>
        </p:txBody>
      </p:sp>
      <p:pic>
        <p:nvPicPr>
          <p:cNvPr id="5" name="Picture 2" descr="http://fc04.deviantart.net/fs42/i/2009/096/b/7/Frail_old_lady_figure_Drawing_by_Zitman.jp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3136"/>
            <a:ext cx="3429000" cy="4572000"/>
          </a:xfrm>
          <a:prstGeom prst="rect">
            <a:avLst/>
          </a:prstGeom>
          <a:noFill/>
        </p:spPr>
      </p:pic>
      <p:pic>
        <p:nvPicPr>
          <p:cNvPr id="6" name="Picture 4" descr="http://th07.deviantart.net/fs39/200H/i/2008/346/d/1/Figure_Drawings3_by_Zitman.jpg">
            <a:hlinkClick r:id="rId4" tooltip="Figure Drawings3 by ~Zitman, Dec 11, 2008 in Traditional Art &gt; Drawings &gt; People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000884"/>
            <a:ext cx="3401949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-99392"/>
            <a:ext cx="6665168" cy="1584176"/>
          </a:xfrm>
        </p:spPr>
        <p:txBody>
          <a:bodyPr>
            <a:normAutofit fontScale="90000"/>
          </a:bodyPr>
          <a:lstStyle/>
          <a:p>
            <a:br>
              <a:rPr lang="fi-FI" b="1" dirty="0">
                <a:solidFill>
                  <a:srgbClr val="C00000"/>
                </a:solidFill>
                <a:latin typeface="+mn-lt"/>
                <a:ea typeface="Verdana" pitchFamily="34" charset="0"/>
              </a:rPr>
            </a:br>
            <a:r>
              <a:rPr lang="fi-FI" sz="4000" b="1" dirty="0">
                <a:solidFill>
                  <a:srgbClr val="C00000"/>
                </a:solidFill>
                <a:latin typeface="+mn-lt"/>
                <a:ea typeface="Verdana" pitchFamily="34" charset="0"/>
              </a:rPr>
              <a:t>RUOKA PROTEIINILÄHTEENÄ I</a:t>
            </a:r>
            <a:br>
              <a:rPr lang="fi-FI" b="1" dirty="0">
                <a:solidFill>
                  <a:srgbClr val="C00000"/>
                </a:solidFill>
                <a:latin typeface="+mn-lt"/>
                <a:ea typeface="Verdana" pitchFamily="34" charset="0"/>
              </a:rPr>
            </a:br>
            <a:r>
              <a:rPr lang="fi-FI" dirty="0">
                <a:solidFill>
                  <a:srgbClr val="C00000"/>
                </a:solidFill>
                <a:latin typeface="+mn-lt"/>
              </a:rPr>
              <a:t> </a:t>
            </a:r>
            <a:r>
              <a:rPr lang="fi-FI" sz="2000" b="1" dirty="0">
                <a:solidFill>
                  <a:srgbClr val="C00000"/>
                </a:solidFill>
                <a:latin typeface="+mn-lt"/>
                <a:ea typeface="Verdana" pitchFamily="34" charset="0"/>
              </a:rPr>
              <a:t>(60 KG HENKILÖN PROTEIINITARVE 72-84 G/VRK)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579296" cy="5544616"/>
          </a:xfrm>
        </p:spPr>
        <p:txBody>
          <a:bodyPr>
            <a:normAutofit fontScale="92500" lnSpcReduction="10000"/>
          </a:bodyPr>
          <a:lstStyle/>
          <a:p>
            <a:pPr marL="3657600" lvl="8" indent="0">
              <a:buNone/>
            </a:pPr>
            <a:r>
              <a:rPr lang="fi-FI" b="1" dirty="0"/>
              <a:t>                                                                                  	              </a:t>
            </a:r>
          </a:p>
          <a:p>
            <a:r>
              <a:rPr lang="fi-FI" sz="2800" b="1" dirty="0"/>
              <a:t>Lohifilee (100g)										20.3  g</a:t>
            </a:r>
          </a:p>
          <a:p>
            <a:r>
              <a:rPr lang="fi-FI" sz="2800" b="1" dirty="0"/>
              <a:t>Kala (silakka/muikku/ahven/hauki) (100g)	18,2  g 	</a:t>
            </a:r>
          </a:p>
          <a:p>
            <a:r>
              <a:rPr lang="fi-FI" sz="2800" b="1" dirty="0"/>
              <a:t>Broileri </a:t>
            </a:r>
            <a:r>
              <a:rPr lang="fi-FI" sz="2800" b="1" dirty="0" err="1"/>
              <a:t>rintafilee,nahaton,paistettu</a:t>
            </a:r>
            <a:r>
              <a:rPr lang="fi-FI" sz="2800" b="1" dirty="0"/>
              <a:t>	(100g)	20,3  g</a:t>
            </a:r>
          </a:p>
          <a:p>
            <a:r>
              <a:rPr lang="fi-FI" sz="2800" b="1" dirty="0"/>
              <a:t>Sianliha (keskiarvo) (100g)						18,9  g</a:t>
            </a:r>
          </a:p>
          <a:p>
            <a:r>
              <a:rPr lang="fi-FI" sz="2800" b="1" dirty="0"/>
              <a:t>Naudanliha, vähärasvainen	(100 G)			21,1  g</a:t>
            </a:r>
          </a:p>
          <a:p>
            <a:r>
              <a:rPr lang="fi-FI" sz="2800" b="1" dirty="0"/>
              <a:t>Kananmuna, keitetty								12,6  g</a:t>
            </a:r>
          </a:p>
          <a:p>
            <a:r>
              <a:rPr lang="fi-FI" sz="2800" b="1" dirty="0" err="1"/>
              <a:t>Maito,rasvaton</a:t>
            </a:r>
            <a:r>
              <a:rPr lang="fi-FI" sz="2800" b="1" dirty="0"/>
              <a:t>	(lasillinen) 	 	 				       6,2  g</a:t>
            </a:r>
          </a:p>
          <a:p>
            <a:r>
              <a:rPr lang="fi-FI" sz="2800" b="1" dirty="0"/>
              <a:t>Piimä, rasvaton	(lasillinen) 	 					  5,8  g  </a:t>
            </a:r>
          </a:p>
          <a:p>
            <a:r>
              <a:rPr lang="fi-FI" sz="2800" b="1" dirty="0"/>
              <a:t>Jogurtti, rasvaton (100 ml)	 	  				       7,0  g</a:t>
            </a:r>
          </a:p>
          <a:p>
            <a:pPr>
              <a:buNone/>
            </a:pPr>
            <a:r>
              <a:rPr lang="fi-FI" sz="2800" b="1" dirty="0"/>
              <a:t>				</a:t>
            </a:r>
            <a:r>
              <a:rPr lang="fi-FI" sz="2800" dirty="0"/>
              <a:t>					   				</a:t>
            </a:r>
            <a:r>
              <a:rPr lang="fi-FI" dirty="0"/>
              <a:t>	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2396</Words>
  <Application>Microsoft Office PowerPoint</Application>
  <PresentationFormat>Näytössä katseltava diaesitys (4:3)</PresentationFormat>
  <Paragraphs>286</Paragraphs>
  <Slides>46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46</vt:i4>
      </vt:variant>
    </vt:vector>
  </HeadingPairs>
  <TitlesOfParts>
    <vt:vector size="56" baseType="lpstr">
      <vt:lpstr>Arial</vt:lpstr>
      <vt:lpstr>Calibri</vt:lpstr>
      <vt:lpstr>Century Gothic</vt:lpstr>
      <vt:lpstr>Lucida Grande</vt:lpstr>
      <vt:lpstr>Trebuchet MS</vt:lpstr>
      <vt:lpstr>Verdana</vt:lpstr>
      <vt:lpstr>Wingdings</vt:lpstr>
      <vt:lpstr>Wingdings 2</vt:lpstr>
      <vt:lpstr>Wingdings 3</vt:lpstr>
      <vt:lpstr>Kuiskaus</vt:lpstr>
      <vt:lpstr>               OSTEOPOROOSIN OMA HOITO   ►terveen ja toimivan luuston        lähtökohta  ►edellytys luulääkehoidon       onnistumiselle</vt:lpstr>
      <vt:lpstr>Omahoito (= itsehoito) on normaalia luuston kehityksen, kasvun, vahvuuden (kestävyy-den), terveyden ja toimintakyvyn omaehtoista turvaamista.   Omahoito takaa luuston tarvitse-mat ravinteet (rakennus-aineet) ja vahvistumiskäskytyksen/ ohjauksen  Omahoito on edellytys myös luulääkehoidon onnistumiselle </vt:lpstr>
      <vt:lpstr>HUOM!!!!  Omahoito on ehdoton   edellytys  luulääkehoidon   onnistumiselle  !!!</vt:lpstr>
      <vt:lpstr>PowerPoint-esitys</vt:lpstr>
      <vt:lpstr>Turvaa lihastesi, luustosi ja koko elimistösi energian tarve </vt:lpstr>
      <vt:lpstr>Henkilövaaka on käytännössä paras riittävän energian saannin mittari:  - paino laskee: energian saanti    riittämätöntä ( syömisen    laiminlyönti tai vakava sairaus)  - lihominen tarkoittaa liiallista    energian saantia ( Lue:     ylensyöntiä ja elintapasairauksia)     -  </vt:lpstr>
      <vt:lpstr>Syö riittävästi kasviksia luustosi turvaksi</vt:lpstr>
      <vt:lpstr>SAMA PROTEIININ TARVE, ERILAINEN PROTEIININ SAANTI</vt:lpstr>
      <vt:lpstr> RUOKA PROTEIINILÄHTEENÄ I  (60 KG HENKILÖN PROTEIINITARVE 72-84 G/VRK)</vt:lpstr>
      <vt:lpstr>RUOKA PROTEIINILÄHTEENÄ II  (60 kg henkilön proteiinitarve 72-84 g/vrk)</vt:lpstr>
      <vt:lpstr>PowerPoint-esitys</vt:lpstr>
      <vt:lpstr>  Osteoporoosin ehkäisyssä ja       omahoidossa  (käypä hoito)  D-vitamiinin saannin tulee olla läpi elämän optimaalista. Saanti on optimaalista silloin, kun seerumin kalsidiolipitoisuus on 75-120 nmol/L    Oikean D-vitamiiniannoksen määrittelyn osteoporoosin hoidossa ja tavoitteellisessa ehkäisyssä tulee perustua kalsidiolimittaukseen.   </vt:lpstr>
      <vt:lpstr>PowerPoint-esitys</vt:lpstr>
      <vt:lpstr>PowerPoint-esitys</vt:lpstr>
      <vt:lpstr>D-vitamiinia ei synny auringosta talvikuukausina</vt:lpstr>
      <vt:lpstr>Suomessa auringon valoa (UV β2 säteilyä) on riittävästi D-vitamiinin tuottamiseen ihossa silloin,  kun auringon aiheuttama oma varjo on lyhyempi kuin oma pituus</vt:lpstr>
      <vt:lpstr>American Geriatric Societyn (AGS) joulukuussa 2013 annetun konsensuslausuman mukaan   Ikääntyneiden luuston terveys edellyttää D-vitamiinin päivittäistä 100 mikrogramman lisäannoksen käyttöä.   Amerikkalaisen asiantuntijaorganisaation (Institute of medicine, IOM) laskelmiin perustuva 100 mikrogramman annos tuottaa lähes kaikille (92 %) 70-vuotiaille amerikkalaisille kalsidiolin pitoisuuden yli 75 nmol/l,</vt:lpstr>
      <vt:lpstr>      D-vitamiiniannoksen suuruus ei ole  ole alkuunkaan rutiinijuttu :</vt:lpstr>
      <vt:lpstr>PowerPoint-esitys</vt:lpstr>
      <vt:lpstr>   D-vitamiinimittausten      tulkinta   Pitoisuus  nmol/L (=nanomoolia/L)    alle 25  vakava D-vitamiinipuute   25-50 D-vitamiinin puute   50-75  riittämätön D-vitamiinin                  saanti   75-120  riittävä D-vitamiinin                  saanti   </vt:lpstr>
      <vt:lpstr>Osteoidin (varhaisluukudoksen) määrä ja jakautuminen epänormaalia, kun seerumin kalsidiolin pitoisuus on alle 75 nmol/l  </vt:lpstr>
      <vt:lpstr>Luusto-, lihas- ja muut hyvät terveysvaikutukset riippuvat elimistön D-vitamiinipitoisuudesta </vt:lpstr>
      <vt:lpstr>D-vitamiinin turvallisuus</vt:lpstr>
      <vt:lpstr>PowerPoint-esitys</vt:lpstr>
      <vt:lpstr> K-vitamiini ja luusto  GLA –proteiini on luun yleisin ei-kollageeniproteiini. K-vitamiini aktivoi n 20 eri tyyppistä GLA proteiinia  K-vitamiini lisää yhdessä D-vitamiinin kanssa luun mineralisaatiota ( = kalsiumin määrää luussa)  Vähentää /poistaa verisuonen seinämästä kalsiumia  (verisuonen seinämän jäykistyminen/kalkkeutuminen vähenee)  K-vitamiinia saadaan  ravinnosta   -vihreistä lehtivihanneksista – suosi ruokavaliossasi niitä (0,5                                                                                                    -1 kg/vrk)   - käymällä valmistetuista juustoista  Marevan on K-vitamiinin vastavaikuttaja ja sen käytöstä ollaan luopumassa</vt:lpstr>
      <vt:lpstr>Turvaa kalsiumin saantisi 1 </vt:lpstr>
      <vt:lpstr>Turvaa kalsiumin saantisi</vt:lpstr>
      <vt:lpstr>LIIKUNTA YLLÄPITÄÄ JA PARANTAA  TERVEYTTÄ JA TOIMINTAKYKYÄ </vt:lpstr>
      <vt:lpstr>LIIKUNTA ON SAIRAUKSIEN EHKÄISYÄ JA HOITOA</vt:lpstr>
      <vt:lpstr>  Liikuntaa luille ja lihaksille</vt:lpstr>
      <vt:lpstr>TERVEYTTÄ JA ITSENÄISTÄ TOIMINTAKYKYÄ EDISTÄVÄN LIIKUNNAN KOKONAISUUS</vt:lpstr>
      <vt:lpstr>Kestävyysliikunta</vt:lpstr>
      <vt:lpstr>Voimaliikunta I</vt:lpstr>
      <vt:lpstr>Liikuntavalikkosi (I): rasita luitasi</vt:lpstr>
      <vt:lpstr>Liikuntavalikkosi (II): vahvista lihaksiasi ja luitasi</vt:lpstr>
      <vt:lpstr>Liikuntavalikkosi (III) : tasapainon harjoittelu</vt:lpstr>
      <vt:lpstr>Helsingin kaupungin liikuntasuositus ikäihmisille (sopii myös muualla asuville)  </vt:lpstr>
      <vt:lpstr>TASAPAINONHALLINNAN HARJOITTELU I</vt:lpstr>
      <vt:lpstr>TASAPAINON HARJOITTELU II</vt:lpstr>
      <vt:lpstr>Osteopenian ja osteoporoosin hoidon kokonaisuus I</vt:lpstr>
      <vt:lpstr>PowerPoint-esitys</vt:lpstr>
      <vt:lpstr>voimajumppa</vt:lpstr>
      <vt:lpstr>        SINÄ VALITSET, PÄÄTÄT JA JA                     TOIMEENPANET            KIITOS             </vt:lpstr>
      <vt:lpstr>PowerPoint-esitys</vt:lpstr>
      <vt:lpstr>PowerPoint-esitys</vt:lpstr>
      <vt:lpstr>PowerPoint-esitys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Tiedä, miten ehkäiset osteoporoosia ja osteoporoosimurtumia</dc:title>
  <dc:creator>olli simonen</dc:creator>
  <cp:lastModifiedBy>Olli Simonen</cp:lastModifiedBy>
  <cp:revision>79</cp:revision>
  <dcterms:created xsi:type="dcterms:W3CDTF">2020-09-07T09:25:56Z</dcterms:created>
  <dcterms:modified xsi:type="dcterms:W3CDTF">2025-06-10T16:08:06Z</dcterms:modified>
</cp:coreProperties>
</file>