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tags/tag1.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92" r:id="rId3"/>
    <p:sldMasterId id="2147483704" r:id="rId4"/>
    <p:sldMasterId id="2147483719" r:id="rId5"/>
    <p:sldMasterId id="2147483732" r:id="rId6"/>
    <p:sldMasterId id="2147483752" r:id="rId7"/>
    <p:sldMasterId id="2147483776" r:id="rId8"/>
    <p:sldMasterId id="2147483788" r:id="rId9"/>
    <p:sldMasterId id="2147483813" r:id="rId10"/>
    <p:sldMasterId id="2147483838" r:id="rId11"/>
    <p:sldMasterId id="2147483848" r:id="rId12"/>
  </p:sldMasterIdLst>
  <p:notesMasterIdLst>
    <p:notesMasterId r:id="rId55"/>
  </p:notesMasterIdLst>
  <p:sldIdLst>
    <p:sldId id="333" r:id="rId13"/>
    <p:sldId id="574" r:id="rId14"/>
    <p:sldId id="575" r:id="rId15"/>
    <p:sldId id="369" r:id="rId16"/>
    <p:sldId id="739" r:id="rId17"/>
    <p:sldId id="718" r:id="rId18"/>
    <p:sldId id="736" r:id="rId19"/>
    <p:sldId id="370" r:id="rId20"/>
    <p:sldId id="734" r:id="rId21"/>
    <p:sldId id="623" r:id="rId22"/>
    <p:sldId id="377" r:id="rId23"/>
    <p:sldId id="381" r:id="rId24"/>
    <p:sldId id="362" r:id="rId25"/>
    <p:sldId id="376" r:id="rId26"/>
    <p:sldId id="735" r:id="rId27"/>
    <p:sldId id="6746" r:id="rId28"/>
    <p:sldId id="615" r:id="rId29"/>
    <p:sldId id="613" r:id="rId30"/>
    <p:sldId id="694" r:id="rId31"/>
    <p:sldId id="6747" r:id="rId32"/>
    <p:sldId id="697" r:id="rId33"/>
    <p:sldId id="628" r:id="rId34"/>
    <p:sldId id="6745" r:id="rId35"/>
    <p:sldId id="302" r:id="rId36"/>
    <p:sldId id="303" r:id="rId37"/>
    <p:sldId id="727" r:id="rId38"/>
    <p:sldId id="670" r:id="rId39"/>
    <p:sldId id="673" r:id="rId40"/>
    <p:sldId id="674" r:id="rId41"/>
    <p:sldId id="676" r:id="rId42"/>
    <p:sldId id="679" r:id="rId43"/>
    <p:sldId id="680" r:id="rId44"/>
    <p:sldId id="689" r:id="rId45"/>
    <p:sldId id="6748" r:id="rId46"/>
    <p:sldId id="6749" r:id="rId47"/>
    <p:sldId id="908" r:id="rId48"/>
    <p:sldId id="555" r:id="rId49"/>
    <p:sldId id="566" r:id="rId50"/>
    <p:sldId id="558" r:id="rId51"/>
    <p:sldId id="913" r:id="rId52"/>
    <p:sldId id="691" r:id="rId53"/>
    <p:sldId id="701" r:id="rId5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64D5EA78-A23D-45E6-8077-7F8B6E3DCBFC}">
          <p14:sldIdLst>
            <p14:sldId id="333"/>
            <p14:sldId id="574"/>
            <p14:sldId id="575"/>
            <p14:sldId id="369"/>
            <p14:sldId id="739"/>
            <p14:sldId id="718"/>
            <p14:sldId id="736"/>
            <p14:sldId id="370"/>
            <p14:sldId id="734"/>
            <p14:sldId id="623"/>
            <p14:sldId id="377"/>
            <p14:sldId id="381"/>
            <p14:sldId id="362"/>
            <p14:sldId id="376"/>
            <p14:sldId id="735"/>
            <p14:sldId id="6746"/>
            <p14:sldId id="615"/>
            <p14:sldId id="613"/>
            <p14:sldId id="694"/>
            <p14:sldId id="6747"/>
            <p14:sldId id="697"/>
            <p14:sldId id="628"/>
            <p14:sldId id="6745"/>
            <p14:sldId id="302"/>
            <p14:sldId id="303"/>
            <p14:sldId id="727"/>
            <p14:sldId id="670"/>
            <p14:sldId id="673"/>
            <p14:sldId id="674"/>
            <p14:sldId id="676"/>
            <p14:sldId id="679"/>
            <p14:sldId id="680"/>
            <p14:sldId id="689"/>
            <p14:sldId id="6748"/>
          </p14:sldIdLst>
        </p14:section>
        <p14:section name="Nimetön osa" id="{7FB6B49C-499B-4AB2-8413-7C96B9747DE5}">
          <p14:sldIdLst>
            <p14:sldId id="6749"/>
            <p14:sldId id="908"/>
            <p14:sldId id="555"/>
            <p14:sldId id="566"/>
            <p14:sldId id="558"/>
            <p14:sldId id="913"/>
            <p14:sldId id="691"/>
            <p14:sldId id="70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57" d="100"/>
          <a:sy n="57" d="100"/>
        </p:scale>
        <p:origin x="462" y="60"/>
      </p:cViewPr>
      <p:guideLst/>
    </p:cSldViewPr>
  </p:slideViewPr>
  <p:outlineViewPr>
    <p:cViewPr>
      <p:scale>
        <a:sx n="33" d="100"/>
        <a:sy n="33" d="100"/>
      </p:scale>
      <p:origin x="0" y="-24144"/>
    </p:cViewPr>
  </p:outlineViewPr>
  <p:notesTextViewPr>
    <p:cViewPr>
      <p:scale>
        <a:sx n="150" d="100"/>
        <a:sy n="150" d="100"/>
      </p:scale>
      <p:origin x="0" y="0"/>
    </p:cViewPr>
  </p:notesTextViewPr>
  <p:sorterViewPr>
    <p:cViewPr varScale="1">
      <p:scale>
        <a:sx n="100" d="100"/>
        <a:sy n="100" d="100"/>
      </p:scale>
      <p:origin x="0" y="-1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4.2535875399616202E-2"/>
          <c:y val="0.20810822242919599"/>
          <c:w val="0.94687943398234697"/>
          <c:h val="0.69188770934202704"/>
        </c:manualLayout>
      </c:layout>
      <c:barChart>
        <c:barDir val="col"/>
        <c:grouping val="clustered"/>
        <c:varyColors val="0"/>
        <c:ser>
          <c:idx val="0"/>
          <c:order val="0"/>
          <c:tx>
            <c:strRef>
              <c:f>Sheet1!$B$1</c:f>
              <c:strCache>
                <c:ptCount val="1"/>
                <c:pt idx="0">
                  <c:v>Placebo (N = 3591)</c:v>
                </c:pt>
              </c:strCache>
            </c:strRef>
          </c:tx>
          <c:spPr>
            <a:solidFill>
              <a:schemeClr val="bg1"/>
            </a:solidFill>
          </c:spPr>
          <c:invertIfNegative val="0"/>
          <c:dPt>
            <c:idx val="0"/>
            <c:invertIfNegative val="0"/>
            <c:bubble3D val="0"/>
            <c:spPr>
              <a:solidFill>
                <a:srgbClr val="7F7F7F"/>
              </a:solidFill>
            </c:spPr>
            <c:extLst>
              <c:ext xmlns:c16="http://schemas.microsoft.com/office/drawing/2014/chart" uri="{C3380CC4-5D6E-409C-BE32-E72D297353CC}">
                <c16:uniqueId val="{00000001-C0F6-4A3C-8670-77AB93FFC4B4}"/>
              </c:ext>
            </c:extLst>
          </c:dPt>
          <c:dPt>
            <c:idx val="1"/>
            <c:invertIfNegative val="0"/>
            <c:bubble3D val="0"/>
            <c:spPr>
              <a:solidFill>
                <a:srgbClr val="7F7F7F"/>
              </a:solidFill>
            </c:spPr>
            <c:extLst>
              <c:ext xmlns:c16="http://schemas.microsoft.com/office/drawing/2014/chart" uri="{C3380CC4-5D6E-409C-BE32-E72D297353CC}">
                <c16:uniqueId val="{00000003-C0F6-4A3C-8670-77AB93FFC4B4}"/>
              </c:ext>
            </c:extLst>
          </c:dPt>
          <c:dPt>
            <c:idx val="2"/>
            <c:invertIfNegative val="0"/>
            <c:bubble3D val="0"/>
            <c:spPr>
              <a:solidFill>
                <a:srgbClr val="7F7F7F"/>
              </a:solidFill>
            </c:spPr>
            <c:extLst>
              <c:ext xmlns:c16="http://schemas.microsoft.com/office/drawing/2014/chart" uri="{C3380CC4-5D6E-409C-BE32-E72D297353CC}">
                <c16:uniqueId val="{00000005-C0F6-4A3C-8670-77AB93FFC4B4}"/>
              </c:ext>
            </c:extLst>
          </c:dPt>
          <c:dLbls>
            <c:delete val="1"/>
          </c:dLbls>
          <c:cat>
            <c:numRef>
              <c:f>Sheet1!$A$2:$A$4</c:f>
              <c:numCache>
                <c:formatCode>General</c:formatCode>
                <c:ptCount val="3"/>
              </c:numCache>
            </c:numRef>
          </c:cat>
          <c:val>
            <c:numRef>
              <c:f>Sheet1!$B$2:$B$4</c:f>
              <c:numCache>
                <c:formatCode>0.0%</c:formatCode>
                <c:ptCount val="3"/>
                <c:pt idx="0">
                  <c:v>1.7999999999999999E-2</c:v>
                </c:pt>
                <c:pt idx="1">
                  <c:v>2.5000000000000001E-2</c:v>
                </c:pt>
                <c:pt idx="2">
                  <c:v>2.8000000000000001E-2</c:v>
                </c:pt>
              </c:numCache>
            </c:numRef>
          </c:val>
          <c:extLst>
            <c:ext xmlns:c16="http://schemas.microsoft.com/office/drawing/2014/chart" uri="{C3380CC4-5D6E-409C-BE32-E72D297353CC}">
              <c16:uniqueId val="{00000006-C0F6-4A3C-8670-77AB93FFC4B4}"/>
            </c:ext>
          </c:extLst>
        </c:ser>
        <c:ser>
          <c:idx val="1"/>
          <c:order val="1"/>
          <c:tx>
            <c:strRef>
              <c:f>Sheet1!$C$1</c:f>
              <c:strCache>
                <c:ptCount val="1"/>
                <c:pt idx="0">
                  <c:v>Romosozumab (N = 3589)2</c:v>
                </c:pt>
              </c:strCache>
            </c:strRef>
          </c:tx>
          <c:spPr>
            <a:solidFill>
              <a:srgbClr val="00B050"/>
            </a:solidFill>
          </c:spPr>
          <c:invertIfNegative val="0"/>
          <c:dPt>
            <c:idx val="0"/>
            <c:invertIfNegative val="0"/>
            <c:bubble3D val="0"/>
            <c:spPr>
              <a:solidFill>
                <a:srgbClr val="354B96"/>
              </a:solidFill>
            </c:spPr>
            <c:extLst>
              <c:ext xmlns:c16="http://schemas.microsoft.com/office/drawing/2014/chart" uri="{C3380CC4-5D6E-409C-BE32-E72D297353CC}">
                <c16:uniqueId val="{00000008-C0F6-4A3C-8670-77AB93FFC4B4}"/>
              </c:ext>
            </c:extLst>
          </c:dPt>
          <c:dPt>
            <c:idx val="1"/>
            <c:invertIfNegative val="0"/>
            <c:bubble3D val="0"/>
            <c:spPr>
              <a:solidFill>
                <a:srgbClr val="354B96"/>
              </a:solidFill>
            </c:spPr>
            <c:extLst>
              <c:ext xmlns:c16="http://schemas.microsoft.com/office/drawing/2014/chart" uri="{C3380CC4-5D6E-409C-BE32-E72D297353CC}">
                <c16:uniqueId val="{0000000A-C0F6-4A3C-8670-77AB93FFC4B4}"/>
              </c:ext>
            </c:extLst>
          </c:dPt>
          <c:dPt>
            <c:idx val="2"/>
            <c:invertIfNegative val="0"/>
            <c:bubble3D val="0"/>
            <c:spPr>
              <a:solidFill>
                <a:srgbClr val="354B96"/>
              </a:solidFill>
            </c:spPr>
            <c:extLst>
              <c:ext xmlns:c16="http://schemas.microsoft.com/office/drawing/2014/chart" uri="{C3380CC4-5D6E-409C-BE32-E72D297353CC}">
                <c16:uniqueId val="{0000000C-C0F6-4A3C-8670-77AB93FFC4B4}"/>
              </c:ext>
            </c:extLst>
          </c:dPt>
          <c:dLbls>
            <c:delete val="1"/>
          </c:dLbls>
          <c:cat>
            <c:numRef>
              <c:f>Sheet1!$A$2:$A$4</c:f>
              <c:numCache>
                <c:formatCode>General</c:formatCode>
                <c:ptCount val="3"/>
              </c:numCache>
            </c:numRef>
          </c:cat>
          <c:val>
            <c:numRef>
              <c:f>Sheet1!$C$2:$C$4</c:f>
              <c:numCache>
                <c:formatCode>0.0%</c:formatCode>
                <c:ptCount val="3"/>
                <c:pt idx="0">
                  <c:v>5.0000000000000001E-3</c:v>
                </c:pt>
                <c:pt idx="1">
                  <c:v>6.0000000000000001E-3</c:v>
                </c:pt>
                <c:pt idx="2">
                  <c:v>0.01</c:v>
                </c:pt>
              </c:numCache>
            </c:numRef>
          </c:val>
          <c:extLst>
            <c:ext xmlns:c16="http://schemas.microsoft.com/office/drawing/2014/chart" uri="{C3380CC4-5D6E-409C-BE32-E72D297353CC}">
              <c16:uniqueId val="{0000000D-C0F6-4A3C-8670-77AB93FFC4B4}"/>
            </c:ext>
          </c:extLst>
        </c:ser>
        <c:dLbls>
          <c:dLblPos val="inEnd"/>
          <c:showLegendKey val="0"/>
          <c:showVal val="1"/>
          <c:showCatName val="0"/>
          <c:showSerName val="0"/>
          <c:showPercent val="0"/>
          <c:showBubbleSize val="0"/>
        </c:dLbls>
        <c:gapWidth val="100"/>
        <c:overlap val="-10"/>
        <c:axId val="-2025448584"/>
        <c:axId val="-2025445256"/>
      </c:barChart>
      <c:catAx>
        <c:axId val="-2025448584"/>
        <c:scaling>
          <c:orientation val="minMax"/>
        </c:scaling>
        <c:delete val="0"/>
        <c:axPos val="b"/>
        <c:numFmt formatCode="General" sourceLinked="0"/>
        <c:majorTickMark val="none"/>
        <c:minorTickMark val="none"/>
        <c:tickLblPos val="high"/>
        <c:spPr>
          <a:ln w="12700">
            <a:solidFill>
              <a:srgbClr val="636363"/>
            </a:solidFill>
          </a:ln>
        </c:spPr>
        <c:txPr>
          <a:bodyPr/>
          <a:lstStyle/>
          <a:p>
            <a:pPr>
              <a:defRPr sz="1400" b="1">
                <a:solidFill>
                  <a:schemeClr val="accent1"/>
                </a:solidFill>
              </a:defRPr>
            </a:pPr>
            <a:endParaRPr lang="fi-FI"/>
          </a:p>
        </c:txPr>
        <c:crossAx val="-2025445256"/>
        <c:crosses val="autoZero"/>
        <c:auto val="1"/>
        <c:lblAlgn val="ctr"/>
        <c:lblOffset val="50"/>
        <c:noMultiLvlLbl val="0"/>
      </c:catAx>
      <c:valAx>
        <c:axId val="-2025445256"/>
        <c:scaling>
          <c:orientation val="minMax"/>
          <c:max val="0.03"/>
        </c:scaling>
        <c:delete val="0"/>
        <c:axPos val="l"/>
        <c:numFmt formatCode="#,##0.0" sourceLinked="0"/>
        <c:majorTickMark val="out"/>
        <c:minorTickMark val="none"/>
        <c:tickLblPos val="nextTo"/>
        <c:spPr>
          <a:ln w="12700">
            <a:solidFill>
              <a:srgbClr val="636363"/>
            </a:solidFill>
          </a:ln>
        </c:spPr>
        <c:txPr>
          <a:bodyPr/>
          <a:lstStyle/>
          <a:p>
            <a:pPr>
              <a:defRPr sz="1050">
                <a:solidFill>
                  <a:schemeClr val="bg2"/>
                </a:solidFill>
              </a:defRPr>
            </a:pPr>
            <a:endParaRPr lang="fi-FI"/>
          </a:p>
        </c:txPr>
        <c:crossAx val="-2025448584"/>
        <c:crosses val="autoZero"/>
        <c:crossBetween val="between"/>
        <c:majorUnit val="0.01"/>
      </c:valAx>
    </c:plotArea>
    <c:plotVisOnly val="1"/>
    <c:dispBlanksAs val="gap"/>
    <c:showDLblsOverMax val="0"/>
  </c:chart>
  <c:txPr>
    <a:bodyPr/>
    <a:lstStyle/>
    <a:p>
      <a:pPr>
        <a:defRPr sz="1400">
          <a:solidFill>
            <a:schemeClr val="bg2"/>
          </a:solidFill>
        </a:defRPr>
      </a:pPr>
      <a:endParaRPr lang="fi-FI"/>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0.145431772287858"/>
          <c:y val="0.18099154932165201"/>
          <c:w val="0.76959587479133496"/>
          <c:h val="0.659582139665843"/>
        </c:manualLayout>
      </c:layout>
      <c:lineChart>
        <c:grouping val="standard"/>
        <c:varyColors val="0"/>
        <c:ser>
          <c:idx val="0"/>
          <c:order val="0"/>
          <c:tx>
            <c:strRef>
              <c:f>Sheet1!$B$1</c:f>
              <c:strCache>
                <c:ptCount val="1"/>
                <c:pt idx="0">
                  <c:v>Placebo/Denosumab (N = 3256)</c:v>
                </c:pt>
              </c:strCache>
            </c:strRef>
          </c:tx>
          <c:spPr>
            <a:ln w="25400">
              <a:solidFill>
                <a:srgbClr val="FFFFFF">
                  <a:lumMod val="50000"/>
                </a:srgbClr>
              </a:solidFill>
              <a:prstDash val="solid"/>
            </a:ln>
          </c:spPr>
          <c:marker>
            <c:symbol val="circle"/>
            <c:size val="8"/>
            <c:spPr>
              <a:solidFill>
                <a:srgbClr val="FFFFFF">
                  <a:lumMod val="50000"/>
                </a:srgbClr>
              </a:solidFill>
              <a:ln>
                <a:noFill/>
                <a:prstDash val="sysDash"/>
              </a:ln>
            </c:spPr>
          </c:marker>
          <c:dPt>
            <c:idx val="1"/>
            <c:bubble3D val="0"/>
            <c:spPr>
              <a:ln w="25400">
                <a:solidFill>
                  <a:srgbClr val="FFFFFF">
                    <a:lumMod val="50000"/>
                  </a:srgbClr>
                </a:solidFill>
                <a:prstDash val="solid"/>
              </a:ln>
            </c:spPr>
            <c:extLst>
              <c:ext xmlns:c16="http://schemas.microsoft.com/office/drawing/2014/chart" uri="{C3380CC4-5D6E-409C-BE32-E72D297353CC}">
                <c16:uniqueId val="{00000001-4B64-4AC3-89C0-F4766676927D}"/>
              </c:ext>
            </c:extLst>
          </c:dPt>
          <c:dPt>
            <c:idx val="2"/>
            <c:bubble3D val="0"/>
            <c:extLst>
              <c:ext xmlns:c16="http://schemas.microsoft.com/office/drawing/2014/chart" uri="{C3380CC4-5D6E-409C-BE32-E72D297353CC}">
                <c16:uniqueId val="{00000002-4B64-4AC3-89C0-F4766676927D}"/>
              </c:ext>
            </c:extLst>
          </c:dPt>
          <c:dPt>
            <c:idx val="3"/>
            <c:bubble3D val="0"/>
            <c:extLst>
              <c:ext xmlns:c16="http://schemas.microsoft.com/office/drawing/2014/chart" uri="{C3380CC4-5D6E-409C-BE32-E72D297353CC}">
                <c16:uniqueId val="{00000003-4B64-4AC3-89C0-F4766676927D}"/>
              </c:ext>
            </c:extLst>
          </c:dPt>
          <c:dLbls>
            <c:delete val="1"/>
          </c:dLbls>
          <c:cat>
            <c:numRef>
              <c:f>Sheet1!$A$2:$A$5</c:f>
              <c:numCache>
                <c:formatCode>General</c:formatCode>
                <c:ptCount val="4"/>
                <c:pt idx="0">
                  <c:v>0</c:v>
                </c:pt>
                <c:pt idx="1">
                  <c:v>12</c:v>
                </c:pt>
                <c:pt idx="2">
                  <c:v>24</c:v>
                </c:pt>
                <c:pt idx="3">
                  <c:v>36</c:v>
                </c:pt>
              </c:numCache>
            </c:numRef>
          </c:cat>
          <c:val>
            <c:numRef>
              <c:f>Sheet1!$B$2:$B$5</c:f>
              <c:numCache>
                <c:formatCode>0.0</c:formatCode>
                <c:ptCount val="4"/>
                <c:pt idx="0">
                  <c:v>0</c:v>
                </c:pt>
                <c:pt idx="1">
                  <c:v>0.3</c:v>
                </c:pt>
                <c:pt idx="2">
                  <c:v>2.2999999999999998</c:v>
                </c:pt>
                <c:pt idx="3">
                  <c:v>3.4</c:v>
                </c:pt>
              </c:numCache>
            </c:numRef>
          </c:val>
          <c:smooth val="0"/>
          <c:extLst>
            <c:ext xmlns:c16="http://schemas.microsoft.com/office/drawing/2014/chart" uri="{C3380CC4-5D6E-409C-BE32-E72D297353CC}">
              <c16:uniqueId val="{00000004-4B64-4AC3-89C0-F4766676927D}"/>
            </c:ext>
          </c:extLst>
        </c:ser>
        <c:ser>
          <c:idx val="1"/>
          <c:order val="1"/>
          <c:tx>
            <c:strRef>
              <c:f>Sheet1!$C$1</c:f>
              <c:strCache>
                <c:ptCount val="1"/>
                <c:pt idx="0">
                  <c:v>Romosozumab/Denosumab (N = 3237)</c:v>
                </c:pt>
              </c:strCache>
            </c:strRef>
          </c:tx>
          <c:spPr>
            <a:ln w="25400">
              <a:solidFill>
                <a:srgbClr val="354B96"/>
              </a:solidFill>
              <a:prstDash val="solid"/>
            </a:ln>
          </c:spPr>
          <c:marker>
            <c:symbol val="circle"/>
            <c:size val="8"/>
            <c:spPr>
              <a:solidFill>
                <a:srgbClr val="354B96"/>
              </a:solidFill>
              <a:ln>
                <a:noFill/>
                <a:prstDash val="solid"/>
              </a:ln>
            </c:spPr>
          </c:marker>
          <c:dPt>
            <c:idx val="2"/>
            <c:bubble3D val="0"/>
            <c:extLst>
              <c:ext xmlns:c16="http://schemas.microsoft.com/office/drawing/2014/chart" uri="{C3380CC4-5D6E-409C-BE32-E72D297353CC}">
                <c16:uniqueId val="{00000005-4B64-4AC3-89C0-F4766676927D}"/>
              </c:ext>
            </c:extLst>
          </c:dPt>
          <c:dPt>
            <c:idx val="3"/>
            <c:bubble3D val="0"/>
            <c:extLst>
              <c:ext xmlns:c16="http://schemas.microsoft.com/office/drawing/2014/chart" uri="{C3380CC4-5D6E-409C-BE32-E72D297353CC}">
                <c16:uniqueId val="{00000006-4B64-4AC3-89C0-F4766676927D}"/>
              </c:ext>
            </c:extLst>
          </c:dPt>
          <c:dLbls>
            <c:delete val="1"/>
          </c:dLbls>
          <c:cat>
            <c:numRef>
              <c:f>Sheet1!$A$2:$A$5</c:f>
              <c:numCache>
                <c:formatCode>General</c:formatCode>
                <c:ptCount val="4"/>
                <c:pt idx="0">
                  <c:v>0</c:v>
                </c:pt>
                <c:pt idx="1">
                  <c:v>12</c:v>
                </c:pt>
                <c:pt idx="2">
                  <c:v>24</c:v>
                </c:pt>
                <c:pt idx="3">
                  <c:v>36</c:v>
                </c:pt>
              </c:numCache>
            </c:numRef>
          </c:cat>
          <c:val>
            <c:numRef>
              <c:f>Sheet1!$C$2:$C$5</c:f>
              <c:numCache>
                <c:formatCode>0.0</c:formatCode>
                <c:ptCount val="4"/>
                <c:pt idx="0">
                  <c:v>0</c:v>
                </c:pt>
                <c:pt idx="1">
                  <c:v>5.5</c:v>
                </c:pt>
                <c:pt idx="2">
                  <c:v>7.3</c:v>
                </c:pt>
                <c:pt idx="3">
                  <c:v>8.1999999999999993</c:v>
                </c:pt>
              </c:numCache>
            </c:numRef>
          </c:val>
          <c:smooth val="0"/>
          <c:extLst>
            <c:ext xmlns:c16="http://schemas.microsoft.com/office/drawing/2014/chart" uri="{C3380CC4-5D6E-409C-BE32-E72D297353CC}">
              <c16:uniqueId val="{00000007-4B64-4AC3-89C0-F4766676927D}"/>
            </c:ext>
          </c:extLst>
        </c:ser>
        <c:dLbls>
          <c:showLegendKey val="0"/>
          <c:showVal val="1"/>
          <c:showCatName val="0"/>
          <c:showSerName val="0"/>
          <c:showPercent val="0"/>
          <c:showBubbleSize val="0"/>
        </c:dLbls>
        <c:marker val="1"/>
        <c:smooth val="0"/>
        <c:axId val="-2025149912"/>
        <c:axId val="-2025146856"/>
      </c:lineChart>
      <c:catAx>
        <c:axId val="-2025149912"/>
        <c:scaling>
          <c:orientation val="minMax"/>
        </c:scaling>
        <c:delete val="0"/>
        <c:axPos val="b"/>
        <c:numFmt formatCode="General" sourceLinked="0"/>
        <c:majorTickMark val="out"/>
        <c:minorTickMark val="none"/>
        <c:tickLblPos val="low"/>
        <c:spPr>
          <a:ln w="12700">
            <a:solidFill>
              <a:srgbClr val="636363"/>
            </a:solidFill>
          </a:ln>
        </c:spPr>
        <c:txPr>
          <a:bodyPr/>
          <a:lstStyle/>
          <a:p>
            <a:pPr>
              <a:defRPr sz="1100" b="0">
                <a:solidFill>
                  <a:schemeClr val="tx1">
                    <a:lumMod val="50000"/>
                  </a:schemeClr>
                </a:solidFill>
              </a:defRPr>
            </a:pPr>
            <a:endParaRPr lang="fi-FI"/>
          </a:p>
        </c:txPr>
        <c:crossAx val="-2025146856"/>
        <c:crosses val="autoZero"/>
        <c:auto val="1"/>
        <c:lblAlgn val="ctr"/>
        <c:lblOffset val="100"/>
        <c:noMultiLvlLbl val="0"/>
      </c:catAx>
      <c:valAx>
        <c:axId val="-2025146856"/>
        <c:scaling>
          <c:orientation val="minMax"/>
          <c:max val="20"/>
          <c:min val="0"/>
        </c:scaling>
        <c:delete val="0"/>
        <c:axPos val="l"/>
        <c:numFmt formatCode="0" sourceLinked="0"/>
        <c:majorTickMark val="out"/>
        <c:minorTickMark val="none"/>
        <c:tickLblPos val="nextTo"/>
        <c:spPr>
          <a:ln w="12700">
            <a:solidFill>
              <a:srgbClr val="636363"/>
            </a:solidFill>
          </a:ln>
        </c:spPr>
        <c:txPr>
          <a:bodyPr/>
          <a:lstStyle/>
          <a:p>
            <a:pPr>
              <a:defRPr sz="1100" b="0">
                <a:solidFill>
                  <a:schemeClr val="tx1">
                    <a:lumMod val="50000"/>
                  </a:schemeClr>
                </a:solidFill>
              </a:defRPr>
            </a:pPr>
            <a:endParaRPr lang="fi-FI"/>
          </a:p>
        </c:txPr>
        <c:crossAx val="-2025149912"/>
        <c:crosses val="autoZero"/>
        <c:crossBetween val="midCat"/>
        <c:majorUnit val="5"/>
      </c:valAx>
      <c:spPr>
        <a:noFill/>
      </c:spPr>
    </c:plotArea>
    <c:plotVisOnly val="1"/>
    <c:dispBlanksAs val="gap"/>
    <c:showDLblsOverMax val="0"/>
  </c:chart>
  <c:txPr>
    <a:bodyPr/>
    <a:lstStyle/>
    <a:p>
      <a:pPr>
        <a:defRPr sz="1200"/>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0.145431772287858"/>
          <c:y val="0.18099154932165201"/>
          <c:w val="0.76959587479133496"/>
          <c:h val="0.659582139665843"/>
        </c:manualLayout>
      </c:layout>
      <c:lineChart>
        <c:grouping val="standard"/>
        <c:varyColors val="0"/>
        <c:ser>
          <c:idx val="0"/>
          <c:order val="0"/>
          <c:tx>
            <c:strRef>
              <c:f>Sheet1!$B$1</c:f>
              <c:strCache>
                <c:ptCount val="1"/>
                <c:pt idx="0">
                  <c:v>Placebo/Denosumab (N = 3256)</c:v>
                </c:pt>
              </c:strCache>
            </c:strRef>
          </c:tx>
          <c:spPr>
            <a:ln w="25400">
              <a:solidFill>
                <a:srgbClr val="FFFFFF">
                  <a:lumMod val="50000"/>
                </a:srgbClr>
              </a:solidFill>
              <a:prstDash val="solid"/>
            </a:ln>
          </c:spPr>
          <c:marker>
            <c:symbol val="circle"/>
            <c:size val="8"/>
            <c:spPr>
              <a:solidFill>
                <a:srgbClr val="FFFFFF">
                  <a:lumMod val="50000"/>
                </a:srgbClr>
              </a:solidFill>
              <a:ln>
                <a:noFill/>
                <a:prstDash val="sysDash"/>
              </a:ln>
            </c:spPr>
          </c:marker>
          <c:dPt>
            <c:idx val="1"/>
            <c:bubble3D val="0"/>
            <c:spPr>
              <a:ln w="25400">
                <a:solidFill>
                  <a:srgbClr val="FFFFFF">
                    <a:lumMod val="50000"/>
                  </a:srgbClr>
                </a:solidFill>
                <a:prstDash val="solid"/>
              </a:ln>
            </c:spPr>
            <c:extLst>
              <c:ext xmlns:c16="http://schemas.microsoft.com/office/drawing/2014/chart" uri="{C3380CC4-5D6E-409C-BE32-E72D297353CC}">
                <c16:uniqueId val="{00000001-0407-4F52-8FFF-075DFE62B30F}"/>
              </c:ext>
            </c:extLst>
          </c:dPt>
          <c:dPt>
            <c:idx val="2"/>
            <c:bubble3D val="0"/>
            <c:extLst>
              <c:ext xmlns:c16="http://schemas.microsoft.com/office/drawing/2014/chart" uri="{C3380CC4-5D6E-409C-BE32-E72D297353CC}">
                <c16:uniqueId val="{00000002-0407-4F52-8FFF-075DFE62B30F}"/>
              </c:ext>
            </c:extLst>
          </c:dPt>
          <c:dPt>
            <c:idx val="3"/>
            <c:bubble3D val="0"/>
            <c:extLst>
              <c:ext xmlns:c16="http://schemas.microsoft.com/office/drawing/2014/chart" uri="{C3380CC4-5D6E-409C-BE32-E72D297353CC}">
                <c16:uniqueId val="{00000003-0407-4F52-8FFF-075DFE62B30F}"/>
              </c:ext>
            </c:extLst>
          </c:dPt>
          <c:dLbls>
            <c:delete val="1"/>
          </c:dLbls>
          <c:errBars>
            <c:errDir val="y"/>
            <c:errBarType val="both"/>
            <c:errValType val="cust"/>
            <c:noEndCap val="0"/>
            <c:plus>
              <c:numRef>
                <c:f>Sheet1!$I$2:$I$5</c:f>
                <c:numCache>
                  <c:formatCode>General</c:formatCode>
                  <c:ptCount val="4"/>
                  <c:pt idx="0">
                    <c:v>0</c:v>
                  </c:pt>
                  <c:pt idx="1">
                    <c:v>0.10000000000000003</c:v>
                  </c:pt>
                  <c:pt idx="2">
                    <c:v>9.9999999999999645E-2</c:v>
                  </c:pt>
                  <c:pt idx="3">
                    <c:v>9.9999999999999645E-2</c:v>
                  </c:pt>
                </c:numCache>
              </c:numRef>
            </c:plus>
            <c:minus>
              <c:numRef>
                <c:f>Sheet1!$H$2:$H$5</c:f>
                <c:numCache>
                  <c:formatCode>General</c:formatCode>
                  <c:ptCount val="4"/>
                  <c:pt idx="0">
                    <c:v>0</c:v>
                  </c:pt>
                  <c:pt idx="1">
                    <c:v>9.9999999999999978E-2</c:v>
                  </c:pt>
                  <c:pt idx="2">
                    <c:v>0.10000000000000009</c:v>
                  </c:pt>
                  <c:pt idx="3">
                    <c:v>0.20000000000000018</c:v>
                  </c:pt>
                </c:numCache>
              </c:numRef>
            </c:minus>
            <c:spPr>
              <a:ln w="12700">
                <a:solidFill>
                  <a:schemeClr val="tx1"/>
                </a:solidFill>
              </a:ln>
            </c:spPr>
          </c:errBars>
          <c:cat>
            <c:numRef>
              <c:f>Sheet1!$A$2:$A$5</c:f>
              <c:numCache>
                <c:formatCode>General</c:formatCode>
                <c:ptCount val="4"/>
                <c:pt idx="0">
                  <c:v>0</c:v>
                </c:pt>
                <c:pt idx="1">
                  <c:v>12</c:v>
                </c:pt>
                <c:pt idx="2">
                  <c:v>24</c:v>
                </c:pt>
                <c:pt idx="3">
                  <c:v>36</c:v>
                </c:pt>
              </c:numCache>
            </c:numRef>
          </c:cat>
          <c:val>
            <c:numRef>
              <c:f>Sheet1!$B$2:$B$5</c:f>
              <c:numCache>
                <c:formatCode>0.0</c:formatCode>
                <c:ptCount val="4"/>
                <c:pt idx="0">
                  <c:v>0</c:v>
                </c:pt>
                <c:pt idx="1">
                  <c:v>0.3</c:v>
                </c:pt>
                <c:pt idx="2">
                  <c:v>3.2</c:v>
                </c:pt>
                <c:pt idx="3">
                  <c:v>4.2</c:v>
                </c:pt>
              </c:numCache>
            </c:numRef>
          </c:val>
          <c:smooth val="0"/>
          <c:extLst>
            <c:ext xmlns:c16="http://schemas.microsoft.com/office/drawing/2014/chart" uri="{C3380CC4-5D6E-409C-BE32-E72D297353CC}">
              <c16:uniqueId val="{00000004-0407-4F52-8FFF-075DFE62B30F}"/>
            </c:ext>
          </c:extLst>
        </c:ser>
        <c:ser>
          <c:idx val="1"/>
          <c:order val="1"/>
          <c:tx>
            <c:strRef>
              <c:f>Sheet1!$C$1</c:f>
              <c:strCache>
                <c:ptCount val="1"/>
                <c:pt idx="0">
                  <c:v>Romosozumab/Denosumab (N = 3237)</c:v>
                </c:pt>
              </c:strCache>
            </c:strRef>
          </c:tx>
          <c:spPr>
            <a:ln w="25400">
              <a:solidFill>
                <a:srgbClr val="354B96"/>
              </a:solidFill>
              <a:prstDash val="solid"/>
            </a:ln>
          </c:spPr>
          <c:marker>
            <c:symbol val="circle"/>
            <c:size val="8"/>
            <c:spPr>
              <a:solidFill>
                <a:srgbClr val="354B96"/>
              </a:solidFill>
              <a:ln>
                <a:noFill/>
                <a:prstDash val="solid"/>
              </a:ln>
            </c:spPr>
          </c:marker>
          <c:dPt>
            <c:idx val="2"/>
            <c:bubble3D val="0"/>
            <c:extLst>
              <c:ext xmlns:c16="http://schemas.microsoft.com/office/drawing/2014/chart" uri="{C3380CC4-5D6E-409C-BE32-E72D297353CC}">
                <c16:uniqueId val="{00000005-0407-4F52-8FFF-075DFE62B30F}"/>
              </c:ext>
            </c:extLst>
          </c:dPt>
          <c:dPt>
            <c:idx val="3"/>
            <c:bubble3D val="0"/>
            <c:extLst>
              <c:ext xmlns:c16="http://schemas.microsoft.com/office/drawing/2014/chart" uri="{C3380CC4-5D6E-409C-BE32-E72D297353CC}">
                <c16:uniqueId val="{00000006-0407-4F52-8FFF-075DFE62B30F}"/>
              </c:ext>
            </c:extLst>
          </c:dPt>
          <c:dLbls>
            <c:delete val="1"/>
          </c:dLbls>
          <c:errBars>
            <c:errDir val="y"/>
            <c:errBarType val="both"/>
            <c:errValType val="cust"/>
            <c:noEndCap val="0"/>
            <c:plus>
              <c:numRef>
                <c:f>Sheet1!$K$2:$K$5</c:f>
                <c:numCache>
                  <c:formatCode>General</c:formatCode>
                  <c:ptCount val="4"/>
                  <c:pt idx="0">
                    <c:v>0</c:v>
                  </c:pt>
                  <c:pt idx="1">
                    <c:v>0.20000000000000018</c:v>
                  </c:pt>
                  <c:pt idx="2">
                    <c:v>0.19999999999999929</c:v>
                  </c:pt>
                  <c:pt idx="3">
                    <c:v>9.9999999999999645E-2</c:v>
                  </c:pt>
                </c:numCache>
              </c:numRef>
            </c:plus>
            <c:minus>
              <c:numRef>
                <c:f>Sheet1!$J$2:$J$5</c:f>
                <c:numCache>
                  <c:formatCode>General</c:formatCode>
                  <c:ptCount val="4"/>
                  <c:pt idx="0">
                    <c:v>0</c:v>
                  </c:pt>
                  <c:pt idx="1">
                    <c:v>9.9999999999999645E-2</c:v>
                  </c:pt>
                  <c:pt idx="2">
                    <c:v>9.9999999999999645E-2</c:v>
                  </c:pt>
                  <c:pt idx="3">
                    <c:v>0.20000000000000107</c:v>
                  </c:pt>
                </c:numCache>
              </c:numRef>
            </c:minus>
            <c:spPr>
              <a:ln w="12700">
                <a:solidFill>
                  <a:schemeClr val="tx1"/>
                </a:solidFill>
              </a:ln>
            </c:spPr>
          </c:errBars>
          <c:cat>
            <c:numRef>
              <c:f>Sheet1!$A$2:$A$5</c:f>
              <c:numCache>
                <c:formatCode>General</c:formatCode>
                <c:ptCount val="4"/>
                <c:pt idx="0">
                  <c:v>0</c:v>
                </c:pt>
                <c:pt idx="1">
                  <c:v>12</c:v>
                </c:pt>
                <c:pt idx="2">
                  <c:v>24</c:v>
                </c:pt>
                <c:pt idx="3">
                  <c:v>36</c:v>
                </c:pt>
              </c:numCache>
            </c:numRef>
          </c:cat>
          <c:val>
            <c:numRef>
              <c:f>Sheet1!$C$2:$C$5</c:f>
              <c:numCache>
                <c:formatCode>0.0</c:formatCode>
                <c:ptCount val="4"/>
                <c:pt idx="0">
                  <c:v>0</c:v>
                </c:pt>
                <c:pt idx="1">
                  <c:v>6</c:v>
                </c:pt>
                <c:pt idx="2">
                  <c:v>8.5</c:v>
                </c:pt>
                <c:pt idx="3">
                  <c:v>9.4</c:v>
                </c:pt>
              </c:numCache>
            </c:numRef>
          </c:val>
          <c:smooth val="0"/>
          <c:extLst>
            <c:ext xmlns:c16="http://schemas.microsoft.com/office/drawing/2014/chart" uri="{C3380CC4-5D6E-409C-BE32-E72D297353CC}">
              <c16:uniqueId val="{00000007-0407-4F52-8FFF-075DFE62B30F}"/>
            </c:ext>
          </c:extLst>
        </c:ser>
        <c:dLbls>
          <c:showLegendKey val="0"/>
          <c:showVal val="1"/>
          <c:showCatName val="0"/>
          <c:showSerName val="0"/>
          <c:showPercent val="0"/>
          <c:showBubbleSize val="0"/>
        </c:dLbls>
        <c:marker val="1"/>
        <c:smooth val="0"/>
        <c:axId val="-2025095384"/>
        <c:axId val="-2025091976"/>
      </c:lineChart>
      <c:catAx>
        <c:axId val="-2025095384"/>
        <c:scaling>
          <c:orientation val="minMax"/>
        </c:scaling>
        <c:delete val="0"/>
        <c:axPos val="b"/>
        <c:numFmt formatCode="General" sourceLinked="0"/>
        <c:majorTickMark val="out"/>
        <c:minorTickMark val="none"/>
        <c:tickLblPos val="low"/>
        <c:spPr>
          <a:ln w="12700">
            <a:solidFill>
              <a:srgbClr val="636363"/>
            </a:solidFill>
          </a:ln>
        </c:spPr>
        <c:txPr>
          <a:bodyPr/>
          <a:lstStyle/>
          <a:p>
            <a:pPr>
              <a:defRPr sz="1100" b="0">
                <a:solidFill>
                  <a:schemeClr val="tx1">
                    <a:lumMod val="50000"/>
                  </a:schemeClr>
                </a:solidFill>
              </a:defRPr>
            </a:pPr>
            <a:endParaRPr lang="fi-FI"/>
          </a:p>
        </c:txPr>
        <c:crossAx val="-2025091976"/>
        <c:crosses val="autoZero"/>
        <c:auto val="1"/>
        <c:lblAlgn val="ctr"/>
        <c:lblOffset val="100"/>
        <c:noMultiLvlLbl val="0"/>
      </c:catAx>
      <c:valAx>
        <c:axId val="-2025091976"/>
        <c:scaling>
          <c:orientation val="minMax"/>
          <c:max val="20"/>
          <c:min val="0"/>
        </c:scaling>
        <c:delete val="0"/>
        <c:axPos val="l"/>
        <c:numFmt formatCode="0" sourceLinked="0"/>
        <c:majorTickMark val="out"/>
        <c:minorTickMark val="none"/>
        <c:tickLblPos val="nextTo"/>
        <c:spPr>
          <a:ln w="12700">
            <a:solidFill>
              <a:srgbClr val="636363"/>
            </a:solidFill>
          </a:ln>
        </c:spPr>
        <c:txPr>
          <a:bodyPr/>
          <a:lstStyle/>
          <a:p>
            <a:pPr>
              <a:defRPr sz="1100" b="0">
                <a:solidFill>
                  <a:schemeClr val="tx1">
                    <a:lumMod val="50000"/>
                  </a:schemeClr>
                </a:solidFill>
              </a:defRPr>
            </a:pPr>
            <a:endParaRPr lang="fi-FI"/>
          </a:p>
        </c:txPr>
        <c:crossAx val="-2025095384"/>
        <c:crosses val="autoZero"/>
        <c:crossBetween val="midCat"/>
        <c:majorUnit val="5"/>
      </c:valAx>
      <c:spPr>
        <a:noFill/>
      </c:spPr>
    </c:plotArea>
    <c:plotVisOnly val="1"/>
    <c:dispBlanksAs val="gap"/>
    <c:showDLblsOverMax val="0"/>
  </c:chart>
  <c:txPr>
    <a:bodyPr/>
    <a:lstStyle/>
    <a:p>
      <a:pPr>
        <a:defRPr sz="1200"/>
      </a:pPr>
      <a:endParaRPr lang="fi-FI"/>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0.16360404789893501"/>
          <c:y val="4.9873679828766303E-2"/>
          <c:w val="0.74774723368212204"/>
          <c:h val="0.78080084148972195"/>
        </c:manualLayout>
      </c:layout>
      <c:lineChart>
        <c:grouping val="standard"/>
        <c:varyColors val="0"/>
        <c:ser>
          <c:idx val="0"/>
          <c:order val="0"/>
          <c:tx>
            <c:strRef>
              <c:f>Sheet1!$B$1</c:f>
              <c:strCache>
                <c:ptCount val="1"/>
                <c:pt idx="0">
                  <c:v>Placebo/Denosumab (N = 61)</c:v>
                </c:pt>
              </c:strCache>
            </c:strRef>
          </c:tx>
          <c:spPr>
            <a:ln w="25400">
              <a:solidFill>
                <a:srgbClr val="FFFFFF">
                  <a:lumMod val="50000"/>
                </a:srgbClr>
              </a:solidFill>
              <a:prstDash val="solid"/>
            </a:ln>
          </c:spPr>
          <c:marker>
            <c:symbol val="circle"/>
            <c:size val="8"/>
            <c:spPr>
              <a:solidFill>
                <a:srgbClr val="FFFFFF">
                  <a:lumMod val="50000"/>
                </a:srgbClr>
              </a:solidFill>
              <a:ln>
                <a:noFill/>
                <a:prstDash val="sysDash"/>
              </a:ln>
            </c:spPr>
          </c:marker>
          <c:dPt>
            <c:idx val="1"/>
            <c:bubble3D val="0"/>
            <c:spPr>
              <a:ln w="25400">
                <a:solidFill>
                  <a:srgbClr val="FFFFFF">
                    <a:lumMod val="50000"/>
                  </a:srgbClr>
                </a:solidFill>
                <a:prstDash val="solid"/>
              </a:ln>
            </c:spPr>
            <c:extLst>
              <c:ext xmlns:c16="http://schemas.microsoft.com/office/drawing/2014/chart" uri="{C3380CC4-5D6E-409C-BE32-E72D297353CC}">
                <c16:uniqueId val="{00000001-3B50-4ABB-B545-9ACA754693AC}"/>
              </c:ext>
            </c:extLst>
          </c:dPt>
          <c:dPt>
            <c:idx val="2"/>
            <c:bubble3D val="0"/>
            <c:spPr>
              <a:ln w="25400">
                <a:solidFill>
                  <a:srgbClr val="FFFFFF">
                    <a:lumMod val="50000"/>
                  </a:srgbClr>
                </a:solidFill>
                <a:prstDash val="solid"/>
              </a:ln>
            </c:spPr>
            <c:extLst>
              <c:ext xmlns:c16="http://schemas.microsoft.com/office/drawing/2014/chart" uri="{C3380CC4-5D6E-409C-BE32-E72D297353CC}">
                <c16:uniqueId val="{00000003-3B50-4ABB-B545-9ACA754693AC}"/>
              </c:ext>
            </c:extLst>
          </c:dPt>
          <c:dPt>
            <c:idx val="3"/>
            <c:bubble3D val="0"/>
            <c:spPr>
              <a:ln w="25400">
                <a:solidFill>
                  <a:srgbClr val="FFFFFF">
                    <a:lumMod val="50000"/>
                  </a:srgbClr>
                </a:solidFill>
                <a:prstDash val="solid"/>
              </a:ln>
            </c:spPr>
            <c:extLst>
              <c:ext xmlns:c16="http://schemas.microsoft.com/office/drawing/2014/chart" uri="{C3380CC4-5D6E-409C-BE32-E72D297353CC}">
                <c16:uniqueId val="{00000005-3B50-4ABB-B545-9ACA754693AC}"/>
              </c:ext>
            </c:extLst>
          </c:dPt>
          <c:dLbls>
            <c:delete val="1"/>
          </c:dLbls>
          <c:errBars>
            <c:errDir val="y"/>
            <c:errBarType val="both"/>
            <c:errValType val="cust"/>
            <c:noEndCap val="0"/>
            <c:plus>
              <c:numRef>
                <c:f>Sheet1!$I$2:$I$5</c:f>
                <c:numCache>
                  <c:formatCode>General</c:formatCode>
                  <c:ptCount val="4"/>
                  <c:pt idx="0">
                    <c:v>0</c:v>
                  </c:pt>
                  <c:pt idx="1">
                    <c:v>0.1</c:v>
                  </c:pt>
                  <c:pt idx="2">
                    <c:v>0.2</c:v>
                  </c:pt>
                  <c:pt idx="3">
                    <c:v>0.2</c:v>
                  </c:pt>
                </c:numCache>
              </c:numRef>
            </c:plus>
            <c:minus>
              <c:numRef>
                <c:f>Sheet1!$H$2:$H$5</c:f>
                <c:numCache>
                  <c:formatCode>General</c:formatCode>
                  <c:ptCount val="4"/>
                  <c:pt idx="0">
                    <c:v>0</c:v>
                  </c:pt>
                  <c:pt idx="1">
                    <c:v>0.2</c:v>
                  </c:pt>
                  <c:pt idx="2">
                    <c:v>0.2</c:v>
                  </c:pt>
                  <c:pt idx="3">
                    <c:v>9.99999999999997E-2</c:v>
                  </c:pt>
                </c:numCache>
              </c:numRef>
            </c:minus>
            <c:spPr>
              <a:ln w="12700">
                <a:solidFill>
                  <a:schemeClr val="tx1"/>
                </a:solidFill>
              </a:ln>
            </c:spPr>
          </c:errBars>
          <c:cat>
            <c:numRef>
              <c:f>Sheet1!$A$2:$A$5</c:f>
              <c:numCache>
                <c:formatCode>General</c:formatCode>
                <c:ptCount val="4"/>
                <c:pt idx="0">
                  <c:v>0</c:v>
                </c:pt>
                <c:pt idx="1">
                  <c:v>12</c:v>
                </c:pt>
                <c:pt idx="2">
                  <c:v>24</c:v>
                </c:pt>
                <c:pt idx="3">
                  <c:v>36</c:v>
                </c:pt>
              </c:numCache>
            </c:numRef>
          </c:cat>
          <c:val>
            <c:numRef>
              <c:f>Sheet1!$B$2:$B$5</c:f>
              <c:numCache>
                <c:formatCode>0.0</c:formatCode>
                <c:ptCount val="4"/>
                <c:pt idx="0">
                  <c:v>0</c:v>
                </c:pt>
                <c:pt idx="1">
                  <c:v>0.4</c:v>
                </c:pt>
                <c:pt idx="2">
                  <c:v>5.5</c:v>
                </c:pt>
                <c:pt idx="3">
                  <c:v>7.5</c:v>
                </c:pt>
              </c:numCache>
            </c:numRef>
          </c:val>
          <c:smooth val="0"/>
          <c:extLst>
            <c:ext xmlns:c16="http://schemas.microsoft.com/office/drawing/2014/chart" uri="{C3380CC4-5D6E-409C-BE32-E72D297353CC}">
              <c16:uniqueId val="{00000006-3B50-4ABB-B545-9ACA754693AC}"/>
            </c:ext>
          </c:extLst>
        </c:ser>
        <c:ser>
          <c:idx val="1"/>
          <c:order val="1"/>
          <c:tx>
            <c:strRef>
              <c:f>Sheet1!$C$1</c:f>
              <c:strCache>
                <c:ptCount val="1"/>
                <c:pt idx="0">
                  <c:v>Romosozumab/Denosumab (N = 65)</c:v>
                </c:pt>
              </c:strCache>
            </c:strRef>
          </c:tx>
          <c:spPr>
            <a:ln w="25400">
              <a:solidFill>
                <a:srgbClr val="354B96"/>
              </a:solidFill>
              <a:prstDash val="solid"/>
            </a:ln>
          </c:spPr>
          <c:marker>
            <c:symbol val="circle"/>
            <c:size val="8"/>
            <c:spPr>
              <a:solidFill>
                <a:srgbClr val="354B96"/>
              </a:solidFill>
              <a:ln w="19050">
                <a:noFill/>
                <a:prstDash val="solid"/>
              </a:ln>
            </c:spPr>
          </c:marker>
          <c:dPt>
            <c:idx val="2"/>
            <c:bubble3D val="0"/>
            <c:extLst>
              <c:ext xmlns:c16="http://schemas.microsoft.com/office/drawing/2014/chart" uri="{C3380CC4-5D6E-409C-BE32-E72D297353CC}">
                <c16:uniqueId val="{00000007-3B50-4ABB-B545-9ACA754693AC}"/>
              </c:ext>
            </c:extLst>
          </c:dPt>
          <c:dPt>
            <c:idx val="3"/>
            <c:bubble3D val="0"/>
            <c:extLst>
              <c:ext xmlns:c16="http://schemas.microsoft.com/office/drawing/2014/chart" uri="{C3380CC4-5D6E-409C-BE32-E72D297353CC}">
                <c16:uniqueId val="{00000008-3B50-4ABB-B545-9ACA754693AC}"/>
              </c:ext>
            </c:extLst>
          </c:dPt>
          <c:dLbls>
            <c:delete val="1"/>
          </c:dLbls>
          <c:errBars>
            <c:errDir val="y"/>
            <c:errBarType val="both"/>
            <c:errValType val="cust"/>
            <c:noEndCap val="0"/>
            <c:plus>
              <c:numRef>
                <c:f>Sheet1!$K$2:$K$5</c:f>
                <c:numCache>
                  <c:formatCode>General</c:formatCode>
                  <c:ptCount val="4"/>
                  <c:pt idx="0">
                    <c:v>0</c:v>
                  </c:pt>
                  <c:pt idx="1">
                    <c:v>0.20000000000000101</c:v>
                  </c:pt>
                  <c:pt idx="2">
                    <c:v>0.19999999999999901</c:v>
                  </c:pt>
                  <c:pt idx="3">
                    <c:v>0.19999999999999901</c:v>
                  </c:pt>
                </c:numCache>
              </c:numRef>
            </c:plus>
            <c:minus>
              <c:numRef>
                <c:f>Sheet1!$J$2:$J$5</c:f>
                <c:numCache>
                  <c:formatCode>General</c:formatCode>
                  <c:ptCount val="4"/>
                  <c:pt idx="0">
                    <c:v>0</c:v>
                  </c:pt>
                  <c:pt idx="1">
                    <c:v>0.19999999999999901</c:v>
                  </c:pt>
                  <c:pt idx="2">
                    <c:v>0.30000000000000099</c:v>
                  </c:pt>
                  <c:pt idx="3">
                    <c:v>0.30000000000000099</c:v>
                  </c:pt>
                </c:numCache>
              </c:numRef>
            </c:minus>
            <c:spPr>
              <a:ln w="12700">
                <a:solidFill>
                  <a:schemeClr val="tx1"/>
                </a:solidFill>
              </a:ln>
            </c:spPr>
          </c:errBars>
          <c:cat>
            <c:numRef>
              <c:f>Sheet1!$A$2:$A$5</c:f>
              <c:numCache>
                <c:formatCode>General</c:formatCode>
                <c:ptCount val="4"/>
                <c:pt idx="0">
                  <c:v>0</c:v>
                </c:pt>
                <c:pt idx="1">
                  <c:v>12</c:v>
                </c:pt>
                <c:pt idx="2">
                  <c:v>24</c:v>
                </c:pt>
                <c:pt idx="3">
                  <c:v>36</c:v>
                </c:pt>
              </c:numCache>
            </c:numRef>
          </c:cat>
          <c:val>
            <c:numRef>
              <c:f>Sheet1!$C$2:$C$5</c:f>
              <c:numCache>
                <c:formatCode>0.0</c:formatCode>
                <c:ptCount val="4"/>
                <c:pt idx="0">
                  <c:v>0</c:v>
                </c:pt>
                <c:pt idx="1">
                  <c:v>13.1</c:v>
                </c:pt>
                <c:pt idx="2">
                  <c:v>16.600000000000001</c:v>
                </c:pt>
                <c:pt idx="3">
                  <c:v>18.100000000000001</c:v>
                </c:pt>
              </c:numCache>
            </c:numRef>
          </c:val>
          <c:smooth val="0"/>
          <c:extLst>
            <c:ext xmlns:c16="http://schemas.microsoft.com/office/drawing/2014/chart" uri="{C3380CC4-5D6E-409C-BE32-E72D297353CC}">
              <c16:uniqueId val="{00000009-3B50-4ABB-B545-9ACA754693AC}"/>
            </c:ext>
          </c:extLst>
        </c:ser>
        <c:dLbls>
          <c:showLegendKey val="0"/>
          <c:showVal val="1"/>
          <c:showCatName val="0"/>
          <c:showSerName val="0"/>
          <c:showPercent val="0"/>
          <c:showBubbleSize val="0"/>
        </c:dLbls>
        <c:marker val="1"/>
        <c:smooth val="0"/>
        <c:axId val="-2025040824"/>
        <c:axId val="-2025037448"/>
      </c:lineChart>
      <c:catAx>
        <c:axId val="-2025040824"/>
        <c:scaling>
          <c:orientation val="minMax"/>
        </c:scaling>
        <c:delete val="0"/>
        <c:axPos val="b"/>
        <c:numFmt formatCode="General" sourceLinked="0"/>
        <c:majorTickMark val="out"/>
        <c:minorTickMark val="none"/>
        <c:tickLblPos val="low"/>
        <c:spPr>
          <a:ln w="12700">
            <a:solidFill>
              <a:srgbClr val="636363"/>
            </a:solidFill>
          </a:ln>
        </c:spPr>
        <c:txPr>
          <a:bodyPr/>
          <a:lstStyle/>
          <a:p>
            <a:pPr>
              <a:defRPr sz="1100" b="0">
                <a:solidFill>
                  <a:schemeClr val="tx1">
                    <a:lumMod val="50000"/>
                  </a:schemeClr>
                </a:solidFill>
              </a:defRPr>
            </a:pPr>
            <a:endParaRPr lang="fi-FI"/>
          </a:p>
        </c:txPr>
        <c:crossAx val="-2025037448"/>
        <c:crosses val="autoZero"/>
        <c:auto val="1"/>
        <c:lblAlgn val="ctr"/>
        <c:lblOffset val="100"/>
        <c:noMultiLvlLbl val="0"/>
      </c:catAx>
      <c:valAx>
        <c:axId val="-2025037448"/>
        <c:scaling>
          <c:orientation val="minMax"/>
        </c:scaling>
        <c:delete val="0"/>
        <c:axPos val="l"/>
        <c:numFmt formatCode="0" sourceLinked="0"/>
        <c:majorTickMark val="out"/>
        <c:minorTickMark val="none"/>
        <c:tickLblPos val="nextTo"/>
        <c:spPr>
          <a:ln w="12700">
            <a:solidFill>
              <a:srgbClr val="636363"/>
            </a:solidFill>
          </a:ln>
        </c:spPr>
        <c:txPr>
          <a:bodyPr/>
          <a:lstStyle/>
          <a:p>
            <a:pPr>
              <a:defRPr sz="1100" b="0">
                <a:solidFill>
                  <a:schemeClr val="tx1">
                    <a:lumMod val="50000"/>
                  </a:schemeClr>
                </a:solidFill>
              </a:defRPr>
            </a:pPr>
            <a:endParaRPr lang="fi-FI"/>
          </a:p>
        </c:txPr>
        <c:crossAx val="-2025040824"/>
        <c:crosses val="autoZero"/>
        <c:crossBetween val="midCat"/>
        <c:majorUnit val="5"/>
      </c:valAx>
      <c:spPr>
        <a:noFill/>
      </c:spPr>
    </c:plotArea>
    <c:plotVisOnly val="1"/>
    <c:dispBlanksAs val="gap"/>
    <c:showDLblsOverMax val="0"/>
  </c:chart>
  <c:txPr>
    <a:bodyPr/>
    <a:lstStyle/>
    <a:p>
      <a:pPr>
        <a:defRPr sz="1200"/>
      </a:pPr>
      <a:endParaRPr lang="fi-FI"/>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DDE9D-1885-4924-B2E7-DAD438164CB3}" type="datetimeFigureOut">
              <a:rPr lang="fi-FI" smtClean="0"/>
              <a:t>10.6.2025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13CD-7847-4DDA-8888-787D7BB0634A}" type="slidenum">
              <a:rPr lang="fi-FI" smtClean="0"/>
              <a:t>‹#›</a:t>
            </a:fld>
            <a:endParaRPr lang="fi-FI"/>
          </a:p>
        </p:txBody>
      </p:sp>
    </p:spTree>
    <p:extLst>
      <p:ext uri="{BB962C8B-B14F-4D97-AF65-F5344CB8AC3E}">
        <p14:creationId xmlns:p14="http://schemas.microsoft.com/office/powerpoint/2010/main" val="136009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22713CD-7847-4DDA-8888-787D7BB0634A}" type="slidenum">
              <a:rPr lang="fi-FI" smtClean="0"/>
              <a:t>3</a:t>
            </a:fld>
            <a:endParaRPr lang="fi-FI"/>
          </a:p>
        </p:txBody>
      </p:sp>
    </p:spTree>
    <p:extLst>
      <p:ext uri="{BB962C8B-B14F-4D97-AF65-F5344CB8AC3E}">
        <p14:creationId xmlns:p14="http://schemas.microsoft.com/office/powerpoint/2010/main" val="3600005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altLang="fi-FI">
              <a:ea typeface="ヒラギノ角ゴ Pro W3" pitchFamily="125" charset="-128"/>
            </a:endParaRPr>
          </a:p>
        </p:txBody>
      </p:sp>
      <p:sp>
        <p:nvSpPr>
          <p:cNvPr id="4100" name="Slide Number Placeholder 3"/>
          <p:cNvSpPr>
            <a:spLocks noGrp="1"/>
          </p:cNvSpPr>
          <p:nvPr>
            <p:ph type="sldNum" sz="quarter" idx="5"/>
          </p:nvPr>
        </p:nvSpPr>
        <p:spPr bwMode="auto">
          <a:noFill/>
          <a:ln>
            <a:miter lim="800000"/>
            <a:headEnd/>
            <a:tailEnd/>
          </a:ln>
        </p:spPr>
        <p:txBody>
          <a:bodyPr/>
          <a:lstStyle/>
          <a:p>
            <a:fld id="{3ACD8A29-D2C9-4FC2-8533-07E46EB40B63}" type="slidenum">
              <a:rPr lang="en-US" altLang="fi-FI">
                <a:solidFill>
                  <a:prstClr val="black"/>
                </a:solidFill>
              </a:rPr>
              <a:pPr/>
              <a:t>18</a:t>
            </a:fld>
            <a:endParaRPr lang="en-US" altLang="fi-FI">
              <a:solidFill>
                <a:prstClr val="black"/>
              </a:solidFill>
            </a:endParaRPr>
          </a:p>
        </p:txBody>
      </p:sp>
    </p:spTree>
    <p:extLst>
      <p:ext uri="{BB962C8B-B14F-4D97-AF65-F5344CB8AC3E}">
        <p14:creationId xmlns:p14="http://schemas.microsoft.com/office/powerpoint/2010/main" val="1794410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473C4DF-A9F4-43D9-97CB-40B59357C75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34"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Arial"/>
            </a:endParaRPr>
          </a:p>
        </p:txBody>
      </p:sp>
    </p:spTree>
    <p:extLst>
      <p:ext uri="{BB962C8B-B14F-4D97-AF65-F5344CB8AC3E}">
        <p14:creationId xmlns:p14="http://schemas.microsoft.com/office/powerpoint/2010/main" val="4269567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22713CD-7847-4DDA-8888-787D7BB0634A}" type="slidenum">
              <a:rPr lang="fi-FI" smtClean="0"/>
              <a:t>21</a:t>
            </a:fld>
            <a:endParaRPr lang="fi-FI"/>
          </a:p>
        </p:txBody>
      </p:sp>
    </p:spTree>
    <p:extLst>
      <p:ext uri="{BB962C8B-B14F-4D97-AF65-F5344CB8AC3E}">
        <p14:creationId xmlns:p14="http://schemas.microsoft.com/office/powerpoint/2010/main" val="363033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Header Placeholder 3"/>
          <p:cNvSpPr>
            <a:spLocks noGrp="1"/>
          </p:cNvSpPr>
          <p:nvPr>
            <p:ph type="hdr" sz="quarter" idx="10"/>
          </p:nvPr>
        </p:nvSpPr>
        <p:spPr/>
        <p:txBody>
          <a:bodyPr/>
          <a:lstStyle/>
          <a:p>
            <a:pPr>
              <a:defRPr/>
            </a:pPr>
            <a:endParaRPr lang="fi-FI" dirty="0">
              <a:solidFill>
                <a:prstClr val="black"/>
              </a:solidFill>
            </a:endParaRPr>
          </a:p>
        </p:txBody>
      </p:sp>
      <p:sp>
        <p:nvSpPr>
          <p:cNvPr id="5" name="Footer Placeholder 4"/>
          <p:cNvSpPr>
            <a:spLocks noGrp="1"/>
          </p:cNvSpPr>
          <p:nvPr>
            <p:ph type="ftr" sz="quarter" idx="11"/>
          </p:nvPr>
        </p:nvSpPr>
        <p:spPr/>
        <p:txBody>
          <a:bodyPr/>
          <a:lstStyle/>
          <a:p>
            <a:pPr>
              <a:defRPr/>
            </a:pPr>
            <a:endParaRPr lang="fi-FI" dirty="0">
              <a:solidFill>
                <a:prstClr val="black"/>
              </a:solidFill>
            </a:endParaRPr>
          </a:p>
        </p:txBody>
      </p:sp>
      <p:sp>
        <p:nvSpPr>
          <p:cNvPr id="6" name="Slide Number Placeholder 5"/>
          <p:cNvSpPr>
            <a:spLocks noGrp="1"/>
          </p:cNvSpPr>
          <p:nvPr>
            <p:ph type="sldNum" sz="quarter" idx="12"/>
          </p:nvPr>
        </p:nvSpPr>
        <p:spPr/>
        <p:txBody>
          <a:bodyPr/>
          <a:lstStyle/>
          <a:p>
            <a:pPr>
              <a:defRPr/>
            </a:pPr>
            <a:fld id="{DB1A694C-7AF9-4933-932D-5BB09B4F107F}" type="slidenum">
              <a:rPr lang="fi-FI">
                <a:solidFill>
                  <a:prstClr val="black"/>
                </a:solidFill>
              </a:rPr>
              <a:pPr>
                <a:defRPr/>
              </a:pPr>
              <a:t>22</a:t>
            </a:fld>
            <a:endParaRPr lang="fi-FI" dirty="0">
              <a:solidFill>
                <a:prstClr val="black"/>
              </a:solidFill>
            </a:endParaRPr>
          </a:p>
        </p:txBody>
      </p:sp>
    </p:spTree>
    <p:extLst>
      <p:ext uri="{BB962C8B-B14F-4D97-AF65-F5344CB8AC3E}">
        <p14:creationId xmlns:p14="http://schemas.microsoft.com/office/powerpoint/2010/main" val="3160728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i-FI" dirty="0"/>
          </a:p>
        </p:txBody>
      </p:sp>
      <p:sp>
        <p:nvSpPr>
          <p:cNvPr id="4" name="Header Placeholder 3"/>
          <p:cNvSpPr>
            <a:spLocks noGrp="1"/>
          </p:cNvSpPr>
          <p:nvPr>
            <p:ph type="hdr" sz="quarter"/>
          </p:nvPr>
        </p:nvSpPr>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FI" sz="1800" b="0" i="0" u="none" strike="noStrike" kern="0" cap="none" spc="0" normalizeH="0" baseline="0" noProof="0">
              <a:ln>
                <a:noFill/>
              </a:ln>
              <a:solidFill>
                <a:srgbClr val="000000"/>
              </a:solidFill>
              <a:effectLst/>
              <a:uLnTx/>
              <a:uFillTx/>
              <a:latin typeface="Lucida Sans Unicode"/>
              <a:ea typeface="+mn-ea"/>
              <a:cs typeface="Lucida Sans Unicode"/>
              <a:sym typeface="Lucida Sans Unicode"/>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FI" sz="1800" b="0" i="0" u="none" strike="noStrike" kern="0" cap="none" spc="0" normalizeH="0" baseline="0" noProof="0">
              <a:ln>
                <a:noFill/>
              </a:ln>
              <a:solidFill>
                <a:srgbClr val="000000"/>
              </a:solidFill>
              <a:effectLst/>
              <a:uLnTx/>
              <a:uFillTx/>
              <a:latin typeface="Lucida Sans Unicode"/>
              <a:ea typeface="+mn-ea"/>
              <a:cs typeface="Lucida Sans Unicode"/>
              <a:sym typeface="Lucida Sans Unicode"/>
            </a:endParaRPr>
          </a:p>
        </p:txBody>
      </p:sp>
      <p:sp>
        <p:nvSpPr>
          <p:cNvPr id="6" name="Slide Number Placeholder 5"/>
          <p:cNvSpPr>
            <a:spLocks noGrp="1"/>
          </p:cNvSpPr>
          <p:nvPr>
            <p:ph type="sldNum" sz="quarter" idx="5"/>
          </p:nvPr>
        </p:nvSpPr>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fld id="{6275B29D-D730-084E-9B2B-DC4EE4B2CADF}" type="slidenum">
              <a:rPr kumimoji="0" lang="en-FI" sz="1800" b="0" i="0" u="none" strike="noStrike" kern="0" cap="none" spc="0" normalizeH="0" baseline="0" noProof="0" smtClean="0">
                <a:ln>
                  <a:noFill/>
                </a:ln>
                <a:solidFill>
                  <a:srgbClr val="000000"/>
                </a:solidFill>
                <a:effectLst/>
                <a:uLnTx/>
                <a:uFillTx/>
                <a:latin typeface="Lucida Sans Unicode"/>
                <a:ea typeface="+mn-ea"/>
                <a:cs typeface="Lucida Sans Unicode"/>
                <a:sym typeface="Lucida Sans Unicode"/>
              </a:rPr>
              <a:pPr marL="0" marR="0" lvl="0" indent="0" algn="l" defTabSz="457200" rtl="0" eaLnBrk="1" fontAlgn="auto" latinLnBrk="0" hangingPunct="0">
                <a:lnSpc>
                  <a:spcPct val="100000"/>
                </a:lnSpc>
                <a:spcBef>
                  <a:spcPts val="0"/>
                </a:spcBef>
                <a:spcAft>
                  <a:spcPts val="0"/>
                </a:spcAft>
                <a:buClrTx/>
                <a:buSzTx/>
                <a:buFontTx/>
                <a:buNone/>
                <a:tabLst/>
                <a:defRPr/>
              </a:pPr>
              <a:t>24</a:t>
            </a:fld>
            <a:endParaRPr kumimoji="0" lang="en-FI" sz="1800" b="0" i="0" u="none" strike="noStrike" kern="0" cap="none" spc="0" normalizeH="0" baseline="0" noProof="0">
              <a:ln>
                <a:noFill/>
              </a:ln>
              <a:solidFill>
                <a:srgbClr val="000000"/>
              </a:solidFill>
              <a:effectLst/>
              <a:uLnTx/>
              <a:uFillTx/>
              <a:latin typeface="Lucida Sans Unicode"/>
              <a:ea typeface="+mn-ea"/>
              <a:cs typeface="Lucida Sans Unicode"/>
              <a:sym typeface="Lucida Sans Unicode"/>
            </a:endParaRPr>
          </a:p>
        </p:txBody>
      </p:sp>
    </p:spTree>
    <p:extLst>
      <p:ext uri="{BB962C8B-B14F-4D97-AF65-F5344CB8AC3E}">
        <p14:creationId xmlns:p14="http://schemas.microsoft.com/office/powerpoint/2010/main" val="781863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i-FI"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5B29D-D730-084E-9B2B-DC4EE4B2CADF}"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828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i-FI"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5B29D-D730-084E-9B2B-DC4EE4B2CADF}"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997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22713CD-7847-4DDA-8888-787D7BB0634A}" type="slidenum">
              <a:rPr lang="fi-FI" smtClean="0"/>
              <a:t>27</a:t>
            </a:fld>
            <a:endParaRPr lang="fi-FI"/>
          </a:p>
        </p:txBody>
      </p:sp>
    </p:spTree>
    <p:extLst>
      <p:ext uri="{BB962C8B-B14F-4D97-AF65-F5344CB8AC3E}">
        <p14:creationId xmlns:p14="http://schemas.microsoft.com/office/powerpoint/2010/main" val="2433282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hidden="1"/>
          <p:cNvSpPr>
            <a:spLocks noGrp="1"/>
          </p:cNvSpPr>
          <p:nvPr>
            <p:ph type="ftr" sz="quarter" idx="11"/>
          </p:nvPr>
        </p:nvSpPr>
        <p:spPr>
          <a:xfrm>
            <a:off x="0" y="8685213"/>
            <a:ext cx="6858000" cy="458787"/>
          </a:xfrm>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775E4691-EF8B-49C7-AF76-B3E949ABE1D9}"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353728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hidden="1"/>
          <p:cNvSpPr>
            <a:spLocks noGrp="1"/>
          </p:cNvSpPr>
          <p:nvPr>
            <p:ph type="ftr" sz="quarter" idx="11"/>
          </p:nvPr>
        </p:nvSpPr>
        <p:spPr>
          <a:xfrm>
            <a:off x="0" y="8685213"/>
            <a:ext cx="6858000" cy="4587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E4691-EF8B-49C7-AF76-B3E949ABE1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606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B9CF046-5E04-4F4A-8EF9-89BC29D68125}"/>
              </a:ext>
            </a:extLst>
          </p:cNvPr>
          <p:cNvSpPr>
            <a:spLocks noGrp="1" noChangeArrowheads="1"/>
          </p:cNvSpPr>
          <p:nvPr>
            <p:ph type="sldNum" sz="quarter" idx="5"/>
          </p:nvPr>
        </p:nvSpPr>
        <p:spPr>
          <a:ln/>
        </p:spPr>
        <p:txBody>
          <a:bodyPr/>
          <a:lstStyle/>
          <a:p>
            <a:fld id="{F116F441-2890-4E63-8571-6D6D4ACE4970}" type="slidenum">
              <a:rPr lang="fi-FI" altLang="fi-FI"/>
              <a:pPr/>
              <a:t>4</a:t>
            </a:fld>
            <a:endParaRPr lang="fi-FI" altLang="fi-FI"/>
          </a:p>
        </p:txBody>
      </p:sp>
      <p:sp>
        <p:nvSpPr>
          <p:cNvPr id="13314" name="Rectangle 2">
            <a:extLst>
              <a:ext uri="{FF2B5EF4-FFF2-40B4-BE49-F238E27FC236}">
                <a16:creationId xmlns:a16="http://schemas.microsoft.com/office/drawing/2014/main" id="{06045463-3CA4-4D5D-B337-BD2D854964C5}"/>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13315" name="Rectangle 3">
            <a:extLst>
              <a:ext uri="{FF2B5EF4-FFF2-40B4-BE49-F238E27FC236}">
                <a16:creationId xmlns:a16="http://schemas.microsoft.com/office/drawing/2014/main" id="{8AEBF40F-8A1F-497B-A0F2-BB5930589607}"/>
              </a:ext>
            </a:extLst>
          </p:cNvPr>
          <p:cNvSpPr>
            <a:spLocks noGrp="1"/>
          </p:cNvSpPr>
          <p:nvPr>
            <p:ph type="body" idx="1"/>
          </p:nvPr>
        </p:nvSpPr>
        <p:spPr/>
        <p:txBody>
          <a:bodyPr/>
          <a:lstStyle/>
          <a:p>
            <a:pPr>
              <a:spcBef>
                <a:spcPct val="0"/>
              </a:spcBef>
            </a:pPr>
            <a:r>
              <a:rPr lang="fi-FI" altLang="fi-FI" dirty="0"/>
              <a:t>osteoporoottiset murtumat ovat yleisiä. </a:t>
            </a:r>
          </a:p>
          <a:p>
            <a:pPr>
              <a:spcBef>
                <a:spcPct val="0"/>
              </a:spcBef>
            </a:pPr>
            <a:r>
              <a:rPr lang="fi-FI" altLang="fi-FI" dirty="0"/>
              <a:t>40 % yli 50-vuotiaista naisista  saa ranne-, olka-, (oireisen) nikama-tai lonkkamurtuman</a:t>
            </a:r>
          </a:p>
          <a:p>
            <a:pPr>
              <a:spcBef>
                <a:spcPct val="0"/>
              </a:spcBef>
            </a:pPr>
            <a:r>
              <a:rPr lang="fi-FI" altLang="fi-FI" dirty="0"/>
              <a:t>Dxa:lla voidaan todetaan alentunut luun mineraalitiheys ennen murtuman syntyä.</a:t>
            </a:r>
          </a:p>
        </p:txBody>
      </p:sp>
    </p:spTree>
    <p:extLst>
      <p:ext uri="{BB962C8B-B14F-4D97-AF65-F5344CB8AC3E}">
        <p14:creationId xmlns:p14="http://schemas.microsoft.com/office/powerpoint/2010/main" val="274142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21487" cy="3838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43F748-26C0-4C41-8B51-301C86E5722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9126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1D132-5C03-43D7-913D-D2ED2D5327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1263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pPr marL="0" marR="0" lvl="0" indent="0" algn="r" defTabSz="473934" rtl="0" eaLnBrk="1" fontAlgn="auto" latinLnBrk="0" hangingPunct="1">
              <a:lnSpc>
                <a:spcPct val="100000"/>
              </a:lnSpc>
              <a:spcBef>
                <a:spcPts val="0"/>
              </a:spcBef>
              <a:spcAft>
                <a:spcPts val="0"/>
              </a:spcAft>
              <a:buClrTx/>
              <a:buSzTx/>
              <a:buFontTx/>
              <a:buNone/>
              <a:tabLst/>
              <a:defRPr/>
            </a:pPr>
            <a:fld id="{0671D132-5C03-43D7-913D-D2ED2D5327B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3934"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492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Least squares mean percentage change from baseline in BMD and p values were based on ANCOVA model adjusting for treatment, age and prevalent vertebral fracture stratification variables, baseline value, machine type and baseline value-by-machine type interaction, without multiplicity adjustment. Missing values were imputed by the last-observation-carried-forward method, and a sensitivity analysis with the use of a repeated measures model showed similar results.</a:t>
            </a:r>
            <a:endParaRPr lang="en-US"/>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1D132-5C03-43D7-913D-D2ED2D5327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7694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22713CD-7847-4DDA-8888-787D7BB0634A}" type="slidenum">
              <a:rPr lang="fi-FI" smtClean="0"/>
              <a:t>40</a:t>
            </a:fld>
            <a:endParaRPr lang="fi-FI"/>
          </a:p>
        </p:txBody>
      </p:sp>
    </p:spTree>
    <p:extLst>
      <p:ext uri="{BB962C8B-B14F-4D97-AF65-F5344CB8AC3E}">
        <p14:creationId xmlns:p14="http://schemas.microsoft.com/office/powerpoint/2010/main" val="269951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Grp="1" noRot="1" noChangeAspect="1" noChangeArrowheads="1" noTextEdit="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p:spPr>
      </p:sp>
      <p:sp>
        <p:nvSpPr>
          <p:cNvPr id="12290" name="Rectangle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wrap="none" anchor="ctr"/>
          <a:lstStyle/>
          <a:p>
            <a:endParaRPr lang="en-US" dirty="0"/>
          </a:p>
        </p:txBody>
      </p:sp>
    </p:spTree>
    <p:extLst>
      <p:ext uri="{BB962C8B-B14F-4D97-AF65-F5344CB8AC3E}">
        <p14:creationId xmlns:p14="http://schemas.microsoft.com/office/powerpoint/2010/main" val="1331143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22713CD-7847-4DDA-8888-787D7BB0634A}" type="slidenum">
              <a:rPr lang="fi-FI" smtClean="0"/>
              <a:t>5</a:t>
            </a:fld>
            <a:endParaRPr lang="fi-FI"/>
          </a:p>
        </p:txBody>
      </p:sp>
    </p:spTree>
    <p:extLst>
      <p:ext uri="{BB962C8B-B14F-4D97-AF65-F5344CB8AC3E}">
        <p14:creationId xmlns:p14="http://schemas.microsoft.com/office/powerpoint/2010/main" val="1583221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Yleinen </a:t>
            </a:r>
            <a:r>
              <a:rPr lang="fi-FI" dirty="0" err="1"/>
              <a:t>osteoporoottisten</a:t>
            </a:r>
            <a:r>
              <a:rPr lang="fi-FI" dirty="0"/>
              <a:t> murtumien </a:t>
            </a:r>
            <a:r>
              <a:rPr lang="fi-FI" dirty="0" err="1"/>
              <a:t>insidenssi</a:t>
            </a:r>
            <a:r>
              <a:rPr lang="fi-FI" dirty="0"/>
              <a:t>, nikamamurtumat nousevat hyvin esiin </a:t>
            </a:r>
            <a:r>
              <a:rPr lang="fi-FI" dirty="0" err="1"/>
              <a:t>insidenssillään</a:t>
            </a:r>
            <a:r>
              <a:rPr lang="fi-FI" dirty="0"/>
              <a:t>. Tässä pitää huomioida, että kaikki nikamamurtumat ei tule diagnosoitua, vaan menevät ”selkäkivulla” ilman lääkärin vastaanottoa ohitse. Eli </a:t>
            </a:r>
            <a:r>
              <a:rPr lang="fi-FI" dirty="0" err="1"/>
              <a:t>nikamamurtumainsidenssi</a:t>
            </a:r>
            <a:r>
              <a:rPr lang="fi-FI" dirty="0"/>
              <a:t> on aliarvioitu.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F6A65A-5B3D-4180-8E7F-400CF62C228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710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Grp="1" noRot="1" noChangeAspect="1" noChangeArrowheads="1" noTextEdit="1"/>
          </p:cNvSpPr>
          <p:nvPr>
            <p:ph type="sldImg"/>
          </p:nvPr>
        </p:nvSpPr>
        <p:spPr>
          <a:ln/>
        </p:spPr>
      </p:sp>
      <p:sp>
        <p:nvSpPr>
          <p:cNvPr id="8195" name="Text Box 2"/>
          <p:cNvSpPr txBox="1">
            <a:spLocks noGrp="1" noChangeArrowheads="1"/>
          </p:cNvSpPr>
          <p:nvPr>
            <p:ph type="body" idx="1"/>
          </p:nvPr>
        </p:nvSpPr>
        <p:spPr>
          <a:xfrm>
            <a:off x="1174883" y="5186892"/>
            <a:ext cx="5356960" cy="4506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tLang="fi-FI">
                <a:latin typeface="Arial" panose="020B0604020202020204" pitchFamily="34" charset="0"/>
              </a:rPr>
              <a:t>Figure 1 Lateral Radiograph of the Spine. The radiograph shows a biconcave fracture, grade 2, in the L2 vertebra.</a:t>
            </a:r>
          </a:p>
        </p:txBody>
      </p:sp>
    </p:spTree>
    <p:extLst>
      <p:ext uri="{BB962C8B-B14F-4D97-AF65-F5344CB8AC3E}">
        <p14:creationId xmlns:p14="http://schemas.microsoft.com/office/powerpoint/2010/main" val="237549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Grp="1" noRot="1" noChangeAspect="1" noChangeArrowheads="1" noTextEdit="1"/>
          </p:cNvSpPr>
          <p:nvPr>
            <p:ph type="sldImg"/>
          </p:nvPr>
        </p:nvSpPr>
        <p:spPr>
          <a:ln/>
        </p:spPr>
      </p:sp>
      <p:sp>
        <p:nvSpPr>
          <p:cNvPr id="8195" name="Text Box 2"/>
          <p:cNvSpPr txBox="1">
            <a:spLocks noGrp="1" noChangeArrowheads="1"/>
          </p:cNvSpPr>
          <p:nvPr>
            <p:ph type="body" idx="1"/>
          </p:nvPr>
        </p:nvSpPr>
        <p:spPr>
          <a:xfrm>
            <a:off x="1174883" y="5186892"/>
            <a:ext cx="5356960" cy="4506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tLang="fi-FI">
                <a:latin typeface="Arial" panose="020B0604020202020204" pitchFamily="34" charset="0"/>
              </a:rPr>
              <a:t>Figure 1 Lateral Radiograph of the Spine. The radiograph shows a biconcave fracture, grade 2, in the L2 vertebra.</a:t>
            </a:r>
          </a:p>
        </p:txBody>
      </p:sp>
    </p:spTree>
    <p:extLst>
      <p:ext uri="{BB962C8B-B14F-4D97-AF65-F5344CB8AC3E}">
        <p14:creationId xmlns:p14="http://schemas.microsoft.com/office/powerpoint/2010/main" val="3752380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Multippeleissa nikamamurtumissa voi kehon </a:t>
            </a:r>
            <a:r>
              <a:rPr lang="fi-FI" dirty="0" err="1"/>
              <a:t>sagittaalibalanssi</a:t>
            </a:r>
            <a:r>
              <a:rPr lang="fi-FI" dirty="0"/>
              <a:t> kärsiä. Oireena voi olla, että potilas ei pysy pystyssä, koska kehon painopiste siirtyy eteenpäin. Erittäin </a:t>
            </a:r>
            <a:r>
              <a:rPr lang="fi-FI" dirty="0" err="1"/>
              <a:t>haastellinen</a:t>
            </a:r>
            <a:r>
              <a:rPr lang="fi-FI" dirty="0"/>
              <a:t> korjattava kirurgisesti, mutta edustaa vakavinta nikamamurtuman komplikaatiota, </a:t>
            </a:r>
            <a:r>
              <a:rPr lang="fi-FI" dirty="0" err="1"/>
              <a:t>poislukien</a:t>
            </a:r>
            <a:r>
              <a:rPr lang="fi-FI" dirty="0"/>
              <a:t> kuolleisuus.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F6A65A-5B3D-4180-8E7F-400CF62C228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636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Nikamamurtuman mahdolliset seuraukset</a:t>
            </a:r>
          </a:p>
          <a:p>
            <a:endParaRPr lang="fi-FI" dirty="0"/>
          </a:p>
        </p:txBody>
      </p:sp>
      <p:sp>
        <p:nvSpPr>
          <p:cNvPr id="4" name="Slide Number Placeholder 3"/>
          <p:cNvSpPr>
            <a:spLocks noGrp="1"/>
          </p:cNvSpPr>
          <p:nvPr>
            <p:ph type="sldNum" sz="quarter" idx="5"/>
          </p:nvPr>
        </p:nvSpPr>
        <p:spPr/>
        <p:txBody>
          <a:bodyPr/>
          <a:lstStyle/>
          <a:p>
            <a:fld id="{A1F6A65A-5B3D-4180-8E7F-400CF62C2284}" type="slidenum">
              <a:rPr lang="fi-FI" smtClean="0"/>
              <a:t>13</a:t>
            </a:fld>
            <a:endParaRPr lang="fi-FI"/>
          </a:p>
        </p:txBody>
      </p:sp>
    </p:spTree>
    <p:extLst>
      <p:ext uri="{BB962C8B-B14F-4D97-AF65-F5344CB8AC3E}">
        <p14:creationId xmlns:p14="http://schemas.microsoft.com/office/powerpoint/2010/main" val="2309704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altLang="fi-FI">
              <a:ea typeface="ヒラギノ角ゴ Pro W3" pitchFamily="125" charset="-128"/>
            </a:endParaRPr>
          </a:p>
        </p:txBody>
      </p:sp>
      <p:sp>
        <p:nvSpPr>
          <p:cNvPr id="4100"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A1342-4A72-40D2-9789-96F7817D3B50}" type="slidenum">
              <a:rPr kumimoji="0" lang="en-US" altLang="fi-FI"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0572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1.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8.xml"/><Relationship Id="rId4" Type="http://schemas.openxmlformats.org/officeDocument/2006/relationships/image" Target="../media/image11.jpe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F416AA-95FE-48D5-98D5-0E21F554896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FB29B001-0953-4875-98E9-E123F5E95B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C5A5E1B5-8C0F-4399-A0F0-0129536C7DEB}"/>
              </a:ext>
            </a:extLst>
          </p:cNvPr>
          <p:cNvSpPr>
            <a:spLocks noGrp="1"/>
          </p:cNvSpPr>
          <p:nvPr>
            <p:ph type="dt" sz="half" idx="10"/>
          </p:nvPr>
        </p:nvSpPr>
        <p:spPr/>
        <p:txBody>
          <a:bodyPr/>
          <a:lstStyle/>
          <a:p>
            <a:fld id="{D8CA3A28-252F-48A4-B76C-29C02462F3AA}" type="datetimeFigureOut">
              <a:rPr lang="fi-FI" smtClean="0"/>
              <a:t>10.6.2025</a:t>
            </a:fld>
            <a:endParaRPr lang="fi-FI"/>
          </a:p>
        </p:txBody>
      </p:sp>
      <p:sp>
        <p:nvSpPr>
          <p:cNvPr id="5" name="Alatunnisteen paikkamerkki 4">
            <a:extLst>
              <a:ext uri="{FF2B5EF4-FFF2-40B4-BE49-F238E27FC236}">
                <a16:creationId xmlns:a16="http://schemas.microsoft.com/office/drawing/2014/main" id="{04082C30-F853-4947-B6CF-7CDE032FBB6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06388FF-5604-42E2-993C-32E3469F25D2}"/>
              </a:ext>
            </a:extLst>
          </p:cNvPr>
          <p:cNvSpPr>
            <a:spLocks noGrp="1"/>
          </p:cNvSpPr>
          <p:nvPr>
            <p:ph type="sldNum" sz="quarter" idx="12"/>
          </p:nvPr>
        </p:nvSpPr>
        <p:spPr/>
        <p:txBody>
          <a:bodyPr/>
          <a:lstStyle/>
          <a:p>
            <a:fld id="{5AB0BA68-2269-464B-9BA1-4553180596B5}" type="slidenum">
              <a:rPr lang="fi-FI" smtClean="0"/>
              <a:t>‹#›</a:t>
            </a:fld>
            <a:endParaRPr lang="fi-FI"/>
          </a:p>
        </p:txBody>
      </p:sp>
    </p:spTree>
    <p:extLst>
      <p:ext uri="{BB962C8B-B14F-4D97-AF65-F5344CB8AC3E}">
        <p14:creationId xmlns:p14="http://schemas.microsoft.com/office/powerpoint/2010/main" val="1408033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40DEB0-A680-468E-BD28-D03AE3ABBA83}"/>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6F21C805-1853-4782-9157-719299C13DD7}"/>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600111D-61F6-480E-BFC7-588814E29CD2}"/>
              </a:ext>
            </a:extLst>
          </p:cNvPr>
          <p:cNvSpPr>
            <a:spLocks noGrp="1"/>
          </p:cNvSpPr>
          <p:nvPr>
            <p:ph type="dt" sz="half" idx="10"/>
          </p:nvPr>
        </p:nvSpPr>
        <p:spPr/>
        <p:txBody>
          <a:bodyPr/>
          <a:lstStyle/>
          <a:p>
            <a:fld id="{D8CA3A28-252F-48A4-B76C-29C02462F3AA}" type="datetimeFigureOut">
              <a:rPr lang="fi-FI" smtClean="0"/>
              <a:t>10.6.2025</a:t>
            </a:fld>
            <a:endParaRPr lang="fi-FI"/>
          </a:p>
        </p:txBody>
      </p:sp>
      <p:sp>
        <p:nvSpPr>
          <p:cNvPr id="5" name="Alatunnisteen paikkamerkki 4">
            <a:extLst>
              <a:ext uri="{FF2B5EF4-FFF2-40B4-BE49-F238E27FC236}">
                <a16:creationId xmlns:a16="http://schemas.microsoft.com/office/drawing/2014/main" id="{2A8E250E-8F45-41F3-935B-3715C02E545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70A5F5D-DF2E-46AB-997F-1DC96AFCD124}"/>
              </a:ext>
            </a:extLst>
          </p:cNvPr>
          <p:cNvSpPr>
            <a:spLocks noGrp="1"/>
          </p:cNvSpPr>
          <p:nvPr>
            <p:ph type="sldNum" sz="quarter" idx="12"/>
          </p:nvPr>
        </p:nvSpPr>
        <p:spPr/>
        <p:txBody>
          <a:bodyPr/>
          <a:lstStyle/>
          <a:p>
            <a:fld id="{5AB0BA68-2269-464B-9BA1-4553180596B5}" type="slidenum">
              <a:rPr lang="fi-FI" smtClean="0"/>
              <a:t>‹#›</a:t>
            </a:fld>
            <a:endParaRPr lang="fi-FI"/>
          </a:p>
        </p:txBody>
      </p:sp>
    </p:spTree>
    <p:extLst>
      <p:ext uri="{BB962C8B-B14F-4D97-AF65-F5344CB8AC3E}">
        <p14:creationId xmlns:p14="http://schemas.microsoft.com/office/powerpoint/2010/main" val="39753288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5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97600" y="1825625"/>
            <a:ext cx="515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E803AE09-F7E1-4A7B-BB9C-670960ED6CE3}" type="datetimeFigureOut">
              <a:rPr lang="fi-FI" smtClean="0"/>
              <a:pPr/>
              <a:t>10.6.2025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A50A7EC-4CDB-431E-940D-5BB42723AF88}" type="slidenum">
              <a:rPr lang="fi-FI" smtClean="0"/>
              <a:pPr/>
              <a:t>‹#›</a:t>
            </a:fld>
            <a:endParaRPr lang="fi-FI"/>
          </a:p>
        </p:txBody>
      </p:sp>
    </p:spTree>
    <p:extLst>
      <p:ext uri="{BB962C8B-B14F-4D97-AF65-F5344CB8AC3E}">
        <p14:creationId xmlns:p14="http://schemas.microsoft.com/office/powerpoint/2010/main" val="41698875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40317" y="365126"/>
            <a:ext cx="10515600" cy="1325563"/>
          </a:xfrm>
        </p:spPr>
        <p:txBody>
          <a:bodyPr/>
          <a:lstStyle/>
          <a:p>
            <a:r>
              <a:rPr lang="fi-FI"/>
              <a:t>Muokkaa perustyyl. napsautt.</a:t>
            </a:r>
          </a:p>
        </p:txBody>
      </p:sp>
      <p:sp>
        <p:nvSpPr>
          <p:cNvPr id="3" name="Tekstin paikkamerkki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40318" y="2505075"/>
            <a:ext cx="5158316"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71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E803AE09-F7E1-4A7B-BB9C-670960ED6CE3}" type="datetimeFigureOut">
              <a:rPr lang="fi-FI" smtClean="0"/>
              <a:pPr/>
              <a:t>10.6.2025</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7A50A7EC-4CDB-431E-940D-5BB42723AF88}" type="slidenum">
              <a:rPr lang="fi-FI" smtClean="0"/>
              <a:pPr/>
              <a:t>‹#›</a:t>
            </a:fld>
            <a:endParaRPr lang="fi-FI"/>
          </a:p>
        </p:txBody>
      </p:sp>
    </p:spTree>
    <p:extLst>
      <p:ext uri="{BB962C8B-B14F-4D97-AF65-F5344CB8AC3E}">
        <p14:creationId xmlns:p14="http://schemas.microsoft.com/office/powerpoint/2010/main" val="33522855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E803AE09-F7E1-4A7B-BB9C-670960ED6CE3}" type="datetimeFigureOut">
              <a:rPr lang="fi-FI" smtClean="0"/>
              <a:pPr/>
              <a:t>10.6.2025</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7A50A7EC-4CDB-431E-940D-5BB42723AF88}" type="slidenum">
              <a:rPr lang="fi-FI" smtClean="0"/>
              <a:pPr/>
              <a:t>‹#›</a:t>
            </a:fld>
            <a:endParaRPr lang="fi-FI"/>
          </a:p>
        </p:txBody>
      </p:sp>
    </p:spTree>
    <p:extLst>
      <p:ext uri="{BB962C8B-B14F-4D97-AF65-F5344CB8AC3E}">
        <p14:creationId xmlns:p14="http://schemas.microsoft.com/office/powerpoint/2010/main" val="42626720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E803AE09-F7E1-4A7B-BB9C-670960ED6CE3}" type="datetimeFigureOut">
              <a:rPr lang="fi-FI" smtClean="0"/>
              <a:pPr/>
              <a:t>10.6.2025</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7A50A7EC-4CDB-431E-940D-5BB42723AF88}" type="slidenum">
              <a:rPr lang="fi-FI" smtClean="0"/>
              <a:pPr/>
              <a:t>‹#›</a:t>
            </a:fld>
            <a:endParaRPr lang="fi-FI"/>
          </a:p>
        </p:txBody>
      </p:sp>
    </p:spTree>
    <p:extLst>
      <p:ext uri="{BB962C8B-B14F-4D97-AF65-F5344CB8AC3E}">
        <p14:creationId xmlns:p14="http://schemas.microsoft.com/office/powerpoint/2010/main" val="13872119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40318" y="457200"/>
            <a:ext cx="393276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E803AE09-F7E1-4A7B-BB9C-670960ED6CE3}" type="datetimeFigureOut">
              <a:rPr lang="fi-FI" smtClean="0"/>
              <a:pPr/>
              <a:t>10.6.2025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A50A7EC-4CDB-431E-940D-5BB42723AF88}" type="slidenum">
              <a:rPr lang="fi-FI" smtClean="0"/>
              <a:pPr/>
              <a:t>‹#›</a:t>
            </a:fld>
            <a:endParaRPr lang="fi-FI"/>
          </a:p>
        </p:txBody>
      </p:sp>
    </p:spTree>
    <p:extLst>
      <p:ext uri="{BB962C8B-B14F-4D97-AF65-F5344CB8AC3E}">
        <p14:creationId xmlns:p14="http://schemas.microsoft.com/office/powerpoint/2010/main" val="12738802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40318" y="457200"/>
            <a:ext cx="393276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E803AE09-F7E1-4A7B-BB9C-670960ED6CE3}" type="datetimeFigureOut">
              <a:rPr lang="fi-FI" smtClean="0"/>
              <a:pPr/>
              <a:t>10.6.2025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A50A7EC-4CDB-431E-940D-5BB42723AF88}" type="slidenum">
              <a:rPr lang="fi-FI" smtClean="0"/>
              <a:pPr/>
              <a:t>‹#›</a:t>
            </a:fld>
            <a:endParaRPr lang="fi-FI"/>
          </a:p>
        </p:txBody>
      </p:sp>
    </p:spTree>
    <p:extLst>
      <p:ext uri="{BB962C8B-B14F-4D97-AF65-F5344CB8AC3E}">
        <p14:creationId xmlns:p14="http://schemas.microsoft.com/office/powerpoint/2010/main" val="30933299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E803AE09-F7E1-4A7B-BB9C-670960ED6CE3}" type="datetimeFigureOut">
              <a:rPr lang="fi-FI" smtClean="0"/>
              <a:pPr/>
              <a:t>10.6.2025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A50A7EC-4CDB-431E-940D-5BB42723AF88}" type="slidenum">
              <a:rPr lang="fi-FI" smtClean="0"/>
              <a:pPr/>
              <a:t>‹#›</a:t>
            </a:fld>
            <a:endParaRPr lang="fi-FI"/>
          </a:p>
        </p:txBody>
      </p:sp>
    </p:spTree>
    <p:extLst>
      <p:ext uri="{BB962C8B-B14F-4D97-AF65-F5344CB8AC3E}">
        <p14:creationId xmlns:p14="http://schemas.microsoft.com/office/powerpoint/2010/main" val="29898631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1"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1" y="365125"/>
            <a:ext cx="76835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E803AE09-F7E1-4A7B-BB9C-670960ED6CE3}" type="datetimeFigureOut">
              <a:rPr lang="fi-FI" smtClean="0"/>
              <a:pPr/>
              <a:t>10.6.2025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A50A7EC-4CDB-431E-940D-5BB42723AF88}" type="slidenum">
              <a:rPr lang="fi-FI" smtClean="0"/>
              <a:pPr/>
              <a:t>‹#›</a:t>
            </a:fld>
            <a:endParaRPr lang="fi-FI"/>
          </a:p>
        </p:txBody>
      </p:sp>
    </p:spTree>
    <p:extLst>
      <p:ext uri="{BB962C8B-B14F-4D97-AF65-F5344CB8AC3E}">
        <p14:creationId xmlns:p14="http://schemas.microsoft.com/office/powerpoint/2010/main" val="18333519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209913BA-9FE1-49CC-94E7-CC3789D9D563}" type="datetimeFigureOut">
              <a:rPr lang="fi-FI" smtClean="0"/>
              <a:t>10.6.2025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4AE2F16-73C4-498E-927F-8589589DF623}" type="slidenum">
              <a:rPr lang="fi-FI" smtClean="0"/>
              <a:t>‹#›</a:t>
            </a:fld>
            <a:endParaRPr lang="fi-FI"/>
          </a:p>
        </p:txBody>
      </p:sp>
    </p:spTree>
    <p:extLst>
      <p:ext uri="{BB962C8B-B14F-4D97-AF65-F5344CB8AC3E}">
        <p14:creationId xmlns:p14="http://schemas.microsoft.com/office/powerpoint/2010/main" val="22518491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209913BA-9FE1-49CC-94E7-CC3789D9D563}" type="datetimeFigureOut">
              <a:rPr lang="fi-FI" smtClean="0"/>
              <a:t>10.6.2025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4AE2F16-73C4-498E-927F-8589589DF623}" type="slidenum">
              <a:rPr lang="fi-FI" smtClean="0"/>
              <a:t>‹#›</a:t>
            </a:fld>
            <a:endParaRPr lang="fi-FI"/>
          </a:p>
        </p:txBody>
      </p:sp>
    </p:spTree>
    <p:extLst>
      <p:ext uri="{BB962C8B-B14F-4D97-AF65-F5344CB8AC3E}">
        <p14:creationId xmlns:p14="http://schemas.microsoft.com/office/powerpoint/2010/main" val="3052045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0CE65FFC-481F-48FA-89ED-9154D67904F1}"/>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CA03B9BC-1803-4104-AADF-CFEEA0625E75}"/>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05CE424-B453-4CE1-B6C4-0185D6D48315}"/>
              </a:ext>
            </a:extLst>
          </p:cNvPr>
          <p:cNvSpPr>
            <a:spLocks noGrp="1"/>
          </p:cNvSpPr>
          <p:nvPr>
            <p:ph type="dt" sz="half" idx="10"/>
          </p:nvPr>
        </p:nvSpPr>
        <p:spPr/>
        <p:txBody>
          <a:bodyPr/>
          <a:lstStyle/>
          <a:p>
            <a:fld id="{D8CA3A28-252F-48A4-B76C-29C02462F3AA}" type="datetimeFigureOut">
              <a:rPr lang="fi-FI" smtClean="0"/>
              <a:t>10.6.2025</a:t>
            </a:fld>
            <a:endParaRPr lang="fi-FI"/>
          </a:p>
        </p:txBody>
      </p:sp>
      <p:sp>
        <p:nvSpPr>
          <p:cNvPr id="5" name="Alatunnisteen paikkamerkki 4">
            <a:extLst>
              <a:ext uri="{FF2B5EF4-FFF2-40B4-BE49-F238E27FC236}">
                <a16:creationId xmlns:a16="http://schemas.microsoft.com/office/drawing/2014/main" id="{4D680B4D-6A99-48B0-9235-854060EB957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4C9E82B-4A67-4839-86BE-B9CB4C32CCCE}"/>
              </a:ext>
            </a:extLst>
          </p:cNvPr>
          <p:cNvSpPr>
            <a:spLocks noGrp="1"/>
          </p:cNvSpPr>
          <p:nvPr>
            <p:ph type="sldNum" sz="quarter" idx="12"/>
          </p:nvPr>
        </p:nvSpPr>
        <p:spPr/>
        <p:txBody>
          <a:bodyPr/>
          <a:lstStyle/>
          <a:p>
            <a:fld id="{5AB0BA68-2269-464B-9BA1-4553180596B5}" type="slidenum">
              <a:rPr lang="fi-FI" smtClean="0"/>
              <a:t>‹#›</a:t>
            </a:fld>
            <a:endParaRPr lang="fi-FI"/>
          </a:p>
        </p:txBody>
      </p:sp>
    </p:spTree>
    <p:extLst>
      <p:ext uri="{BB962C8B-B14F-4D97-AF65-F5344CB8AC3E}">
        <p14:creationId xmlns:p14="http://schemas.microsoft.com/office/powerpoint/2010/main" val="35196761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fld id="{209913BA-9FE1-49CC-94E7-CC3789D9D563}" type="datetimeFigureOut">
              <a:rPr lang="fi-FI" smtClean="0"/>
              <a:t>10.6.2025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4AE2F16-73C4-498E-927F-8589589DF623}" type="slidenum">
              <a:rPr lang="fi-FI" smtClean="0"/>
              <a:t>‹#›</a:t>
            </a:fld>
            <a:endParaRPr lang="fi-FI"/>
          </a:p>
        </p:txBody>
      </p:sp>
    </p:spTree>
    <p:extLst>
      <p:ext uri="{BB962C8B-B14F-4D97-AF65-F5344CB8AC3E}">
        <p14:creationId xmlns:p14="http://schemas.microsoft.com/office/powerpoint/2010/main" val="34520655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209913BA-9FE1-49CC-94E7-CC3789D9D563}" type="datetimeFigureOut">
              <a:rPr lang="fi-FI" smtClean="0"/>
              <a:t>10.6.2025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4AE2F16-73C4-498E-927F-8589589DF623}" type="slidenum">
              <a:rPr lang="fi-FI" smtClean="0"/>
              <a:t>‹#›</a:t>
            </a:fld>
            <a:endParaRPr lang="fi-FI"/>
          </a:p>
        </p:txBody>
      </p:sp>
    </p:spTree>
    <p:extLst>
      <p:ext uri="{BB962C8B-B14F-4D97-AF65-F5344CB8AC3E}">
        <p14:creationId xmlns:p14="http://schemas.microsoft.com/office/powerpoint/2010/main" val="42801670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209913BA-9FE1-49CC-94E7-CC3789D9D563}" type="datetimeFigureOut">
              <a:rPr lang="fi-FI" smtClean="0"/>
              <a:t>10.6.2025</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44AE2F16-73C4-498E-927F-8589589DF623}" type="slidenum">
              <a:rPr lang="fi-FI" smtClean="0"/>
              <a:t>‹#›</a:t>
            </a:fld>
            <a:endParaRPr lang="fi-FI"/>
          </a:p>
        </p:txBody>
      </p:sp>
    </p:spTree>
    <p:extLst>
      <p:ext uri="{BB962C8B-B14F-4D97-AF65-F5344CB8AC3E}">
        <p14:creationId xmlns:p14="http://schemas.microsoft.com/office/powerpoint/2010/main" val="9074958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209913BA-9FE1-49CC-94E7-CC3789D9D563}" type="datetimeFigureOut">
              <a:rPr lang="fi-FI" smtClean="0"/>
              <a:t>10.6.2025</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44AE2F16-73C4-498E-927F-8589589DF623}" type="slidenum">
              <a:rPr lang="fi-FI" smtClean="0"/>
              <a:t>‹#›</a:t>
            </a:fld>
            <a:endParaRPr lang="fi-FI"/>
          </a:p>
        </p:txBody>
      </p:sp>
    </p:spTree>
    <p:extLst>
      <p:ext uri="{BB962C8B-B14F-4D97-AF65-F5344CB8AC3E}">
        <p14:creationId xmlns:p14="http://schemas.microsoft.com/office/powerpoint/2010/main" val="11351087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209913BA-9FE1-49CC-94E7-CC3789D9D563}" type="datetimeFigureOut">
              <a:rPr lang="fi-FI" smtClean="0"/>
              <a:t>10.6.2025</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44AE2F16-73C4-498E-927F-8589589DF623}" type="slidenum">
              <a:rPr lang="fi-FI" smtClean="0"/>
              <a:t>‹#›</a:t>
            </a:fld>
            <a:endParaRPr lang="fi-FI"/>
          </a:p>
        </p:txBody>
      </p:sp>
    </p:spTree>
    <p:extLst>
      <p:ext uri="{BB962C8B-B14F-4D97-AF65-F5344CB8AC3E}">
        <p14:creationId xmlns:p14="http://schemas.microsoft.com/office/powerpoint/2010/main" val="168701116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682E-A044-3C94-E16E-4FD72990B742}"/>
              </a:ext>
            </a:extLst>
          </p:cNvPr>
          <p:cNvSpPr>
            <a:spLocks noGrp="1"/>
          </p:cNvSpPr>
          <p:nvPr>
            <p:ph type="title"/>
          </p:nvPr>
        </p:nvSpPr>
        <p:spPr/>
        <p:txBody>
          <a:bodyPr/>
          <a:lstStyle/>
          <a:p>
            <a:r>
              <a:rPr lang="en-GB"/>
              <a:t>Click to edit Master title style</a:t>
            </a:r>
            <a:endParaRPr lang="en-FI"/>
          </a:p>
        </p:txBody>
      </p:sp>
      <p:sp>
        <p:nvSpPr>
          <p:cNvPr id="3" name="Date Placeholder 2">
            <a:extLst>
              <a:ext uri="{FF2B5EF4-FFF2-40B4-BE49-F238E27FC236}">
                <a16:creationId xmlns:a16="http://schemas.microsoft.com/office/drawing/2014/main" id="{D49C9160-A6EE-29DD-0AA2-9331C2503D06}"/>
              </a:ext>
            </a:extLst>
          </p:cNvPr>
          <p:cNvSpPr>
            <a:spLocks noGrp="1"/>
          </p:cNvSpPr>
          <p:nvPr>
            <p:ph type="dt" sz="half" idx="10"/>
          </p:nvPr>
        </p:nvSpPr>
        <p:spPr/>
        <p:txBody>
          <a:bodyPr/>
          <a:lstStyle/>
          <a:p>
            <a:fld id="{209913BA-9FE1-49CC-94E7-CC3789D9D563}" type="datetimeFigureOut">
              <a:rPr lang="fi-FI" smtClean="0"/>
              <a:t>10.6.2025</a:t>
            </a:fld>
            <a:endParaRPr lang="fi-FI"/>
          </a:p>
        </p:txBody>
      </p:sp>
      <p:sp>
        <p:nvSpPr>
          <p:cNvPr id="4" name="Footer Placeholder 3">
            <a:extLst>
              <a:ext uri="{FF2B5EF4-FFF2-40B4-BE49-F238E27FC236}">
                <a16:creationId xmlns:a16="http://schemas.microsoft.com/office/drawing/2014/main" id="{5C9A2FD1-C612-8CF3-BE4A-04B0751E49D7}"/>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8AA6B8D6-0239-84EA-245A-1354F2EEB599}"/>
              </a:ext>
            </a:extLst>
          </p:cNvPr>
          <p:cNvSpPr>
            <a:spLocks noGrp="1"/>
          </p:cNvSpPr>
          <p:nvPr>
            <p:ph type="sldNum" sz="quarter" idx="12"/>
          </p:nvPr>
        </p:nvSpPr>
        <p:spPr/>
        <p:txBody>
          <a:bodyPr/>
          <a:lstStyle/>
          <a:p>
            <a:fld id="{44AE2F16-73C4-498E-927F-8589589DF623}" type="slidenum">
              <a:rPr lang="fi-FI" smtClean="0"/>
              <a:t>‹#›</a:t>
            </a:fld>
            <a:endParaRPr lang="fi-FI"/>
          </a:p>
        </p:txBody>
      </p:sp>
    </p:spTree>
    <p:extLst>
      <p:ext uri="{BB962C8B-B14F-4D97-AF65-F5344CB8AC3E}">
        <p14:creationId xmlns:p14="http://schemas.microsoft.com/office/powerpoint/2010/main" val="57252742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209913BA-9FE1-49CC-94E7-CC3789D9D563}" type="datetimeFigureOut">
              <a:rPr lang="fi-FI" smtClean="0"/>
              <a:t>10.6.2025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4AE2F16-73C4-498E-927F-8589589DF623}" type="slidenum">
              <a:rPr lang="fi-FI" smtClean="0"/>
              <a:t>‹#›</a:t>
            </a:fld>
            <a:endParaRPr lang="fi-FI"/>
          </a:p>
        </p:txBody>
      </p:sp>
    </p:spTree>
    <p:extLst>
      <p:ext uri="{BB962C8B-B14F-4D97-AF65-F5344CB8AC3E}">
        <p14:creationId xmlns:p14="http://schemas.microsoft.com/office/powerpoint/2010/main" val="11030758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209913BA-9FE1-49CC-94E7-CC3789D9D563}" type="datetimeFigureOut">
              <a:rPr lang="fi-FI" smtClean="0"/>
              <a:t>10.6.2025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4AE2F16-73C4-498E-927F-8589589DF623}" type="slidenum">
              <a:rPr lang="fi-FI" smtClean="0"/>
              <a:t>‹#›</a:t>
            </a:fld>
            <a:endParaRPr lang="fi-FI"/>
          </a:p>
        </p:txBody>
      </p:sp>
    </p:spTree>
    <p:extLst>
      <p:ext uri="{BB962C8B-B14F-4D97-AF65-F5344CB8AC3E}">
        <p14:creationId xmlns:p14="http://schemas.microsoft.com/office/powerpoint/2010/main" val="18505507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209913BA-9FE1-49CC-94E7-CC3789D9D563}" type="datetimeFigureOut">
              <a:rPr lang="fi-FI" smtClean="0"/>
              <a:t>10.6.2025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4AE2F16-73C4-498E-927F-8589589DF623}" type="slidenum">
              <a:rPr lang="fi-FI" smtClean="0"/>
              <a:t>‹#›</a:t>
            </a:fld>
            <a:endParaRPr lang="fi-FI"/>
          </a:p>
        </p:txBody>
      </p:sp>
    </p:spTree>
    <p:extLst>
      <p:ext uri="{BB962C8B-B14F-4D97-AF65-F5344CB8AC3E}">
        <p14:creationId xmlns:p14="http://schemas.microsoft.com/office/powerpoint/2010/main" val="5380873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209913BA-9FE1-49CC-94E7-CC3789D9D563}" type="datetimeFigureOut">
              <a:rPr lang="fi-FI" smtClean="0"/>
              <a:t>10.6.2025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4AE2F16-73C4-498E-927F-8589589DF623}" type="slidenum">
              <a:rPr lang="fi-FI" smtClean="0"/>
              <a:t>‹#›</a:t>
            </a:fld>
            <a:endParaRPr lang="fi-FI"/>
          </a:p>
        </p:txBody>
      </p:sp>
    </p:spTree>
    <p:extLst>
      <p:ext uri="{BB962C8B-B14F-4D97-AF65-F5344CB8AC3E}">
        <p14:creationId xmlns:p14="http://schemas.microsoft.com/office/powerpoint/2010/main" val="4246570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125634-D32B-4D71-B1F2-2A74A7B67D10}"/>
              </a:ext>
            </a:extLst>
          </p:cNvPr>
          <p:cNvSpPr>
            <a:spLocks noGrp="1"/>
          </p:cNvSpPr>
          <p:nvPr>
            <p:ph type="title"/>
          </p:nvPr>
        </p:nvSpPr>
        <p:spPr>
          <a:xfrm>
            <a:off x="2016000" y="1663200"/>
            <a:ext cx="8254800" cy="2224800"/>
          </a:xfrm>
        </p:spPr>
        <p:txBody>
          <a:bodyPr anchor="ctr" anchorCtr="0"/>
          <a:lstStyle>
            <a:lvl1pPr algn="ctr">
              <a:spcBef>
                <a:spcPts val="600"/>
              </a:spcBef>
              <a:defRPr sz="4400" b="0"/>
            </a:lvl1pPr>
          </a:lstStyle>
          <a:p>
            <a:r>
              <a:rPr lang="fi-FI" noProof="0"/>
              <a:t>Muokkaa ots. perustyyl. napsautt.</a:t>
            </a:r>
            <a:endParaRPr lang="fi-FI" noProof="0" dirty="0"/>
          </a:p>
        </p:txBody>
      </p:sp>
      <p:sp>
        <p:nvSpPr>
          <p:cNvPr id="8" name="Text Placeholder 7">
            <a:extLst>
              <a:ext uri="{FF2B5EF4-FFF2-40B4-BE49-F238E27FC236}">
                <a16:creationId xmlns:a16="http://schemas.microsoft.com/office/drawing/2014/main" id="{A2BC56B3-37C7-BF45-AC6C-F65C665C0925}"/>
              </a:ext>
            </a:extLst>
          </p:cNvPr>
          <p:cNvSpPr>
            <a:spLocks noGrp="1"/>
          </p:cNvSpPr>
          <p:nvPr>
            <p:ph type="body" sz="quarter" idx="10"/>
          </p:nvPr>
        </p:nvSpPr>
        <p:spPr>
          <a:xfrm>
            <a:off x="7381875" y="5394940"/>
            <a:ext cx="4210050" cy="647700"/>
          </a:xfrm>
        </p:spPr>
        <p:txBody>
          <a:bodyPr/>
          <a:lstStyle>
            <a:lvl1pPr marL="0" indent="0" algn="r">
              <a:lnSpc>
                <a:spcPct val="100000"/>
              </a:lnSpc>
              <a:spcBef>
                <a:spcPts val="0"/>
              </a:spcBef>
              <a:buNone/>
              <a:defRPr sz="1600">
                <a:solidFill>
                  <a:schemeClr val="accent1"/>
                </a:solidFill>
              </a:defRPr>
            </a:lvl1pPr>
          </a:lstStyle>
          <a:p>
            <a:pPr lvl="0"/>
            <a:r>
              <a:rPr lang="fi-FI" noProof="0"/>
              <a:t>Muokkaa tekstin perustyylejä napsauttamalla</a:t>
            </a:r>
          </a:p>
        </p:txBody>
      </p:sp>
      <p:pic>
        <p:nvPicPr>
          <p:cNvPr id="6" name="Picture 7" descr="Päijät-Sote logo">
            <a:extLst>
              <a:ext uri="{FF2B5EF4-FFF2-40B4-BE49-F238E27FC236}">
                <a16:creationId xmlns:a16="http://schemas.microsoft.com/office/drawing/2014/main" id="{AE210F1A-8D52-2548-B8C8-CF397EA1307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49885" y="4060455"/>
            <a:ext cx="3935682" cy="116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44845"/>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F19D3D-6186-E34D-AC6A-FC62E8825CDF}"/>
              </a:ext>
            </a:extLst>
          </p:cNvPr>
          <p:cNvSpPr/>
          <p:nvPr userDrawn="1"/>
        </p:nvSpPr>
        <p:spPr bwMode="auto">
          <a:xfrm>
            <a:off x="0" y="1027774"/>
            <a:ext cx="12192000" cy="246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6" name="Rectangle: Rounded Corners 14">
            <a:extLst>
              <a:ext uri="{FF2B5EF4-FFF2-40B4-BE49-F238E27FC236}">
                <a16:creationId xmlns:a16="http://schemas.microsoft.com/office/drawing/2014/main" id="{BF70B3C1-969F-904E-B93A-750AC6A67813}"/>
              </a:ext>
            </a:extLst>
          </p:cNvPr>
          <p:cNvSpPr/>
          <p:nvPr userDrawn="1"/>
        </p:nvSpPr>
        <p:spPr bwMode="auto">
          <a:xfrm>
            <a:off x="685800" y="220975"/>
            <a:ext cx="10820400" cy="2805254"/>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charset="0"/>
            </a:endParaRPr>
          </a:p>
        </p:txBody>
      </p:sp>
      <p:sp>
        <p:nvSpPr>
          <p:cNvPr id="7" name="Rectangle 13">
            <a:extLst>
              <a:ext uri="{FF2B5EF4-FFF2-40B4-BE49-F238E27FC236}">
                <a16:creationId xmlns:a16="http://schemas.microsoft.com/office/drawing/2014/main" id="{F72691A4-428B-A746-AC5D-272E7A5C1249}"/>
              </a:ext>
            </a:extLst>
          </p:cNvPr>
          <p:cNvSpPr>
            <a:spLocks noGrp="1" noChangeArrowheads="1"/>
          </p:cNvSpPr>
          <p:nvPr>
            <p:ph type="ctrTitle"/>
          </p:nvPr>
        </p:nvSpPr>
        <p:spPr>
          <a:xfrm>
            <a:off x="685800" y="791570"/>
            <a:ext cx="10822517" cy="1709738"/>
          </a:xfrm>
        </p:spPr>
        <p:txBody>
          <a:bodyPr anchor="ctr"/>
          <a:lstStyle>
            <a:lvl1pPr algn="ctr">
              <a:spcBef>
                <a:spcPct val="20000"/>
              </a:spcBef>
              <a:defRPr sz="3800">
                <a:solidFill>
                  <a:schemeClr val="tx1">
                    <a:lumMod val="75000"/>
                  </a:schemeClr>
                </a:solidFill>
              </a:defRPr>
            </a:lvl1pPr>
          </a:lstStyle>
          <a:p>
            <a:r>
              <a:rPr lang="en-US"/>
              <a:t>Click to edit Master title style</a:t>
            </a:r>
          </a:p>
        </p:txBody>
      </p:sp>
      <p:sp>
        <p:nvSpPr>
          <p:cNvPr id="8" name="Rectangle 14">
            <a:extLst>
              <a:ext uri="{FF2B5EF4-FFF2-40B4-BE49-F238E27FC236}">
                <a16:creationId xmlns:a16="http://schemas.microsoft.com/office/drawing/2014/main" id="{C47E0AC0-FC3A-694B-9B1B-B0F4A0E328EF}"/>
              </a:ext>
            </a:extLst>
          </p:cNvPr>
          <p:cNvSpPr>
            <a:spLocks noGrp="1" noChangeArrowheads="1"/>
          </p:cNvSpPr>
          <p:nvPr>
            <p:ph type="subTitle" idx="1"/>
          </p:nvPr>
        </p:nvSpPr>
        <p:spPr>
          <a:xfrm>
            <a:off x="685800" y="3120433"/>
            <a:ext cx="10822517" cy="1054100"/>
          </a:xfrm>
          <a:ln/>
        </p:spPr>
        <p:txBody>
          <a:bodyPr/>
          <a:lstStyle>
            <a:lvl1pPr marL="0" indent="0">
              <a:lnSpc>
                <a:spcPct val="115000"/>
              </a:lnSpc>
              <a:spcBef>
                <a:spcPct val="35000"/>
              </a:spcBef>
              <a:buFontTx/>
              <a:buNone/>
              <a:defRPr sz="2000"/>
            </a:lvl1pPr>
          </a:lstStyle>
          <a:p>
            <a:r>
              <a:rPr lang="en-US"/>
              <a:t>Click to edit Master subtitle style</a:t>
            </a:r>
          </a:p>
        </p:txBody>
      </p:sp>
      <p:sp>
        <p:nvSpPr>
          <p:cNvPr id="9" name="Text Placeholder 4">
            <a:extLst>
              <a:ext uri="{FF2B5EF4-FFF2-40B4-BE49-F238E27FC236}">
                <a16:creationId xmlns:a16="http://schemas.microsoft.com/office/drawing/2014/main" id="{512025E4-4515-924B-931E-7A0893EF820E}"/>
              </a:ext>
            </a:extLst>
          </p:cNvPr>
          <p:cNvSpPr>
            <a:spLocks noGrp="1"/>
          </p:cNvSpPr>
          <p:nvPr>
            <p:ph type="body" sz="quarter" idx="10" hasCustomPrompt="1"/>
          </p:nvPr>
        </p:nvSpPr>
        <p:spPr>
          <a:xfrm>
            <a:off x="288001" y="6408001"/>
            <a:ext cx="11504607" cy="223907"/>
          </a:xfrm>
        </p:spPr>
        <p:txBody>
          <a:bodyPr wrap="square" anchor="b">
            <a:spAutoFit/>
          </a:bodyPr>
          <a:lstStyle>
            <a:lvl1pPr marL="0" indent="0">
              <a:spcBef>
                <a:spcPts val="0"/>
              </a:spcBef>
              <a:spcAft>
                <a:spcPts val="0"/>
              </a:spcAft>
              <a:buNone/>
              <a:defRPr sz="900" baseline="0">
                <a:solidFill>
                  <a:srgbClr val="777777"/>
                </a:solidFill>
                <a:latin typeface="Arial" panose="020B0604020202020204" pitchFamily="34" charset="0"/>
              </a:defRPr>
            </a:lvl1pPr>
          </a:lstStyle>
          <a:p>
            <a:pPr lvl="0"/>
            <a:r>
              <a:rPr lang="en-US"/>
              <a:t>Reference</a:t>
            </a:r>
          </a:p>
        </p:txBody>
      </p:sp>
    </p:spTree>
    <p:extLst>
      <p:ext uri="{BB962C8B-B14F-4D97-AF65-F5344CB8AC3E}">
        <p14:creationId xmlns:p14="http://schemas.microsoft.com/office/powerpoint/2010/main" val="1228906292"/>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4703" y="2657062"/>
            <a:ext cx="10566349" cy="1362075"/>
          </a:xfrm>
        </p:spPr>
        <p:txBody>
          <a:bodyPr anchor="b"/>
          <a:lstStyle>
            <a:lvl1pPr algn="l">
              <a:lnSpc>
                <a:spcPct val="85000"/>
              </a:lnSpc>
              <a:defRPr sz="2800" b="1" cap="none"/>
            </a:lvl1pPr>
          </a:lstStyle>
          <a:p>
            <a:r>
              <a:rPr lang="en-US"/>
              <a:t>Click To Edit Master Title Style</a:t>
            </a:r>
          </a:p>
        </p:txBody>
      </p:sp>
      <p:sp>
        <p:nvSpPr>
          <p:cNvPr id="3" name="Text Placeholder 2"/>
          <p:cNvSpPr>
            <a:spLocks noGrp="1"/>
          </p:cNvSpPr>
          <p:nvPr>
            <p:ph type="body" idx="1"/>
          </p:nvPr>
        </p:nvSpPr>
        <p:spPr>
          <a:xfrm>
            <a:off x="714703" y="4027490"/>
            <a:ext cx="9358688" cy="1500187"/>
          </a:xfrm>
        </p:spPr>
        <p:txBody>
          <a:bodyPr anchor="t"/>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Text Placeholder 4">
            <a:extLst>
              <a:ext uri="{FF2B5EF4-FFF2-40B4-BE49-F238E27FC236}">
                <a16:creationId xmlns:a16="http://schemas.microsoft.com/office/drawing/2014/main" id="{C17063E5-C20E-9D45-98D0-89F6F874C5C9}"/>
              </a:ext>
            </a:extLst>
          </p:cNvPr>
          <p:cNvSpPr>
            <a:spLocks noGrp="1"/>
          </p:cNvSpPr>
          <p:nvPr>
            <p:ph type="body" sz="quarter" idx="10" hasCustomPrompt="1"/>
          </p:nvPr>
        </p:nvSpPr>
        <p:spPr>
          <a:xfrm>
            <a:off x="288001" y="6408001"/>
            <a:ext cx="11504607" cy="223907"/>
          </a:xfrm>
        </p:spPr>
        <p:txBody>
          <a:bodyPr wrap="square" anchor="b">
            <a:spAutoFit/>
          </a:bodyPr>
          <a:lstStyle>
            <a:lvl1pPr marL="0" indent="0">
              <a:spcBef>
                <a:spcPts val="0"/>
              </a:spcBef>
              <a:spcAft>
                <a:spcPts val="0"/>
              </a:spcAft>
              <a:buNone/>
              <a:defRPr sz="900" baseline="0">
                <a:solidFill>
                  <a:srgbClr val="777777"/>
                </a:solidFill>
              </a:defRPr>
            </a:lvl1pPr>
          </a:lstStyle>
          <a:p>
            <a:pPr lvl="0"/>
            <a:r>
              <a:rPr lang="en-US"/>
              <a:t>Reference</a:t>
            </a:r>
          </a:p>
        </p:txBody>
      </p:sp>
    </p:spTree>
    <p:extLst>
      <p:ext uri="{BB962C8B-B14F-4D97-AF65-F5344CB8AC3E}">
        <p14:creationId xmlns:p14="http://schemas.microsoft.com/office/powerpoint/2010/main" val="1834246403"/>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D99B8C70-D0B0-B94E-A9E6-64371F6E5A01}"/>
              </a:ext>
            </a:extLst>
          </p:cNvPr>
          <p:cNvSpPr>
            <a:spLocks noGrp="1"/>
          </p:cNvSpPr>
          <p:nvPr>
            <p:ph sz="quarter" idx="10"/>
          </p:nvPr>
        </p:nvSpPr>
        <p:spPr>
          <a:xfrm>
            <a:off x="683685" y="1461600"/>
            <a:ext cx="10824000" cy="448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4">
            <a:extLst>
              <a:ext uri="{FF2B5EF4-FFF2-40B4-BE49-F238E27FC236}">
                <a16:creationId xmlns:a16="http://schemas.microsoft.com/office/drawing/2014/main" id="{41EC0EAE-DF41-B247-AA50-EF1435431001}"/>
              </a:ext>
            </a:extLst>
          </p:cNvPr>
          <p:cNvSpPr>
            <a:spLocks noGrp="1"/>
          </p:cNvSpPr>
          <p:nvPr>
            <p:ph type="body" sz="quarter" idx="11" hasCustomPrompt="1"/>
          </p:nvPr>
        </p:nvSpPr>
        <p:spPr>
          <a:xfrm>
            <a:off x="288001" y="6408001"/>
            <a:ext cx="11504607" cy="223907"/>
          </a:xfrm>
        </p:spPr>
        <p:txBody>
          <a:bodyPr wrap="square" anchor="b">
            <a:spAutoFit/>
          </a:bodyPr>
          <a:lstStyle>
            <a:lvl1pPr marL="0" indent="0">
              <a:spcBef>
                <a:spcPts val="0"/>
              </a:spcBef>
              <a:spcAft>
                <a:spcPts val="0"/>
              </a:spcAft>
              <a:buNone/>
              <a:defRPr sz="900">
                <a:solidFill>
                  <a:srgbClr val="777777"/>
                </a:solidFill>
              </a:defRPr>
            </a:lvl1pPr>
          </a:lstStyle>
          <a:p>
            <a:pPr lvl="0"/>
            <a:r>
              <a:rPr lang="en-US"/>
              <a:t>Reference</a:t>
            </a:r>
          </a:p>
        </p:txBody>
      </p:sp>
    </p:spTree>
    <p:extLst>
      <p:ext uri="{BB962C8B-B14F-4D97-AF65-F5344CB8AC3E}">
        <p14:creationId xmlns:p14="http://schemas.microsoft.com/office/powerpoint/2010/main" val="3665667207"/>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4">
            <a:extLst>
              <a:ext uri="{FF2B5EF4-FFF2-40B4-BE49-F238E27FC236}">
                <a16:creationId xmlns:a16="http://schemas.microsoft.com/office/drawing/2014/main" id="{CA39971A-9015-DD43-B3F9-A5FF5ACCEEF4}"/>
              </a:ext>
            </a:extLst>
          </p:cNvPr>
          <p:cNvSpPr>
            <a:spLocks noGrp="1"/>
          </p:cNvSpPr>
          <p:nvPr>
            <p:ph type="body" sz="quarter" idx="10" hasCustomPrompt="1"/>
          </p:nvPr>
        </p:nvSpPr>
        <p:spPr>
          <a:xfrm>
            <a:off x="288001" y="6408001"/>
            <a:ext cx="11504607" cy="223907"/>
          </a:xfrm>
        </p:spPr>
        <p:txBody>
          <a:bodyPr wrap="square" anchor="b">
            <a:spAutoFit/>
          </a:bodyPr>
          <a:lstStyle>
            <a:lvl1pPr marL="0" indent="0">
              <a:spcBef>
                <a:spcPts val="0"/>
              </a:spcBef>
              <a:spcAft>
                <a:spcPts val="0"/>
              </a:spcAft>
              <a:buNone/>
              <a:defRPr sz="900">
                <a:solidFill>
                  <a:srgbClr val="777777"/>
                </a:solidFill>
              </a:defRPr>
            </a:lvl1pPr>
          </a:lstStyle>
          <a:p>
            <a:pPr lvl="0"/>
            <a:r>
              <a:rPr lang="en-GB"/>
              <a:t>Reference</a:t>
            </a:r>
            <a:endParaRPr lang="en-US"/>
          </a:p>
        </p:txBody>
      </p:sp>
    </p:spTree>
    <p:extLst>
      <p:ext uri="{BB962C8B-B14F-4D97-AF65-F5344CB8AC3E}">
        <p14:creationId xmlns:p14="http://schemas.microsoft.com/office/powerpoint/2010/main" val="1702863370"/>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7E1A8EAC-EB13-F849-A2EF-AAEBB2B18D31}"/>
              </a:ext>
            </a:extLst>
          </p:cNvPr>
          <p:cNvSpPr>
            <a:spLocks noGrp="1"/>
          </p:cNvSpPr>
          <p:nvPr>
            <p:ph type="body" sz="quarter" idx="10" hasCustomPrompt="1"/>
          </p:nvPr>
        </p:nvSpPr>
        <p:spPr>
          <a:xfrm>
            <a:off x="288001" y="6408001"/>
            <a:ext cx="11504607" cy="223907"/>
          </a:xfrm>
        </p:spPr>
        <p:txBody>
          <a:bodyPr wrap="square" anchor="b">
            <a:spAutoFit/>
          </a:bodyPr>
          <a:lstStyle>
            <a:lvl1pPr marL="0" indent="0">
              <a:spcBef>
                <a:spcPts val="0"/>
              </a:spcBef>
              <a:spcAft>
                <a:spcPts val="0"/>
              </a:spcAft>
              <a:buNone/>
              <a:defRPr sz="900">
                <a:solidFill>
                  <a:srgbClr val="777777"/>
                </a:solidFill>
              </a:defRPr>
            </a:lvl1pPr>
          </a:lstStyle>
          <a:p>
            <a:pPr lvl="0"/>
            <a:r>
              <a:rPr lang="en-GB"/>
              <a:t>Reference</a:t>
            </a:r>
            <a:endParaRPr lang="en-US"/>
          </a:p>
        </p:txBody>
      </p:sp>
    </p:spTree>
    <p:extLst>
      <p:ext uri="{BB962C8B-B14F-4D97-AF65-F5344CB8AC3E}">
        <p14:creationId xmlns:p14="http://schemas.microsoft.com/office/powerpoint/2010/main" val="1572103510"/>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3687" y="1462088"/>
            <a:ext cx="5310716" cy="4481512"/>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62088"/>
            <a:ext cx="5310717" cy="4481512"/>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DC09B06F-017F-6342-A3A3-26F0F2243F0D}"/>
              </a:ext>
            </a:extLst>
          </p:cNvPr>
          <p:cNvSpPr>
            <a:spLocks noGrp="1"/>
          </p:cNvSpPr>
          <p:nvPr>
            <p:ph type="body" sz="quarter" idx="10" hasCustomPrompt="1"/>
          </p:nvPr>
        </p:nvSpPr>
        <p:spPr>
          <a:xfrm>
            <a:off x="288001" y="6408001"/>
            <a:ext cx="11504607" cy="223907"/>
          </a:xfrm>
        </p:spPr>
        <p:txBody>
          <a:bodyPr wrap="square" anchor="b">
            <a:spAutoFit/>
          </a:bodyPr>
          <a:lstStyle>
            <a:lvl1pPr marL="0" indent="0">
              <a:spcBef>
                <a:spcPts val="0"/>
              </a:spcBef>
              <a:spcAft>
                <a:spcPts val="0"/>
              </a:spcAft>
              <a:buNone/>
              <a:defRPr sz="900">
                <a:solidFill>
                  <a:srgbClr val="777777"/>
                </a:solidFill>
                <a:latin typeface="Arial" panose="020B0604020202020204" pitchFamily="34" charset="0"/>
                <a:cs typeface="Arial" panose="020B0604020202020204" pitchFamily="34" charset="0"/>
              </a:defRPr>
            </a:lvl1pPr>
          </a:lstStyle>
          <a:p>
            <a:pPr lvl="0"/>
            <a:r>
              <a:rPr lang="en-GB"/>
              <a:t>Reference</a:t>
            </a:r>
            <a:endParaRPr lang="en-US"/>
          </a:p>
        </p:txBody>
      </p:sp>
    </p:spTree>
    <p:extLst>
      <p:ext uri="{BB962C8B-B14F-4D97-AF65-F5344CB8AC3E}">
        <p14:creationId xmlns:p14="http://schemas.microsoft.com/office/powerpoint/2010/main" val="3690197231"/>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3687" y="1462088"/>
            <a:ext cx="5310716" cy="4481512"/>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62088"/>
            <a:ext cx="5310717" cy="4481512"/>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4323172"/>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5863183"/>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4">
            <a:extLst>
              <a:ext uri="{FF2B5EF4-FFF2-40B4-BE49-F238E27FC236}">
                <a16:creationId xmlns:a16="http://schemas.microsoft.com/office/drawing/2014/main" id="{B3E673F1-440B-4281-9365-ADBB31274D58}"/>
              </a:ext>
            </a:extLst>
          </p:cNvPr>
          <p:cNvSpPr>
            <a:spLocks noGrp="1"/>
          </p:cNvSpPr>
          <p:nvPr>
            <p:ph type="body" sz="quarter" idx="11" hasCustomPrompt="1"/>
          </p:nvPr>
        </p:nvSpPr>
        <p:spPr>
          <a:xfrm>
            <a:off x="319792" y="6035040"/>
            <a:ext cx="11667744" cy="548640"/>
          </a:xfrm>
        </p:spPr>
        <p:txBody>
          <a:bodyPr anchor="b"/>
          <a:lstStyle>
            <a:lvl1pPr marL="0" indent="0">
              <a:spcBef>
                <a:spcPts val="0"/>
              </a:spcBef>
              <a:buNone/>
              <a:defRPr sz="1000">
                <a:solidFill>
                  <a:srgbClr val="777777"/>
                </a:solidFill>
              </a:defRPr>
            </a:lvl1pPr>
          </a:lstStyle>
          <a:p>
            <a:pPr lvl="0"/>
            <a:r>
              <a:rPr lang="en-US" sz="1000" dirty="0"/>
              <a:t>Reference</a:t>
            </a:r>
            <a:endParaRPr lang="en-US" dirty="0"/>
          </a:p>
        </p:txBody>
      </p:sp>
      <p:sp>
        <p:nvSpPr>
          <p:cNvPr id="5" name="Slide Number Placeholder 1">
            <a:extLst>
              <a:ext uri="{FF2B5EF4-FFF2-40B4-BE49-F238E27FC236}">
                <a16:creationId xmlns:a16="http://schemas.microsoft.com/office/drawing/2014/main" id="{038CDE02-10F9-4019-9516-A30471D389D3}"/>
              </a:ext>
            </a:extLst>
          </p:cNvPr>
          <p:cNvSpPr>
            <a:spLocks noGrp="1"/>
          </p:cNvSpPr>
          <p:nvPr>
            <p:ph type="sldNum" sz="quarter" idx="4"/>
          </p:nvPr>
        </p:nvSpPr>
        <p:spPr>
          <a:xfrm>
            <a:off x="9347200" y="1"/>
            <a:ext cx="2844800" cy="365125"/>
          </a:xfrm>
          <a:prstGeom prst="rect">
            <a:avLst/>
          </a:prstGeom>
        </p:spPr>
        <p:txBody>
          <a:bodyPr vert="horz" lIns="91440" tIns="45720" rIns="91440" bIns="45720" rtlCol="0" anchor="t"/>
          <a:lstStyle>
            <a:lvl1pPr algn="r">
              <a:defRPr sz="1000" b="1">
                <a:solidFill>
                  <a:schemeClr val="accent1"/>
                </a:solidFill>
              </a:defRPr>
            </a:lvl1pPr>
          </a:lstStyle>
          <a:p>
            <a:fld id="{E899D68E-20DC-4F91-9063-9F470685BE99}" type="slidenum">
              <a:rPr lang="en-US" smtClean="0"/>
              <a:pPr/>
              <a:t>‹#›</a:t>
            </a:fld>
            <a:endParaRPr lang="en-US" dirty="0"/>
          </a:p>
        </p:txBody>
      </p:sp>
    </p:spTree>
    <p:custDataLst>
      <p:tags r:id="rId1"/>
    </p:custDataLst>
    <p:extLst>
      <p:ext uri="{BB962C8B-B14F-4D97-AF65-F5344CB8AC3E}">
        <p14:creationId xmlns:p14="http://schemas.microsoft.com/office/powerpoint/2010/main" val="2578027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F19D3D-6186-E34D-AC6A-FC62E8825CDF}"/>
              </a:ext>
            </a:extLst>
          </p:cNvPr>
          <p:cNvSpPr/>
          <p:nvPr userDrawn="1"/>
        </p:nvSpPr>
        <p:spPr bwMode="auto">
          <a:xfrm>
            <a:off x="0" y="1027774"/>
            <a:ext cx="12192000" cy="246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6" name="Rectangle: Rounded Corners 14">
            <a:extLst>
              <a:ext uri="{FF2B5EF4-FFF2-40B4-BE49-F238E27FC236}">
                <a16:creationId xmlns:a16="http://schemas.microsoft.com/office/drawing/2014/main" id="{BF70B3C1-969F-904E-B93A-750AC6A67813}"/>
              </a:ext>
            </a:extLst>
          </p:cNvPr>
          <p:cNvSpPr/>
          <p:nvPr userDrawn="1"/>
        </p:nvSpPr>
        <p:spPr bwMode="auto">
          <a:xfrm>
            <a:off x="685800" y="220975"/>
            <a:ext cx="10820400" cy="2805254"/>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charset="0"/>
            </a:endParaRPr>
          </a:p>
        </p:txBody>
      </p:sp>
      <p:sp>
        <p:nvSpPr>
          <p:cNvPr id="7" name="Rectangle 13">
            <a:extLst>
              <a:ext uri="{FF2B5EF4-FFF2-40B4-BE49-F238E27FC236}">
                <a16:creationId xmlns:a16="http://schemas.microsoft.com/office/drawing/2014/main" id="{F72691A4-428B-A746-AC5D-272E7A5C1249}"/>
              </a:ext>
            </a:extLst>
          </p:cNvPr>
          <p:cNvSpPr>
            <a:spLocks noGrp="1" noChangeArrowheads="1"/>
          </p:cNvSpPr>
          <p:nvPr>
            <p:ph type="ctrTitle"/>
          </p:nvPr>
        </p:nvSpPr>
        <p:spPr>
          <a:xfrm>
            <a:off x="685800" y="791570"/>
            <a:ext cx="10822517" cy="1709738"/>
          </a:xfrm>
        </p:spPr>
        <p:txBody>
          <a:bodyPr anchor="ctr"/>
          <a:lstStyle>
            <a:lvl1pPr algn="ctr">
              <a:spcBef>
                <a:spcPct val="20000"/>
              </a:spcBef>
              <a:defRPr sz="3800">
                <a:solidFill>
                  <a:schemeClr val="tx1">
                    <a:lumMod val="75000"/>
                  </a:schemeClr>
                </a:solidFill>
              </a:defRPr>
            </a:lvl1pPr>
          </a:lstStyle>
          <a:p>
            <a:r>
              <a:rPr lang="en-US"/>
              <a:t>Click to edit Master title style</a:t>
            </a:r>
          </a:p>
        </p:txBody>
      </p:sp>
      <p:sp>
        <p:nvSpPr>
          <p:cNvPr id="8" name="Rectangle 14">
            <a:extLst>
              <a:ext uri="{FF2B5EF4-FFF2-40B4-BE49-F238E27FC236}">
                <a16:creationId xmlns:a16="http://schemas.microsoft.com/office/drawing/2014/main" id="{C47E0AC0-FC3A-694B-9B1B-B0F4A0E328EF}"/>
              </a:ext>
            </a:extLst>
          </p:cNvPr>
          <p:cNvSpPr>
            <a:spLocks noGrp="1" noChangeArrowheads="1"/>
          </p:cNvSpPr>
          <p:nvPr>
            <p:ph type="subTitle" idx="1"/>
          </p:nvPr>
        </p:nvSpPr>
        <p:spPr>
          <a:xfrm>
            <a:off x="685800" y="3120433"/>
            <a:ext cx="10822517" cy="1054100"/>
          </a:xfrm>
          <a:ln/>
        </p:spPr>
        <p:txBody>
          <a:bodyPr/>
          <a:lstStyle>
            <a:lvl1pPr marL="0" indent="0">
              <a:lnSpc>
                <a:spcPct val="115000"/>
              </a:lnSpc>
              <a:spcBef>
                <a:spcPct val="35000"/>
              </a:spcBef>
              <a:buFontTx/>
              <a:buNone/>
              <a:defRPr sz="2000"/>
            </a:lvl1pPr>
          </a:lstStyle>
          <a:p>
            <a:r>
              <a:rPr lang="en-US"/>
              <a:t>Click to edit Master subtitle style</a:t>
            </a:r>
          </a:p>
        </p:txBody>
      </p:sp>
      <p:sp>
        <p:nvSpPr>
          <p:cNvPr id="9" name="Text Placeholder 4">
            <a:extLst>
              <a:ext uri="{FF2B5EF4-FFF2-40B4-BE49-F238E27FC236}">
                <a16:creationId xmlns:a16="http://schemas.microsoft.com/office/drawing/2014/main" id="{512025E4-4515-924B-931E-7A0893EF820E}"/>
              </a:ext>
            </a:extLst>
          </p:cNvPr>
          <p:cNvSpPr>
            <a:spLocks noGrp="1"/>
          </p:cNvSpPr>
          <p:nvPr>
            <p:ph type="body" sz="quarter" idx="10" hasCustomPrompt="1"/>
          </p:nvPr>
        </p:nvSpPr>
        <p:spPr>
          <a:xfrm>
            <a:off x="288001" y="6408001"/>
            <a:ext cx="11504607" cy="223907"/>
          </a:xfrm>
        </p:spPr>
        <p:txBody>
          <a:bodyPr wrap="square" anchor="b">
            <a:spAutoFit/>
          </a:bodyPr>
          <a:lstStyle>
            <a:lvl1pPr marL="0" indent="0">
              <a:spcBef>
                <a:spcPts val="0"/>
              </a:spcBef>
              <a:spcAft>
                <a:spcPts val="0"/>
              </a:spcAft>
              <a:buNone/>
              <a:defRPr sz="900" baseline="0">
                <a:solidFill>
                  <a:srgbClr val="777777"/>
                </a:solidFill>
                <a:latin typeface="Arial" panose="020B0604020202020204" pitchFamily="34" charset="0"/>
              </a:defRPr>
            </a:lvl1pPr>
          </a:lstStyle>
          <a:p>
            <a:pPr lvl="0"/>
            <a:r>
              <a:rPr lang="en-US" dirty="0"/>
              <a:t>Reference</a:t>
            </a:r>
          </a:p>
        </p:txBody>
      </p:sp>
    </p:spTree>
    <p:extLst>
      <p:ext uri="{BB962C8B-B14F-4D97-AF65-F5344CB8AC3E}">
        <p14:creationId xmlns:p14="http://schemas.microsoft.com/office/powerpoint/2010/main" val="42690567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tsikkodia sininen">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F84D7E-9C11-4C51-AE75-2EBD3BDB5969}"/>
              </a:ext>
            </a:extLst>
          </p:cNvPr>
          <p:cNvSpPr>
            <a:spLocks noGrp="1"/>
          </p:cNvSpPr>
          <p:nvPr>
            <p:ph type="title"/>
          </p:nvPr>
        </p:nvSpPr>
        <p:spPr>
          <a:xfrm>
            <a:off x="2016000" y="1663200"/>
            <a:ext cx="8254800" cy="2224800"/>
          </a:xfrm>
        </p:spPr>
        <p:txBody>
          <a:bodyPr anchor="ctr" anchorCtr="0"/>
          <a:lstStyle>
            <a:lvl1pPr algn="ctr">
              <a:spcBef>
                <a:spcPts val="600"/>
              </a:spcBef>
              <a:defRPr sz="4400" b="0">
                <a:solidFill>
                  <a:schemeClr val="bg1"/>
                </a:solidFill>
              </a:defRPr>
            </a:lvl1pPr>
          </a:lstStyle>
          <a:p>
            <a:r>
              <a:rPr lang="fi-FI" noProof="0"/>
              <a:t>Muokkaa ots. perustyyl. napsautt.</a:t>
            </a:r>
            <a:endParaRPr lang="fi-FI" noProof="0" dirty="0"/>
          </a:p>
        </p:txBody>
      </p:sp>
      <p:sp>
        <p:nvSpPr>
          <p:cNvPr id="8" name="Text Placeholder 7">
            <a:extLst>
              <a:ext uri="{FF2B5EF4-FFF2-40B4-BE49-F238E27FC236}">
                <a16:creationId xmlns:a16="http://schemas.microsoft.com/office/drawing/2014/main" id="{A2BC56B3-37C7-BF45-AC6C-F65C665C0925}"/>
              </a:ext>
            </a:extLst>
          </p:cNvPr>
          <p:cNvSpPr>
            <a:spLocks noGrp="1"/>
          </p:cNvSpPr>
          <p:nvPr>
            <p:ph type="body" sz="quarter" idx="10"/>
          </p:nvPr>
        </p:nvSpPr>
        <p:spPr>
          <a:xfrm>
            <a:off x="7381875" y="5394940"/>
            <a:ext cx="4210050" cy="647700"/>
          </a:xfrm>
        </p:spPr>
        <p:txBody>
          <a:bodyPr/>
          <a:lstStyle>
            <a:lvl1pPr marL="0" indent="0" algn="r">
              <a:lnSpc>
                <a:spcPct val="100000"/>
              </a:lnSpc>
              <a:spcBef>
                <a:spcPts val="0"/>
              </a:spcBef>
              <a:buNone/>
              <a:defRPr sz="1600">
                <a:solidFill>
                  <a:schemeClr val="bg1"/>
                </a:solidFill>
              </a:defRPr>
            </a:lvl1pPr>
          </a:lstStyle>
          <a:p>
            <a:pPr lvl="0"/>
            <a:r>
              <a:rPr lang="fi-FI" noProof="0"/>
              <a:t>Muokkaa tekstin perustyylejä napsauttamalla</a:t>
            </a:r>
          </a:p>
        </p:txBody>
      </p:sp>
      <p:pic>
        <p:nvPicPr>
          <p:cNvPr id="5" name="Picture 4" descr="Päijät-Sote logo">
            <a:extLst>
              <a:ext uri="{FF2B5EF4-FFF2-40B4-BE49-F238E27FC236}">
                <a16:creationId xmlns:a16="http://schemas.microsoft.com/office/drawing/2014/main" id="{47EDBECF-0374-5E49-BAF4-E3D046604BDB}"/>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4150813" y="4269097"/>
            <a:ext cx="3578136" cy="74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252982"/>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4703" y="2657062"/>
            <a:ext cx="10566349" cy="1362075"/>
          </a:xfrm>
        </p:spPr>
        <p:txBody>
          <a:bodyPr anchor="b"/>
          <a:lstStyle>
            <a:lvl1pPr algn="l">
              <a:lnSpc>
                <a:spcPct val="85000"/>
              </a:lnSpc>
              <a:defRPr sz="2800" b="1" cap="none"/>
            </a:lvl1pPr>
          </a:lstStyle>
          <a:p>
            <a:r>
              <a:rPr lang="en-US"/>
              <a:t>Click To Edit Master Title Style</a:t>
            </a:r>
          </a:p>
        </p:txBody>
      </p:sp>
      <p:sp>
        <p:nvSpPr>
          <p:cNvPr id="3" name="Text Placeholder 2"/>
          <p:cNvSpPr>
            <a:spLocks noGrp="1"/>
          </p:cNvSpPr>
          <p:nvPr>
            <p:ph type="body" idx="1"/>
          </p:nvPr>
        </p:nvSpPr>
        <p:spPr>
          <a:xfrm>
            <a:off x="714703" y="4027490"/>
            <a:ext cx="9358688" cy="1500187"/>
          </a:xfrm>
        </p:spPr>
        <p:txBody>
          <a:bodyPr anchor="t"/>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Text Placeholder 4">
            <a:extLst>
              <a:ext uri="{FF2B5EF4-FFF2-40B4-BE49-F238E27FC236}">
                <a16:creationId xmlns:a16="http://schemas.microsoft.com/office/drawing/2014/main" id="{C17063E5-C20E-9D45-98D0-89F6F874C5C9}"/>
              </a:ext>
            </a:extLst>
          </p:cNvPr>
          <p:cNvSpPr>
            <a:spLocks noGrp="1"/>
          </p:cNvSpPr>
          <p:nvPr>
            <p:ph type="body" sz="quarter" idx="10" hasCustomPrompt="1"/>
          </p:nvPr>
        </p:nvSpPr>
        <p:spPr>
          <a:xfrm>
            <a:off x="288001" y="6408001"/>
            <a:ext cx="11504607" cy="223907"/>
          </a:xfrm>
        </p:spPr>
        <p:txBody>
          <a:bodyPr wrap="square" anchor="b">
            <a:spAutoFit/>
          </a:bodyPr>
          <a:lstStyle>
            <a:lvl1pPr marL="0" indent="0">
              <a:spcBef>
                <a:spcPts val="0"/>
              </a:spcBef>
              <a:spcAft>
                <a:spcPts val="0"/>
              </a:spcAft>
              <a:buNone/>
              <a:defRPr sz="900" baseline="0">
                <a:solidFill>
                  <a:srgbClr val="777777"/>
                </a:solidFill>
              </a:defRPr>
            </a:lvl1pPr>
          </a:lstStyle>
          <a:p>
            <a:pPr lvl="0"/>
            <a:r>
              <a:rPr lang="en-US"/>
              <a:t>Reference</a:t>
            </a:r>
          </a:p>
        </p:txBody>
      </p:sp>
    </p:spTree>
    <p:extLst>
      <p:ext uri="{BB962C8B-B14F-4D97-AF65-F5344CB8AC3E}">
        <p14:creationId xmlns:p14="http://schemas.microsoft.com/office/powerpoint/2010/main" val="4028683626"/>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D99B8C70-D0B0-B94E-A9E6-64371F6E5A01}"/>
              </a:ext>
            </a:extLst>
          </p:cNvPr>
          <p:cNvSpPr>
            <a:spLocks noGrp="1"/>
          </p:cNvSpPr>
          <p:nvPr>
            <p:ph sz="quarter" idx="10"/>
          </p:nvPr>
        </p:nvSpPr>
        <p:spPr>
          <a:xfrm>
            <a:off x="683685" y="1461600"/>
            <a:ext cx="10824000" cy="448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4">
            <a:extLst>
              <a:ext uri="{FF2B5EF4-FFF2-40B4-BE49-F238E27FC236}">
                <a16:creationId xmlns:a16="http://schemas.microsoft.com/office/drawing/2014/main" id="{41EC0EAE-DF41-B247-AA50-EF1435431001}"/>
              </a:ext>
            </a:extLst>
          </p:cNvPr>
          <p:cNvSpPr>
            <a:spLocks noGrp="1"/>
          </p:cNvSpPr>
          <p:nvPr>
            <p:ph type="body" sz="quarter" idx="11" hasCustomPrompt="1"/>
          </p:nvPr>
        </p:nvSpPr>
        <p:spPr>
          <a:xfrm>
            <a:off x="288001" y="6408001"/>
            <a:ext cx="11504607" cy="223907"/>
          </a:xfrm>
        </p:spPr>
        <p:txBody>
          <a:bodyPr wrap="square" anchor="b">
            <a:spAutoFit/>
          </a:bodyPr>
          <a:lstStyle>
            <a:lvl1pPr marL="0" indent="0">
              <a:spcBef>
                <a:spcPts val="0"/>
              </a:spcBef>
              <a:spcAft>
                <a:spcPts val="0"/>
              </a:spcAft>
              <a:buNone/>
              <a:defRPr sz="900">
                <a:solidFill>
                  <a:srgbClr val="777777"/>
                </a:solidFill>
              </a:defRPr>
            </a:lvl1pPr>
          </a:lstStyle>
          <a:p>
            <a:pPr lvl="0"/>
            <a:r>
              <a:rPr lang="en-US"/>
              <a:t>Reference</a:t>
            </a:r>
          </a:p>
        </p:txBody>
      </p:sp>
    </p:spTree>
    <p:extLst>
      <p:ext uri="{BB962C8B-B14F-4D97-AF65-F5344CB8AC3E}">
        <p14:creationId xmlns:p14="http://schemas.microsoft.com/office/powerpoint/2010/main" val="1131997092"/>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4">
            <a:extLst>
              <a:ext uri="{FF2B5EF4-FFF2-40B4-BE49-F238E27FC236}">
                <a16:creationId xmlns:a16="http://schemas.microsoft.com/office/drawing/2014/main" id="{CA39971A-9015-DD43-B3F9-A5FF5ACCEEF4}"/>
              </a:ext>
            </a:extLst>
          </p:cNvPr>
          <p:cNvSpPr>
            <a:spLocks noGrp="1"/>
          </p:cNvSpPr>
          <p:nvPr>
            <p:ph type="body" sz="quarter" idx="10" hasCustomPrompt="1"/>
          </p:nvPr>
        </p:nvSpPr>
        <p:spPr>
          <a:xfrm>
            <a:off x="288001" y="6408001"/>
            <a:ext cx="11504607" cy="223907"/>
          </a:xfrm>
        </p:spPr>
        <p:txBody>
          <a:bodyPr wrap="square" anchor="b">
            <a:spAutoFit/>
          </a:bodyPr>
          <a:lstStyle>
            <a:lvl1pPr marL="0" indent="0">
              <a:spcBef>
                <a:spcPts val="0"/>
              </a:spcBef>
              <a:spcAft>
                <a:spcPts val="0"/>
              </a:spcAft>
              <a:buNone/>
              <a:defRPr sz="900">
                <a:solidFill>
                  <a:srgbClr val="777777"/>
                </a:solidFill>
              </a:defRPr>
            </a:lvl1pPr>
          </a:lstStyle>
          <a:p>
            <a:pPr lvl="0"/>
            <a:r>
              <a:rPr lang="en-GB"/>
              <a:t>Reference</a:t>
            </a:r>
            <a:endParaRPr lang="en-US"/>
          </a:p>
        </p:txBody>
      </p:sp>
    </p:spTree>
    <p:extLst>
      <p:ext uri="{BB962C8B-B14F-4D97-AF65-F5344CB8AC3E}">
        <p14:creationId xmlns:p14="http://schemas.microsoft.com/office/powerpoint/2010/main" val="1450280831"/>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Blank Layout">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7E1A8EAC-EB13-F849-A2EF-AAEBB2B18D31}"/>
              </a:ext>
            </a:extLst>
          </p:cNvPr>
          <p:cNvSpPr>
            <a:spLocks noGrp="1"/>
          </p:cNvSpPr>
          <p:nvPr>
            <p:ph type="body" sz="quarter" idx="10" hasCustomPrompt="1"/>
          </p:nvPr>
        </p:nvSpPr>
        <p:spPr>
          <a:xfrm>
            <a:off x="288001" y="6408001"/>
            <a:ext cx="11504607" cy="223907"/>
          </a:xfrm>
        </p:spPr>
        <p:txBody>
          <a:bodyPr wrap="square" anchor="b">
            <a:spAutoFit/>
          </a:bodyPr>
          <a:lstStyle>
            <a:lvl1pPr marL="0" indent="0">
              <a:spcBef>
                <a:spcPts val="0"/>
              </a:spcBef>
              <a:spcAft>
                <a:spcPts val="0"/>
              </a:spcAft>
              <a:buNone/>
              <a:defRPr sz="900">
                <a:solidFill>
                  <a:srgbClr val="777777"/>
                </a:solidFill>
              </a:defRPr>
            </a:lvl1pPr>
          </a:lstStyle>
          <a:p>
            <a:pPr lvl="0"/>
            <a:r>
              <a:rPr lang="en-GB" dirty="0"/>
              <a:t>Reference</a:t>
            </a:r>
            <a:endParaRPr lang="en-US" dirty="0"/>
          </a:p>
        </p:txBody>
      </p:sp>
    </p:spTree>
    <p:extLst>
      <p:ext uri="{BB962C8B-B14F-4D97-AF65-F5344CB8AC3E}">
        <p14:creationId xmlns:p14="http://schemas.microsoft.com/office/powerpoint/2010/main" val="1820841321"/>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3687" y="1462088"/>
            <a:ext cx="5310716" cy="4481512"/>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62088"/>
            <a:ext cx="5310717" cy="4481512"/>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DC09B06F-017F-6342-A3A3-26F0F2243F0D}"/>
              </a:ext>
            </a:extLst>
          </p:cNvPr>
          <p:cNvSpPr>
            <a:spLocks noGrp="1"/>
          </p:cNvSpPr>
          <p:nvPr>
            <p:ph type="body" sz="quarter" idx="10" hasCustomPrompt="1"/>
          </p:nvPr>
        </p:nvSpPr>
        <p:spPr>
          <a:xfrm>
            <a:off x="288001" y="6408001"/>
            <a:ext cx="11504607" cy="223907"/>
          </a:xfrm>
        </p:spPr>
        <p:txBody>
          <a:bodyPr wrap="square" anchor="b">
            <a:spAutoFit/>
          </a:bodyPr>
          <a:lstStyle>
            <a:lvl1pPr marL="0" indent="0">
              <a:spcBef>
                <a:spcPts val="0"/>
              </a:spcBef>
              <a:spcAft>
                <a:spcPts val="0"/>
              </a:spcAft>
              <a:buNone/>
              <a:defRPr sz="900">
                <a:solidFill>
                  <a:srgbClr val="777777"/>
                </a:solidFill>
                <a:latin typeface="Arial" panose="020B0604020202020204" pitchFamily="34" charset="0"/>
                <a:cs typeface="Arial" panose="020B0604020202020204" pitchFamily="34" charset="0"/>
              </a:defRPr>
            </a:lvl1pPr>
          </a:lstStyle>
          <a:p>
            <a:pPr lvl="0"/>
            <a:r>
              <a:rPr lang="en-GB"/>
              <a:t>Reference</a:t>
            </a:r>
            <a:endParaRPr lang="en-US"/>
          </a:p>
        </p:txBody>
      </p:sp>
    </p:spTree>
    <p:extLst>
      <p:ext uri="{BB962C8B-B14F-4D97-AF65-F5344CB8AC3E}">
        <p14:creationId xmlns:p14="http://schemas.microsoft.com/office/powerpoint/2010/main" val="819311190"/>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3687" y="1462088"/>
            <a:ext cx="5310716" cy="4481512"/>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62088"/>
            <a:ext cx="5310717" cy="4481512"/>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4350662"/>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lvl1pPr>
            <a:lvl2pPr marL="581025" indent="-225425">
              <a:buFont typeface="System Font Regular"/>
              <a:buChar char="–"/>
              <a:defRPr/>
            </a:lvl2pPr>
            <a:lvl3pPr marL="844550" indent="-220663">
              <a:buFont typeface="System Font Regular"/>
              <a:buChar char="–"/>
              <a:defRPr/>
            </a:lvl3pPr>
            <a:lvl4pPr marL="1157288" indent="-263525">
              <a:buFont typeface="System Font Regular"/>
              <a:buChar char="–"/>
              <a:defRPr/>
            </a:lvl4pPr>
            <a:lvl5pPr marL="1381125" indent="-223838">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8872722"/>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685350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dia vaalealla taustakuvalla">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594145" y="817051"/>
            <a:ext cx="4807588" cy="1863271"/>
          </a:xfrm>
        </p:spPr>
        <p:txBody>
          <a:bodyPr anchor="t">
            <a:normAutofit/>
          </a:bodyPr>
          <a:lstStyle>
            <a:lvl1pPr algn="l">
              <a:lnSpc>
                <a:spcPct val="100000"/>
              </a:lnSpc>
              <a:defRPr sz="3200"/>
            </a:lvl1pPr>
          </a:lstStyle>
          <a:p>
            <a:r>
              <a:rPr lang="fi-FI" noProof="0"/>
              <a:t>Muokkaa ots. perustyyl. napsautt.</a:t>
            </a:r>
            <a:endParaRPr lang="fi-FI" noProof="0" dirty="0"/>
          </a:p>
        </p:txBody>
      </p:sp>
      <p:sp>
        <p:nvSpPr>
          <p:cNvPr id="3" name="Alaotsikko 2"/>
          <p:cNvSpPr>
            <a:spLocks noGrp="1"/>
          </p:cNvSpPr>
          <p:nvPr>
            <p:ph type="subTitle" idx="1"/>
          </p:nvPr>
        </p:nvSpPr>
        <p:spPr>
          <a:xfrm>
            <a:off x="594145" y="2729309"/>
            <a:ext cx="480758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pic>
        <p:nvPicPr>
          <p:cNvPr id="8" name="Picture 11" descr="Logo&#10;&#10;Description automatically generated">
            <a:extLst>
              <a:ext uri="{FF2B5EF4-FFF2-40B4-BE49-F238E27FC236}">
                <a16:creationId xmlns:a16="http://schemas.microsoft.com/office/drawing/2014/main" id="{811BDC2E-CC4C-304A-B135-E5CB743C6CB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9546" y="6007893"/>
            <a:ext cx="18367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a:extLst>
              <a:ext uri="{FF2B5EF4-FFF2-40B4-BE49-F238E27FC236}">
                <a16:creationId xmlns:a16="http://schemas.microsoft.com/office/drawing/2014/main" id="{13919B18-7A1C-42A9-AA3E-06F79D6C6CEE}"/>
              </a:ext>
            </a:extLst>
          </p:cNvPr>
          <p:cNvSpPr txBox="1"/>
          <p:nvPr userDrawn="1"/>
        </p:nvSpPr>
        <p:spPr>
          <a:xfrm>
            <a:off x="12250800" y="0"/>
            <a:ext cx="1090800" cy="6247864"/>
          </a:xfrm>
          <a:prstGeom prst="rect">
            <a:avLst/>
          </a:prstGeom>
          <a:noFill/>
        </p:spPr>
        <p:txBody>
          <a:bodyPr wrap="square" lIns="0" tIns="0" rIns="0" bIns="0" rtlCol="0">
            <a:spAutoFit/>
          </a:bodyPr>
          <a:lstStyle/>
          <a:p>
            <a:r>
              <a:rPr lang="fi-FI" sz="1400" noProof="0"/>
              <a:t>Syötä vaalea taustakuva napsauttamalla hiiren kakkospainiketta taustan alueella. Valitse Muotoile tausta. Napsauta aktiiviseksi</a:t>
            </a:r>
          </a:p>
          <a:p>
            <a:r>
              <a:rPr lang="fi-FI" sz="1400" noProof="0"/>
              <a:t>Kuva tai pintakuviotäyttö ja hae taustakuva</a:t>
            </a:r>
          </a:p>
          <a:p>
            <a:r>
              <a:rPr lang="fi-FI" sz="1400" noProof="0"/>
              <a:t>Lisää-painikkeella sen sijainnista esim. Kuvapankista koko sivun kuva –kansiosta. Taustakuvan koko on</a:t>
            </a:r>
            <a:r>
              <a:rPr lang="fi-FI" sz="1400" baseline="0" noProof="0"/>
              <a:t> 2000px x 1152px.</a:t>
            </a:r>
            <a:endParaRPr lang="fi-FI" sz="1400" noProof="0"/>
          </a:p>
        </p:txBody>
      </p:sp>
    </p:spTree>
    <p:extLst>
      <p:ext uri="{BB962C8B-B14F-4D97-AF65-F5344CB8AC3E}">
        <p14:creationId xmlns:p14="http://schemas.microsoft.com/office/powerpoint/2010/main" val="173878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tsikkodia vaalealla taustakuvalla 2">
    <p:spTree>
      <p:nvGrpSpPr>
        <p:cNvPr id="1" name=""/>
        <p:cNvGrpSpPr/>
        <p:nvPr/>
      </p:nvGrpSpPr>
      <p:grpSpPr>
        <a:xfrm>
          <a:off x="0" y="0"/>
          <a:ext cx="0" cy="0"/>
          <a:chOff x="0" y="0"/>
          <a:chExt cx="0" cy="0"/>
        </a:xfrm>
      </p:grpSpPr>
      <p:sp>
        <p:nvSpPr>
          <p:cNvPr id="2" name="Otsikko 1"/>
          <p:cNvSpPr>
            <a:spLocks noGrp="1"/>
          </p:cNvSpPr>
          <p:nvPr>
            <p:ph type="ctrTitle"/>
          </p:nvPr>
        </p:nvSpPr>
        <p:spPr>
          <a:xfrm>
            <a:off x="594144" y="2731575"/>
            <a:ext cx="4126712" cy="1863271"/>
          </a:xfrm>
        </p:spPr>
        <p:txBody>
          <a:bodyPr anchor="t">
            <a:normAutofit/>
          </a:bodyPr>
          <a:lstStyle>
            <a:lvl1pPr algn="l">
              <a:lnSpc>
                <a:spcPct val="100000"/>
              </a:lnSpc>
              <a:defRPr sz="3200">
                <a:solidFill>
                  <a:schemeClr val="tx2"/>
                </a:solidFill>
              </a:defRPr>
            </a:lvl1pPr>
          </a:lstStyle>
          <a:p>
            <a:r>
              <a:rPr lang="fi-FI" noProof="0"/>
              <a:t>Muokkaa ots. perustyyl. napsautt.</a:t>
            </a:r>
            <a:endParaRPr lang="fi-FI" noProof="0" dirty="0"/>
          </a:p>
        </p:txBody>
      </p:sp>
      <p:sp>
        <p:nvSpPr>
          <p:cNvPr id="3" name="Alaotsikko 2"/>
          <p:cNvSpPr>
            <a:spLocks noGrp="1"/>
          </p:cNvSpPr>
          <p:nvPr>
            <p:ph type="subTitle" idx="1"/>
          </p:nvPr>
        </p:nvSpPr>
        <p:spPr>
          <a:xfrm>
            <a:off x="594144" y="4643833"/>
            <a:ext cx="4126712" cy="105529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pic>
        <p:nvPicPr>
          <p:cNvPr id="7" name="Picture 11" descr="Logo&#10;&#10;Description automatically generated">
            <a:extLst>
              <a:ext uri="{FF2B5EF4-FFF2-40B4-BE49-F238E27FC236}">
                <a16:creationId xmlns:a16="http://schemas.microsoft.com/office/drawing/2014/main" id="{811BDC2E-CC4C-304A-B135-E5CB743C6CB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9546" y="6007893"/>
            <a:ext cx="18367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a:extLst>
              <a:ext uri="{FF2B5EF4-FFF2-40B4-BE49-F238E27FC236}">
                <a16:creationId xmlns:a16="http://schemas.microsoft.com/office/drawing/2014/main" id="{C58E5C21-1F83-40EC-9B88-5820D1EBBF06}"/>
              </a:ext>
            </a:extLst>
          </p:cNvPr>
          <p:cNvSpPr txBox="1"/>
          <p:nvPr userDrawn="1"/>
        </p:nvSpPr>
        <p:spPr>
          <a:xfrm>
            <a:off x="12250800" y="0"/>
            <a:ext cx="1090800" cy="6247864"/>
          </a:xfrm>
          <a:prstGeom prst="rect">
            <a:avLst/>
          </a:prstGeom>
          <a:noFill/>
        </p:spPr>
        <p:txBody>
          <a:bodyPr wrap="square" lIns="0" tIns="0" rIns="0" bIns="0" rtlCol="0">
            <a:spAutoFit/>
          </a:bodyPr>
          <a:lstStyle/>
          <a:p>
            <a:r>
              <a:rPr lang="fi-FI" sz="1400" noProof="0"/>
              <a:t>Syötä vaalea taustakuva napsauttamalla hiiren kakkospainiketta taustan alueella. Valitse Muotoile tausta. Napsauta aktiiviseksi</a:t>
            </a:r>
          </a:p>
          <a:p>
            <a:r>
              <a:rPr lang="fi-FI" sz="1400" noProof="0"/>
              <a:t>Kuva tai pintakuviotäyttö ja hae taustakuva</a:t>
            </a:r>
          </a:p>
          <a:p>
            <a:r>
              <a:rPr lang="fi-FI" sz="1400" noProof="0"/>
              <a:t>Lisää-painikkeella sen sijainnista esim. Kuvapankista koko sivun kuva –kansiosta. Taustakuvan koko on</a:t>
            </a:r>
            <a:r>
              <a:rPr lang="fi-FI" sz="1400" baseline="0" noProof="0"/>
              <a:t> 2000px x 1152px.</a:t>
            </a:r>
            <a:endParaRPr lang="fi-FI" sz="1400" noProof="0"/>
          </a:p>
        </p:txBody>
      </p:sp>
    </p:spTree>
    <p:extLst>
      <p:ext uri="{BB962C8B-B14F-4D97-AF65-F5344CB8AC3E}">
        <p14:creationId xmlns:p14="http://schemas.microsoft.com/office/powerpoint/2010/main" val="4285670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tsikkodia tummalla taustakuvalla 1">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E4744749-AB08-1240-803E-A60FF40681AD}"/>
              </a:ext>
            </a:extLst>
          </p:cNvPr>
          <p:cNvSpPr>
            <a:spLocks noGrp="1"/>
          </p:cNvSpPr>
          <p:nvPr>
            <p:ph type="ctrTitle"/>
          </p:nvPr>
        </p:nvSpPr>
        <p:spPr>
          <a:xfrm>
            <a:off x="594145" y="817051"/>
            <a:ext cx="4807588" cy="1863271"/>
          </a:xfrm>
        </p:spPr>
        <p:txBody>
          <a:bodyPr anchor="t">
            <a:normAutofit/>
          </a:bodyPr>
          <a:lstStyle>
            <a:lvl1pPr algn="l">
              <a:lnSpc>
                <a:spcPct val="100000"/>
              </a:lnSpc>
              <a:defRPr sz="3200"/>
            </a:lvl1pPr>
          </a:lstStyle>
          <a:p>
            <a:r>
              <a:rPr lang="fi-FI" noProof="0"/>
              <a:t>Muokkaa ots. perustyyl. napsautt.</a:t>
            </a:r>
            <a:endParaRPr lang="fi-FI" noProof="0" dirty="0"/>
          </a:p>
        </p:txBody>
      </p:sp>
      <p:sp>
        <p:nvSpPr>
          <p:cNvPr id="7" name="Alaotsikko 2">
            <a:extLst>
              <a:ext uri="{FF2B5EF4-FFF2-40B4-BE49-F238E27FC236}">
                <a16:creationId xmlns:a16="http://schemas.microsoft.com/office/drawing/2014/main" id="{67548FC2-9D7E-3448-9A2D-6B8B5DA69AFB}"/>
              </a:ext>
            </a:extLst>
          </p:cNvPr>
          <p:cNvSpPr>
            <a:spLocks noGrp="1"/>
          </p:cNvSpPr>
          <p:nvPr>
            <p:ph type="subTitle" idx="1"/>
          </p:nvPr>
        </p:nvSpPr>
        <p:spPr>
          <a:xfrm>
            <a:off x="594145" y="2729309"/>
            <a:ext cx="480758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5" name="TextBox 2">
            <a:extLst>
              <a:ext uri="{FF2B5EF4-FFF2-40B4-BE49-F238E27FC236}">
                <a16:creationId xmlns:a16="http://schemas.microsoft.com/office/drawing/2014/main" id="{A4A75AD6-ED23-4481-BE98-762093B47A9E}"/>
              </a:ext>
            </a:extLst>
          </p:cNvPr>
          <p:cNvSpPr txBox="1"/>
          <p:nvPr userDrawn="1"/>
        </p:nvSpPr>
        <p:spPr>
          <a:xfrm>
            <a:off x="12250800" y="0"/>
            <a:ext cx="1090800" cy="6247864"/>
          </a:xfrm>
          <a:prstGeom prst="rect">
            <a:avLst/>
          </a:prstGeom>
          <a:noFill/>
        </p:spPr>
        <p:txBody>
          <a:bodyPr wrap="square" lIns="0" tIns="0" rIns="0" bIns="0" rtlCol="0">
            <a:spAutoFit/>
          </a:bodyPr>
          <a:lstStyle/>
          <a:p>
            <a:r>
              <a:rPr lang="fi-FI" sz="1400" noProof="0"/>
              <a:t>Syötä tumma taustakuva napsauttamalla hiiren kakkospainiketta taustan alueella. Valitse Muotoile tausta. Napsauta aktiiviseksi</a:t>
            </a:r>
          </a:p>
          <a:p>
            <a:r>
              <a:rPr lang="fi-FI" sz="1400" noProof="0"/>
              <a:t>Kuva tai pintakuviotäyttö ja hae taustakuva</a:t>
            </a:r>
          </a:p>
          <a:p>
            <a:r>
              <a:rPr lang="fi-FI" sz="1400" noProof="0"/>
              <a:t>Lisää-painikkeella sen sijainnista esim. Kuvapankista koko sivun kuva –kansiosta. Taustakuvan koko on</a:t>
            </a:r>
            <a:r>
              <a:rPr lang="fi-FI" sz="1400" baseline="0" noProof="0"/>
              <a:t> 2000px x 1152px.</a:t>
            </a:r>
            <a:endParaRPr lang="fi-FI" sz="1400" noProof="0"/>
          </a:p>
        </p:txBody>
      </p:sp>
      <p:pic>
        <p:nvPicPr>
          <p:cNvPr id="9" name="Picture 12" descr="Päijät-Sote logo">
            <a:extLst>
              <a:ext uri="{FF2B5EF4-FFF2-40B4-BE49-F238E27FC236}">
                <a16:creationId xmlns:a16="http://schemas.microsoft.com/office/drawing/2014/main" id="{B3395224-4C57-4942-BA1C-B3A600540E4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9096"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910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tsikkodia tyhjä kuvapaikka">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0DA4AE4-5B30-C346-B1CE-B0B6E9D37336}"/>
              </a:ext>
            </a:extLst>
          </p:cNvPr>
          <p:cNvSpPr>
            <a:spLocks noGrp="1"/>
          </p:cNvSpPr>
          <p:nvPr>
            <p:ph type="pic" sz="quarter" idx="10" hasCustomPrompt="1"/>
          </p:nvPr>
        </p:nvSpPr>
        <p:spPr>
          <a:xfrm>
            <a:off x="0" y="0"/>
            <a:ext cx="12192000" cy="6858000"/>
          </a:xfrm>
        </p:spPr>
        <p:txBody>
          <a:bodyPr/>
          <a:lstStyle>
            <a:lvl1pPr marL="0" indent="0">
              <a:buNone/>
              <a:defRPr sz="1600"/>
            </a:lvl1pPr>
          </a:lstStyle>
          <a:p>
            <a:r>
              <a:rPr lang="fi-FI" noProof="0" dirty="0"/>
              <a:t>Lisää kuva taustalle napsauttamalla kuvaketta keskellä. Huomioi taustan kuvan väritys logoa valitessa. Kuvapankista löydät taustakuvia ja logon sekä monivärisenä että valkoisena. Jos haluat vaihtaa valintoja, voit hyvin poistaa sekä taustakuvakentän että logokentän </a:t>
            </a:r>
            <a:r>
              <a:rPr lang="fi-FI" noProof="0" dirty="0" err="1"/>
              <a:t>Deletellä</a:t>
            </a:r>
            <a:r>
              <a:rPr lang="fi-FI" noProof="0" dirty="0"/>
              <a:t> ja napsauttaa Aloitus-välilehden Palauta-painiketta. Tämä tuo kentät taas näkyviin.</a:t>
            </a:r>
          </a:p>
        </p:txBody>
      </p:sp>
      <p:sp>
        <p:nvSpPr>
          <p:cNvPr id="6" name="Otsikko 1">
            <a:extLst>
              <a:ext uri="{FF2B5EF4-FFF2-40B4-BE49-F238E27FC236}">
                <a16:creationId xmlns:a16="http://schemas.microsoft.com/office/drawing/2014/main" id="{E4744749-AB08-1240-803E-A60FF40681AD}"/>
              </a:ext>
            </a:extLst>
          </p:cNvPr>
          <p:cNvSpPr>
            <a:spLocks noGrp="1"/>
          </p:cNvSpPr>
          <p:nvPr>
            <p:ph type="ctrTitle"/>
          </p:nvPr>
        </p:nvSpPr>
        <p:spPr>
          <a:xfrm>
            <a:off x="594145" y="817051"/>
            <a:ext cx="4807588" cy="1863271"/>
          </a:xfrm>
        </p:spPr>
        <p:txBody>
          <a:bodyPr anchor="t">
            <a:normAutofit/>
          </a:bodyPr>
          <a:lstStyle>
            <a:lvl1pPr algn="l">
              <a:lnSpc>
                <a:spcPct val="100000"/>
              </a:lnSpc>
              <a:defRPr sz="3200"/>
            </a:lvl1pPr>
          </a:lstStyle>
          <a:p>
            <a:r>
              <a:rPr lang="fi-FI" noProof="0"/>
              <a:t>Muokkaa ots. perustyyl. napsautt.</a:t>
            </a:r>
            <a:endParaRPr lang="fi-FI" noProof="0" dirty="0"/>
          </a:p>
        </p:txBody>
      </p:sp>
      <p:sp>
        <p:nvSpPr>
          <p:cNvPr id="7" name="Alaotsikko 2">
            <a:extLst>
              <a:ext uri="{FF2B5EF4-FFF2-40B4-BE49-F238E27FC236}">
                <a16:creationId xmlns:a16="http://schemas.microsoft.com/office/drawing/2014/main" id="{67548FC2-9D7E-3448-9A2D-6B8B5DA69AFB}"/>
              </a:ext>
            </a:extLst>
          </p:cNvPr>
          <p:cNvSpPr>
            <a:spLocks noGrp="1"/>
          </p:cNvSpPr>
          <p:nvPr>
            <p:ph type="subTitle" idx="1"/>
          </p:nvPr>
        </p:nvSpPr>
        <p:spPr>
          <a:xfrm>
            <a:off x="594145" y="2729309"/>
            <a:ext cx="480758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5" name="Kuvan paikkamerkki 2">
            <a:extLst>
              <a:ext uri="{FF2B5EF4-FFF2-40B4-BE49-F238E27FC236}">
                <a16:creationId xmlns:a16="http://schemas.microsoft.com/office/drawing/2014/main" id="{F571BD46-BAD1-4209-BAE5-454A3F2C0EC1}"/>
              </a:ext>
            </a:extLst>
          </p:cNvPr>
          <p:cNvSpPr>
            <a:spLocks noGrp="1" noChangeAspect="1"/>
          </p:cNvSpPr>
          <p:nvPr>
            <p:ph type="pic" sz="quarter" idx="11" hasCustomPrompt="1"/>
          </p:nvPr>
        </p:nvSpPr>
        <p:spPr>
          <a:xfrm>
            <a:off x="360000" y="6001200"/>
            <a:ext cx="1836000" cy="541061"/>
          </a:xfrm>
          <a:noFill/>
        </p:spPr>
        <p:txBody>
          <a:bodyPr/>
          <a:lstStyle>
            <a:lvl1pPr marL="0" indent="0">
              <a:buNone/>
              <a:defRPr sz="1000">
                <a:solidFill>
                  <a:schemeClr val="tx2"/>
                </a:solidFill>
              </a:defRPr>
            </a:lvl1pPr>
          </a:lstStyle>
          <a:p>
            <a:r>
              <a:rPr lang="fi-FI" dirty="0"/>
              <a:t>Lisää logo kuvapankista. Tummalle taustalle valkoinen logo, vaalealle monivärinen.</a:t>
            </a:r>
          </a:p>
        </p:txBody>
      </p:sp>
    </p:spTree>
    <p:extLst>
      <p:ext uri="{BB962C8B-B14F-4D97-AF65-F5344CB8AC3E}">
        <p14:creationId xmlns:p14="http://schemas.microsoft.com/office/powerpoint/2010/main" val="738902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bg>
      <p:bgPr>
        <a:solidFill>
          <a:schemeClr val="accent1"/>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6FFC621E-FB51-E04E-8986-E341E9D12EFF}"/>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r="49058"/>
          <a:stretch/>
        </p:blipFill>
        <p:spPr bwMode="auto">
          <a:xfrm>
            <a:off x="10604501" y="312738"/>
            <a:ext cx="15875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äijät-Sote logo">
            <a:extLst>
              <a:ext uri="{FF2B5EF4-FFF2-40B4-BE49-F238E27FC236}">
                <a16:creationId xmlns:a16="http://schemas.microsoft.com/office/drawing/2014/main" id="{259EA562-2B8F-5E45-B1B9-C904B6D75A18}"/>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59096"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5164" y="1033409"/>
            <a:ext cx="8401606" cy="1389185"/>
          </a:xfrm>
        </p:spPr>
        <p:txBody>
          <a:bodyPr anchor="t"/>
          <a:lstStyle>
            <a:lvl1pPr>
              <a:defRPr sz="4000">
                <a:solidFill>
                  <a:schemeClr val="bg1"/>
                </a:solidFill>
              </a:defRPr>
            </a:lvl1pPr>
          </a:lstStyle>
          <a:p>
            <a:r>
              <a:rPr lang="fi-FI"/>
              <a:t>Muokkaa ots. perustyyl. napsautt.</a:t>
            </a:r>
            <a:endParaRPr lang="en-US" dirty="0"/>
          </a:p>
        </p:txBody>
      </p:sp>
      <p:sp>
        <p:nvSpPr>
          <p:cNvPr id="7" name="Alaotsikko 2">
            <a:extLst>
              <a:ext uri="{FF2B5EF4-FFF2-40B4-BE49-F238E27FC236}">
                <a16:creationId xmlns:a16="http://schemas.microsoft.com/office/drawing/2014/main" id="{915994C9-E654-6F48-B62E-BB63112E67A8}"/>
              </a:ext>
            </a:extLst>
          </p:cNvPr>
          <p:cNvSpPr>
            <a:spLocks noGrp="1"/>
          </p:cNvSpPr>
          <p:nvPr>
            <p:ph type="subTitle" idx="1"/>
          </p:nvPr>
        </p:nvSpPr>
        <p:spPr>
          <a:xfrm>
            <a:off x="625163" y="2817820"/>
            <a:ext cx="8401608" cy="59359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Tree>
    <p:extLst>
      <p:ext uri="{BB962C8B-B14F-4D97-AF65-F5344CB8AC3E}">
        <p14:creationId xmlns:p14="http://schemas.microsoft.com/office/powerpoint/2010/main" val="251549907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Väliotsikko kuvalla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9095834-78E3-0448-8C46-F00D81D0812C}"/>
              </a:ext>
            </a:extLst>
          </p:cNvPr>
          <p:cNvSpPr>
            <a:spLocks noGrp="1"/>
          </p:cNvSpPr>
          <p:nvPr>
            <p:ph type="pic" sz="quarter" idx="10"/>
          </p:nvPr>
        </p:nvSpPr>
        <p:spPr>
          <a:xfrm>
            <a:off x="0" y="0"/>
            <a:ext cx="6096000" cy="6858000"/>
          </a:xfrm>
        </p:spPr>
        <p:txBody>
          <a:bodyPr/>
          <a:lstStyle>
            <a:lvl1pPr marL="0" indent="0">
              <a:buNone/>
              <a:defRPr/>
            </a:lvl1pPr>
          </a:lstStyle>
          <a:p>
            <a:r>
              <a:rPr lang="fi-FI" noProof="0"/>
              <a:t>Lisää kuva napsauttamalla kuvaketta</a:t>
            </a:r>
            <a:endParaRPr lang="fi-FI" noProof="0" dirty="0"/>
          </a:p>
        </p:txBody>
      </p:sp>
      <p:sp>
        <p:nvSpPr>
          <p:cNvPr id="5" name="Rectangle 4">
            <a:extLst>
              <a:ext uri="{FF2B5EF4-FFF2-40B4-BE49-F238E27FC236}">
                <a16:creationId xmlns:a16="http://schemas.microsoft.com/office/drawing/2014/main" id="{6D3EAD9F-B9C0-9443-A247-E9AACA99430E}"/>
              </a:ext>
              <a:ext uri="{C183D7F6-B498-43B3-948B-1728B52AA6E4}">
                <adec:decorative xmlns:adec="http://schemas.microsoft.com/office/drawing/2017/decorative" val="1"/>
              </a:ext>
            </a:extLst>
          </p:cNvPr>
          <p:cNvSpPr/>
          <p:nvPr userDrawn="1"/>
        </p:nvSpPr>
        <p:spPr>
          <a:xfrm>
            <a:off x="6096000" y="0"/>
            <a:ext cx="61880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noProof="0" dirty="0"/>
          </a:p>
        </p:txBody>
      </p:sp>
      <p:sp>
        <p:nvSpPr>
          <p:cNvPr id="2" name="Otsikko 1"/>
          <p:cNvSpPr>
            <a:spLocks noGrp="1"/>
          </p:cNvSpPr>
          <p:nvPr>
            <p:ph type="ctrTitle"/>
          </p:nvPr>
        </p:nvSpPr>
        <p:spPr>
          <a:xfrm>
            <a:off x="6660106" y="3494385"/>
            <a:ext cx="4937749" cy="1863271"/>
          </a:xfrm>
        </p:spPr>
        <p:txBody>
          <a:bodyPr anchor="t">
            <a:normAutofit/>
          </a:bodyPr>
          <a:lstStyle>
            <a:lvl1pPr algn="r">
              <a:lnSpc>
                <a:spcPct val="100000"/>
              </a:lnSpc>
              <a:defRPr sz="3200">
                <a:solidFill>
                  <a:schemeClr val="bg1"/>
                </a:solidFill>
              </a:defRPr>
            </a:lvl1pPr>
          </a:lstStyle>
          <a:p>
            <a:r>
              <a:rPr lang="fi-FI" noProof="0"/>
              <a:t>Muokkaa ots. perustyyl. napsautt.</a:t>
            </a:r>
            <a:endParaRPr lang="fi-FI" noProof="0" dirty="0"/>
          </a:p>
        </p:txBody>
      </p:sp>
      <p:sp>
        <p:nvSpPr>
          <p:cNvPr id="3" name="Alaotsikko 2"/>
          <p:cNvSpPr>
            <a:spLocks noGrp="1"/>
          </p:cNvSpPr>
          <p:nvPr>
            <p:ph type="subTitle" idx="1"/>
          </p:nvPr>
        </p:nvSpPr>
        <p:spPr>
          <a:xfrm>
            <a:off x="6660106" y="5406642"/>
            <a:ext cx="4937750" cy="593595"/>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pic>
        <p:nvPicPr>
          <p:cNvPr id="12" name="Picture 12" descr="Päijät-Sote logo">
            <a:extLst>
              <a:ext uri="{FF2B5EF4-FFF2-40B4-BE49-F238E27FC236}">
                <a16:creationId xmlns:a16="http://schemas.microsoft.com/office/drawing/2014/main" id="{32B4B15B-F092-8746-8FBC-C924ECFA703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9928415"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23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E50395-2AC9-476E-BFFC-9B466A4DD26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7094345-BAC0-471D-9311-DC51E3142B6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8602064-C983-4896-B664-C989CCCF78FE}"/>
              </a:ext>
            </a:extLst>
          </p:cNvPr>
          <p:cNvSpPr>
            <a:spLocks noGrp="1"/>
          </p:cNvSpPr>
          <p:nvPr>
            <p:ph type="dt" sz="half" idx="10"/>
          </p:nvPr>
        </p:nvSpPr>
        <p:spPr/>
        <p:txBody>
          <a:bodyPr/>
          <a:lstStyle/>
          <a:p>
            <a:fld id="{D8CA3A28-252F-48A4-B76C-29C02462F3AA}" type="datetimeFigureOut">
              <a:rPr lang="fi-FI" smtClean="0"/>
              <a:t>10.6.2025</a:t>
            </a:fld>
            <a:endParaRPr lang="fi-FI"/>
          </a:p>
        </p:txBody>
      </p:sp>
      <p:sp>
        <p:nvSpPr>
          <p:cNvPr id="5" name="Alatunnisteen paikkamerkki 4">
            <a:extLst>
              <a:ext uri="{FF2B5EF4-FFF2-40B4-BE49-F238E27FC236}">
                <a16:creationId xmlns:a16="http://schemas.microsoft.com/office/drawing/2014/main" id="{CC4A2902-39F9-4B90-83E6-58BB6FEBD09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17552D7-F4B7-4CE4-8B76-45A0CE7AFC04}"/>
              </a:ext>
            </a:extLst>
          </p:cNvPr>
          <p:cNvSpPr>
            <a:spLocks noGrp="1"/>
          </p:cNvSpPr>
          <p:nvPr>
            <p:ph type="sldNum" sz="quarter" idx="12"/>
          </p:nvPr>
        </p:nvSpPr>
        <p:spPr/>
        <p:txBody>
          <a:bodyPr/>
          <a:lstStyle/>
          <a:p>
            <a:fld id="{5AB0BA68-2269-464B-9BA1-4553180596B5}" type="slidenum">
              <a:rPr lang="fi-FI" smtClean="0"/>
              <a:t>‹#›</a:t>
            </a:fld>
            <a:endParaRPr lang="fi-FI"/>
          </a:p>
        </p:txBody>
      </p:sp>
    </p:spTree>
    <p:extLst>
      <p:ext uri="{BB962C8B-B14F-4D97-AF65-F5344CB8AC3E}">
        <p14:creationId xmlns:p14="http://schemas.microsoft.com/office/powerpoint/2010/main" val="4122699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äliotsikko kuvalla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5F975E-8715-6148-834D-D37F1CB38AFE}"/>
              </a:ext>
              <a:ext uri="{C183D7F6-B498-43B3-948B-1728B52AA6E4}">
                <adec:decorative xmlns:adec="http://schemas.microsoft.com/office/drawing/2017/decorative" val="1"/>
              </a:ext>
            </a:extLst>
          </p:cNvPr>
          <p:cNvSpPr/>
          <p:nvPr userDrawn="1"/>
        </p:nvSpPr>
        <p:spPr>
          <a:xfrm>
            <a:off x="0" y="0"/>
            <a:ext cx="61880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noProof="0" dirty="0"/>
          </a:p>
        </p:txBody>
      </p:sp>
      <p:pic>
        <p:nvPicPr>
          <p:cNvPr id="10" name="Picture 12" descr="Päijät-Sote logo">
            <a:extLst>
              <a:ext uri="{FF2B5EF4-FFF2-40B4-BE49-F238E27FC236}">
                <a16:creationId xmlns:a16="http://schemas.microsoft.com/office/drawing/2014/main" id="{259EA562-2B8F-5E45-B1B9-C904B6D75A1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9096"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tsikko 1">
            <a:extLst>
              <a:ext uri="{FF2B5EF4-FFF2-40B4-BE49-F238E27FC236}">
                <a16:creationId xmlns:a16="http://schemas.microsoft.com/office/drawing/2014/main" id="{8CEDAFB9-2193-9647-AF1A-CDF545968DBF}"/>
              </a:ext>
            </a:extLst>
          </p:cNvPr>
          <p:cNvSpPr>
            <a:spLocks noGrp="1"/>
          </p:cNvSpPr>
          <p:nvPr>
            <p:ph type="ctrTitle"/>
          </p:nvPr>
        </p:nvSpPr>
        <p:spPr>
          <a:xfrm>
            <a:off x="625163" y="815557"/>
            <a:ext cx="4937749" cy="1863271"/>
          </a:xfrm>
        </p:spPr>
        <p:txBody>
          <a:bodyPr anchor="t">
            <a:normAutofit/>
          </a:bodyPr>
          <a:lstStyle>
            <a:lvl1pPr algn="l">
              <a:lnSpc>
                <a:spcPct val="100000"/>
              </a:lnSpc>
              <a:defRPr sz="3200">
                <a:solidFill>
                  <a:schemeClr val="bg1"/>
                </a:solidFill>
              </a:defRPr>
            </a:lvl1pPr>
          </a:lstStyle>
          <a:p>
            <a:r>
              <a:rPr lang="fi-FI" noProof="0"/>
              <a:t>Muokkaa ots. perustyyl. napsautt.</a:t>
            </a:r>
            <a:endParaRPr lang="fi-FI" noProof="0" dirty="0"/>
          </a:p>
        </p:txBody>
      </p:sp>
      <p:sp>
        <p:nvSpPr>
          <p:cNvPr id="8" name="Alaotsikko 2">
            <a:extLst>
              <a:ext uri="{FF2B5EF4-FFF2-40B4-BE49-F238E27FC236}">
                <a16:creationId xmlns:a16="http://schemas.microsoft.com/office/drawing/2014/main" id="{915994C9-E654-6F48-B62E-BB63112E67A8}"/>
              </a:ext>
            </a:extLst>
          </p:cNvPr>
          <p:cNvSpPr>
            <a:spLocks noGrp="1"/>
          </p:cNvSpPr>
          <p:nvPr>
            <p:ph type="subTitle" idx="1"/>
          </p:nvPr>
        </p:nvSpPr>
        <p:spPr>
          <a:xfrm>
            <a:off x="625163" y="2727814"/>
            <a:ext cx="4937750" cy="59359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2" name="Picture Placeholder 11">
            <a:extLst>
              <a:ext uri="{FF2B5EF4-FFF2-40B4-BE49-F238E27FC236}">
                <a16:creationId xmlns:a16="http://schemas.microsoft.com/office/drawing/2014/main" id="{427341BA-2D39-2841-9D1C-F6A03E97843D}"/>
              </a:ext>
            </a:extLst>
          </p:cNvPr>
          <p:cNvSpPr>
            <a:spLocks noGrp="1"/>
          </p:cNvSpPr>
          <p:nvPr>
            <p:ph type="pic" sz="quarter" idx="10"/>
          </p:nvPr>
        </p:nvSpPr>
        <p:spPr>
          <a:xfrm>
            <a:off x="6188075" y="0"/>
            <a:ext cx="6003925" cy="6858000"/>
          </a:xfrm>
        </p:spPr>
        <p:txBody>
          <a:bodyPr/>
          <a:lstStyle>
            <a:lvl1pPr marL="0" indent="0">
              <a:buNone/>
              <a:defRPr/>
            </a:lvl1pPr>
          </a:lstStyle>
          <a:p>
            <a:r>
              <a:rPr lang="fi-FI" noProof="0"/>
              <a:t>Lisää kuva napsauttamalla kuvaketta</a:t>
            </a:r>
            <a:endParaRPr lang="fi-FI" noProof="0" dirty="0"/>
          </a:p>
        </p:txBody>
      </p:sp>
    </p:spTree>
    <p:extLst>
      <p:ext uri="{BB962C8B-B14F-4D97-AF65-F5344CB8AC3E}">
        <p14:creationId xmlns:p14="http://schemas.microsoft.com/office/powerpoint/2010/main" val="299755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8" name="Tekstin paikkamerkki 2"/>
          <p:cNvSpPr>
            <a:spLocks noGrp="1"/>
          </p:cNvSpPr>
          <p:nvPr>
            <p:ph idx="1"/>
          </p:nvPr>
        </p:nvSpPr>
        <p:spPr>
          <a:xfrm>
            <a:off x="838200" y="2026037"/>
            <a:ext cx="10515600" cy="3515809"/>
          </a:xfrm>
          <a:prstGeom prst="rect">
            <a:avLst/>
          </a:prstGeom>
        </p:spPr>
        <p:txBody>
          <a:bodyPr rtlCol="0">
            <a:normAutofit/>
          </a:bodyPr>
          <a:lstStyle>
            <a:lvl1pPr marL="342900" indent="-342900">
              <a:buFont typeface="+mj-lt"/>
              <a:buAutoNum type="arabicPeriod"/>
              <a:defRPr/>
            </a:lvl1pPr>
            <a:lvl2pPr marL="800100" indent="-342900">
              <a:buFont typeface="+mj-lt"/>
              <a:buAutoNum type="arabicPeriod"/>
              <a:defRPr/>
            </a:lvl2pPr>
            <a:lvl3pPr marL="1257300" indent="-3429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2" name="Title 1"/>
          <p:cNvSpPr>
            <a:spLocks noGrp="1"/>
          </p:cNvSpPr>
          <p:nvPr>
            <p:ph type="title"/>
          </p:nvPr>
        </p:nvSpPr>
        <p:spPr/>
        <p:txBody>
          <a:bodyPr/>
          <a:lstStyle/>
          <a:p>
            <a:r>
              <a:rPr lang="fi-FI"/>
              <a:t>Muokkaa ots. perustyyl. napsautt.</a:t>
            </a:r>
            <a:endParaRPr lang="en-US"/>
          </a:p>
        </p:txBody>
      </p:sp>
    </p:spTree>
    <p:extLst>
      <p:ext uri="{BB962C8B-B14F-4D97-AF65-F5344CB8AC3E}">
        <p14:creationId xmlns:p14="http://schemas.microsoft.com/office/powerpoint/2010/main" val="2328575384"/>
      </p:ext>
    </p:extLst>
  </p:cSld>
  <p:clrMapOvr>
    <a:masterClrMapping/>
  </p:clrMapOvr>
  <p:extLst>
    <p:ext uri="{DCECCB84-F9BA-43D5-87BE-67443E8EF086}">
      <p15:sldGuideLst xmlns:p15="http://schemas.microsoft.com/office/powerpoint/2012/main">
        <p15:guide id="1" orient="horz" pos="349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8" name="Tekstin paikkamerkki 2"/>
          <p:cNvSpPr>
            <a:spLocks noGrp="1"/>
          </p:cNvSpPr>
          <p:nvPr>
            <p:ph idx="1"/>
          </p:nvPr>
        </p:nvSpPr>
        <p:spPr>
          <a:xfrm>
            <a:off x="838200" y="2026037"/>
            <a:ext cx="9321800" cy="3515809"/>
          </a:xfrm>
          <a:prstGeom prst="rect">
            <a:avLst/>
          </a:prstGeom>
        </p:spPr>
        <p:txBody>
          <a:bodyPr rtlCol="0">
            <a:normAutofit/>
          </a:body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pic>
        <p:nvPicPr>
          <p:cNvPr id="4" name="Picture 7">
            <a:extLst>
              <a:ext uri="{FF2B5EF4-FFF2-40B4-BE49-F238E27FC236}">
                <a16:creationId xmlns:a16="http://schemas.microsoft.com/office/drawing/2014/main" id="{B18CCA43-2ABF-F94C-BB0F-8E6DACCCEA60}"/>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r="49058"/>
          <a:stretch/>
        </p:blipFill>
        <p:spPr bwMode="auto">
          <a:xfrm>
            <a:off x="10604501" y="312738"/>
            <a:ext cx="15875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838200" y="912904"/>
            <a:ext cx="9321800" cy="1018962"/>
          </a:xfrm>
        </p:spPr>
        <p:txBody>
          <a:bodyPr/>
          <a:lstStyle/>
          <a:p>
            <a:r>
              <a:rPr lang="fi-FI"/>
              <a:t>Muokkaa ots. perustyyl. napsautt.</a:t>
            </a:r>
            <a:endParaRPr lang="en-US"/>
          </a:p>
        </p:txBody>
      </p:sp>
    </p:spTree>
    <p:extLst>
      <p:ext uri="{BB962C8B-B14F-4D97-AF65-F5344CB8AC3E}">
        <p14:creationId xmlns:p14="http://schemas.microsoft.com/office/powerpoint/2010/main" val="251762250"/>
      </p:ext>
    </p:extLst>
  </p:cSld>
  <p:clrMapOvr>
    <a:masterClrMapping/>
  </p:clrMapOvr>
  <p:extLst>
    <p:ext uri="{DCECCB84-F9BA-43D5-87BE-67443E8EF086}">
      <p15:sldGuideLst xmlns:p15="http://schemas.microsoft.com/office/powerpoint/2012/main">
        <p15:guide id="1" orient="horz" pos="349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Tree>
    <p:extLst>
      <p:ext uri="{BB962C8B-B14F-4D97-AF65-F5344CB8AC3E}">
        <p14:creationId xmlns:p14="http://schemas.microsoft.com/office/powerpoint/2010/main" val="3128264131"/>
      </p:ext>
    </p:extLst>
  </p:cSld>
  <p:clrMapOvr>
    <a:masterClrMapping/>
  </p:clrMapOvr>
  <p:extLst>
    <p:ext uri="{DCECCB84-F9BA-43D5-87BE-67443E8EF086}">
      <p15:sldGuideLst xmlns:p15="http://schemas.microsoft.com/office/powerpoint/2012/main">
        <p15:guide id="1" orient="horz" pos="349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8" name="Tekstin paikkamerkki 2"/>
          <p:cNvSpPr>
            <a:spLocks noGrp="1"/>
          </p:cNvSpPr>
          <p:nvPr>
            <p:ph idx="1"/>
          </p:nvPr>
        </p:nvSpPr>
        <p:spPr>
          <a:xfrm>
            <a:off x="838199" y="2026037"/>
            <a:ext cx="5096069" cy="3515809"/>
          </a:xfrm>
          <a:prstGeom prst="rect">
            <a:avLst/>
          </a:prstGeom>
        </p:spPr>
        <p:txBody>
          <a:bodyPr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12" name="Tekstin paikkamerkki 2"/>
          <p:cNvSpPr>
            <a:spLocks noGrp="1"/>
          </p:cNvSpPr>
          <p:nvPr>
            <p:ph idx="10"/>
          </p:nvPr>
        </p:nvSpPr>
        <p:spPr>
          <a:xfrm>
            <a:off x="6257731" y="2026037"/>
            <a:ext cx="5096069" cy="3515809"/>
          </a:xfrm>
          <a:prstGeom prst="rect">
            <a:avLst/>
          </a:prstGeom>
        </p:spPr>
        <p:txBody>
          <a:bodyPr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2" name="Title 1"/>
          <p:cNvSpPr>
            <a:spLocks noGrp="1"/>
          </p:cNvSpPr>
          <p:nvPr>
            <p:ph type="title"/>
          </p:nvPr>
        </p:nvSpPr>
        <p:spPr/>
        <p:txBody>
          <a:bodyPr/>
          <a:lstStyle/>
          <a:p>
            <a:r>
              <a:rPr lang="fi-FI"/>
              <a:t>Muokkaa ots. perustyyl. napsautt.</a:t>
            </a:r>
            <a:endParaRPr lang="en-US" dirty="0"/>
          </a:p>
        </p:txBody>
      </p:sp>
    </p:spTree>
    <p:extLst>
      <p:ext uri="{BB962C8B-B14F-4D97-AF65-F5344CB8AC3E}">
        <p14:creationId xmlns:p14="http://schemas.microsoft.com/office/powerpoint/2010/main" val="2527148857"/>
      </p:ext>
    </p:extLst>
  </p:cSld>
  <p:clrMapOvr>
    <a:masterClrMapping/>
  </p:clrMapOvr>
  <p:extLst>
    <p:ext uri="{DCECCB84-F9BA-43D5-87BE-67443E8EF086}">
      <p15:sldGuideLst xmlns:p15="http://schemas.microsoft.com/office/powerpoint/2012/main">
        <p15:guide id="1" orient="horz" pos="349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7" name="Otsikon paikkamerkki 1">
            <a:extLst>
              <a:ext uri="{FF2B5EF4-FFF2-40B4-BE49-F238E27FC236}">
                <a16:creationId xmlns:a16="http://schemas.microsoft.com/office/drawing/2014/main" id="{5933C1A0-4F0C-C346-B836-83CB4E9EA902}"/>
              </a:ext>
            </a:extLst>
          </p:cNvPr>
          <p:cNvSpPr>
            <a:spLocks noGrp="1"/>
          </p:cNvSpPr>
          <p:nvPr>
            <p:ph type="title"/>
          </p:nvPr>
        </p:nvSpPr>
        <p:spPr>
          <a:xfrm>
            <a:off x="838200" y="1058852"/>
            <a:ext cx="4740408" cy="1372113"/>
          </a:xfrm>
          <a:prstGeom prst="rect">
            <a:avLst/>
          </a:prstGeom>
        </p:spPr>
        <p:txBody>
          <a:bodyPr rtlCol="0">
            <a:normAutofit/>
          </a:bodyPr>
          <a:lstStyle/>
          <a:p>
            <a:r>
              <a:rPr lang="fi-FI" noProof="0"/>
              <a:t>Muokkaa ots. perustyyl. napsautt.</a:t>
            </a:r>
            <a:endParaRPr lang="fi-FI" noProof="0" dirty="0"/>
          </a:p>
        </p:txBody>
      </p:sp>
      <p:sp>
        <p:nvSpPr>
          <p:cNvPr id="8" name="Tekstin paikkamerkki 2">
            <a:extLst>
              <a:ext uri="{FF2B5EF4-FFF2-40B4-BE49-F238E27FC236}">
                <a16:creationId xmlns:a16="http://schemas.microsoft.com/office/drawing/2014/main" id="{C60DA7F3-05A3-814F-915B-E0125B1E509A}"/>
              </a:ext>
            </a:extLst>
          </p:cNvPr>
          <p:cNvSpPr>
            <a:spLocks noGrp="1"/>
          </p:cNvSpPr>
          <p:nvPr>
            <p:ph idx="1"/>
          </p:nvPr>
        </p:nvSpPr>
        <p:spPr>
          <a:xfrm>
            <a:off x="838200" y="2540481"/>
            <a:ext cx="4740408" cy="3258667"/>
          </a:xfrm>
          <a:prstGeom prst="rect">
            <a:avLst/>
          </a:prstGeom>
        </p:spPr>
        <p:txBody>
          <a:bodyPr rtlCol="0">
            <a:normAutofit/>
          </a:bodyPr>
          <a:lstStyle>
            <a:lvl1pPr>
              <a:lnSpc>
                <a:spcPct val="100000"/>
              </a:lnSpc>
              <a:defRPr/>
            </a:lvl1pPr>
            <a:lvl2pPr>
              <a:lnSpc>
                <a:spcPct val="100000"/>
              </a:lnSpc>
              <a:defRPr/>
            </a:lvl2pPr>
            <a:lvl3pPr>
              <a:lnSpc>
                <a:spcPct val="100000"/>
              </a:lnSpc>
              <a:defRPr/>
            </a:lvl3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4" name="Picture Placeholder 3"/>
          <p:cNvSpPr>
            <a:spLocks noGrp="1"/>
          </p:cNvSpPr>
          <p:nvPr>
            <p:ph type="pic" sz="quarter" idx="10"/>
          </p:nvPr>
        </p:nvSpPr>
        <p:spPr>
          <a:xfrm>
            <a:off x="6096000" y="0"/>
            <a:ext cx="6096001" cy="6858000"/>
          </a:xfrm>
        </p:spPr>
        <p:txBody>
          <a:bodyPr rtlCol="0">
            <a:normAutofit/>
          </a:bodyPr>
          <a:lstStyle>
            <a:lvl1pPr marL="0" indent="0">
              <a:buNone/>
              <a:defRPr/>
            </a:lvl1pPr>
          </a:lstStyle>
          <a:p>
            <a:pPr lvl="0"/>
            <a:r>
              <a:rPr lang="fi-FI" noProof="0"/>
              <a:t>Lisää kuva napsauttamalla kuvaketta</a:t>
            </a:r>
            <a:endParaRPr lang="fi-FI" noProof="0" dirty="0"/>
          </a:p>
        </p:txBody>
      </p:sp>
    </p:spTree>
    <p:extLst>
      <p:ext uri="{BB962C8B-B14F-4D97-AF65-F5344CB8AC3E}">
        <p14:creationId xmlns:p14="http://schemas.microsoft.com/office/powerpoint/2010/main" val="3117932048"/>
      </p:ext>
    </p:extLst>
  </p:cSld>
  <p:clrMapOvr>
    <a:masterClrMapping/>
  </p:clrMapOvr>
  <p:extLst>
    <p:ext uri="{DCECCB84-F9BA-43D5-87BE-67443E8EF086}">
      <p15:sldGuideLst xmlns:p15="http://schemas.microsoft.com/office/powerpoint/2012/main">
        <p15:guide id="1" orient="horz" pos="365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Nostodia">
    <p:bg>
      <p:bgPr>
        <a:solidFill>
          <a:schemeClr val="accent1"/>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6FFC621E-FB51-E04E-8986-E341E9D12EFF}"/>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r="49058"/>
          <a:stretch/>
        </p:blipFill>
        <p:spPr bwMode="auto">
          <a:xfrm>
            <a:off x="10604501" y="312738"/>
            <a:ext cx="15875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1"/>
          </p:nvPr>
        </p:nvSpPr>
        <p:spPr>
          <a:xfrm>
            <a:off x="2021681" y="2419723"/>
            <a:ext cx="8148637" cy="2904752"/>
          </a:xfrm>
        </p:spPr>
        <p:txBody>
          <a:bodyPr/>
          <a:lstStyle>
            <a:lvl1pPr marL="0" indent="0" algn="ctr">
              <a:spcBef>
                <a:spcPts val="0"/>
              </a:spcBef>
              <a:spcAft>
                <a:spcPts val="3000"/>
              </a:spcAft>
              <a:buNone/>
              <a:defRPr sz="3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p:txBody>
      </p:sp>
    </p:spTree>
    <p:extLst>
      <p:ext uri="{BB962C8B-B14F-4D97-AF65-F5344CB8AC3E}">
        <p14:creationId xmlns:p14="http://schemas.microsoft.com/office/powerpoint/2010/main" val="3275367263"/>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oko sivun kuv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904FCAF-17AE-E242-BE3F-B93F76B69F88}"/>
              </a:ext>
            </a:extLst>
          </p:cNvPr>
          <p:cNvSpPr>
            <a:spLocks noGrp="1"/>
          </p:cNvSpPr>
          <p:nvPr>
            <p:ph type="pic" sz="quarter" idx="10"/>
          </p:nvPr>
        </p:nvSpPr>
        <p:spPr>
          <a:xfrm>
            <a:off x="0" y="0"/>
            <a:ext cx="12192000" cy="6858000"/>
          </a:xfrm>
        </p:spPr>
        <p:txBody>
          <a:bodyPr/>
          <a:lstStyle>
            <a:lvl1pPr marL="0" indent="0">
              <a:buNone/>
              <a:defRPr/>
            </a:lvl1pPr>
          </a:lstStyle>
          <a:p>
            <a:r>
              <a:rPr lang="fi-FI"/>
              <a:t>Lisää kuva napsauttamalla kuvaketta</a:t>
            </a:r>
            <a:endParaRPr lang="x-none"/>
          </a:p>
        </p:txBody>
      </p:sp>
    </p:spTree>
    <p:extLst>
      <p:ext uri="{BB962C8B-B14F-4D97-AF65-F5344CB8AC3E}">
        <p14:creationId xmlns:p14="http://schemas.microsoft.com/office/powerpoint/2010/main" val="2985164224"/>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287058"/>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Yhteystiedot">
    <p:spTree>
      <p:nvGrpSpPr>
        <p:cNvPr id="1" name=""/>
        <p:cNvGrpSpPr/>
        <p:nvPr/>
      </p:nvGrpSpPr>
      <p:grpSpPr>
        <a:xfrm>
          <a:off x="0" y="0"/>
          <a:ext cx="0" cy="0"/>
          <a:chOff x="0" y="0"/>
          <a:chExt cx="0" cy="0"/>
        </a:xfrm>
      </p:grpSpPr>
      <p:sp>
        <p:nvSpPr>
          <p:cNvPr id="14" name="Otsikon paikkamerkki 1"/>
          <p:cNvSpPr>
            <a:spLocks noGrp="1"/>
          </p:cNvSpPr>
          <p:nvPr>
            <p:ph type="title"/>
          </p:nvPr>
        </p:nvSpPr>
        <p:spPr>
          <a:xfrm>
            <a:off x="877507" y="3770208"/>
            <a:ext cx="4355974" cy="1377149"/>
          </a:xfrm>
          <a:prstGeom prst="rect">
            <a:avLst/>
          </a:prstGeom>
        </p:spPr>
        <p:txBody>
          <a:bodyPr rtlCol="0" anchor="t">
            <a:normAutofit/>
          </a:bodyPr>
          <a:lstStyle/>
          <a:p>
            <a:r>
              <a:rPr lang="fi-FI" noProof="0"/>
              <a:t>Muokkaa ots. perustyyl. napsautt.</a:t>
            </a:r>
            <a:endParaRPr lang="fi-FI" noProof="0" dirty="0"/>
          </a:p>
        </p:txBody>
      </p:sp>
      <p:sp>
        <p:nvSpPr>
          <p:cNvPr id="15" name="Tekstin paikkamerkki 2"/>
          <p:cNvSpPr>
            <a:spLocks noGrp="1"/>
          </p:cNvSpPr>
          <p:nvPr>
            <p:ph idx="1"/>
          </p:nvPr>
        </p:nvSpPr>
        <p:spPr>
          <a:xfrm>
            <a:off x="5934664" y="3731298"/>
            <a:ext cx="5582885" cy="2026038"/>
          </a:xfrm>
          <a:prstGeom prst="rect">
            <a:avLst/>
          </a:prstGeom>
        </p:spPr>
        <p:txBody>
          <a:bodyPr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4" name="Picture Placeholder 3"/>
          <p:cNvSpPr>
            <a:spLocks noGrp="1"/>
          </p:cNvSpPr>
          <p:nvPr>
            <p:ph type="pic" sz="quarter" idx="10"/>
          </p:nvPr>
        </p:nvSpPr>
        <p:spPr>
          <a:xfrm>
            <a:off x="0" y="0"/>
            <a:ext cx="12192000" cy="3447114"/>
          </a:xfrm>
        </p:spPr>
        <p:txBody>
          <a:bodyPr rtlCol="0">
            <a:normAutofit/>
          </a:bodyPr>
          <a:lstStyle>
            <a:lvl1pPr marL="0" indent="0">
              <a:buNone/>
              <a:defRPr/>
            </a:lvl1pPr>
          </a:lstStyle>
          <a:p>
            <a:pPr lvl="0"/>
            <a:r>
              <a:rPr lang="fi-FI" noProof="0"/>
              <a:t>Lisää kuva napsauttamalla kuvaketta</a:t>
            </a:r>
            <a:endParaRPr lang="fi-FI" noProof="0" dirty="0"/>
          </a:p>
        </p:txBody>
      </p:sp>
    </p:spTree>
    <p:extLst>
      <p:ext uri="{BB962C8B-B14F-4D97-AF65-F5344CB8AC3E}">
        <p14:creationId xmlns:p14="http://schemas.microsoft.com/office/powerpoint/2010/main" val="1959541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4C78D4-D353-4517-8F6B-EAF1CE65B44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AFFB6AE1-EB44-4599-83EB-EDAEBECBE5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DF5C31E8-B44E-4372-A74E-8F66ACE50949}"/>
              </a:ext>
            </a:extLst>
          </p:cNvPr>
          <p:cNvSpPr>
            <a:spLocks noGrp="1"/>
          </p:cNvSpPr>
          <p:nvPr>
            <p:ph type="dt" sz="half" idx="10"/>
          </p:nvPr>
        </p:nvSpPr>
        <p:spPr/>
        <p:txBody>
          <a:bodyPr/>
          <a:lstStyle/>
          <a:p>
            <a:fld id="{D8CA3A28-252F-48A4-B76C-29C02462F3AA}" type="datetimeFigureOut">
              <a:rPr lang="fi-FI" smtClean="0"/>
              <a:t>10.6.2025</a:t>
            </a:fld>
            <a:endParaRPr lang="fi-FI"/>
          </a:p>
        </p:txBody>
      </p:sp>
      <p:sp>
        <p:nvSpPr>
          <p:cNvPr id="5" name="Alatunnisteen paikkamerkki 4">
            <a:extLst>
              <a:ext uri="{FF2B5EF4-FFF2-40B4-BE49-F238E27FC236}">
                <a16:creationId xmlns:a16="http://schemas.microsoft.com/office/drawing/2014/main" id="{9AA4CC7D-3B34-4746-92B7-5AC936BE2A7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D8B7691-08A9-4027-B5D9-5C2428398E02}"/>
              </a:ext>
            </a:extLst>
          </p:cNvPr>
          <p:cNvSpPr>
            <a:spLocks noGrp="1"/>
          </p:cNvSpPr>
          <p:nvPr>
            <p:ph type="sldNum" sz="quarter" idx="12"/>
          </p:nvPr>
        </p:nvSpPr>
        <p:spPr/>
        <p:txBody>
          <a:bodyPr/>
          <a:lstStyle/>
          <a:p>
            <a:fld id="{5AB0BA68-2269-464B-9BA1-4553180596B5}" type="slidenum">
              <a:rPr lang="fi-FI" smtClean="0"/>
              <a:t>‹#›</a:t>
            </a:fld>
            <a:endParaRPr lang="fi-FI"/>
          </a:p>
        </p:txBody>
      </p:sp>
    </p:spTree>
    <p:extLst>
      <p:ext uri="{BB962C8B-B14F-4D97-AF65-F5344CB8AC3E}">
        <p14:creationId xmlns:p14="http://schemas.microsoft.com/office/powerpoint/2010/main" val="2371917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opetussivu valkoinen">
    <p:spTree>
      <p:nvGrpSpPr>
        <p:cNvPr id="1" name=""/>
        <p:cNvGrpSpPr/>
        <p:nvPr/>
      </p:nvGrpSpPr>
      <p:grpSpPr>
        <a:xfrm>
          <a:off x="0" y="0"/>
          <a:ext cx="0" cy="0"/>
          <a:chOff x="0" y="0"/>
          <a:chExt cx="0" cy="0"/>
        </a:xfrm>
      </p:grpSpPr>
      <p:sp>
        <p:nvSpPr>
          <p:cNvPr id="7" name="Text Placeholder 13"/>
          <p:cNvSpPr>
            <a:spLocks noGrp="1"/>
          </p:cNvSpPr>
          <p:nvPr>
            <p:ph type="body" sz="quarter" idx="10"/>
          </p:nvPr>
        </p:nvSpPr>
        <p:spPr>
          <a:xfrm>
            <a:off x="4475998" y="4302406"/>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sp>
        <p:nvSpPr>
          <p:cNvPr id="9" name="Text Placeholder 13"/>
          <p:cNvSpPr>
            <a:spLocks noGrp="1"/>
          </p:cNvSpPr>
          <p:nvPr>
            <p:ph type="body" sz="quarter" idx="11"/>
          </p:nvPr>
        </p:nvSpPr>
        <p:spPr>
          <a:xfrm>
            <a:off x="4475998" y="4632633"/>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sp>
        <p:nvSpPr>
          <p:cNvPr id="10" name="Text Placeholder 13"/>
          <p:cNvSpPr>
            <a:spLocks noGrp="1"/>
          </p:cNvSpPr>
          <p:nvPr>
            <p:ph type="body" sz="quarter" idx="12"/>
          </p:nvPr>
        </p:nvSpPr>
        <p:spPr>
          <a:xfrm>
            <a:off x="4475998" y="4962860"/>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sp>
        <p:nvSpPr>
          <p:cNvPr id="11" name="Text Placeholder 13"/>
          <p:cNvSpPr>
            <a:spLocks noGrp="1"/>
          </p:cNvSpPr>
          <p:nvPr>
            <p:ph type="body" sz="quarter" idx="13"/>
          </p:nvPr>
        </p:nvSpPr>
        <p:spPr>
          <a:xfrm>
            <a:off x="4475998" y="5325718"/>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pic>
        <p:nvPicPr>
          <p:cNvPr id="3" name="Picture 2" descr="Päijät-Sote logo">
            <a:extLst>
              <a:ext uri="{FF2B5EF4-FFF2-40B4-BE49-F238E27FC236}">
                <a16:creationId xmlns:a16="http://schemas.microsoft.com/office/drawing/2014/main" id="{9F7C4950-A233-1841-A5E0-0E20F61AC6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85373" y="2320617"/>
            <a:ext cx="5297450" cy="1677184"/>
          </a:xfrm>
          <a:prstGeom prst="rect">
            <a:avLst/>
          </a:prstGeom>
        </p:spPr>
      </p:pic>
    </p:spTree>
    <p:extLst>
      <p:ext uri="{BB962C8B-B14F-4D97-AF65-F5344CB8AC3E}">
        <p14:creationId xmlns:p14="http://schemas.microsoft.com/office/powerpoint/2010/main" val="124101543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Lopetussivu sininen">
    <p:bg>
      <p:bgPr>
        <a:solidFill>
          <a:schemeClr val="accent1"/>
        </a:solidFill>
        <a:effectLst/>
      </p:bgPr>
    </p:bg>
    <p:spTree>
      <p:nvGrpSpPr>
        <p:cNvPr id="1" name=""/>
        <p:cNvGrpSpPr/>
        <p:nvPr/>
      </p:nvGrpSpPr>
      <p:grpSpPr>
        <a:xfrm>
          <a:off x="0" y="0"/>
          <a:ext cx="0" cy="0"/>
          <a:chOff x="0" y="0"/>
          <a:chExt cx="0" cy="0"/>
        </a:xfrm>
      </p:grpSpPr>
      <p:sp>
        <p:nvSpPr>
          <p:cNvPr id="5" name="Text Placeholder 13"/>
          <p:cNvSpPr>
            <a:spLocks noGrp="1"/>
          </p:cNvSpPr>
          <p:nvPr>
            <p:ph type="body" sz="quarter" idx="10"/>
          </p:nvPr>
        </p:nvSpPr>
        <p:spPr>
          <a:xfrm>
            <a:off x="4327593" y="4302406"/>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sp>
        <p:nvSpPr>
          <p:cNvPr id="6" name="Text Placeholder 13"/>
          <p:cNvSpPr>
            <a:spLocks noGrp="1"/>
          </p:cNvSpPr>
          <p:nvPr>
            <p:ph type="body" sz="quarter" idx="11"/>
          </p:nvPr>
        </p:nvSpPr>
        <p:spPr>
          <a:xfrm>
            <a:off x="4327593" y="4632633"/>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sp>
        <p:nvSpPr>
          <p:cNvPr id="7" name="Text Placeholder 13"/>
          <p:cNvSpPr>
            <a:spLocks noGrp="1"/>
          </p:cNvSpPr>
          <p:nvPr>
            <p:ph type="body" sz="quarter" idx="12"/>
          </p:nvPr>
        </p:nvSpPr>
        <p:spPr>
          <a:xfrm>
            <a:off x="4327593" y="4962860"/>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sp>
        <p:nvSpPr>
          <p:cNvPr id="11" name="Text Placeholder 13"/>
          <p:cNvSpPr>
            <a:spLocks noGrp="1"/>
          </p:cNvSpPr>
          <p:nvPr>
            <p:ph type="body" sz="quarter" idx="13"/>
          </p:nvPr>
        </p:nvSpPr>
        <p:spPr>
          <a:xfrm>
            <a:off x="4327593" y="5325718"/>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pic>
        <p:nvPicPr>
          <p:cNvPr id="10" name="Picture 4" descr="Päijät-Sote logo">
            <a:extLst>
              <a:ext uri="{FF2B5EF4-FFF2-40B4-BE49-F238E27FC236}">
                <a16:creationId xmlns:a16="http://schemas.microsoft.com/office/drawing/2014/main" id="{C079408E-64A1-944B-A182-55BBCCA7836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14749" y="2122862"/>
            <a:ext cx="4762500" cy="195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507376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Älä käytä asetteluja tämän jälkeen">
    <p:bg>
      <p:bgPr>
        <a:solidFill>
          <a:schemeClr val="tx1"/>
        </a:solidFill>
        <a:effectLst/>
      </p:bgPr>
    </p:bg>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223104B8-8C27-4E52-B83A-9664A55FD1B9}"/>
              </a:ext>
            </a:extLst>
          </p:cNvPr>
          <p:cNvSpPr txBox="1"/>
          <p:nvPr userDrawn="1"/>
        </p:nvSpPr>
        <p:spPr>
          <a:xfrm>
            <a:off x="221031" y="674400"/>
            <a:ext cx="6098582" cy="5509200"/>
          </a:xfrm>
          <a:prstGeom prst="rect">
            <a:avLst/>
          </a:prstGeom>
          <a:noFill/>
        </p:spPr>
        <p:txBody>
          <a:bodyPr wrap="square">
            <a:spAutoFit/>
          </a:bodyPr>
          <a:lstStyle/>
          <a:p>
            <a:r>
              <a:rPr lang="fi-FI" sz="4400" noProof="0" dirty="0">
                <a:solidFill>
                  <a:schemeClr val="bg1"/>
                </a:solidFill>
              </a:rPr>
              <a:t>Sivuasettelut jotka</a:t>
            </a:r>
            <a:r>
              <a:rPr lang="fi-FI" sz="4400" baseline="0" noProof="0" dirty="0">
                <a:solidFill>
                  <a:schemeClr val="bg1"/>
                </a:solidFill>
              </a:rPr>
              <a:t> näkyvät tämän asettelun jälkeen eivät kuulu </a:t>
            </a:r>
            <a:r>
              <a:rPr lang="fi-FI" sz="4400" baseline="0" noProof="0" dirty="0" err="1">
                <a:solidFill>
                  <a:schemeClr val="bg1"/>
                </a:solidFill>
              </a:rPr>
              <a:t>Päijät</a:t>
            </a:r>
            <a:r>
              <a:rPr lang="fi-FI" sz="4400" baseline="0" noProof="0" dirty="0">
                <a:solidFill>
                  <a:schemeClr val="bg1"/>
                </a:solidFill>
              </a:rPr>
              <a:t>-Soten mallipohjaan</a:t>
            </a:r>
            <a:r>
              <a:rPr lang="fi-FI" sz="4400" noProof="0" dirty="0">
                <a:solidFill>
                  <a:schemeClr val="bg1"/>
                </a:solidFill>
              </a:rPr>
              <a:t>!</a:t>
            </a:r>
          </a:p>
          <a:p>
            <a:r>
              <a:rPr lang="fi-FI" sz="4400" noProof="0" dirty="0">
                <a:solidFill>
                  <a:schemeClr val="bg1"/>
                </a:solidFill>
              </a:rPr>
              <a:t>Ole hyvä ja vaihda käyttöön asettelu,</a:t>
            </a:r>
            <a:r>
              <a:rPr lang="fi-FI" sz="4400" baseline="0" noProof="0" dirty="0">
                <a:solidFill>
                  <a:schemeClr val="bg1"/>
                </a:solidFill>
              </a:rPr>
              <a:t> joka on ennen tätä.</a:t>
            </a:r>
            <a:endParaRPr lang="fi-FI" sz="4400" noProof="0" dirty="0">
              <a:solidFill>
                <a:schemeClr val="bg1"/>
              </a:solidFill>
            </a:endParaRPr>
          </a:p>
        </p:txBody>
      </p:sp>
      <p:pic>
        <p:nvPicPr>
          <p:cNvPr id="5" name="Kuva 4">
            <a:extLst>
              <a:ext uri="{FF2B5EF4-FFF2-40B4-BE49-F238E27FC236}">
                <a16:creationId xmlns:a16="http://schemas.microsoft.com/office/drawing/2014/main" id="{F16468ED-86C5-40D5-B678-532AEB699A07}"/>
              </a:ext>
            </a:extLst>
          </p:cNvPr>
          <p:cNvPicPr>
            <a:picLocks noChangeAspect="1"/>
          </p:cNvPicPr>
          <p:nvPr userDrawn="1"/>
        </p:nvPicPr>
        <p:blipFill>
          <a:blip r:embed="rId2"/>
          <a:stretch>
            <a:fillRect/>
          </a:stretch>
        </p:blipFill>
        <p:spPr>
          <a:xfrm>
            <a:off x="6096000" y="1113893"/>
            <a:ext cx="5998961" cy="4630214"/>
          </a:xfrm>
          <a:prstGeom prst="rect">
            <a:avLst/>
          </a:prstGeom>
        </p:spPr>
      </p:pic>
    </p:spTree>
    <p:extLst>
      <p:ext uri="{BB962C8B-B14F-4D97-AF65-F5344CB8AC3E}">
        <p14:creationId xmlns:p14="http://schemas.microsoft.com/office/powerpoint/2010/main" val="12859835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Otsikko, sisältö + 1 kuva">
    <p:bg>
      <p:bgPr>
        <a:solidFill>
          <a:schemeClr val="bg1"/>
        </a:solidFill>
        <a:effectLst/>
      </p:bgPr>
    </p:bg>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A3427794-4BB8-2748-B6A8-FDF42EC06462}"/>
              </a:ext>
            </a:extLst>
          </p:cNvPr>
          <p:cNvSpPr>
            <a:spLocks noGrp="1"/>
          </p:cNvSpPr>
          <p:nvPr>
            <p:ph type="dt" sz="half" idx="10"/>
          </p:nvPr>
        </p:nvSpPr>
        <p:spPr>
          <a:xfrm>
            <a:off x="838200" y="6356350"/>
            <a:ext cx="2743200" cy="365125"/>
          </a:xfrm>
          <a:prstGeom prst="rect">
            <a:avLst/>
          </a:prstGeom>
        </p:spPr>
        <p:txBody>
          <a:bodyPr/>
          <a:lstStyle>
            <a:lvl1pPr>
              <a:defRPr>
                <a:solidFill>
                  <a:schemeClr val="tx2"/>
                </a:solidFill>
              </a:defRPr>
            </a:lvl1pPr>
          </a:lstStyle>
          <a:p>
            <a:fld id="{44C4A016-7266-154A-B49F-CE5B8DAC1BB2}" type="datetime1">
              <a:rPr lang="fi-FI" smtClean="0"/>
              <a:t>10.6.2025</a:t>
            </a:fld>
            <a:endParaRPr lang="fi-FI"/>
          </a:p>
        </p:txBody>
      </p:sp>
      <p:sp>
        <p:nvSpPr>
          <p:cNvPr id="5" name="Sisällön paikkamerkki 4">
            <a:extLst>
              <a:ext uri="{FF2B5EF4-FFF2-40B4-BE49-F238E27FC236}">
                <a16:creationId xmlns:a16="http://schemas.microsoft.com/office/drawing/2014/main" id="{36BCE0C9-BE56-314D-89B7-9B7E8E8A0BDE}"/>
              </a:ext>
            </a:extLst>
          </p:cNvPr>
          <p:cNvSpPr>
            <a:spLocks noGrp="1"/>
          </p:cNvSpPr>
          <p:nvPr>
            <p:ph sz="quarter" idx="16" hasCustomPrompt="1"/>
          </p:nvPr>
        </p:nvSpPr>
        <p:spPr>
          <a:xfrm>
            <a:off x="852488" y="1992313"/>
            <a:ext cx="5133722" cy="3519488"/>
          </a:xfrm>
        </p:spPr>
        <p:txBody>
          <a:bodyPr/>
          <a:lstStyle>
            <a:lvl1pPr>
              <a:lnSpc>
                <a:spcPct val="100000"/>
              </a:lnSpc>
              <a:defRPr/>
            </a:lvl1pPr>
            <a:lvl2pPr>
              <a:lnSpc>
                <a:spcPct val="100000"/>
              </a:lnSpc>
              <a:defRPr/>
            </a:lvl2pPr>
          </a:lstStyle>
          <a:p>
            <a:pPr lvl="0"/>
            <a:r>
              <a:rPr lang="fi-FI"/>
              <a:t>Muokkaa tekstiä napsauttamalla</a:t>
            </a:r>
          </a:p>
          <a:p>
            <a:pPr lvl="1"/>
            <a:r>
              <a:rPr lang="fi-FI"/>
              <a:t>toinen taso</a:t>
            </a:r>
          </a:p>
        </p:txBody>
      </p:sp>
      <p:sp>
        <p:nvSpPr>
          <p:cNvPr id="9" name="Kuvan paikkamerkki 8">
            <a:extLst>
              <a:ext uri="{FF2B5EF4-FFF2-40B4-BE49-F238E27FC236}">
                <a16:creationId xmlns:a16="http://schemas.microsoft.com/office/drawing/2014/main" id="{3BD9BD71-D2EB-904A-9297-4F7E7419C573}"/>
              </a:ext>
            </a:extLst>
          </p:cNvPr>
          <p:cNvSpPr>
            <a:spLocks noGrp="1"/>
          </p:cNvSpPr>
          <p:nvPr>
            <p:ph type="pic" sz="quarter" idx="18"/>
          </p:nvPr>
        </p:nvSpPr>
        <p:spPr>
          <a:xfrm>
            <a:off x="7418716" y="1992314"/>
            <a:ext cx="3911271" cy="3519488"/>
          </a:xfrm>
        </p:spPr>
        <p:txBody>
          <a:bodyPr/>
          <a:lstStyle/>
          <a:p>
            <a:endParaRPr lang="fi-FI"/>
          </a:p>
        </p:txBody>
      </p:sp>
      <p:sp>
        <p:nvSpPr>
          <p:cNvPr id="6" name="Tekstin paikkamerkki 3">
            <a:extLst>
              <a:ext uri="{FF2B5EF4-FFF2-40B4-BE49-F238E27FC236}">
                <a16:creationId xmlns:a16="http://schemas.microsoft.com/office/drawing/2014/main" id="{C512DEA8-6096-904B-8CA4-6DB73D71DB9A}"/>
              </a:ext>
            </a:extLst>
          </p:cNvPr>
          <p:cNvSpPr>
            <a:spLocks noGrp="1"/>
          </p:cNvSpPr>
          <p:nvPr>
            <p:ph type="body" sz="quarter" idx="15" hasCustomPrompt="1"/>
          </p:nvPr>
        </p:nvSpPr>
        <p:spPr>
          <a:xfrm>
            <a:off x="852488" y="817118"/>
            <a:ext cx="10463215" cy="930729"/>
          </a:xfrm>
        </p:spPr>
        <p:txBody>
          <a:bodyPr anchor="ctr">
            <a:normAutofit/>
          </a:bodyPr>
          <a:lstStyle>
            <a:lvl1pPr marL="0" indent="0">
              <a:buNone/>
              <a:defRPr sz="3200" b="1"/>
            </a:lvl1pPr>
            <a:lvl2pPr marL="457200" indent="0">
              <a:buNone/>
              <a:defRPr/>
            </a:lvl2pPr>
            <a:lvl3pPr marL="914400" indent="0">
              <a:buNone/>
              <a:defRPr/>
            </a:lvl3pPr>
            <a:lvl4pPr marL="1371600" indent="0">
              <a:buNone/>
              <a:defRPr/>
            </a:lvl4pPr>
            <a:lvl5pPr marL="1828800" indent="0">
              <a:buNone/>
              <a:defRPr/>
            </a:lvl5pPr>
          </a:lstStyle>
          <a:p>
            <a:pPr lvl="0"/>
            <a:r>
              <a:rPr lang="fi-FI"/>
              <a:t>Muokkaa otsikkoa napsauttamalla</a:t>
            </a:r>
          </a:p>
        </p:txBody>
      </p:sp>
    </p:spTree>
    <p:extLst>
      <p:ext uri="{BB962C8B-B14F-4D97-AF65-F5344CB8AC3E}">
        <p14:creationId xmlns:p14="http://schemas.microsoft.com/office/powerpoint/2010/main" val="3660491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911424" y="2852937"/>
            <a:ext cx="10363200" cy="1470025"/>
          </a:xfrm>
        </p:spPr>
        <p:txBody>
          <a:bodyPr>
            <a:normAutofit/>
          </a:bodyPr>
          <a:lstStyle>
            <a:lvl1pPr>
              <a:defRPr sz="3200">
                <a:solidFill>
                  <a:srgbClr val="0070C0"/>
                </a:solidFill>
                <a:latin typeface="Arial" pitchFamily="34" charset="0"/>
                <a:cs typeface="Arial" pitchFamily="34" charset="0"/>
              </a:defRPr>
            </a:lvl1pPr>
          </a:lstStyle>
          <a:p>
            <a:r>
              <a:rPr lang="fi-FI" dirty="0"/>
              <a:t>Pääotsikko</a:t>
            </a:r>
          </a:p>
        </p:txBody>
      </p:sp>
      <p:sp>
        <p:nvSpPr>
          <p:cNvPr id="3" name="Alaotsikko 2"/>
          <p:cNvSpPr>
            <a:spLocks noGrp="1"/>
          </p:cNvSpPr>
          <p:nvPr>
            <p:ph type="subTitle" idx="1" hasCustomPrompt="1"/>
          </p:nvPr>
        </p:nvSpPr>
        <p:spPr>
          <a:xfrm>
            <a:off x="1825824" y="4653136"/>
            <a:ext cx="8534400" cy="864096"/>
          </a:xfrm>
        </p:spPr>
        <p:txBody>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Alaotsikko</a:t>
            </a:r>
          </a:p>
        </p:txBody>
      </p:sp>
      <p:pic>
        <p:nvPicPr>
          <p:cNvPr id="7" name="Kuva 6" descr="D-viiva-nimim-20130228.jpg"/>
          <p:cNvPicPr>
            <a:picLocks noChangeAspect="1"/>
          </p:cNvPicPr>
          <p:nvPr userDrawn="1"/>
        </p:nvPicPr>
        <p:blipFill>
          <a:blip r:embed="rId2" cstate="print"/>
          <a:stretch>
            <a:fillRect/>
          </a:stretch>
        </p:blipFill>
        <p:spPr>
          <a:xfrm>
            <a:off x="0" y="-64962"/>
            <a:ext cx="12192000" cy="695325"/>
          </a:xfrm>
          <a:prstGeom prst="rect">
            <a:avLst/>
          </a:prstGeom>
        </p:spPr>
      </p:pic>
      <p:pic>
        <p:nvPicPr>
          <p:cNvPr id="8" name="Kuva 7" descr="Sinetti2.jpg"/>
          <p:cNvPicPr>
            <a:picLocks noChangeAspect="1"/>
          </p:cNvPicPr>
          <p:nvPr userDrawn="1"/>
        </p:nvPicPr>
        <p:blipFill>
          <a:blip r:embed="rId3" cstate="print"/>
          <a:stretch>
            <a:fillRect/>
          </a:stretch>
        </p:blipFill>
        <p:spPr>
          <a:xfrm>
            <a:off x="5344235" y="1196752"/>
            <a:ext cx="1497579" cy="1123184"/>
          </a:xfrm>
          <a:prstGeom prst="rect">
            <a:avLst/>
          </a:prstGeom>
        </p:spPr>
      </p:pic>
      <p:pic>
        <p:nvPicPr>
          <p:cNvPr id="9" name="Kuva 8" descr="KH_logo_nimi-diaan-20130228.jpg"/>
          <p:cNvPicPr>
            <a:picLocks noChangeAspect="1"/>
          </p:cNvPicPr>
          <p:nvPr userDrawn="1"/>
        </p:nvPicPr>
        <p:blipFill>
          <a:blip r:embed="rId4" cstate="print"/>
          <a:stretch>
            <a:fillRect/>
          </a:stretch>
        </p:blipFill>
        <p:spPr>
          <a:xfrm>
            <a:off x="8400256" y="6237312"/>
            <a:ext cx="2590800" cy="419100"/>
          </a:xfrm>
          <a:prstGeom prst="rect">
            <a:avLst/>
          </a:prstGeom>
        </p:spPr>
      </p:pic>
    </p:spTree>
    <p:extLst>
      <p:ext uri="{BB962C8B-B14F-4D97-AF65-F5344CB8AC3E}">
        <p14:creationId xmlns:p14="http://schemas.microsoft.com/office/powerpoint/2010/main" val="1767859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www.käypähoito.fi">
    <p:spTree>
      <p:nvGrpSpPr>
        <p:cNvPr id="1" name=""/>
        <p:cNvGrpSpPr/>
        <p:nvPr/>
      </p:nvGrpSpPr>
      <p:grpSpPr>
        <a:xfrm>
          <a:off x="0" y="0"/>
          <a:ext cx="0" cy="0"/>
          <a:chOff x="0" y="0"/>
          <a:chExt cx="0" cy="0"/>
        </a:xfrm>
      </p:grpSpPr>
      <p:sp>
        <p:nvSpPr>
          <p:cNvPr id="2" name="Otsikko 1"/>
          <p:cNvSpPr>
            <a:spLocks noGrp="1"/>
          </p:cNvSpPr>
          <p:nvPr>
            <p:ph type="title"/>
          </p:nvPr>
        </p:nvSpPr>
        <p:spPr>
          <a:xfrm>
            <a:off x="609600" y="773832"/>
            <a:ext cx="10972800" cy="1143000"/>
          </a:xfrm>
        </p:spPr>
        <p:txBody>
          <a:bodyPr/>
          <a:lstStyle>
            <a:lvl1pPr>
              <a:defRPr sz="3200">
                <a:solidFill>
                  <a:srgbClr val="0070C0"/>
                </a:solidFill>
                <a:latin typeface="Arial" pitchFamily="34" charset="0"/>
                <a:cs typeface="Arial" pitchFamily="34" charset="0"/>
              </a:defRPr>
            </a:lvl1pPr>
          </a:lstStyle>
          <a:p>
            <a:r>
              <a:rPr lang="fi-FI"/>
              <a:t>Muokkaa perustyyl. napsautt.</a:t>
            </a:r>
            <a:endParaRPr lang="fi-FI" dirty="0"/>
          </a:p>
        </p:txBody>
      </p:sp>
      <p:sp>
        <p:nvSpPr>
          <p:cNvPr id="3" name="Sisällön paikkamerkki 2"/>
          <p:cNvSpPr>
            <a:spLocks noGrp="1"/>
          </p:cNvSpPr>
          <p:nvPr>
            <p:ph idx="1"/>
          </p:nvPr>
        </p:nvSpPr>
        <p:spPr>
          <a:xfrm>
            <a:off x="609600" y="1999382"/>
            <a:ext cx="10972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600">
                <a:latin typeface="Arial" pitchFamily="34" charset="0"/>
                <a:cs typeface="Arial" pitchFamily="34" charset="0"/>
              </a:defRPr>
            </a:lvl4pPr>
            <a:lvl5pPr>
              <a:defRPr sz="1400">
                <a:latin typeface="Arial" pitchFamily="34" charset="0"/>
                <a:cs typeface="Arial"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6" name="Kuva 5" descr="D-viiva.jpg"/>
          <p:cNvPicPr>
            <a:picLocks noChangeAspect="1"/>
          </p:cNvPicPr>
          <p:nvPr userDrawn="1"/>
        </p:nvPicPr>
        <p:blipFill>
          <a:blip r:embed="rId2" cstate="print"/>
          <a:stretch>
            <a:fillRect/>
          </a:stretch>
        </p:blipFill>
        <p:spPr>
          <a:xfrm>
            <a:off x="0" y="0"/>
            <a:ext cx="12192000" cy="404664"/>
          </a:xfrm>
          <a:prstGeom prst="rect">
            <a:avLst/>
          </a:prstGeom>
        </p:spPr>
      </p:pic>
      <p:pic>
        <p:nvPicPr>
          <p:cNvPr id="9" name="Kuva 8" descr="Duodecim.jpg"/>
          <p:cNvPicPr>
            <a:picLocks noChangeAspect="1"/>
          </p:cNvPicPr>
          <p:nvPr userDrawn="1"/>
        </p:nvPicPr>
        <p:blipFill>
          <a:blip r:embed="rId3" cstate="print"/>
          <a:stretch>
            <a:fillRect/>
          </a:stretch>
        </p:blipFill>
        <p:spPr>
          <a:xfrm>
            <a:off x="8592277" y="-510"/>
            <a:ext cx="1811531" cy="253541"/>
          </a:xfrm>
          <a:prstGeom prst="rect">
            <a:avLst/>
          </a:prstGeom>
        </p:spPr>
      </p:pic>
      <p:sp>
        <p:nvSpPr>
          <p:cNvPr id="4" name="Tekstiruutu 3"/>
          <p:cNvSpPr txBox="1"/>
          <p:nvPr userDrawn="1"/>
        </p:nvSpPr>
        <p:spPr>
          <a:xfrm>
            <a:off x="9744405" y="6550224"/>
            <a:ext cx="2304256" cy="276999"/>
          </a:xfrm>
          <a:prstGeom prst="rect">
            <a:avLst/>
          </a:prstGeom>
          <a:noFill/>
        </p:spPr>
        <p:txBody>
          <a:bodyPr wrap="square" rtlCol="0">
            <a:spAutoFit/>
          </a:bodyPr>
          <a:lstStyle/>
          <a:p>
            <a:r>
              <a:rPr lang="fi-FI" sz="1200" dirty="0">
                <a:solidFill>
                  <a:srgbClr val="0061AA"/>
                </a:solidFill>
                <a:latin typeface="Optima LT Std" panose="020B0502050508020304" pitchFamily="34" charset="0"/>
              </a:rPr>
              <a:t>www.käypähoito.fi</a:t>
            </a:r>
          </a:p>
        </p:txBody>
      </p:sp>
    </p:spTree>
    <p:extLst>
      <p:ext uri="{BB962C8B-B14F-4D97-AF65-F5344CB8AC3E}">
        <p14:creationId xmlns:p14="http://schemas.microsoft.com/office/powerpoint/2010/main" val="27051809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01"/>
            <a:ext cx="103632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6E19A836-86A2-4A71-9DAC-EF667AD78AC7}" type="datetimeFigureOut">
              <a:rPr lang="fi-FI" smtClean="0"/>
              <a:pPr/>
              <a:t>10.6.2025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CCF3266-C40D-432B-B671-5DD4379CCDF6}" type="slidenum">
              <a:rPr lang="fi-FI" smtClean="0"/>
              <a:pPr/>
              <a:t>‹#›</a:t>
            </a:fld>
            <a:endParaRPr lang="fi-FI"/>
          </a:p>
        </p:txBody>
      </p:sp>
    </p:spTree>
    <p:extLst>
      <p:ext uri="{BB962C8B-B14F-4D97-AF65-F5344CB8AC3E}">
        <p14:creationId xmlns:p14="http://schemas.microsoft.com/office/powerpoint/2010/main" val="245453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6E19A836-86A2-4A71-9DAC-EF667AD78AC7}" type="datetimeFigureOut">
              <a:rPr lang="fi-FI" smtClean="0"/>
              <a:pPr/>
              <a:t>10.6.2025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CCF3266-C40D-432B-B671-5DD4379CCDF6}" type="slidenum">
              <a:rPr lang="fi-FI" smtClean="0"/>
              <a:pPr/>
              <a:t>‹#›</a:t>
            </a:fld>
            <a:endParaRPr lang="fi-FI"/>
          </a:p>
        </p:txBody>
      </p:sp>
    </p:spTree>
    <p:extLst>
      <p:ext uri="{BB962C8B-B14F-4D97-AF65-F5344CB8AC3E}">
        <p14:creationId xmlns:p14="http://schemas.microsoft.com/office/powerpoint/2010/main" val="41719521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6E19A836-86A2-4A71-9DAC-EF667AD78AC7}" type="datetimeFigureOut">
              <a:rPr lang="fi-FI" smtClean="0"/>
              <a:pPr/>
              <a:t>10.6.2025</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3CCF3266-C40D-432B-B671-5DD4379CCDF6}" type="slidenum">
              <a:rPr lang="fi-FI" smtClean="0"/>
              <a:pPr/>
              <a:t>‹#›</a:t>
            </a:fld>
            <a:endParaRPr lang="fi-FI"/>
          </a:p>
        </p:txBody>
      </p:sp>
    </p:spTree>
    <p:extLst>
      <p:ext uri="{BB962C8B-B14F-4D97-AF65-F5344CB8AC3E}">
        <p14:creationId xmlns:p14="http://schemas.microsoft.com/office/powerpoint/2010/main" val="12489653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6E19A836-86A2-4A71-9DAC-EF667AD78AC7}" type="datetimeFigureOut">
              <a:rPr lang="fi-FI" smtClean="0"/>
              <a:pPr/>
              <a:t>10.6.2025</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3CCF3266-C40D-432B-B671-5DD4379CCDF6}" type="slidenum">
              <a:rPr lang="fi-FI" smtClean="0"/>
              <a:pPr/>
              <a:t>‹#›</a:t>
            </a:fld>
            <a:endParaRPr lang="fi-FI"/>
          </a:p>
        </p:txBody>
      </p:sp>
    </p:spTree>
    <p:extLst>
      <p:ext uri="{BB962C8B-B14F-4D97-AF65-F5344CB8AC3E}">
        <p14:creationId xmlns:p14="http://schemas.microsoft.com/office/powerpoint/2010/main" val="255524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B535BB-635E-4E44-888F-CFBF5A6B980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B60108A-22FC-4C16-821A-E87655D6900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530723F1-83C1-4F1D-8AAD-448BDEB0950A}"/>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C97235EF-EDB4-4FA7-A0CE-BE8F67DAC292}"/>
              </a:ext>
            </a:extLst>
          </p:cNvPr>
          <p:cNvSpPr>
            <a:spLocks noGrp="1"/>
          </p:cNvSpPr>
          <p:nvPr>
            <p:ph type="dt" sz="half" idx="10"/>
          </p:nvPr>
        </p:nvSpPr>
        <p:spPr/>
        <p:txBody>
          <a:bodyPr/>
          <a:lstStyle/>
          <a:p>
            <a:fld id="{D8CA3A28-252F-48A4-B76C-29C02462F3AA}" type="datetimeFigureOut">
              <a:rPr lang="fi-FI" smtClean="0"/>
              <a:t>10.6.2025</a:t>
            </a:fld>
            <a:endParaRPr lang="fi-FI"/>
          </a:p>
        </p:txBody>
      </p:sp>
      <p:sp>
        <p:nvSpPr>
          <p:cNvPr id="6" name="Alatunnisteen paikkamerkki 5">
            <a:extLst>
              <a:ext uri="{FF2B5EF4-FFF2-40B4-BE49-F238E27FC236}">
                <a16:creationId xmlns:a16="http://schemas.microsoft.com/office/drawing/2014/main" id="{7760B3A5-07EA-4F5A-8442-F14CB6DA1D6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3676510-0251-42AA-B958-89C386614BF6}"/>
              </a:ext>
            </a:extLst>
          </p:cNvPr>
          <p:cNvSpPr>
            <a:spLocks noGrp="1"/>
          </p:cNvSpPr>
          <p:nvPr>
            <p:ph type="sldNum" sz="quarter" idx="12"/>
          </p:nvPr>
        </p:nvSpPr>
        <p:spPr/>
        <p:txBody>
          <a:bodyPr/>
          <a:lstStyle/>
          <a:p>
            <a:fld id="{5AB0BA68-2269-464B-9BA1-4553180596B5}" type="slidenum">
              <a:rPr lang="fi-FI" smtClean="0"/>
              <a:t>‹#›</a:t>
            </a:fld>
            <a:endParaRPr lang="fi-FI"/>
          </a:p>
        </p:txBody>
      </p:sp>
    </p:spTree>
    <p:extLst>
      <p:ext uri="{BB962C8B-B14F-4D97-AF65-F5344CB8AC3E}">
        <p14:creationId xmlns:p14="http://schemas.microsoft.com/office/powerpoint/2010/main" val="20750751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6E19A836-86A2-4A71-9DAC-EF667AD78AC7}" type="datetimeFigureOut">
              <a:rPr lang="fi-FI" smtClean="0"/>
              <a:pPr/>
              <a:t>10.6.2025</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3CCF3266-C40D-432B-B671-5DD4379CCDF6}" type="slidenum">
              <a:rPr lang="fi-FI" smtClean="0"/>
              <a:pPr/>
              <a:t>‹#›</a:t>
            </a:fld>
            <a:endParaRPr lang="fi-FI"/>
          </a:p>
        </p:txBody>
      </p:sp>
    </p:spTree>
    <p:extLst>
      <p:ext uri="{BB962C8B-B14F-4D97-AF65-F5344CB8AC3E}">
        <p14:creationId xmlns:p14="http://schemas.microsoft.com/office/powerpoint/2010/main" val="3036134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3050"/>
            <a:ext cx="4011084"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6E19A836-86A2-4A71-9DAC-EF667AD78AC7}" type="datetimeFigureOut">
              <a:rPr lang="fi-FI" smtClean="0"/>
              <a:pPr/>
              <a:t>10.6.2025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CCF3266-C40D-432B-B671-5DD4379CCDF6}" type="slidenum">
              <a:rPr lang="fi-FI" smtClean="0"/>
              <a:pPr/>
              <a:t>‹#›</a:t>
            </a:fld>
            <a:endParaRPr lang="fi-FI"/>
          </a:p>
        </p:txBody>
      </p:sp>
    </p:spTree>
    <p:extLst>
      <p:ext uri="{BB962C8B-B14F-4D97-AF65-F5344CB8AC3E}">
        <p14:creationId xmlns:p14="http://schemas.microsoft.com/office/powerpoint/2010/main" val="11027004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6E19A836-86A2-4A71-9DAC-EF667AD78AC7}" type="datetimeFigureOut">
              <a:rPr lang="fi-FI" smtClean="0"/>
              <a:pPr/>
              <a:t>10.6.2025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CCF3266-C40D-432B-B671-5DD4379CCDF6}" type="slidenum">
              <a:rPr lang="fi-FI" smtClean="0"/>
              <a:pPr/>
              <a:t>‹#›</a:t>
            </a:fld>
            <a:endParaRPr lang="fi-FI"/>
          </a:p>
        </p:txBody>
      </p:sp>
    </p:spTree>
    <p:extLst>
      <p:ext uri="{BB962C8B-B14F-4D97-AF65-F5344CB8AC3E}">
        <p14:creationId xmlns:p14="http://schemas.microsoft.com/office/powerpoint/2010/main" val="16644320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E19A836-86A2-4A71-9DAC-EF667AD78AC7}" type="datetimeFigureOut">
              <a:rPr lang="fi-FI" smtClean="0"/>
              <a:pPr/>
              <a:t>10.6.2025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CCF3266-C40D-432B-B671-5DD4379CCDF6}" type="slidenum">
              <a:rPr lang="fi-FI" smtClean="0"/>
              <a:pPr/>
              <a:t>‹#›</a:t>
            </a:fld>
            <a:endParaRPr lang="fi-FI"/>
          </a:p>
        </p:txBody>
      </p:sp>
    </p:spTree>
    <p:extLst>
      <p:ext uri="{BB962C8B-B14F-4D97-AF65-F5344CB8AC3E}">
        <p14:creationId xmlns:p14="http://schemas.microsoft.com/office/powerpoint/2010/main" val="18314145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09600" y="274639"/>
            <a:ext cx="80264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E19A836-86A2-4A71-9DAC-EF667AD78AC7}" type="datetimeFigureOut">
              <a:rPr lang="fi-FI" smtClean="0"/>
              <a:pPr/>
              <a:t>10.6.2025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CCF3266-C40D-432B-B671-5DD4379CCDF6}" type="slidenum">
              <a:rPr lang="fi-FI" smtClean="0"/>
              <a:pPr/>
              <a:t>‹#›</a:t>
            </a:fld>
            <a:endParaRPr lang="fi-FI"/>
          </a:p>
        </p:txBody>
      </p:sp>
    </p:spTree>
    <p:extLst>
      <p:ext uri="{BB962C8B-B14F-4D97-AF65-F5344CB8AC3E}">
        <p14:creationId xmlns:p14="http://schemas.microsoft.com/office/powerpoint/2010/main" val="9407774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28E159A-D5AE-43F3-B682-6499ACCE61AA}" type="datetimeFigureOut">
              <a:rPr lang="en-US"/>
              <a:pPr>
                <a:defRPr/>
              </a:pPr>
              <a:t>6/10/2025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586125-1707-4230-B874-41CAAF6186CF}" type="slidenum">
              <a:rPr lang="en-US" altLang="fi-FI"/>
              <a:pPr/>
              <a:t>‹#›</a:t>
            </a:fld>
            <a:endParaRPr lang="en-US" altLang="fi-FI"/>
          </a:p>
        </p:txBody>
      </p:sp>
    </p:spTree>
    <p:extLst>
      <p:ext uri="{BB962C8B-B14F-4D97-AF65-F5344CB8AC3E}">
        <p14:creationId xmlns:p14="http://schemas.microsoft.com/office/powerpoint/2010/main" val="25333392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D4B83298-F379-45B5-8B40-204F6A1320E8}" type="datetimeFigureOut">
              <a:rPr lang="en-US"/>
              <a:pPr>
                <a:defRPr/>
              </a:pPr>
              <a:t>6/10/2025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6C5B5AB-FB08-42C2-9610-DED2B8437E1E}" type="slidenum">
              <a:rPr lang="en-US" altLang="fi-FI"/>
              <a:pPr/>
              <a:t>‹#›</a:t>
            </a:fld>
            <a:endParaRPr lang="en-US" altLang="fi-FI"/>
          </a:p>
        </p:txBody>
      </p:sp>
    </p:spTree>
    <p:extLst>
      <p:ext uri="{BB962C8B-B14F-4D97-AF65-F5344CB8AC3E}">
        <p14:creationId xmlns:p14="http://schemas.microsoft.com/office/powerpoint/2010/main" val="3110805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AED18530-6A79-4642-94E5-F4C02B512C7A}" type="datetimeFigureOut">
              <a:rPr lang="en-US"/>
              <a:pPr>
                <a:defRPr/>
              </a:pPr>
              <a:t>6/10/2025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53AFF12-D107-40EF-A157-2EB64E2B92B4}" type="slidenum">
              <a:rPr lang="en-US" altLang="fi-FI"/>
              <a:pPr/>
              <a:t>‹#›</a:t>
            </a:fld>
            <a:endParaRPr lang="en-US" altLang="fi-FI"/>
          </a:p>
        </p:txBody>
      </p:sp>
    </p:spTree>
    <p:extLst>
      <p:ext uri="{BB962C8B-B14F-4D97-AF65-F5344CB8AC3E}">
        <p14:creationId xmlns:p14="http://schemas.microsoft.com/office/powerpoint/2010/main" val="33720498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AF9A598E-4AC6-4205-9794-B55117976C6D}" type="datetimeFigureOut">
              <a:rPr lang="en-US"/>
              <a:pPr>
                <a:defRPr/>
              </a:pPr>
              <a:t>6/10/2025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F935AB2-63A0-47A5-A598-A9A89E967797}" type="slidenum">
              <a:rPr lang="en-US" altLang="fi-FI"/>
              <a:pPr/>
              <a:t>‹#›</a:t>
            </a:fld>
            <a:endParaRPr lang="en-US" altLang="fi-FI"/>
          </a:p>
        </p:txBody>
      </p:sp>
    </p:spTree>
    <p:extLst>
      <p:ext uri="{BB962C8B-B14F-4D97-AF65-F5344CB8AC3E}">
        <p14:creationId xmlns:p14="http://schemas.microsoft.com/office/powerpoint/2010/main" val="12836228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C68D5FB4-D895-4BA0-BEA5-D64184597293}" type="datetimeFigureOut">
              <a:rPr lang="en-US"/>
              <a:pPr>
                <a:defRPr/>
              </a:pPr>
              <a:t>6/10/2025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E12BA893-26D3-421E-B4E1-49BCD4A5638E}" type="slidenum">
              <a:rPr lang="en-US" altLang="fi-FI"/>
              <a:pPr/>
              <a:t>‹#›</a:t>
            </a:fld>
            <a:endParaRPr lang="en-US" altLang="fi-FI"/>
          </a:p>
        </p:txBody>
      </p:sp>
    </p:spTree>
    <p:extLst>
      <p:ext uri="{BB962C8B-B14F-4D97-AF65-F5344CB8AC3E}">
        <p14:creationId xmlns:p14="http://schemas.microsoft.com/office/powerpoint/2010/main" val="1196322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48E142-C55D-4CCE-8001-7710AE47D4C6}"/>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60CCBBC9-382F-439B-8B03-4C6294AE13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7C6FF67E-08AE-4239-BDDA-721E6CCBE47C}"/>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BCFDC21B-1266-4263-8263-AAEDC2C2C8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8B859795-1901-4910-8F0E-CDCC8E18233A}"/>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0B067DCB-84D7-47BA-B258-E6912EBE73F1}"/>
              </a:ext>
            </a:extLst>
          </p:cNvPr>
          <p:cNvSpPr>
            <a:spLocks noGrp="1"/>
          </p:cNvSpPr>
          <p:nvPr>
            <p:ph type="dt" sz="half" idx="10"/>
          </p:nvPr>
        </p:nvSpPr>
        <p:spPr/>
        <p:txBody>
          <a:bodyPr/>
          <a:lstStyle/>
          <a:p>
            <a:fld id="{D8CA3A28-252F-48A4-B76C-29C02462F3AA}" type="datetimeFigureOut">
              <a:rPr lang="fi-FI" smtClean="0"/>
              <a:t>10.6.2025</a:t>
            </a:fld>
            <a:endParaRPr lang="fi-FI"/>
          </a:p>
        </p:txBody>
      </p:sp>
      <p:sp>
        <p:nvSpPr>
          <p:cNvPr id="8" name="Alatunnisteen paikkamerkki 7">
            <a:extLst>
              <a:ext uri="{FF2B5EF4-FFF2-40B4-BE49-F238E27FC236}">
                <a16:creationId xmlns:a16="http://schemas.microsoft.com/office/drawing/2014/main" id="{3568A4D1-F716-425D-B613-0B5840739465}"/>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93153556-E2E5-4889-A54E-53F557CB7E7C}"/>
              </a:ext>
            </a:extLst>
          </p:cNvPr>
          <p:cNvSpPr>
            <a:spLocks noGrp="1"/>
          </p:cNvSpPr>
          <p:nvPr>
            <p:ph type="sldNum" sz="quarter" idx="12"/>
          </p:nvPr>
        </p:nvSpPr>
        <p:spPr/>
        <p:txBody>
          <a:bodyPr/>
          <a:lstStyle/>
          <a:p>
            <a:fld id="{5AB0BA68-2269-464B-9BA1-4553180596B5}" type="slidenum">
              <a:rPr lang="fi-FI" smtClean="0"/>
              <a:t>‹#›</a:t>
            </a:fld>
            <a:endParaRPr lang="fi-FI"/>
          </a:p>
        </p:txBody>
      </p:sp>
    </p:spTree>
    <p:extLst>
      <p:ext uri="{BB962C8B-B14F-4D97-AF65-F5344CB8AC3E}">
        <p14:creationId xmlns:p14="http://schemas.microsoft.com/office/powerpoint/2010/main" val="26562378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379977F-9291-4A4A-98C4-FC619589FD6A}" type="datetimeFigureOut">
              <a:rPr lang="en-US"/>
              <a:pPr>
                <a:defRPr/>
              </a:pPr>
              <a:t>6/10/2025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A1DBB786-5FA6-41FD-9A67-6DD56D0C5E42}" type="slidenum">
              <a:rPr lang="en-US" altLang="fi-FI"/>
              <a:pPr/>
              <a:t>‹#›</a:t>
            </a:fld>
            <a:endParaRPr lang="en-US" altLang="fi-FI"/>
          </a:p>
        </p:txBody>
      </p:sp>
    </p:spTree>
    <p:extLst>
      <p:ext uri="{BB962C8B-B14F-4D97-AF65-F5344CB8AC3E}">
        <p14:creationId xmlns:p14="http://schemas.microsoft.com/office/powerpoint/2010/main" val="10316206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BB38FA-8D19-4125-9C30-61B2AB66B6D9}" type="datetimeFigureOut">
              <a:rPr lang="en-US"/>
              <a:pPr>
                <a:defRPr/>
              </a:pPr>
              <a:t>6/10/2025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BF1F8D2-58F1-45AB-A4EB-B217A63F5E06}" type="slidenum">
              <a:rPr lang="en-US" altLang="fi-FI"/>
              <a:pPr/>
              <a:t>‹#›</a:t>
            </a:fld>
            <a:endParaRPr lang="en-US" altLang="fi-FI"/>
          </a:p>
        </p:txBody>
      </p:sp>
    </p:spTree>
    <p:extLst>
      <p:ext uri="{BB962C8B-B14F-4D97-AF65-F5344CB8AC3E}">
        <p14:creationId xmlns:p14="http://schemas.microsoft.com/office/powerpoint/2010/main" val="17125700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8EC8B2C9-009C-4430-8995-F6AE92011661}" type="datetimeFigureOut">
              <a:rPr lang="en-US"/>
              <a:pPr>
                <a:defRPr/>
              </a:pPr>
              <a:t>6/10/2025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7EE8CD8-9AA9-4AE2-9686-D626F6B48E83}" type="slidenum">
              <a:rPr lang="en-US" altLang="fi-FI"/>
              <a:pPr/>
              <a:t>‹#›</a:t>
            </a:fld>
            <a:endParaRPr lang="en-US" altLang="fi-FI"/>
          </a:p>
        </p:txBody>
      </p:sp>
    </p:spTree>
    <p:extLst>
      <p:ext uri="{BB962C8B-B14F-4D97-AF65-F5344CB8AC3E}">
        <p14:creationId xmlns:p14="http://schemas.microsoft.com/office/powerpoint/2010/main" val="37791308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15D0BFBB-C576-45AF-BC86-070462DEB711}" type="datetimeFigureOut">
              <a:rPr lang="en-US"/>
              <a:pPr>
                <a:defRPr/>
              </a:pPr>
              <a:t>6/10/2025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0451F0E-CC69-46C5-98CC-DD6C5FCFC9F1}" type="slidenum">
              <a:rPr lang="en-US" altLang="fi-FI"/>
              <a:pPr/>
              <a:t>‹#›</a:t>
            </a:fld>
            <a:endParaRPr lang="en-US" altLang="fi-FI"/>
          </a:p>
        </p:txBody>
      </p:sp>
    </p:spTree>
    <p:extLst>
      <p:ext uri="{BB962C8B-B14F-4D97-AF65-F5344CB8AC3E}">
        <p14:creationId xmlns:p14="http://schemas.microsoft.com/office/powerpoint/2010/main" val="12112633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705D36A3-2696-4733-9B62-9D95770D57B0}" type="datetimeFigureOut">
              <a:rPr lang="en-US"/>
              <a:pPr>
                <a:defRPr/>
              </a:pPr>
              <a:t>6/10/2025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80921C7-E523-4082-B1E5-C0A2545C3CC2}" type="slidenum">
              <a:rPr lang="en-US" altLang="fi-FI"/>
              <a:pPr/>
              <a:t>‹#›</a:t>
            </a:fld>
            <a:endParaRPr lang="en-US" altLang="fi-FI"/>
          </a:p>
        </p:txBody>
      </p:sp>
    </p:spTree>
    <p:extLst>
      <p:ext uri="{BB962C8B-B14F-4D97-AF65-F5344CB8AC3E}">
        <p14:creationId xmlns:p14="http://schemas.microsoft.com/office/powerpoint/2010/main" val="30023573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2592CD97-B01F-47E4-BFF8-9E13F4E4AE8E}" type="datetimeFigureOut">
              <a:rPr lang="en-US"/>
              <a:pPr>
                <a:defRPr/>
              </a:pPr>
              <a:t>6/10/2025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27EFA2C-9090-4814-8E5D-F10A5E4874F7}" type="slidenum">
              <a:rPr lang="en-US" altLang="fi-FI"/>
              <a:pPr/>
              <a:t>‹#›</a:t>
            </a:fld>
            <a:endParaRPr lang="en-US" altLang="fi-FI"/>
          </a:p>
        </p:txBody>
      </p:sp>
    </p:spTree>
    <p:extLst>
      <p:ext uri="{BB962C8B-B14F-4D97-AF65-F5344CB8AC3E}">
        <p14:creationId xmlns:p14="http://schemas.microsoft.com/office/powerpoint/2010/main" val="30401774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0876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6000" b="1" cap="all" baseline="0">
                <a:solidFill>
                  <a:schemeClr val="tx1"/>
                </a:solidFill>
              </a:defRPr>
            </a:lvl1pPr>
          </a:lstStyle>
          <a:p>
            <a:r>
              <a:rPr lang="fi-FI"/>
              <a:t>Muokkaa perustyyl. napsautt.</a:t>
            </a:r>
            <a:endParaRPr lang="en-US" dirty="0"/>
          </a:p>
        </p:txBody>
      </p:sp>
      <p:sp>
        <p:nvSpPr>
          <p:cNvPr id="3" name="Subtitle 2"/>
          <p:cNvSpPr>
            <a:spLocks noGrp="1"/>
          </p:cNvSpPr>
          <p:nvPr>
            <p:ph type="subTitle" idx="1"/>
          </p:nvPr>
        </p:nvSpPr>
        <p:spPr>
          <a:xfrm>
            <a:off x="1709531" y="3869636"/>
            <a:ext cx="8767860"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20E9A70C-C6F2-4ABF-9111-03829DAF49BD}" type="datetimeFigureOut">
              <a:rPr lang="fi-FI" smtClean="0">
                <a:solidFill>
                  <a:srgbClr val="000000"/>
                </a:solidFill>
              </a:rPr>
              <a:pPr/>
              <a:t>10.6.2025</a:t>
            </a:fld>
            <a:endParaRPr lang="fi-FI">
              <a:solidFill>
                <a:srgbClr val="000000"/>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fi-FI">
              <a:solidFill>
                <a:srgbClr val="000000"/>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9D76F6D-1BD6-42E2-9B8E-8FC351C8E93A}" type="slidenum">
              <a:rPr lang="fi-FI" smtClean="0">
                <a:solidFill>
                  <a:srgbClr val="000000"/>
                </a:solidFill>
              </a:rPr>
              <a:pPr/>
              <a:t>‹#›</a:t>
            </a:fld>
            <a:endParaRPr lang="fi-FI">
              <a:solidFill>
                <a:srgbClr val="000000"/>
              </a:solidFill>
            </a:endParaRPr>
          </a:p>
        </p:txBody>
      </p:sp>
      <p:cxnSp>
        <p:nvCxnSpPr>
          <p:cNvPr id="8" name="Straight Connector 7"/>
          <p:cNvCxnSpPr/>
          <p:nvPr/>
        </p:nvCxnSpPr>
        <p:spPr>
          <a:xfrm>
            <a:off x="1978661"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5429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20E9A70C-C6F2-4ABF-9111-03829DAF49BD}" type="datetimeFigureOut">
              <a:rPr lang="fi-FI" smtClean="0">
                <a:solidFill>
                  <a:srgbClr val="000000"/>
                </a:solidFill>
              </a:rPr>
              <a:pPr/>
              <a:t>10.6.2025</a:t>
            </a:fld>
            <a:endParaRPr lang="fi-FI">
              <a:solidFill>
                <a:srgbClr val="000000"/>
              </a:solidFill>
            </a:endParaRPr>
          </a:p>
        </p:txBody>
      </p:sp>
      <p:sp>
        <p:nvSpPr>
          <p:cNvPr id="5" name="Footer Placeholder 4"/>
          <p:cNvSpPr>
            <a:spLocks noGrp="1"/>
          </p:cNvSpPr>
          <p:nvPr>
            <p:ph type="ftr" sz="quarter" idx="11"/>
          </p:nvPr>
        </p:nvSpPr>
        <p:spPr/>
        <p:txBody>
          <a:bodyPr/>
          <a:lstStyle/>
          <a:p>
            <a:endParaRPr lang="fi-FI">
              <a:solidFill>
                <a:srgbClr val="000000"/>
              </a:solidFill>
            </a:endParaRPr>
          </a:p>
        </p:txBody>
      </p:sp>
      <p:sp>
        <p:nvSpPr>
          <p:cNvPr id="6" name="Slide Number Placeholder 5"/>
          <p:cNvSpPr>
            <a:spLocks noGrp="1"/>
          </p:cNvSpPr>
          <p:nvPr>
            <p:ph type="sldNum" sz="quarter" idx="12"/>
          </p:nvPr>
        </p:nvSpPr>
        <p:spPr/>
        <p:txBody>
          <a:bodyPr/>
          <a:lstStyle/>
          <a:p>
            <a:fld id="{E9D76F6D-1BD6-42E2-9B8E-8FC351C8E93A}" type="slidenum">
              <a:rPr lang="fi-FI" smtClean="0">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14582375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0" cap="all" baseline="0"/>
            </a:lvl1pPr>
          </a:lstStyle>
          <a:p>
            <a:r>
              <a:rPr lang="fi-FI"/>
              <a:t>Muokkaa perustyyl. napsautt.</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20E9A70C-C6F2-4ABF-9111-03829DAF49BD}" type="datetimeFigureOut">
              <a:rPr lang="fi-FI" smtClean="0">
                <a:solidFill>
                  <a:srgbClr val="000000"/>
                </a:solidFill>
              </a:rPr>
              <a:pPr/>
              <a:t>10.6.2025</a:t>
            </a:fld>
            <a:endParaRPr lang="fi-FI">
              <a:solidFill>
                <a:srgbClr val="000000"/>
              </a:solidFill>
            </a:endParaRPr>
          </a:p>
        </p:txBody>
      </p:sp>
      <p:sp>
        <p:nvSpPr>
          <p:cNvPr id="5" name="Footer Placeholder 4"/>
          <p:cNvSpPr>
            <a:spLocks noGrp="1"/>
          </p:cNvSpPr>
          <p:nvPr>
            <p:ph type="ftr" sz="quarter" idx="11"/>
          </p:nvPr>
        </p:nvSpPr>
        <p:spPr/>
        <p:txBody>
          <a:bodyPr/>
          <a:lstStyle/>
          <a:p>
            <a:endParaRPr lang="fi-FI">
              <a:solidFill>
                <a:srgbClr val="000000"/>
              </a:solidFill>
            </a:endParaRPr>
          </a:p>
        </p:txBody>
      </p:sp>
      <p:sp>
        <p:nvSpPr>
          <p:cNvPr id="6" name="Slide Number Placeholder 5"/>
          <p:cNvSpPr>
            <a:spLocks noGrp="1"/>
          </p:cNvSpPr>
          <p:nvPr>
            <p:ph type="sldNum" sz="quarter" idx="12"/>
          </p:nvPr>
        </p:nvSpPr>
        <p:spPr/>
        <p:txBody>
          <a:bodyPr/>
          <a:lstStyle/>
          <a:p>
            <a:fld id="{E9D76F6D-1BD6-42E2-9B8E-8FC351C8E93A}" type="slidenum">
              <a:rPr lang="fi-FI" smtClean="0">
                <a:solidFill>
                  <a:srgbClr val="000000"/>
                </a:solidFill>
              </a:rPr>
              <a:pPr/>
              <a:t>‹#›</a:t>
            </a:fld>
            <a:endParaRPr lang="fi-FI">
              <a:solidFill>
                <a:srgbClr val="000000"/>
              </a:solidFill>
            </a:endParaRPr>
          </a:p>
        </p:txBody>
      </p:sp>
      <p:cxnSp>
        <p:nvCxnSpPr>
          <p:cNvPr id="7" name="Straight Connector 6"/>
          <p:cNvCxnSpPr/>
          <p:nvPr/>
        </p:nvCxnSpPr>
        <p:spPr>
          <a:xfrm>
            <a:off x="1981201"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679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70050A-2E84-4CD4-8ED2-0C33A248F52E}"/>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EAB17DC-C11A-429A-BDD9-EA691C52C360}"/>
              </a:ext>
            </a:extLst>
          </p:cNvPr>
          <p:cNvSpPr>
            <a:spLocks noGrp="1"/>
          </p:cNvSpPr>
          <p:nvPr>
            <p:ph type="dt" sz="half" idx="10"/>
          </p:nvPr>
        </p:nvSpPr>
        <p:spPr/>
        <p:txBody>
          <a:bodyPr/>
          <a:lstStyle/>
          <a:p>
            <a:fld id="{D8CA3A28-252F-48A4-B76C-29C02462F3AA}" type="datetimeFigureOut">
              <a:rPr lang="fi-FI" smtClean="0"/>
              <a:t>10.6.2025</a:t>
            </a:fld>
            <a:endParaRPr lang="fi-FI"/>
          </a:p>
        </p:txBody>
      </p:sp>
      <p:sp>
        <p:nvSpPr>
          <p:cNvPr id="4" name="Alatunnisteen paikkamerkki 3">
            <a:extLst>
              <a:ext uri="{FF2B5EF4-FFF2-40B4-BE49-F238E27FC236}">
                <a16:creationId xmlns:a16="http://schemas.microsoft.com/office/drawing/2014/main" id="{3FB85D63-4C67-49A2-ABC8-401101824720}"/>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4F70F264-A050-4870-93F6-4D774DD470AE}"/>
              </a:ext>
            </a:extLst>
          </p:cNvPr>
          <p:cNvSpPr>
            <a:spLocks noGrp="1"/>
          </p:cNvSpPr>
          <p:nvPr>
            <p:ph type="sldNum" sz="quarter" idx="12"/>
          </p:nvPr>
        </p:nvSpPr>
        <p:spPr/>
        <p:txBody>
          <a:bodyPr/>
          <a:lstStyle/>
          <a:p>
            <a:fld id="{5AB0BA68-2269-464B-9BA1-4553180596B5}" type="slidenum">
              <a:rPr lang="fi-FI" smtClean="0"/>
              <a:t>‹#›</a:t>
            </a:fld>
            <a:endParaRPr lang="fi-FI"/>
          </a:p>
        </p:txBody>
      </p:sp>
    </p:spTree>
    <p:extLst>
      <p:ext uri="{BB962C8B-B14F-4D97-AF65-F5344CB8AC3E}">
        <p14:creationId xmlns:p14="http://schemas.microsoft.com/office/powerpoint/2010/main" val="23806945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20E9A70C-C6F2-4ABF-9111-03829DAF49BD}" type="datetimeFigureOut">
              <a:rPr lang="fi-FI" smtClean="0">
                <a:solidFill>
                  <a:srgbClr val="000000"/>
                </a:solidFill>
              </a:rPr>
              <a:pPr/>
              <a:t>10.6.2025</a:t>
            </a:fld>
            <a:endParaRPr lang="fi-FI">
              <a:solidFill>
                <a:srgbClr val="000000"/>
              </a:solidFill>
            </a:endParaRPr>
          </a:p>
        </p:txBody>
      </p:sp>
      <p:sp>
        <p:nvSpPr>
          <p:cNvPr id="6" name="Footer Placeholder 5"/>
          <p:cNvSpPr>
            <a:spLocks noGrp="1"/>
          </p:cNvSpPr>
          <p:nvPr>
            <p:ph type="ftr" sz="quarter" idx="11"/>
          </p:nvPr>
        </p:nvSpPr>
        <p:spPr/>
        <p:txBody>
          <a:bodyPr/>
          <a:lstStyle/>
          <a:p>
            <a:endParaRPr lang="fi-FI">
              <a:solidFill>
                <a:srgbClr val="000000"/>
              </a:solidFill>
            </a:endParaRPr>
          </a:p>
        </p:txBody>
      </p:sp>
      <p:sp>
        <p:nvSpPr>
          <p:cNvPr id="7" name="Slide Number Placeholder 6"/>
          <p:cNvSpPr>
            <a:spLocks noGrp="1"/>
          </p:cNvSpPr>
          <p:nvPr>
            <p:ph type="sldNum" sz="quarter" idx="12"/>
          </p:nvPr>
        </p:nvSpPr>
        <p:spPr/>
        <p:txBody>
          <a:bodyPr/>
          <a:lstStyle/>
          <a:p>
            <a:fld id="{E9D76F6D-1BD6-42E2-9B8E-8FC351C8E93A}" type="slidenum">
              <a:rPr lang="fi-FI" smtClean="0">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40930939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perustyyl. napsautt.</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Content Placeholder 3"/>
          <p:cNvSpPr>
            <a:spLocks noGrp="1"/>
          </p:cNvSpPr>
          <p:nvPr>
            <p:ph sz="half" idx="2"/>
          </p:nvPr>
        </p:nvSpPr>
        <p:spPr>
          <a:xfrm>
            <a:off x="1143000" y="2721483"/>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Content Placeholder 5"/>
          <p:cNvSpPr>
            <a:spLocks noGrp="1"/>
          </p:cNvSpPr>
          <p:nvPr>
            <p:ph sz="quarter" idx="4"/>
          </p:nvPr>
        </p:nvSpPr>
        <p:spPr>
          <a:xfrm>
            <a:off x="6269173" y="2719322"/>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20E9A70C-C6F2-4ABF-9111-03829DAF49BD}" type="datetimeFigureOut">
              <a:rPr lang="fi-FI" smtClean="0">
                <a:solidFill>
                  <a:srgbClr val="000000"/>
                </a:solidFill>
              </a:rPr>
              <a:pPr/>
              <a:t>10.6.2025</a:t>
            </a:fld>
            <a:endParaRPr lang="fi-FI">
              <a:solidFill>
                <a:srgbClr val="000000"/>
              </a:solidFill>
            </a:endParaRPr>
          </a:p>
        </p:txBody>
      </p:sp>
      <p:sp>
        <p:nvSpPr>
          <p:cNvPr id="8" name="Footer Placeholder 7"/>
          <p:cNvSpPr>
            <a:spLocks noGrp="1"/>
          </p:cNvSpPr>
          <p:nvPr>
            <p:ph type="ftr" sz="quarter" idx="11"/>
          </p:nvPr>
        </p:nvSpPr>
        <p:spPr/>
        <p:txBody>
          <a:bodyPr/>
          <a:lstStyle/>
          <a:p>
            <a:endParaRPr lang="fi-FI">
              <a:solidFill>
                <a:srgbClr val="000000"/>
              </a:solidFill>
            </a:endParaRPr>
          </a:p>
        </p:txBody>
      </p:sp>
      <p:sp>
        <p:nvSpPr>
          <p:cNvPr id="9" name="Slide Number Placeholder 8"/>
          <p:cNvSpPr>
            <a:spLocks noGrp="1"/>
          </p:cNvSpPr>
          <p:nvPr>
            <p:ph type="sldNum" sz="quarter" idx="12"/>
          </p:nvPr>
        </p:nvSpPr>
        <p:spPr/>
        <p:txBody>
          <a:bodyPr/>
          <a:lstStyle/>
          <a:p>
            <a:fld id="{E9D76F6D-1BD6-42E2-9B8E-8FC351C8E93A}" type="slidenum">
              <a:rPr lang="fi-FI" smtClean="0">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26384884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20E9A70C-C6F2-4ABF-9111-03829DAF49BD}" type="datetimeFigureOut">
              <a:rPr lang="fi-FI" smtClean="0">
                <a:solidFill>
                  <a:srgbClr val="000000"/>
                </a:solidFill>
              </a:rPr>
              <a:pPr/>
              <a:t>10.6.2025</a:t>
            </a:fld>
            <a:endParaRPr lang="fi-FI">
              <a:solidFill>
                <a:srgbClr val="000000"/>
              </a:solidFill>
            </a:endParaRPr>
          </a:p>
        </p:txBody>
      </p:sp>
      <p:sp>
        <p:nvSpPr>
          <p:cNvPr id="4" name="Footer Placeholder 3"/>
          <p:cNvSpPr>
            <a:spLocks noGrp="1"/>
          </p:cNvSpPr>
          <p:nvPr>
            <p:ph type="ftr" sz="quarter" idx="11"/>
          </p:nvPr>
        </p:nvSpPr>
        <p:spPr/>
        <p:txBody>
          <a:bodyPr/>
          <a:lstStyle/>
          <a:p>
            <a:endParaRPr lang="fi-FI">
              <a:solidFill>
                <a:srgbClr val="000000"/>
              </a:solidFill>
            </a:endParaRPr>
          </a:p>
        </p:txBody>
      </p:sp>
      <p:sp>
        <p:nvSpPr>
          <p:cNvPr id="5" name="Slide Number Placeholder 4"/>
          <p:cNvSpPr>
            <a:spLocks noGrp="1"/>
          </p:cNvSpPr>
          <p:nvPr>
            <p:ph type="sldNum" sz="quarter" idx="12"/>
          </p:nvPr>
        </p:nvSpPr>
        <p:spPr/>
        <p:txBody>
          <a:bodyPr/>
          <a:lstStyle/>
          <a:p>
            <a:fld id="{E9D76F6D-1BD6-42E2-9B8E-8FC351C8E93A}" type="slidenum">
              <a:rPr lang="fi-FI" smtClean="0">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19750298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9A70C-C6F2-4ABF-9111-03829DAF49BD}" type="datetimeFigureOut">
              <a:rPr lang="fi-FI" smtClean="0">
                <a:solidFill>
                  <a:srgbClr val="000000"/>
                </a:solidFill>
              </a:rPr>
              <a:pPr/>
              <a:t>10.6.2025</a:t>
            </a:fld>
            <a:endParaRPr lang="fi-FI">
              <a:solidFill>
                <a:srgbClr val="000000"/>
              </a:solidFill>
            </a:endParaRPr>
          </a:p>
        </p:txBody>
      </p:sp>
      <p:sp>
        <p:nvSpPr>
          <p:cNvPr id="3" name="Footer Placeholder 2"/>
          <p:cNvSpPr>
            <a:spLocks noGrp="1"/>
          </p:cNvSpPr>
          <p:nvPr>
            <p:ph type="ftr" sz="quarter" idx="11"/>
          </p:nvPr>
        </p:nvSpPr>
        <p:spPr/>
        <p:txBody>
          <a:bodyPr/>
          <a:lstStyle/>
          <a:p>
            <a:endParaRPr lang="fi-FI">
              <a:solidFill>
                <a:srgbClr val="000000"/>
              </a:solidFill>
            </a:endParaRPr>
          </a:p>
        </p:txBody>
      </p:sp>
      <p:sp>
        <p:nvSpPr>
          <p:cNvPr id="4" name="Slide Number Placeholder 3"/>
          <p:cNvSpPr>
            <a:spLocks noGrp="1"/>
          </p:cNvSpPr>
          <p:nvPr>
            <p:ph type="sldNum" sz="quarter" idx="12"/>
          </p:nvPr>
        </p:nvSpPr>
        <p:spPr/>
        <p:txBody>
          <a:bodyPr/>
          <a:lstStyle/>
          <a:p>
            <a:fld id="{E9D76F6D-1BD6-42E2-9B8E-8FC351C8E93A}" type="slidenum">
              <a:rPr lang="fi-FI" smtClean="0">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4012556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fi-FI"/>
              <a:t>Muokkaa perustyyl. napsautt.</a:t>
            </a:r>
            <a:endParaRPr lang="en-US" dirty="0"/>
          </a:p>
        </p:txBody>
      </p:sp>
      <p:sp>
        <p:nvSpPr>
          <p:cNvPr id="3" name="Content Placeholder 2"/>
          <p:cNvSpPr>
            <a:spLocks noGrp="1"/>
          </p:cNvSpPr>
          <p:nvPr>
            <p:ph idx="1"/>
          </p:nvPr>
        </p:nvSpPr>
        <p:spPr>
          <a:xfrm>
            <a:off x="5505752" y="1097280"/>
            <a:ext cx="5532851"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143000" y="2834640"/>
            <a:ext cx="377952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20E9A70C-C6F2-4ABF-9111-03829DAF49BD}" type="datetimeFigureOut">
              <a:rPr lang="fi-FI" smtClean="0">
                <a:solidFill>
                  <a:srgbClr val="000000"/>
                </a:solidFill>
              </a:rPr>
              <a:pPr/>
              <a:t>10.6.2025</a:t>
            </a:fld>
            <a:endParaRPr lang="fi-FI">
              <a:solidFill>
                <a:srgbClr val="000000"/>
              </a:solidFill>
            </a:endParaRPr>
          </a:p>
        </p:txBody>
      </p:sp>
      <p:sp>
        <p:nvSpPr>
          <p:cNvPr id="6" name="Footer Placeholder 5"/>
          <p:cNvSpPr>
            <a:spLocks noGrp="1"/>
          </p:cNvSpPr>
          <p:nvPr>
            <p:ph type="ftr" sz="quarter" idx="11"/>
          </p:nvPr>
        </p:nvSpPr>
        <p:spPr/>
        <p:txBody>
          <a:bodyPr/>
          <a:lstStyle/>
          <a:p>
            <a:endParaRPr lang="fi-FI">
              <a:solidFill>
                <a:srgbClr val="000000"/>
              </a:solidFill>
            </a:endParaRPr>
          </a:p>
        </p:txBody>
      </p:sp>
      <p:sp>
        <p:nvSpPr>
          <p:cNvPr id="7" name="Slide Number Placeholder 6"/>
          <p:cNvSpPr>
            <a:spLocks noGrp="1"/>
          </p:cNvSpPr>
          <p:nvPr>
            <p:ph type="sldNum" sz="quarter" idx="12"/>
          </p:nvPr>
        </p:nvSpPr>
        <p:spPr/>
        <p:txBody>
          <a:bodyPr/>
          <a:lstStyle/>
          <a:p>
            <a:fld id="{E9D76F6D-1BD6-42E2-9B8E-8FC351C8E93A}" type="slidenum">
              <a:rPr lang="fi-FI" smtClean="0">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39343797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fi-FI"/>
              <a:t>Muokkaa perustyyl. napsautt.</a:t>
            </a:r>
            <a:endParaRPr lang="en-US" dirty="0"/>
          </a:p>
        </p:txBody>
      </p:sp>
      <p:sp>
        <p:nvSpPr>
          <p:cNvPr id="3" name="Picture Placeholder 2"/>
          <p:cNvSpPr>
            <a:spLocks noGrp="1" noChangeAspect="1"/>
          </p:cNvSpPr>
          <p:nvPr>
            <p:ph type="pic" idx="1"/>
          </p:nvPr>
        </p:nvSpPr>
        <p:spPr>
          <a:xfrm>
            <a:off x="5358810" y="1069848"/>
            <a:ext cx="5676937"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en-US" dirty="0"/>
          </a:p>
        </p:txBody>
      </p:sp>
      <p:sp>
        <p:nvSpPr>
          <p:cNvPr id="4" name="Text Placeholder 3"/>
          <p:cNvSpPr>
            <a:spLocks noGrp="1"/>
          </p:cNvSpPr>
          <p:nvPr>
            <p:ph type="body" sz="half" idx="2"/>
          </p:nvPr>
        </p:nvSpPr>
        <p:spPr>
          <a:xfrm>
            <a:off x="1143000" y="2834640"/>
            <a:ext cx="377952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20E9A70C-C6F2-4ABF-9111-03829DAF49BD}" type="datetimeFigureOut">
              <a:rPr lang="fi-FI" smtClean="0">
                <a:solidFill>
                  <a:srgbClr val="000000"/>
                </a:solidFill>
              </a:rPr>
              <a:pPr/>
              <a:t>10.6.2025</a:t>
            </a:fld>
            <a:endParaRPr lang="fi-FI">
              <a:solidFill>
                <a:srgbClr val="000000"/>
              </a:solidFill>
            </a:endParaRPr>
          </a:p>
        </p:txBody>
      </p:sp>
      <p:sp>
        <p:nvSpPr>
          <p:cNvPr id="6" name="Footer Placeholder 5"/>
          <p:cNvSpPr>
            <a:spLocks noGrp="1"/>
          </p:cNvSpPr>
          <p:nvPr>
            <p:ph type="ftr" sz="quarter" idx="11"/>
          </p:nvPr>
        </p:nvSpPr>
        <p:spPr/>
        <p:txBody>
          <a:bodyPr/>
          <a:lstStyle/>
          <a:p>
            <a:endParaRPr lang="fi-FI">
              <a:solidFill>
                <a:srgbClr val="000000"/>
              </a:solidFill>
            </a:endParaRPr>
          </a:p>
        </p:txBody>
      </p:sp>
      <p:sp>
        <p:nvSpPr>
          <p:cNvPr id="7" name="Slide Number Placeholder 6"/>
          <p:cNvSpPr>
            <a:spLocks noGrp="1"/>
          </p:cNvSpPr>
          <p:nvPr>
            <p:ph type="sldNum" sz="quarter" idx="12"/>
          </p:nvPr>
        </p:nvSpPr>
        <p:spPr/>
        <p:txBody>
          <a:bodyPr/>
          <a:lstStyle/>
          <a:p>
            <a:fld id="{E9D76F6D-1BD6-42E2-9B8E-8FC351C8E93A}" type="slidenum">
              <a:rPr lang="fi-FI" smtClean="0">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16072422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20E9A70C-C6F2-4ABF-9111-03829DAF49BD}" type="datetimeFigureOut">
              <a:rPr lang="fi-FI" smtClean="0">
                <a:solidFill>
                  <a:srgbClr val="000000"/>
                </a:solidFill>
              </a:rPr>
              <a:pPr/>
              <a:t>10.6.2025</a:t>
            </a:fld>
            <a:endParaRPr lang="fi-FI">
              <a:solidFill>
                <a:srgbClr val="000000"/>
              </a:solidFill>
            </a:endParaRPr>
          </a:p>
        </p:txBody>
      </p:sp>
      <p:sp>
        <p:nvSpPr>
          <p:cNvPr id="5" name="Footer Placeholder 4"/>
          <p:cNvSpPr>
            <a:spLocks noGrp="1"/>
          </p:cNvSpPr>
          <p:nvPr>
            <p:ph type="ftr" sz="quarter" idx="11"/>
          </p:nvPr>
        </p:nvSpPr>
        <p:spPr/>
        <p:txBody>
          <a:bodyPr/>
          <a:lstStyle/>
          <a:p>
            <a:endParaRPr lang="fi-FI">
              <a:solidFill>
                <a:srgbClr val="000000"/>
              </a:solidFill>
            </a:endParaRPr>
          </a:p>
        </p:txBody>
      </p:sp>
      <p:sp>
        <p:nvSpPr>
          <p:cNvPr id="6" name="Slide Number Placeholder 5"/>
          <p:cNvSpPr>
            <a:spLocks noGrp="1"/>
          </p:cNvSpPr>
          <p:nvPr>
            <p:ph type="sldNum" sz="quarter" idx="12"/>
          </p:nvPr>
        </p:nvSpPr>
        <p:spPr/>
        <p:txBody>
          <a:bodyPr/>
          <a:lstStyle/>
          <a:p>
            <a:fld id="{E9D76F6D-1BD6-42E2-9B8E-8FC351C8E93A}" type="slidenum">
              <a:rPr lang="fi-FI" smtClean="0">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6746367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324100" cy="5410200"/>
          </a:xfr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1143001" y="762000"/>
            <a:ext cx="7429500" cy="54102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20E9A70C-C6F2-4ABF-9111-03829DAF49BD}" type="datetimeFigureOut">
              <a:rPr lang="fi-FI" smtClean="0">
                <a:solidFill>
                  <a:srgbClr val="000000"/>
                </a:solidFill>
              </a:rPr>
              <a:pPr/>
              <a:t>10.6.2025</a:t>
            </a:fld>
            <a:endParaRPr lang="fi-FI">
              <a:solidFill>
                <a:srgbClr val="000000"/>
              </a:solidFill>
            </a:endParaRPr>
          </a:p>
        </p:txBody>
      </p:sp>
      <p:sp>
        <p:nvSpPr>
          <p:cNvPr id="5" name="Footer Placeholder 4"/>
          <p:cNvSpPr>
            <a:spLocks noGrp="1"/>
          </p:cNvSpPr>
          <p:nvPr>
            <p:ph type="ftr" sz="quarter" idx="11"/>
          </p:nvPr>
        </p:nvSpPr>
        <p:spPr/>
        <p:txBody>
          <a:bodyPr/>
          <a:lstStyle/>
          <a:p>
            <a:endParaRPr lang="fi-FI">
              <a:solidFill>
                <a:srgbClr val="000000"/>
              </a:solidFill>
            </a:endParaRPr>
          </a:p>
        </p:txBody>
      </p:sp>
      <p:sp>
        <p:nvSpPr>
          <p:cNvPr id="6" name="Slide Number Placeholder 5"/>
          <p:cNvSpPr>
            <a:spLocks noGrp="1"/>
          </p:cNvSpPr>
          <p:nvPr>
            <p:ph type="sldNum" sz="quarter" idx="12"/>
          </p:nvPr>
        </p:nvSpPr>
        <p:spPr/>
        <p:txBody>
          <a:bodyPr/>
          <a:lstStyle/>
          <a:p>
            <a:fld id="{E9D76F6D-1BD6-42E2-9B8E-8FC351C8E93A}" type="slidenum">
              <a:rPr lang="fi-FI" smtClean="0">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2181941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Otsikko ja sisältöä">
    <p:spTree>
      <p:nvGrpSpPr>
        <p:cNvPr id="1" name=""/>
        <p:cNvGrpSpPr/>
        <p:nvPr/>
      </p:nvGrpSpPr>
      <p:grpSpPr>
        <a:xfrm>
          <a:off x="0" y="0"/>
          <a:ext cx="0" cy="0"/>
          <a:chOff x="0" y="0"/>
          <a:chExt cx="0" cy="0"/>
        </a:xfrm>
      </p:grpSpPr>
      <p:sp>
        <p:nvSpPr>
          <p:cNvPr id="22" name="Otsikkoteksti"/>
          <p:cNvSpPr txBox="1">
            <a:spLocks noGrp="1"/>
          </p:cNvSpPr>
          <p:nvPr>
            <p:ph type="title"/>
          </p:nvPr>
        </p:nvSpPr>
        <p:spPr>
          <a:xfrm>
            <a:off x="449485" y="874676"/>
            <a:ext cx="10998201" cy="681075"/>
          </a:xfrm>
          <a:prstGeom prst="rect">
            <a:avLst/>
          </a:prstGeom>
        </p:spPr>
        <p:txBody>
          <a:bodyPr anchor="t">
            <a:normAutofit/>
          </a:bodyPr>
          <a:lstStyle>
            <a:lvl1pPr algn="l">
              <a:defRPr sz="4267">
                <a:solidFill>
                  <a:srgbClr val="005296"/>
                </a:solidFill>
                <a:latin typeface="Lucida Sans"/>
                <a:ea typeface="Lucida Sans"/>
                <a:cs typeface="Lucida Sans"/>
                <a:sym typeface="Lucida Sans"/>
              </a:defRPr>
            </a:lvl1pPr>
          </a:lstStyle>
          <a:p>
            <a:r>
              <a:t>Otsikkoteksti</a:t>
            </a:r>
          </a:p>
        </p:txBody>
      </p:sp>
      <p:sp>
        <p:nvSpPr>
          <p:cNvPr id="23" name="Leipätekstin taso yksi…"/>
          <p:cNvSpPr txBox="1">
            <a:spLocks noGrp="1"/>
          </p:cNvSpPr>
          <p:nvPr>
            <p:ph type="body" idx="1"/>
          </p:nvPr>
        </p:nvSpPr>
        <p:spPr>
          <a:xfrm>
            <a:off x="601133" y="1555749"/>
            <a:ext cx="10998200" cy="4106867"/>
          </a:xfrm>
          <a:prstGeom prst="rect">
            <a:avLst/>
          </a:prstGeom>
        </p:spPr>
        <p:txBody>
          <a:bodyPr>
            <a:normAutofit/>
          </a:bodyPr>
          <a:lstStyle>
            <a:lvl1pPr marL="457189" indent="-457189">
              <a:spcBef>
                <a:spcPts val="800"/>
              </a:spcBef>
              <a:defRPr sz="3333">
                <a:latin typeface="Lucida Sans"/>
                <a:ea typeface="Lucida Sans"/>
                <a:cs typeface="Lucida Sans"/>
                <a:sym typeface="Lucida Sans"/>
              </a:defRPr>
            </a:lvl1pPr>
            <a:lvl2pPr marL="1085822" indent="-476237">
              <a:spcBef>
                <a:spcPts val="800"/>
              </a:spcBef>
              <a:defRPr sz="3333">
                <a:latin typeface="Lucida Sans"/>
                <a:ea typeface="Lucida Sans"/>
                <a:cs typeface="Lucida Sans"/>
                <a:sym typeface="Lucida Sans"/>
              </a:defRPr>
            </a:lvl2pPr>
            <a:lvl3pPr marL="1695407" indent="-476237">
              <a:spcBef>
                <a:spcPts val="800"/>
              </a:spcBef>
              <a:defRPr sz="3333">
                <a:latin typeface="Lucida Sans"/>
                <a:ea typeface="Lucida Sans"/>
                <a:cs typeface="Lucida Sans"/>
                <a:sym typeface="Lucida Sans"/>
              </a:defRPr>
            </a:lvl3pPr>
            <a:lvl4pPr marL="2373026" indent="-544272">
              <a:spcBef>
                <a:spcPts val="800"/>
              </a:spcBef>
              <a:defRPr sz="3333">
                <a:latin typeface="Lucida Sans"/>
                <a:ea typeface="Lucida Sans"/>
                <a:cs typeface="Lucida Sans"/>
                <a:sym typeface="Lucida Sans"/>
              </a:defRPr>
            </a:lvl4pPr>
            <a:lvl5pPr marL="3073323" indent="-634984">
              <a:spcBef>
                <a:spcPts val="800"/>
              </a:spcBef>
              <a:defRPr sz="3333">
                <a:latin typeface="Lucida Sans"/>
                <a:ea typeface="Lucida Sans"/>
                <a:cs typeface="Lucida Sans"/>
                <a:sym typeface="Lucida Sans"/>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4" name="Dian numero"/>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3692186737"/>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Blanko kuosilla">
    <p:spTree>
      <p:nvGrpSpPr>
        <p:cNvPr id="1" name=""/>
        <p:cNvGrpSpPr/>
        <p:nvPr/>
      </p:nvGrpSpPr>
      <p:grpSpPr>
        <a:xfrm>
          <a:off x="0" y="0"/>
          <a:ext cx="0" cy="0"/>
          <a:chOff x="0" y="0"/>
          <a:chExt cx="0" cy="0"/>
        </a:xfrm>
      </p:grpSpPr>
      <p:sp>
        <p:nvSpPr>
          <p:cNvPr id="31" name="Dian numero"/>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243405932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5733FC-D9DE-41AC-B467-18783EE507C6}"/>
              </a:ext>
            </a:extLst>
          </p:cNvPr>
          <p:cNvSpPr>
            <a:spLocks noGrp="1"/>
          </p:cNvSpPr>
          <p:nvPr>
            <p:ph type="dt" sz="half" idx="10"/>
          </p:nvPr>
        </p:nvSpPr>
        <p:spPr/>
        <p:txBody>
          <a:bodyPr/>
          <a:lstStyle/>
          <a:p>
            <a:fld id="{D8CA3A28-252F-48A4-B76C-29C02462F3AA}" type="datetimeFigureOut">
              <a:rPr lang="fi-FI" smtClean="0"/>
              <a:t>10.6.2025</a:t>
            </a:fld>
            <a:endParaRPr lang="fi-FI"/>
          </a:p>
        </p:txBody>
      </p:sp>
      <p:sp>
        <p:nvSpPr>
          <p:cNvPr id="3" name="Alatunnisteen paikkamerkki 2">
            <a:extLst>
              <a:ext uri="{FF2B5EF4-FFF2-40B4-BE49-F238E27FC236}">
                <a16:creationId xmlns:a16="http://schemas.microsoft.com/office/drawing/2014/main" id="{DFBBF942-C39D-4953-8751-C00719CAA195}"/>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EE0B4A89-80C4-47E7-9308-7E9ACBCAE71F}"/>
              </a:ext>
            </a:extLst>
          </p:cNvPr>
          <p:cNvSpPr>
            <a:spLocks noGrp="1"/>
          </p:cNvSpPr>
          <p:nvPr>
            <p:ph type="sldNum" sz="quarter" idx="12"/>
          </p:nvPr>
        </p:nvSpPr>
        <p:spPr/>
        <p:txBody>
          <a:bodyPr/>
          <a:lstStyle/>
          <a:p>
            <a:fld id="{5AB0BA68-2269-464B-9BA1-4553180596B5}" type="slidenum">
              <a:rPr lang="fi-FI" smtClean="0"/>
              <a:t>‹#›</a:t>
            </a:fld>
            <a:endParaRPr lang="fi-FI"/>
          </a:p>
        </p:txBody>
      </p:sp>
    </p:spTree>
    <p:extLst>
      <p:ext uri="{BB962C8B-B14F-4D97-AF65-F5344CB8AC3E}">
        <p14:creationId xmlns:p14="http://schemas.microsoft.com/office/powerpoint/2010/main" val="42527621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Kuva ja tekstiä">
    <p:spTree>
      <p:nvGrpSpPr>
        <p:cNvPr id="1" name=""/>
        <p:cNvGrpSpPr/>
        <p:nvPr/>
      </p:nvGrpSpPr>
      <p:grpSpPr>
        <a:xfrm>
          <a:off x="0" y="0"/>
          <a:ext cx="0" cy="0"/>
          <a:chOff x="0" y="0"/>
          <a:chExt cx="0" cy="0"/>
        </a:xfrm>
      </p:grpSpPr>
      <p:pic>
        <p:nvPicPr>
          <p:cNvPr id="38" name="Picture 1" descr="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14" y="1"/>
            <a:ext cx="12181172" cy="6857999"/>
          </a:xfrm>
          <a:prstGeom prst="rect">
            <a:avLst/>
          </a:prstGeom>
          <a:ln w="12700">
            <a:miter lim="400000"/>
          </a:ln>
        </p:spPr>
      </p:pic>
      <p:sp>
        <p:nvSpPr>
          <p:cNvPr id="39" name="Otsikkoteksti"/>
          <p:cNvSpPr txBox="1">
            <a:spLocks noGrp="1"/>
          </p:cNvSpPr>
          <p:nvPr>
            <p:ph type="title"/>
          </p:nvPr>
        </p:nvSpPr>
        <p:spPr>
          <a:xfrm>
            <a:off x="7963908" y="778929"/>
            <a:ext cx="3733120" cy="580692"/>
          </a:xfrm>
          <a:prstGeom prst="rect">
            <a:avLst/>
          </a:prstGeom>
        </p:spPr>
        <p:txBody>
          <a:bodyPr anchor="t">
            <a:normAutofit/>
          </a:bodyPr>
          <a:lstStyle>
            <a:lvl1pPr algn="l">
              <a:defRPr sz="2400">
                <a:solidFill>
                  <a:srgbClr val="005296"/>
                </a:solidFill>
                <a:latin typeface="Lucida Sans"/>
                <a:ea typeface="Lucida Sans"/>
                <a:cs typeface="Lucida Sans"/>
                <a:sym typeface="Lucida Sans"/>
              </a:defRPr>
            </a:lvl1pPr>
          </a:lstStyle>
          <a:p>
            <a:r>
              <a:t>Otsikkoteksti</a:t>
            </a:r>
          </a:p>
        </p:txBody>
      </p:sp>
      <p:sp>
        <p:nvSpPr>
          <p:cNvPr id="40" name="Picture Placeholder 2"/>
          <p:cNvSpPr>
            <a:spLocks noGrp="1"/>
          </p:cNvSpPr>
          <p:nvPr>
            <p:ph type="pic" idx="21"/>
          </p:nvPr>
        </p:nvSpPr>
        <p:spPr>
          <a:xfrm>
            <a:off x="601136" y="882650"/>
            <a:ext cx="7120465" cy="4781551"/>
          </a:xfrm>
          <a:prstGeom prst="rect">
            <a:avLst/>
          </a:prstGeom>
        </p:spPr>
        <p:txBody>
          <a:bodyPr lIns="91439" rIns="91439"/>
          <a:lstStyle/>
          <a:p>
            <a:endParaRPr dirty="0"/>
          </a:p>
        </p:txBody>
      </p:sp>
      <p:sp>
        <p:nvSpPr>
          <p:cNvPr id="41" name="Leipätekstin taso yksi…"/>
          <p:cNvSpPr txBox="1">
            <a:spLocks noGrp="1"/>
          </p:cNvSpPr>
          <p:nvPr>
            <p:ph type="body" sz="quarter" idx="1"/>
          </p:nvPr>
        </p:nvSpPr>
        <p:spPr>
          <a:xfrm>
            <a:off x="7963909" y="1221876"/>
            <a:ext cx="3733119" cy="4442325"/>
          </a:xfrm>
          <a:prstGeom prst="rect">
            <a:avLst/>
          </a:prstGeom>
        </p:spPr>
        <p:txBody>
          <a:bodyPr>
            <a:normAutofit/>
          </a:bodyPr>
          <a:lstStyle>
            <a:lvl1pPr marL="0" indent="0">
              <a:spcBef>
                <a:spcPts val="400"/>
              </a:spcBef>
              <a:buSzTx/>
              <a:buFontTx/>
              <a:buNone/>
              <a:defRPr sz="1867">
                <a:latin typeface="Lucida Sans"/>
                <a:ea typeface="Lucida Sans"/>
                <a:cs typeface="Lucida Sans"/>
                <a:sym typeface="Lucida Sans"/>
              </a:defRPr>
            </a:lvl1pPr>
            <a:lvl2pPr marL="0" indent="609585">
              <a:spcBef>
                <a:spcPts val="400"/>
              </a:spcBef>
              <a:buSzTx/>
              <a:buFontTx/>
              <a:buNone/>
              <a:defRPr sz="1867">
                <a:latin typeface="Lucida Sans"/>
                <a:ea typeface="Lucida Sans"/>
                <a:cs typeface="Lucida Sans"/>
                <a:sym typeface="Lucida Sans"/>
              </a:defRPr>
            </a:lvl2pPr>
            <a:lvl3pPr marL="0" indent="1219170">
              <a:spcBef>
                <a:spcPts val="400"/>
              </a:spcBef>
              <a:buSzTx/>
              <a:buFontTx/>
              <a:buNone/>
              <a:defRPr sz="1867">
                <a:latin typeface="Lucida Sans"/>
                <a:ea typeface="Lucida Sans"/>
                <a:cs typeface="Lucida Sans"/>
                <a:sym typeface="Lucida Sans"/>
              </a:defRPr>
            </a:lvl3pPr>
            <a:lvl4pPr marL="0" indent="1828754">
              <a:spcBef>
                <a:spcPts val="400"/>
              </a:spcBef>
              <a:buSzTx/>
              <a:buFontTx/>
              <a:buNone/>
              <a:defRPr sz="1867">
                <a:latin typeface="Lucida Sans"/>
                <a:ea typeface="Lucida Sans"/>
                <a:cs typeface="Lucida Sans"/>
                <a:sym typeface="Lucida Sans"/>
              </a:defRPr>
            </a:lvl4pPr>
            <a:lvl5pPr marL="0" indent="2438339">
              <a:spcBef>
                <a:spcPts val="400"/>
              </a:spcBef>
              <a:buSzTx/>
              <a:buFontTx/>
              <a:buNone/>
              <a:defRPr sz="1867">
                <a:latin typeface="Lucida Sans"/>
                <a:ea typeface="Lucida Sans"/>
                <a:cs typeface="Lucida Sans"/>
                <a:sym typeface="Lucida Sans"/>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2" name="Dian numero"/>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1872937854"/>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Otsikko ja sisältö logolla">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5" name="Otsikkoteksti"/>
          <p:cNvSpPr txBox="1">
            <a:spLocks noGrp="1"/>
          </p:cNvSpPr>
          <p:nvPr>
            <p:ph type="title"/>
          </p:nvPr>
        </p:nvSpPr>
        <p:spPr>
          <a:xfrm>
            <a:off x="838200" y="293033"/>
            <a:ext cx="10515600" cy="740803"/>
          </a:xfrm>
          <a:prstGeom prst="rect">
            <a:avLst/>
          </a:prstGeom>
        </p:spPr>
        <p:txBody>
          <a:bodyPr anchor="t">
            <a:normAutofit/>
          </a:bodyPr>
          <a:lstStyle>
            <a:lvl1pPr algn="l">
              <a:defRPr sz="4000">
                <a:solidFill>
                  <a:srgbClr val="005296"/>
                </a:solidFill>
                <a:latin typeface="Lucida Sans"/>
                <a:ea typeface="Lucida Sans"/>
                <a:cs typeface="Lucida Sans"/>
                <a:sym typeface="Lucida Sans"/>
              </a:defRPr>
            </a:lvl1pPr>
          </a:lstStyle>
          <a:p>
            <a:r>
              <a:t>Otsikkoteksti</a:t>
            </a:r>
          </a:p>
        </p:txBody>
      </p:sp>
      <p:sp>
        <p:nvSpPr>
          <p:cNvPr id="66" name="Leipätekstin taso yksi…"/>
          <p:cNvSpPr txBox="1">
            <a:spLocks noGrp="1"/>
          </p:cNvSpPr>
          <p:nvPr>
            <p:ph type="body" idx="1"/>
          </p:nvPr>
        </p:nvSpPr>
        <p:spPr>
          <a:xfrm>
            <a:off x="838200" y="1097280"/>
            <a:ext cx="10515600" cy="4641088"/>
          </a:xfrm>
          <a:prstGeom prst="rect">
            <a:avLst/>
          </a:prstGeom>
        </p:spPr>
        <p:txBody>
          <a:bodyPr>
            <a:normAutofit/>
          </a:bodyPr>
          <a:lstStyle>
            <a:lvl1pPr>
              <a:spcBef>
                <a:spcPts val="667"/>
              </a:spcBef>
              <a:defRPr sz="2933">
                <a:latin typeface="Lucida Sans"/>
                <a:ea typeface="Lucida Sans"/>
                <a:cs typeface="Lucida Sans"/>
                <a:sym typeface="Lucida Sans"/>
              </a:defRPr>
            </a:lvl1pPr>
            <a:lvl2pPr marL="1028674" indent="-419090">
              <a:spcBef>
                <a:spcPts val="667"/>
              </a:spcBef>
              <a:defRPr sz="2933">
                <a:latin typeface="Lucida Sans"/>
                <a:ea typeface="Lucida Sans"/>
                <a:cs typeface="Lucida Sans"/>
                <a:sym typeface="Lucida Sans"/>
              </a:defRPr>
            </a:lvl2pPr>
            <a:lvl3pPr marL="1591694" indent="-372524">
              <a:spcBef>
                <a:spcPts val="667"/>
              </a:spcBef>
              <a:defRPr sz="2933">
                <a:latin typeface="Lucida Sans"/>
                <a:ea typeface="Lucida Sans"/>
                <a:cs typeface="Lucida Sans"/>
                <a:sym typeface="Lucida Sans"/>
              </a:defRPr>
            </a:lvl3pPr>
            <a:lvl4pPr marL="2247844" indent="-419090">
              <a:spcBef>
                <a:spcPts val="667"/>
              </a:spcBef>
              <a:defRPr sz="2933">
                <a:latin typeface="Lucida Sans"/>
                <a:ea typeface="Lucida Sans"/>
                <a:cs typeface="Lucida Sans"/>
                <a:sym typeface="Lucida Sans"/>
              </a:defRPr>
            </a:lvl4pPr>
            <a:lvl5pPr marL="2773611" indent="-335272">
              <a:spcBef>
                <a:spcPts val="667"/>
              </a:spcBef>
              <a:defRPr sz="2933">
                <a:latin typeface="Lucida Sans"/>
                <a:ea typeface="Lucida Sans"/>
                <a:cs typeface="Lucida Sans"/>
                <a:sym typeface="Lucida Sans"/>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67" name="Dian numero"/>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2088002591"/>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Aloitus ">
    <p:spTree>
      <p:nvGrpSpPr>
        <p:cNvPr id="1" name=""/>
        <p:cNvGrpSpPr/>
        <p:nvPr/>
      </p:nvGrpSpPr>
      <p:grpSpPr>
        <a:xfrm>
          <a:off x="0" y="0"/>
          <a:ext cx="0" cy="0"/>
          <a:chOff x="0" y="0"/>
          <a:chExt cx="0" cy="0"/>
        </a:xfrm>
      </p:grpSpPr>
      <p:pic>
        <p:nvPicPr>
          <p:cNvPr id="74" name="Picture 1" descr="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14" y="1"/>
            <a:ext cx="12181172" cy="6857999"/>
          </a:xfrm>
          <a:prstGeom prst="rect">
            <a:avLst/>
          </a:prstGeom>
          <a:ln w="12700">
            <a:miter lim="400000"/>
          </a:ln>
        </p:spPr>
      </p:pic>
      <p:sp>
        <p:nvSpPr>
          <p:cNvPr id="75" name="Otsikkoteksti"/>
          <p:cNvSpPr txBox="1">
            <a:spLocks noGrp="1"/>
          </p:cNvSpPr>
          <p:nvPr>
            <p:ph type="title"/>
          </p:nvPr>
        </p:nvSpPr>
        <p:spPr>
          <a:xfrm>
            <a:off x="5986938" y="5715862"/>
            <a:ext cx="5612397" cy="443332"/>
          </a:xfrm>
          <a:prstGeom prst="rect">
            <a:avLst/>
          </a:prstGeom>
        </p:spPr>
        <p:txBody>
          <a:bodyPr anchor="t">
            <a:normAutofit/>
          </a:bodyPr>
          <a:lstStyle>
            <a:lvl1pPr algn="l">
              <a:defRPr sz="2667">
                <a:solidFill>
                  <a:srgbClr val="005296"/>
                </a:solidFill>
                <a:latin typeface="Lucida Sans"/>
                <a:ea typeface="Lucida Sans"/>
                <a:cs typeface="Lucida Sans"/>
                <a:sym typeface="Lucida Sans"/>
              </a:defRPr>
            </a:lvl1pPr>
          </a:lstStyle>
          <a:p>
            <a:r>
              <a:t>Otsikkoteksti</a:t>
            </a:r>
          </a:p>
        </p:txBody>
      </p:sp>
      <p:sp>
        <p:nvSpPr>
          <p:cNvPr id="76" name="Leipätekstin taso yksi…"/>
          <p:cNvSpPr txBox="1">
            <a:spLocks noGrp="1"/>
          </p:cNvSpPr>
          <p:nvPr>
            <p:ph type="body" sz="quarter" idx="1"/>
          </p:nvPr>
        </p:nvSpPr>
        <p:spPr>
          <a:xfrm>
            <a:off x="6003871" y="6070293"/>
            <a:ext cx="5595464" cy="385544"/>
          </a:xfrm>
          <a:prstGeom prst="rect">
            <a:avLst/>
          </a:prstGeom>
        </p:spPr>
        <p:txBody>
          <a:bodyPr>
            <a:normAutofit/>
          </a:bodyPr>
          <a:lstStyle>
            <a:lvl1pPr marL="0" indent="0">
              <a:spcBef>
                <a:spcPts val="400"/>
              </a:spcBef>
              <a:buSzTx/>
              <a:buFontTx/>
              <a:buNone/>
              <a:defRPr sz="1867">
                <a:latin typeface="Lucida Sans"/>
                <a:ea typeface="Lucida Sans"/>
                <a:cs typeface="Lucida Sans"/>
                <a:sym typeface="Lucida Sans"/>
              </a:defRPr>
            </a:lvl1pPr>
            <a:lvl2pPr marL="0" indent="609585">
              <a:spcBef>
                <a:spcPts val="400"/>
              </a:spcBef>
              <a:buSzTx/>
              <a:buFontTx/>
              <a:buNone/>
              <a:defRPr sz="1867">
                <a:latin typeface="Lucida Sans"/>
                <a:ea typeface="Lucida Sans"/>
                <a:cs typeface="Lucida Sans"/>
                <a:sym typeface="Lucida Sans"/>
              </a:defRPr>
            </a:lvl2pPr>
            <a:lvl3pPr marL="0" indent="1219170">
              <a:spcBef>
                <a:spcPts val="400"/>
              </a:spcBef>
              <a:buSzTx/>
              <a:buFontTx/>
              <a:buNone/>
              <a:defRPr sz="1867">
                <a:latin typeface="Lucida Sans"/>
                <a:ea typeface="Lucida Sans"/>
                <a:cs typeface="Lucida Sans"/>
                <a:sym typeface="Lucida Sans"/>
              </a:defRPr>
            </a:lvl3pPr>
            <a:lvl4pPr marL="0" indent="1828754">
              <a:spcBef>
                <a:spcPts val="400"/>
              </a:spcBef>
              <a:buSzTx/>
              <a:buFontTx/>
              <a:buNone/>
              <a:defRPr sz="1867">
                <a:latin typeface="Lucida Sans"/>
                <a:ea typeface="Lucida Sans"/>
                <a:cs typeface="Lucida Sans"/>
                <a:sym typeface="Lucida Sans"/>
              </a:defRPr>
            </a:lvl4pPr>
            <a:lvl5pPr marL="0" indent="2438339">
              <a:spcBef>
                <a:spcPts val="400"/>
              </a:spcBef>
              <a:buSzTx/>
              <a:buFontTx/>
              <a:buNone/>
              <a:defRPr sz="1867">
                <a:latin typeface="Lucida Sans"/>
                <a:ea typeface="Lucida Sans"/>
                <a:cs typeface="Lucida Sans"/>
                <a:sym typeface="Lucida Sans"/>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77" name="Dian numero"/>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1454120881"/>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D2CB5-7ABB-7148-BFD2-293F7534941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FI"/>
          </a:p>
        </p:txBody>
      </p:sp>
      <p:sp>
        <p:nvSpPr>
          <p:cNvPr id="3" name="Subtitle 2">
            <a:extLst>
              <a:ext uri="{FF2B5EF4-FFF2-40B4-BE49-F238E27FC236}">
                <a16:creationId xmlns:a16="http://schemas.microsoft.com/office/drawing/2014/main" id="{330C2C86-3229-9B47-A9B3-CE8C6647F7CA}"/>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FI"/>
          </a:p>
        </p:txBody>
      </p:sp>
      <p:sp>
        <p:nvSpPr>
          <p:cNvPr id="4" name="Date Placeholder 3">
            <a:extLst>
              <a:ext uri="{FF2B5EF4-FFF2-40B4-BE49-F238E27FC236}">
                <a16:creationId xmlns:a16="http://schemas.microsoft.com/office/drawing/2014/main" id="{6645ADE3-FE8C-8D40-B2B7-79C40BAA9B14}"/>
              </a:ext>
            </a:extLst>
          </p:cNvPr>
          <p:cNvSpPr>
            <a:spLocks noGrp="1"/>
          </p:cNvSpPr>
          <p:nvPr>
            <p:ph type="dt" sz="half" idx="10"/>
          </p:nvPr>
        </p:nvSpPr>
        <p:spPr/>
        <p:txBody>
          <a:bodyPr/>
          <a:lstStyle/>
          <a:p>
            <a:fld id="{8009BC3D-DA72-8B4D-9C0B-A58C178D98E5}" type="datetimeFigureOut">
              <a:rPr lang="en-FI" smtClean="0"/>
              <a:t>06/10/2025</a:t>
            </a:fld>
            <a:endParaRPr lang="en-FI"/>
          </a:p>
        </p:txBody>
      </p:sp>
      <p:sp>
        <p:nvSpPr>
          <p:cNvPr id="5" name="Footer Placeholder 4">
            <a:extLst>
              <a:ext uri="{FF2B5EF4-FFF2-40B4-BE49-F238E27FC236}">
                <a16:creationId xmlns:a16="http://schemas.microsoft.com/office/drawing/2014/main" id="{ABD9D1C8-7AC8-5541-A723-A3D309A202CD}"/>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E878DA43-CDD4-484E-B6CC-9A4AF7A7CFB0}"/>
              </a:ext>
            </a:extLst>
          </p:cNvPr>
          <p:cNvSpPr>
            <a:spLocks noGrp="1"/>
          </p:cNvSpPr>
          <p:nvPr>
            <p:ph type="sldNum" sz="quarter" idx="12"/>
          </p:nvPr>
        </p:nvSpPr>
        <p:spPr>
          <a:xfrm>
            <a:off x="8393597" y="6187074"/>
            <a:ext cx="344003" cy="338554"/>
          </a:xfrm>
        </p:spPr>
        <p:txBody>
          <a:bodyPr/>
          <a:lstStyle/>
          <a:p>
            <a:fld id="{3A838B0A-F0B8-9B47-BD8B-B70944016F5B}" type="slidenum">
              <a:rPr lang="en-FI" smtClean="0"/>
              <a:t>‹#›</a:t>
            </a:fld>
            <a:endParaRPr lang="en-FI"/>
          </a:p>
        </p:txBody>
      </p:sp>
    </p:spTree>
    <p:extLst>
      <p:ext uri="{BB962C8B-B14F-4D97-AF65-F5344CB8AC3E}">
        <p14:creationId xmlns:p14="http://schemas.microsoft.com/office/powerpoint/2010/main" val="27027132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woObj">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8B9673EE-4041-492F-BA0E-2F18D990949A}" type="datetimeFigureOut">
              <a:rPr lang="fi-FI" smtClean="0"/>
              <a:pPr/>
              <a:t>10.6.2025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a:xfrm>
            <a:off x="8393597" y="6187074"/>
            <a:ext cx="344003" cy="338554"/>
          </a:xfrm>
        </p:spPr>
        <p:txBody>
          <a:bodyPr/>
          <a:lstStyle/>
          <a:p>
            <a:fld id="{396A2528-BFCE-4DA1-8CA6-E7CCE78C7A79}" type="slidenum">
              <a:rPr lang="fi-FI" smtClean="0"/>
              <a:pPr/>
              <a:t>‹#›</a:t>
            </a:fld>
            <a:endParaRPr lang="fi-FI"/>
          </a:p>
        </p:txBody>
      </p:sp>
    </p:spTree>
    <p:extLst>
      <p:ext uri="{BB962C8B-B14F-4D97-AF65-F5344CB8AC3E}">
        <p14:creationId xmlns:p14="http://schemas.microsoft.com/office/powerpoint/2010/main" val="6446207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914400" y="2130426"/>
            <a:ext cx="10363200" cy="1470025"/>
          </a:xfrm>
        </p:spPr>
        <p:txBody>
          <a:bodyPr/>
          <a:lstStyle/>
          <a:p>
            <a:r>
              <a:rPr lang="fi-FI"/>
              <a:t>Muokkaa perustyylejä naps.</a:t>
            </a:r>
          </a:p>
        </p:txBody>
      </p:sp>
      <p:sp>
        <p:nvSpPr>
          <p:cNvPr id="3" name="Alaotsikk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t>
            </a:r>
          </a:p>
        </p:txBody>
      </p:sp>
      <p:sp>
        <p:nvSpPr>
          <p:cNvPr id="4" name="Päivämäärän paikkamerkki 3"/>
          <p:cNvSpPr>
            <a:spLocks noGrp="1"/>
          </p:cNvSpPr>
          <p:nvPr>
            <p:ph type="dt" sz="half" idx="10"/>
          </p:nvPr>
        </p:nvSpPr>
        <p:spPr/>
        <p:txBody>
          <a:bodyPr/>
          <a:lstStyle>
            <a:lvl1pPr>
              <a:defRPr/>
            </a:lvl1pPr>
          </a:lstStyle>
          <a:p>
            <a:fld id="{A5263CDB-185B-498F-B7B7-FA884301EBCA}" type="datetimeFigureOut">
              <a:rPr lang="fi-FI" altLang="fi-FI"/>
              <a:pPr/>
              <a:t>10.6.2025</a:t>
            </a:fld>
            <a:endParaRPr lang="fi-FI" altLang="fi-FI"/>
          </a:p>
        </p:txBody>
      </p:sp>
      <p:sp>
        <p:nvSpPr>
          <p:cNvPr id="5" name="Alatunnisteen paikkamerkki 4"/>
          <p:cNvSpPr>
            <a:spLocks noGrp="1"/>
          </p:cNvSpPr>
          <p:nvPr>
            <p:ph type="ftr" sz="quarter" idx="11"/>
          </p:nvPr>
        </p:nvSpPr>
        <p:spPr/>
        <p:txBody>
          <a:bodyPr/>
          <a:lstStyle>
            <a:lvl1pPr>
              <a:defRPr/>
            </a:lvl1pPr>
          </a:lstStyle>
          <a:p>
            <a:pPr>
              <a:defRPr/>
            </a:pP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lvl1pPr>
              <a:defRPr/>
            </a:lvl1pPr>
          </a:lstStyle>
          <a:p>
            <a:fld id="{7680B9DB-F72B-4AE2-87EC-8D3C38B1DC61}" type="slidenum">
              <a:rPr lang="fi-FI" altLang="fi-FI"/>
              <a:pPr/>
              <a:t>‹#›</a:t>
            </a:fld>
            <a:endParaRPr lang="fi-FI" altLang="fi-FI"/>
          </a:p>
        </p:txBody>
      </p:sp>
    </p:spTree>
    <p:extLst>
      <p:ext uri="{BB962C8B-B14F-4D97-AF65-F5344CB8AC3E}">
        <p14:creationId xmlns:p14="http://schemas.microsoft.com/office/powerpoint/2010/main" val="38229513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fld id="{B18209DC-0999-4996-969C-22E6069BC3BC}" type="datetimeFigureOut">
              <a:rPr lang="fi-FI" altLang="fi-FI"/>
              <a:pPr/>
              <a:t>10.6.2025</a:t>
            </a:fld>
            <a:endParaRPr lang="fi-FI" altLang="fi-FI"/>
          </a:p>
        </p:txBody>
      </p:sp>
      <p:sp>
        <p:nvSpPr>
          <p:cNvPr id="5" name="Alatunnisteen paikkamerkki 4"/>
          <p:cNvSpPr>
            <a:spLocks noGrp="1"/>
          </p:cNvSpPr>
          <p:nvPr>
            <p:ph type="ftr" sz="quarter" idx="11"/>
          </p:nvPr>
        </p:nvSpPr>
        <p:spPr/>
        <p:txBody>
          <a:bodyPr/>
          <a:lstStyle>
            <a:lvl1pPr>
              <a:defRPr/>
            </a:lvl1pPr>
          </a:lstStyle>
          <a:p>
            <a:pPr>
              <a:defRPr/>
            </a:pP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lvl1pPr>
              <a:defRPr/>
            </a:lvl1pPr>
          </a:lstStyle>
          <a:p>
            <a:fld id="{87B39295-913A-4F2E-A942-D3245DCA1377}" type="slidenum">
              <a:rPr lang="fi-FI" altLang="fi-FI"/>
              <a:pPr/>
              <a:t>‹#›</a:t>
            </a:fld>
            <a:endParaRPr lang="fi-FI" altLang="fi-FI"/>
          </a:p>
        </p:txBody>
      </p:sp>
    </p:spTree>
    <p:extLst>
      <p:ext uri="{BB962C8B-B14F-4D97-AF65-F5344CB8AC3E}">
        <p14:creationId xmlns:p14="http://schemas.microsoft.com/office/powerpoint/2010/main" val="19515558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01"/>
            <a:ext cx="10363200" cy="1362075"/>
          </a:xfrm>
        </p:spPr>
        <p:txBody>
          <a:bodyPr anchor="t"/>
          <a:lstStyle>
            <a:lvl1pPr algn="l">
              <a:defRPr sz="4000" b="1" cap="all"/>
            </a:lvl1pPr>
          </a:lstStyle>
          <a:p>
            <a:r>
              <a:rPr lang="fi-FI"/>
              <a:t>Muokkaa perustyylejä naps.</a:t>
            </a:r>
          </a:p>
        </p:txBody>
      </p:sp>
      <p:sp>
        <p:nvSpPr>
          <p:cNvPr id="3" name="Tekstin paikkamerkki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lvl1pPr>
              <a:defRPr/>
            </a:lvl1pPr>
          </a:lstStyle>
          <a:p>
            <a:fld id="{FF59B16D-C4F3-4E45-8E6A-FF725FB1F34F}" type="datetimeFigureOut">
              <a:rPr lang="fi-FI" altLang="fi-FI"/>
              <a:pPr/>
              <a:t>10.6.2025</a:t>
            </a:fld>
            <a:endParaRPr lang="fi-FI" altLang="fi-FI"/>
          </a:p>
        </p:txBody>
      </p:sp>
      <p:sp>
        <p:nvSpPr>
          <p:cNvPr id="5" name="Alatunnisteen paikkamerkki 4"/>
          <p:cNvSpPr>
            <a:spLocks noGrp="1"/>
          </p:cNvSpPr>
          <p:nvPr>
            <p:ph type="ftr" sz="quarter" idx="11"/>
          </p:nvPr>
        </p:nvSpPr>
        <p:spPr/>
        <p:txBody>
          <a:bodyPr/>
          <a:lstStyle>
            <a:lvl1pPr>
              <a:defRPr/>
            </a:lvl1pPr>
          </a:lstStyle>
          <a:p>
            <a:pPr>
              <a:defRPr/>
            </a:pP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lvl1pPr>
              <a:defRPr/>
            </a:lvl1pPr>
          </a:lstStyle>
          <a:p>
            <a:fld id="{4A06CA34-C89C-49D8-8BE1-9F3D5BDDF86E}" type="slidenum">
              <a:rPr lang="fi-FI" altLang="fi-FI"/>
              <a:pPr/>
              <a:t>‹#›</a:t>
            </a:fld>
            <a:endParaRPr lang="fi-FI" altLang="fi-FI"/>
          </a:p>
        </p:txBody>
      </p:sp>
    </p:spTree>
    <p:extLst>
      <p:ext uri="{BB962C8B-B14F-4D97-AF65-F5344CB8AC3E}">
        <p14:creationId xmlns:p14="http://schemas.microsoft.com/office/powerpoint/2010/main" val="9825012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fld id="{2CEAC619-7077-4323-9538-50BF82183143}" type="datetimeFigureOut">
              <a:rPr lang="fi-FI" altLang="fi-FI"/>
              <a:pPr/>
              <a:t>10.6.2025</a:t>
            </a:fld>
            <a:endParaRPr lang="fi-FI" altLang="fi-FI"/>
          </a:p>
        </p:txBody>
      </p:sp>
      <p:sp>
        <p:nvSpPr>
          <p:cNvPr id="6" name="Alatunnisteen paikkamerkki 4"/>
          <p:cNvSpPr>
            <a:spLocks noGrp="1"/>
          </p:cNvSpPr>
          <p:nvPr>
            <p:ph type="ftr" sz="quarter" idx="11"/>
          </p:nvPr>
        </p:nvSpPr>
        <p:spPr/>
        <p:txBody>
          <a:bodyPr/>
          <a:lstStyle>
            <a:lvl1pPr>
              <a:defRPr/>
            </a:lvl1pPr>
          </a:lstStyle>
          <a:p>
            <a:pPr>
              <a:defRPr/>
            </a:pPr>
            <a:endParaRPr lang="fi-FI">
              <a:solidFill>
                <a:prstClr val="black">
                  <a:tint val="75000"/>
                </a:prstClr>
              </a:solidFill>
            </a:endParaRPr>
          </a:p>
        </p:txBody>
      </p:sp>
      <p:sp>
        <p:nvSpPr>
          <p:cNvPr id="7" name="Dian numeron paikkamerkki 5"/>
          <p:cNvSpPr>
            <a:spLocks noGrp="1"/>
          </p:cNvSpPr>
          <p:nvPr>
            <p:ph type="sldNum" sz="quarter" idx="12"/>
          </p:nvPr>
        </p:nvSpPr>
        <p:spPr/>
        <p:txBody>
          <a:bodyPr/>
          <a:lstStyle>
            <a:lvl1pPr>
              <a:defRPr/>
            </a:lvl1pPr>
          </a:lstStyle>
          <a:p>
            <a:fld id="{95CD27F5-C48F-43A2-8443-46CDDE99BB7E}" type="slidenum">
              <a:rPr lang="fi-FI" altLang="fi-FI"/>
              <a:pPr/>
              <a:t>‹#›</a:t>
            </a:fld>
            <a:endParaRPr lang="fi-FI" altLang="fi-FI"/>
          </a:p>
        </p:txBody>
      </p:sp>
    </p:spTree>
    <p:extLst>
      <p:ext uri="{BB962C8B-B14F-4D97-AF65-F5344CB8AC3E}">
        <p14:creationId xmlns:p14="http://schemas.microsoft.com/office/powerpoint/2010/main" val="13107897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perustyylejä naps.</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p:cNvSpPr>
            <a:spLocks noGrp="1"/>
          </p:cNvSpPr>
          <p:nvPr>
            <p:ph type="dt" sz="half" idx="10"/>
          </p:nvPr>
        </p:nvSpPr>
        <p:spPr/>
        <p:txBody>
          <a:bodyPr/>
          <a:lstStyle>
            <a:lvl1pPr>
              <a:defRPr/>
            </a:lvl1pPr>
          </a:lstStyle>
          <a:p>
            <a:fld id="{3EF023D5-AF02-4F0D-8585-C5F0A06463FA}" type="datetimeFigureOut">
              <a:rPr lang="fi-FI" altLang="fi-FI"/>
              <a:pPr/>
              <a:t>10.6.2025</a:t>
            </a:fld>
            <a:endParaRPr lang="fi-FI" altLang="fi-FI"/>
          </a:p>
        </p:txBody>
      </p:sp>
      <p:sp>
        <p:nvSpPr>
          <p:cNvPr id="8" name="Alatunnisteen paikkamerkki 4"/>
          <p:cNvSpPr>
            <a:spLocks noGrp="1"/>
          </p:cNvSpPr>
          <p:nvPr>
            <p:ph type="ftr" sz="quarter" idx="11"/>
          </p:nvPr>
        </p:nvSpPr>
        <p:spPr/>
        <p:txBody>
          <a:bodyPr/>
          <a:lstStyle>
            <a:lvl1pPr>
              <a:defRPr/>
            </a:lvl1pPr>
          </a:lstStyle>
          <a:p>
            <a:pPr>
              <a:defRPr/>
            </a:pPr>
            <a:endParaRPr lang="fi-FI">
              <a:solidFill>
                <a:prstClr val="black">
                  <a:tint val="75000"/>
                </a:prstClr>
              </a:solidFill>
            </a:endParaRPr>
          </a:p>
        </p:txBody>
      </p:sp>
      <p:sp>
        <p:nvSpPr>
          <p:cNvPr id="9" name="Dian numeron paikkamerkki 5"/>
          <p:cNvSpPr>
            <a:spLocks noGrp="1"/>
          </p:cNvSpPr>
          <p:nvPr>
            <p:ph type="sldNum" sz="quarter" idx="12"/>
          </p:nvPr>
        </p:nvSpPr>
        <p:spPr/>
        <p:txBody>
          <a:bodyPr/>
          <a:lstStyle>
            <a:lvl1pPr>
              <a:defRPr/>
            </a:lvl1pPr>
          </a:lstStyle>
          <a:p>
            <a:fld id="{31F08A46-D913-4B05-8007-4D2D741360F5}" type="slidenum">
              <a:rPr lang="fi-FI" altLang="fi-FI"/>
              <a:pPr/>
              <a:t>‹#›</a:t>
            </a:fld>
            <a:endParaRPr lang="fi-FI" altLang="fi-FI"/>
          </a:p>
        </p:txBody>
      </p:sp>
    </p:spTree>
    <p:extLst>
      <p:ext uri="{BB962C8B-B14F-4D97-AF65-F5344CB8AC3E}">
        <p14:creationId xmlns:p14="http://schemas.microsoft.com/office/powerpoint/2010/main" val="361203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305F5-0C53-4387-8AEE-6A6A5116821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18F7C35D-E025-47B2-AFB4-B419989511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585EC58-6E82-4AA3-AD6F-151C5650B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7BB7328-4C2E-4AF4-A972-EA53A7281D7F}"/>
              </a:ext>
            </a:extLst>
          </p:cNvPr>
          <p:cNvSpPr>
            <a:spLocks noGrp="1"/>
          </p:cNvSpPr>
          <p:nvPr>
            <p:ph type="dt" sz="half" idx="10"/>
          </p:nvPr>
        </p:nvSpPr>
        <p:spPr/>
        <p:txBody>
          <a:bodyPr/>
          <a:lstStyle/>
          <a:p>
            <a:fld id="{D8CA3A28-252F-48A4-B76C-29C02462F3AA}" type="datetimeFigureOut">
              <a:rPr lang="fi-FI" smtClean="0"/>
              <a:t>10.6.2025</a:t>
            </a:fld>
            <a:endParaRPr lang="fi-FI"/>
          </a:p>
        </p:txBody>
      </p:sp>
      <p:sp>
        <p:nvSpPr>
          <p:cNvPr id="6" name="Alatunnisteen paikkamerkki 5">
            <a:extLst>
              <a:ext uri="{FF2B5EF4-FFF2-40B4-BE49-F238E27FC236}">
                <a16:creationId xmlns:a16="http://schemas.microsoft.com/office/drawing/2014/main" id="{A05F2F7F-484D-4F8D-90DF-605321E352E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C54FEFA-8F19-4801-A63C-A9EB465162E5}"/>
              </a:ext>
            </a:extLst>
          </p:cNvPr>
          <p:cNvSpPr>
            <a:spLocks noGrp="1"/>
          </p:cNvSpPr>
          <p:nvPr>
            <p:ph type="sldNum" sz="quarter" idx="12"/>
          </p:nvPr>
        </p:nvSpPr>
        <p:spPr/>
        <p:txBody>
          <a:bodyPr/>
          <a:lstStyle/>
          <a:p>
            <a:fld id="{5AB0BA68-2269-464B-9BA1-4553180596B5}" type="slidenum">
              <a:rPr lang="fi-FI" smtClean="0"/>
              <a:t>‹#›</a:t>
            </a:fld>
            <a:endParaRPr lang="fi-FI"/>
          </a:p>
        </p:txBody>
      </p:sp>
    </p:spTree>
    <p:extLst>
      <p:ext uri="{BB962C8B-B14F-4D97-AF65-F5344CB8AC3E}">
        <p14:creationId xmlns:p14="http://schemas.microsoft.com/office/powerpoint/2010/main" val="16643756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3"/>
          <p:cNvSpPr>
            <a:spLocks noGrp="1"/>
          </p:cNvSpPr>
          <p:nvPr>
            <p:ph type="dt" sz="half" idx="10"/>
          </p:nvPr>
        </p:nvSpPr>
        <p:spPr/>
        <p:txBody>
          <a:bodyPr/>
          <a:lstStyle>
            <a:lvl1pPr>
              <a:defRPr/>
            </a:lvl1pPr>
          </a:lstStyle>
          <a:p>
            <a:fld id="{941A71B5-FE47-4743-BE4D-ECE72F9769DD}" type="datetimeFigureOut">
              <a:rPr lang="fi-FI" altLang="fi-FI"/>
              <a:pPr/>
              <a:t>10.6.2025</a:t>
            </a:fld>
            <a:endParaRPr lang="fi-FI" altLang="fi-FI"/>
          </a:p>
        </p:txBody>
      </p:sp>
      <p:sp>
        <p:nvSpPr>
          <p:cNvPr id="4" name="Alatunnisteen paikkamerkki 4"/>
          <p:cNvSpPr>
            <a:spLocks noGrp="1"/>
          </p:cNvSpPr>
          <p:nvPr>
            <p:ph type="ftr" sz="quarter" idx="11"/>
          </p:nvPr>
        </p:nvSpPr>
        <p:spPr/>
        <p:txBody>
          <a:bodyPr/>
          <a:lstStyle>
            <a:lvl1pPr>
              <a:defRPr/>
            </a:lvl1pPr>
          </a:lstStyle>
          <a:p>
            <a:pPr>
              <a:defRPr/>
            </a:pPr>
            <a:endParaRPr lang="fi-FI">
              <a:solidFill>
                <a:prstClr val="black">
                  <a:tint val="75000"/>
                </a:prstClr>
              </a:solidFill>
            </a:endParaRPr>
          </a:p>
        </p:txBody>
      </p:sp>
      <p:sp>
        <p:nvSpPr>
          <p:cNvPr id="5" name="Dian numeron paikkamerkki 5"/>
          <p:cNvSpPr>
            <a:spLocks noGrp="1"/>
          </p:cNvSpPr>
          <p:nvPr>
            <p:ph type="sldNum" sz="quarter" idx="12"/>
          </p:nvPr>
        </p:nvSpPr>
        <p:spPr/>
        <p:txBody>
          <a:bodyPr/>
          <a:lstStyle>
            <a:lvl1pPr>
              <a:defRPr/>
            </a:lvl1pPr>
          </a:lstStyle>
          <a:p>
            <a:fld id="{A835974B-454B-41E6-BB2D-BDECE3EDE40C}" type="slidenum">
              <a:rPr lang="fi-FI" altLang="fi-FI"/>
              <a:pPr/>
              <a:t>‹#›</a:t>
            </a:fld>
            <a:endParaRPr lang="fi-FI" altLang="fi-FI"/>
          </a:p>
        </p:txBody>
      </p:sp>
    </p:spTree>
    <p:extLst>
      <p:ext uri="{BB962C8B-B14F-4D97-AF65-F5344CB8AC3E}">
        <p14:creationId xmlns:p14="http://schemas.microsoft.com/office/powerpoint/2010/main" val="42146173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fld id="{BE71FE6C-1F95-4FB0-80E4-1DE59D20008F}" type="datetimeFigureOut">
              <a:rPr lang="fi-FI" altLang="fi-FI"/>
              <a:pPr/>
              <a:t>10.6.2025</a:t>
            </a:fld>
            <a:endParaRPr lang="fi-FI" altLang="fi-FI"/>
          </a:p>
        </p:txBody>
      </p:sp>
      <p:sp>
        <p:nvSpPr>
          <p:cNvPr id="3" name="Alatunnisteen paikkamerkki 4"/>
          <p:cNvSpPr>
            <a:spLocks noGrp="1"/>
          </p:cNvSpPr>
          <p:nvPr>
            <p:ph type="ftr" sz="quarter" idx="11"/>
          </p:nvPr>
        </p:nvSpPr>
        <p:spPr/>
        <p:txBody>
          <a:bodyPr/>
          <a:lstStyle>
            <a:lvl1pPr>
              <a:defRPr/>
            </a:lvl1pPr>
          </a:lstStyle>
          <a:p>
            <a:pPr>
              <a:defRPr/>
            </a:pPr>
            <a:endParaRPr lang="fi-FI">
              <a:solidFill>
                <a:prstClr val="black">
                  <a:tint val="75000"/>
                </a:prstClr>
              </a:solidFill>
            </a:endParaRPr>
          </a:p>
        </p:txBody>
      </p:sp>
      <p:sp>
        <p:nvSpPr>
          <p:cNvPr id="4" name="Dian numeron paikkamerkki 5"/>
          <p:cNvSpPr>
            <a:spLocks noGrp="1"/>
          </p:cNvSpPr>
          <p:nvPr>
            <p:ph type="sldNum" sz="quarter" idx="12"/>
          </p:nvPr>
        </p:nvSpPr>
        <p:spPr/>
        <p:txBody>
          <a:bodyPr/>
          <a:lstStyle>
            <a:lvl1pPr>
              <a:defRPr/>
            </a:lvl1pPr>
          </a:lstStyle>
          <a:p>
            <a:fld id="{B76A80B4-19ED-4CDF-9A28-310A642A520C}" type="slidenum">
              <a:rPr lang="fi-FI" altLang="fi-FI"/>
              <a:pPr/>
              <a:t>‹#›</a:t>
            </a:fld>
            <a:endParaRPr lang="fi-FI" altLang="fi-FI"/>
          </a:p>
        </p:txBody>
      </p:sp>
    </p:spTree>
    <p:extLst>
      <p:ext uri="{BB962C8B-B14F-4D97-AF65-F5344CB8AC3E}">
        <p14:creationId xmlns:p14="http://schemas.microsoft.com/office/powerpoint/2010/main" val="23408746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3050"/>
            <a:ext cx="4011084" cy="1162050"/>
          </a:xfrm>
        </p:spPr>
        <p:txBody>
          <a:bodyPr anchor="b"/>
          <a:lstStyle>
            <a:lvl1pPr algn="l">
              <a:defRPr sz="2000" b="1"/>
            </a:lvl1pPr>
          </a:lstStyle>
          <a:p>
            <a:r>
              <a:rPr lang="fi-FI"/>
              <a:t>Muokkaa perustyylejä naps.</a:t>
            </a:r>
          </a:p>
        </p:txBody>
      </p:sp>
      <p:sp>
        <p:nvSpPr>
          <p:cNvPr id="3" name="Sisällön paikkamerkk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3"/>
          <p:cNvSpPr>
            <a:spLocks noGrp="1"/>
          </p:cNvSpPr>
          <p:nvPr>
            <p:ph type="dt" sz="half" idx="10"/>
          </p:nvPr>
        </p:nvSpPr>
        <p:spPr/>
        <p:txBody>
          <a:bodyPr/>
          <a:lstStyle>
            <a:lvl1pPr>
              <a:defRPr/>
            </a:lvl1pPr>
          </a:lstStyle>
          <a:p>
            <a:fld id="{9649080F-9A06-4FCB-A11C-6CAD60CD117F}" type="datetimeFigureOut">
              <a:rPr lang="fi-FI" altLang="fi-FI"/>
              <a:pPr/>
              <a:t>10.6.2025</a:t>
            </a:fld>
            <a:endParaRPr lang="fi-FI" altLang="fi-FI"/>
          </a:p>
        </p:txBody>
      </p:sp>
      <p:sp>
        <p:nvSpPr>
          <p:cNvPr id="6" name="Alatunnisteen paikkamerkki 4"/>
          <p:cNvSpPr>
            <a:spLocks noGrp="1"/>
          </p:cNvSpPr>
          <p:nvPr>
            <p:ph type="ftr" sz="quarter" idx="11"/>
          </p:nvPr>
        </p:nvSpPr>
        <p:spPr/>
        <p:txBody>
          <a:bodyPr/>
          <a:lstStyle>
            <a:lvl1pPr>
              <a:defRPr/>
            </a:lvl1pPr>
          </a:lstStyle>
          <a:p>
            <a:pPr>
              <a:defRPr/>
            </a:pPr>
            <a:endParaRPr lang="fi-FI">
              <a:solidFill>
                <a:prstClr val="black">
                  <a:tint val="75000"/>
                </a:prstClr>
              </a:solidFill>
            </a:endParaRPr>
          </a:p>
        </p:txBody>
      </p:sp>
      <p:sp>
        <p:nvSpPr>
          <p:cNvPr id="7" name="Dian numeron paikkamerkki 5"/>
          <p:cNvSpPr>
            <a:spLocks noGrp="1"/>
          </p:cNvSpPr>
          <p:nvPr>
            <p:ph type="sldNum" sz="quarter" idx="12"/>
          </p:nvPr>
        </p:nvSpPr>
        <p:spPr/>
        <p:txBody>
          <a:bodyPr/>
          <a:lstStyle>
            <a:lvl1pPr>
              <a:defRPr/>
            </a:lvl1pPr>
          </a:lstStyle>
          <a:p>
            <a:fld id="{A3A4C9D1-A224-4A0A-9E41-42E84584A4F8}" type="slidenum">
              <a:rPr lang="fi-FI" altLang="fi-FI"/>
              <a:pPr/>
              <a:t>‹#›</a:t>
            </a:fld>
            <a:endParaRPr lang="fi-FI" altLang="fi-FI"/>
          </a:p>
        </p:txBody>
      </p:sp>
    </p:spTree>
    <p:extLst>
      <p:ext uri="{BB962C8B-B14F-4D97-AF65-F5344CB8AC3E}">
        <p14:creationId xmlns:p14="http://schemas.microsoft.com/office/powerpoint/2010/main" val="33794084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2000" b="1"/>
            </a:lvl1pPr>
          </a:lstStyle>
          <a:p>
            <a:r>
              <a:rPr lang="fi-FI"/>
              <a:t>Muokkaa perustyylejä naps.</a:t>
            </a:r>
          </a:p>
        </p:txBody>
      </p:sp>
      <p:sp>
        <p:nvSpPr>
          <p:cNvPr id="3" name="Kuvan paikkamerkki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3"/>
          <p:cNvSpPr>
            <a:spLocks noGrp="1"/>
          </p:cNvSpPr>
          <p:nvPr>
            <p:ph type="dt" sz="half" idx="10"/>
          </p:nvPr>
        </p:nvSpPr>
        <p:spPr/>
        <p:txBody>
          <a:bodyPr/>
          <a:lstStyle>
            <a:lvl1pPr>
              <a:defRPr/>
            </a:lvl1pPr>
          </a:lstStyle>
          <a:p>
            <a:fld id="{E05E7727-B84B-432A-8F9F-5242C3A317BF}" type="datetimeFigureOut">
              <a:rPr lang="fi-FI" altLang="fi-FI"/>
              <a:pPr/>
              <a:t>10.6.2025</a:t>
            </a:fld>
            <a:endParaRPr lang="fi-FI" altLang="fi-FI"/>
          </a:p>
        </p:txBody>
      </p:sp>
      <p:sp>
        <p:nvSpPr>
          <p:cNvPr id="6" name="Alatunnisteen paikkamerkki 4"/>
          <p:cNvSpPr>
            <a:spLocks noGrp="1"/>
          </p:cNvSpPr>
          <p:nvPr>
            <p:ph type="ftr" sz="quarter" idx="11"/>
          </p:nvPr>
        </p:nvSpPr>
        <p:spPr/>
        <p:txBody>
          <a:bodyPr/>
          <a:lstStyle>
            <a:lvl1pPr>
              <a:defRPr/>
            </a:lvl1pPr>
          </a:lstStyle>
          <a:p>
            <a:pPr>
              <a:defRPr/>
            </a:pPr>
            <a:endParaRPr lang="fi-FI">
              <a:solidFill>
                <a:prstClr val="black">
                  <a:tint val="75000"/>
                </a:prstClr>
              </a:solidFill>
            </a:endParaRPr>
          </a:p>
        </p:txBody>
      </p:sp>
      <p:sp>
        <p:nvSpPr>
          <p:cNvPr id="7" name="Dian numeron paikkamerkki 5"/>
          <p:cNvSpPr>
            <a:spLocks noGrp="1"/>
          </p:cNvSpPr>
          <p:nvPr>
            <p:ph type="sldNum" sz="quarter" idx="12"/>
          </p:nvPr>
        </p:nvSpPr>
        <p:spPr/>
        <p:txBody>
          <a:bodyPr/>
          <a:lstStyle>
            <a:lvl1pPr>
              <a:defRPr/>
            </a:lvl1pPr>
          </a:lstStyle>
          <a:p>
            <a:fld id="{BFC339B0-83FD-4ABE-83D7-3C40043E3140}" type="slidenum">
              <a:rPr lang="fi-FI" altLang="fi-FI"/>
              <a:pPr/>
              <a:t>‹#›</a:t>
            </a:fld>
            <a:endParaRPr lang="fi-FI" altLang="fi-FI"/>
          </a:p>
        </p:txBody>
      </p:sp>
    </p:spTree>
    <p:extLst>
      <p:ext uri="{BB962C8B-B14F-4D97-AF65-F5344CB8AC3E}">
        <p14:creationId xmlns:p14="http://schemas.microsoft.com/office/powerpoint/2010/main" val="36314250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fld id="{CCAD627A-6DD1-457D-850A-28C548883C3E}" type="datetimeFigureOut">
              <a:rPr lang="fi-FI" altLang="fi-FI"/>
              <a:pPr/>
              <a:t>10.6.2025</a:t>
            </a:fld>
            <a:endParaRPr lang="fi-FI" altLang="fi-FI"/>
          </a:p>
        </p:txBody>
      </p:sp>
      <p:sp>
        <p:nvSpPr>
          <p:cNvPr id="5" name="Alatunnisteen paikkamerkki 4"/>
          <p:cNvSpPr>
            <a:spLocks noGrp="1"/>
          </p:cNvSpPr>
          <p:nvPr>
            <p:ph type="ftr" sz="quarter" idx="11"/>
          </p:nvPr>
        </p:nvSpPr>
        <p:spPr/>
        <p:txBody>
          <a:bodyPr/>
          <a:lstStyle>
            <a:lvl1pPr>
              <a:defRPr/>
            </a:lvl1pPr>
          </a:lstStyle>
          <a:p>
            <a:pPr>
              <a:defRPr/>
            </a:pP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lvl1pPr>
              <a:defRPr/>
            </a:lvl1pPr>
          </a:lstStyle>
          <a:p>
            <a:fld id="{5A564168-2A62-4B1D-B5A2-3D48841A9BFC}" type="slidenum">
              <a:rPr lang="fi-FI" altLang="fi-FI"/>
              <a:pPr/>
              <a:t>‹#›</a:t>
            </a:fld>
            <a:endParaRPr lang="fi-FI" altLang="fi-FI"/>
          </a:p>
        </p:txBody>
      </p:sp>
    </p:spTree>
    <p:extLst>
      <p:ext uri="{BB962C8B-B14F-4D97-AF65-F5344CB8AC3E}">
        <p14:creationId xmlns:p14="http://schemas.microsoft.com/office/powerpoint/2010/main" val="1144648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8839200" y="274639"/>
            <a:ext cx="2743200" cy="5851525"/>
          </a:xfrm>
        </p:spPr>
        <p:txBody>
          <a:bodyPr vert="eaVert"/>
          <a:lstStyle/>
          <a:p>
            <a:r>
              <a:rPr lang="fi-FI"/>
              <a:t>Muokkaa perustyylejä naps.</a:t>
            </a:r>
          </a:p>
        </p:txBody>
      </p:sp>
      <p:sp>
        <p:nvSpPr>
          <p:cNvPr id="3" name="Pystysuoran tekstin paikkamerkki 2"/>
          <p:cNvSpPr>
            <a:spLocks noGrp="1"/>
          </p:cNvSpPr>
          <p:nvPr>
            <p:ph type="body" orient="vert" idx="1"/>
          </p:nvPr>
        </p:nvSpPr>
        <p:spPr>
          <a:xfrm>
            <a:off x="609600" y="274639"/>
            <a:ext cx="80264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fld id="{2EF99549-B6F8-435F-A176-CB7D3AA6DF32}" type="datetimeFigureOut">
              <a:rPr lang="fi-FI" altLang="fi-FI"/>
              <a:pPr/>
              <a:t>10.6.2025</a:t>
            </a:fld>
            <a:endParaRPr lang="fi-FI" altLang="fi-FI"/>
          </a:p>
        </p:txBody>
      </p:sp>
      <p:sp>
        <p:nvSpPr>
          <p:cNvPr id="5" name="Alatunnisteen paikkamerkki 4"/>
          <p:cNvSpPr>
            <a:spLocks noGrp="1"/>
          </p:cNvSpPr>
          <p:nvPr>
            <p:ph type="ftr" sz="quarter" idx="11"/>
          </p:nvPr>
        </p:nvSpPr>
        <p:spPr/>
        <p:txBody>
          <a:bodyPr/>
          <a:lstStyle>
            <a:lvl1pPr>
              <a:defRPr/>
            </a:lvl1pPr>
          </a:lstStyle>
          <a:p>
            <a:pPr>
              <a:defRPr/>
            </a:pP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lvl1pPr>
              <a:defRPr/>
            </a:lvl1pPr>
          </a:lstStyle>
          <a:p>
            <a:fld id="{9092E933-7AD3-4480-A36E-CCBA5FE2BF6F}" type="slidenum">
              <a:rPr lang="fi-FI" altLang="fi-FI"/>
              <a:pPr/>
              <a:t>‹#›</a:t>
            </a:fld>
            <a:endParaRPr lang="fi-FI" altLang="fi-FI"/>
          </a:p>
        </p:txBody>
      </p:sp>
    </p:spTree>
    <p:extLst>
      <p:ext uri="{BB962C8B-B14F-4D97-AF65-F5344CB8AC3E}">
        <p14:creationId xmlns:p14="http://schemas.microsoft.com/office/powerpoint/2010/main" val="5757809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911424" y="2852937"/>
            <a:ext cx="10363200" cy="1470025"/>
          </a:xfrm>
        </p:spPr>
        <p:txBody>
          <a:bodyPr>
            <a:normAutofit/>
          </a:bodyPr>
          <a:lstStyle>
            <a:lvl1pPr>
              <a:defRPr sz="3200">
                <a:solidFill>
                  <a:srgbClr val="0070C0"/>
                </a:solidFill>
                <a:latin typeface="Arial" pitchFamily="34" charset="0"/>
                <a:cs typeface="Arial" pitchFamily="34" charset="0"/>
              </a:defRPr>
            </a:lvl1pPr>
          </a:lstStyle>
          <a:p>
            <a:r>
              <a:rPr lang="fi-FI" dirty="0"/>
              <a:t>Pääotsikko</a:t>
            </a:r>
          </a:p>
        </p:txBody>
      </p:sp>
      <p:sp>
        <p:nvSpPr>
          <p:cNvPr id="3" name="Alaotsikko 2"/>
          <p:cNvSpPr>
            <a:spLocks noGrp="1"/>
          </p:cNvSpPr>
          <p:nvPr>
            <p:ph type="subTitle" idx="1" hasCustomPrompt="1"/>
          </p:nvPr>
        </p:nvSpPr>
        <p:spPr>
          <a:xfrm>
            <a:off x="1825824" y="4653136"/>
            <a:ext cx="8534400" cy="864096"/>
          </a:xfrm>
        </p:spPr>
        <p:txBody>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Alaotsikko</a:t>
            </a:r>
          </a:p>
        </p:txBody>
      </p:sp>
      <p:pic>
        <p:nvPicPr>
          <p:cNvPr id="7" name="Kuva 6" descr="D-viiva-nimim-20130228.jpg"/>
          <p:cNvPicPr>
            <a:picLocks noChangeAspect="1"/>
          </p:cNvPicPr>
          <p:nvPr userDrawn="1"/>
        </p:nvPicPr>
        <p:blipFill>
          <a:blip r:embed="rId2" cstate="print"/>
          <a:stretch>
            <a:fillRect/>
          </a:stretch>
        </p:blipFill>
        <p:spPr>
          <a:xfrm>
            <a:off x="0" y="-64962"/>
            <a:ext cx="12192000" cy="695325"/>
          </a:xfrm>
          <a:prstGeom prst="rect">
            <a:avLst/>
          </a:prstGeom>
        </p:spPr>
      </p:pic>
      <p:pic>
        <p:nvPicPr>
          <p:cNvPr id="8" name="Kuva 7" descr="Sinetti2.jpg"/>
          <p:cNvPicPr>
            <a:picLocks noChangeAspect="1"/>
          </p:cNvPicPr>
          <p:nvPr userDrawn="1"/>
        </p:nvPicPr>
        <p:blipFill>
          <a:blip r:embed="rId3" cstate="print"/>
          <a:stretch>
            <a:fillRect/>
          </a:stretch>
        </p:blipFill>
        <p:spPr>
          <a:xfrm>
            <a:off x="5344235" y="1196752"/>
            <a:ext cx="1497579" cy="1123184"/>
          </a:xfrm>
          <a:prstGeom prst="rect">
            <a:avLst/>
          </a:prstGeom>
        </p:spPr>
      </p:pic>
      <p:pic>
        <p:nvPicPr>
          <p:cNvPr id="9" name="Kuva 8" descr="KH_logo_nimi-diaan-20130228.jpg"/>
          <p:cNvPicPr>
            <a:picLocks noChangeAspect="1"/>
          </p:cNvPicPr>
          <p:nvPr userDrawn="1"/>
        </p:nvPicPr>
        <p:blipFill>
          <a:blip r:embed="rId4" cstate="print"/>
          <a:stretch>
            <a:fillRect/>
          </a:stretch>
        </p:blipFill>
        <p:spPr>
          <a:xfrm>
            <a:off x="8400256" y="6237312"/>
            <a:ext cx="2590800" cy="419100"/>
          </a:xfrm>
          <a:prstGeom prst="rect">
            <a:avLst/>
          </a:prstGeom>
        </p:spPr>
      </p:pic>
    </p:spTree>
    <p:extLst>
      <p:ext uri="{BB962C8B-B14F-4D97-AF65-F5344CB8AC3E}">
        <p14:creationId xmlns:p14="http://schemas.microsoft.com/office/powerpoint/2010/main" val="41914780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www.käypähoito.fi">
    <p:spTree>
      <p:nvGrpSpPr>
        <p:cNvPr id="1" name=""/>
        <p:cNvGrpSpPr/>
        <p:nvPr/>
      </p:nvGrpSpPr>
      <p:grpSpPr>
        <a:xfrm>
          <a:off x="0" y="0"/>
          <a:ext cx="0" cy="0"/>
          <a:chOff x="0" y="0"/>
          <a:chExt cx="0" cy="0"/>
        </a:xfrm>
      </p:grpSpPr>
      <p:sp>
        <p:nvSpPr>
          <p:cNvPr id="2" name="Otsikko 1"/>
          <p:cNvSpPr>
            <a:spLocks noGrp="1"/>
          </p:cNvSpPr>
          <p:nvPr>
            <p:ph type="title"/>
          </p:nvPr>
        </p:nvSpPr>
        <p:spPr>
          <a:xfrm>
            <a:off x="609600" y="773832"/>
            <a:ext cx="10972800" cy="1143000"/>
          </a:xfrm>
        </p:spPr>
        <p:txBody>
          <a:bodyPr/>
          <a:lstStyle>
            <a:lvl1pPr>
              <a:defRPr sz="3200">
                <a:solidFill>
                  <a:srgbClr val="0070C0"/>
                </a:solidFill>
                <a:latin typeface="Arial" pitchFamily="34" charset="0"/>
                <a:cs typeface="Arial" pitchFamily="34" charset="0"/>
              </a:defRPr>
            </a:lvl1pPr>
          </a:lstStyle>
          <a:p>
            <a:r>
              <a:rPr lang="fi-FI"/>
              <a:t>Muokkaa perustyyl. napsautt.</a:t>
            </a:r>
            <a:endParaRPr lang="fi-FI" dirty="0"/>
          </a:p>
        </p:txBody>
      </p:sp>
      <p:sp>
        <p:nvSpPr>
          <p:cNvPr id="3" name="Sisällön paikkamerkki 2"/>
          <p:cNvSpPr>
            <a:spLocks noGrp="1"/>
          </p:cNvSpPr>
          <p:nvPr>
            <p:ph idx="1"/>
          </p:nvPr>
        </p:nvSpPr>
        <p:spPr>
          <a:xfrm>
            <a:off x="609600" y="1999382"/>
            <a:ext cx="10972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600">
                <a:latin typeface="Arial" pitchFamily="34" charset="0"/>
                <a:cs typeface="Arial" pitchFamily="34" charset="0"/>
              </a:defRPr>
            </a:lvl4pPr>
            <a:lvl5pPr>
              <a:defRPr sz="1400">
                <a:latin typeface="Arial" pitchFamily="34" charset="0"/>
                <a:cs typeface="Arial"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6" name="Kuva 5" descr="D-viiva.jpg"/>
          <p:cNvPicPr>
            <a:picLocks noChangeAspect="1"/>
          </p:cNvPicPr>
          <p:nvPr userDrawn="1"/>
        </p:nvPicPr>
        <p:blipFill>
          <a:blip r:embed="rId2" cstate="print"/>
          <a:stretch>
            <a:fillRect/>
          </a:stretch>
        </p:blipFill>
        <p:spPr>
          <a:xfrm>
            <a:off x="0" y="0"/>
            <a:ext cx="12192000" cy="404664"/>
          </a:xfrm>
          <a:prstGeom prst="rect">
            <a:avLst/>
          </a:prstGeom>
        </p:spPr>
      </p:pic>
      <p:pic>
        <p:nvPicPr>
          <p:cNvPr id="9" name="Kuva 8" descr="Duodecim.jpg"/>
          <p:cNvPicPr>
            <a:picLocks noChangeAspect="1"/>
          </p:cNvPicPr>
          <p:nvPr userDrawn="1"/>
        </p:nvPicPr>
        <p:blipFill>
          <a:blip r:embed="rId3" cstate="print"/>
          <a:stretch>
            <a:fillRect/>
          </a:stretch>
        </p:blipFill>
        <p:spPr>
          <a:xfrm>
            <a:off x="8592277" y="-510"/>
            <a:ext cx="1811531" cy="253541"/>
          </a:xfrm>
          <a:prstGeom prst="rect">
            <a:avLst/>
          </a:prstGeom>
        </p:spPr>
      </p:pic>
      <p:sp>
        <p:nvSpPr>
          <p:cNvPr id="4" name="Tekstiruutu 3"/>
          <p:cNvSpPr txBox="1"/>
          <p:nvPr userDrawn="1"/>
        </p:nvSpPr>
        <p:spPr>
          <a:xfrm>
            <a:off x="9744405" y="6550224"/>
            <a:ext cx="2304256" cy="276999"/>
          </a:xfrm>
          <a:prstGeom prst="rect">
            <a:avLst/>
          </a:prstGeom>
          <a:noFill/>
        </p:spPr>
        <p:txBody>
          <a:bodyPr wrap="square" rtlCol="0">
            <a:spAutoFit/>
          </a:bodyPr>
          <a:lstStyle/>
          <a:p>
            <a:r>
              <a:rPr lang="fi-FI" sz="1200" dirty="0">
                <a:solidFill>
                  <a:srgbClr val="0061AA"/>
                </a:solidFill>
                <a:latin typeface="Optima LT Std" panose="020B0502050508020304" pitchFamily="34" charset="0"/>
              </a:rPr>
              <a:t>www.käypähoito.fi</a:t>
            </a:r>
          </a:p>
        </p:txBody>
      </p:sp>
    </p:spTree>
    <p:extLst>
      <p:ext uri="{BB962C8B-B14F-4D97-AF65-F5344CB8AC3E}">
        <p14:creationId xmlns:p14="http://schemas.microsoft.com/office/powerpoint/2010/main" val="38738270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01"/>
            <a:ext cx="103632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6E19A836-86A2-4A71-9DAC-EF667AD78AC7}" type="datetimeFigureOut">
              <a:rPr lang="fi-FI" smtClean="0">
                <a:solidFill>
                  <a:prstClr val="black">
                    <a:tint val="75000"/>
                  </a:prstClr>
                </a:solidFill>
              </a:rPr>
              <a:pPr/>
              <a:t>10.6.2025</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3CCF3266-C40D-432B-B671-5DD4379CCDF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8081346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6E19A836-86A2-4A71-9DAC-EF667AD78AC7}" type="datetimeFigureOut">
              <a:rPr lang="fi-FI" smtClean="0">
                <a:solidFill>
                  <a:prstClr val="black">
                    <a:tint val="75000"/>
                  </a:prstClr>
                </a:solidFill>
              </a:rPr>
              <a:pPr/>
              <a:t>10.6.2025</a:t>
            </a:fld>
            <a:endParaRPr lang="fi-FI">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3CCF3266-C40D-432B-B671-5DD4379CCDF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56976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C830DA-A896-4382-AF41-D71C4EB3181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9B31315E-A4E5-4ABB-BCCD-5546DC7A5E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B82E2DB0-FE01-4970-8925-8857EE86EF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C274269-ABD9-4D13-83DD-781D8512115F}"/>
              </a:ext>
            </a:extLst>
          </p:cNvPr>
          <p:cNvSpPr>
            <a:spLocks noGrp="1"/>
          </p:cNvSpPr>
          <p:nvPr>
            <p:ph type="dt" sz="half" idx="10"/>
          </p:nvPr>
        </p:nvSpPr>
        <p:spPr/>
        <p:txBody>
          <a:bodyPr/>
          <a:lstStyle/>
          <a:p>
            <a:fld id="{D8CA3A28-252F-48A4-B76C-29C02462F3AA}" type="datetimeFigureOut">
              <a:rPr lang="fi-FI" smtClean="0"/>
              <a:t>10.6.2025</a:t>
            </a:fld>
            <a:endParaRPr lang="fi-FI"/>
          </a:p>
        </p:txBody>
      </p:sp>
      <p:sp>
        <p:nvSpPr>
          <p:cNvPr id="6" name="Alatunnisteen paikkamerkki 5">
            <a:extLst>
              <a:ext uri="{FF2B5EF4-FFF2-40B4-BE49-F238E27FC236}">
                <a16:creationId xmlns:a16="http://schemas.microsoft.com/office/drawing/2014/main" id="{705FF324-102E-4594-9316-483E1F42E80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DDB76BE-58D8-4F7E-94D1-9CC1F47A1AB0}"/>
              </a:ext>
            </a:extLst>
          </p:cNvPr>
          <p:cNvSpPr>
            <a:spLocks noGrp="1"/>
          </p:cNvSpPr>
          <p:nvPr>
            <p:ph type="sldNum" sz="quarter" idx="12"/>
          </p:nvPr>
        </p:nvSpPr>
        <p:spPr/>
        <p:txBody>
          <a:bodyPr/>
          <a:lstStyle/>
          <a:p>
            <a:fld id="{5AB0BA68-2269-464B-9BA1-4553180596B5}" type="slidenum">
              <a:rPr lang="fi-FI" smtClean="0"/>
              <a:t>‹#›</a:t>
            </a:fld>
            <a:endParaRPr lang="fi-FI"/>
          </a:p>
        </p:txBody>
      </p:sp>
    </p:spTree>
    <p:extLst>
      <p:ext uri="{BB962C8B-B14F-4D97-AF65-F5344CB8AC3E}">
        <p14:creationId xmlns:p14="http://schemas.microsoft.com/office/powerpoint/2010/main" val="36671797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6E19A836-86A2-4A71-9DAC-EF667AD78AC7}" type="datetimeFigureOut">
              <a:rPr lang="fi-FI" smtClean="0">
                <a:solidFill>
                  <a:prstClr val="black">
                    <a:tint val="75000"/>
                  </a:prstClr>
                </a:solidFill>
              </a:rPr>
              <a:pPr/>
              <a:t>10.6.2025</a:t>
            </a:fld>
            <a:endParaRPr lang="fi-FI">
              <a:solidFill>
                <a:prstClr val="black">
                  <a:tint val="75000"/>
                </a:prstClr>
              </a:solidFill>
            </a:endParaRPr>
          </a:p>
        </p:txBody>
      </p:sp>
      <p:sp>
        <p:nvSpPr>
          <p:cNvPr id="8" name="Alatunnisteen paikkamerkki 7"/>
          <p:cNvSpPr>
            <a:spLocks noGrp="1"/>
          </p:cNvSpPr>
          <p:nvPr>
            <p:ph type="ftr" sz="quarter" idx="11"/>
          </p:nvPr>
        </p:nvSpPr>
        <p:spPr/>
        <p:txBody>
          <a:bodyPr/>
          <a:lstStyle/>
          <a:p>
            <a:endParaRPr lang="fi-FI">
              <a:solidFill>
                <a:prstClr val="black">
                  <a:tint val="75000"/>
                </a:prstClr>
              </a:solidFill>
            </a:endParaRPr>
          </a:p>
        </p:txBody>
      </p:sp>
      <p:sp>
        <p:nvSpPr>
          <p:cNvPr id="9" name="Dian numeron paikkamerkki 8"/>
          <p:cNvSpPr>
            <a:spLocks noGrp="1"/>
          </p:cNvSpPr>
          <p:nvPr>
            <p:ph type="sldNum" sz="quarter" idx="12"/>
          </p:nvPr>
        </p:nvSpPr>
        <p:spPr/>
        <p:txBody>
          <a:bodyPr/>
          <a:lstStyle/>
          <a:p>
            <a:fld id="{3CCF3266-C40D-432B-B671-5DD4379CCDF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1524034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6E19A836-86A2-4A71-9DAC-EF667AD78AC7}" type="datetimeFigureOut">
              <a:rPr lang="fi-FI" smtClean="0">
                <a:solidFill>
                  <a:prstClr val="black">
                    <a:tint val="75000"/>
                  </a:prstClr>
                </a:solidFill>
              </a:rPr>
              <a:pPr/>
              <a:t>10.6.2025</a:t>
            </a:fld>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endParaRPr lang="fi-FI">
              <a:solidFill>
                <a:prstClr val="black">
                  <a:tint val="75000"/>
                </a:prstClr>
              </a:solidFill>
            </a:endParaRPr>
          </a:p>
        </p:txBody>
      </p:sp>
      <p:sp>
        <p:nvSpPr>
          <p:cNvPr id="5" name="Dian numeron paikkamerkki 4"/>
          <p:cNvSpPr>
            <a:spLocks noGrp="1"/>
          </p:cNvSpPr>
          <p:nvPr>
            <p:ph type="sldNum" sz="quarter" idx="12"/>
          </p:nvPr>
        </p:nvSpPr>
        <p:spPr/>
        <p:txBody>
          <a:bodyPr/>
          <a:lstStyle/>
          <a:p>
            <a:fld id="{3CCF3266-C40D-432B-B671-5DD4379CCDF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8889967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6E19A836-86A2-4A71-9DAC-EF667AD78AC7}" type="datetimeFigureOut">
              <a:rPr lang="fi-FI" smtClean="0">
                <a:solidFill>
                  <a:prstClr val="black">
                    <a:tint val="75000"/>
                  </a:prstClr>
                </a:solidFill>
              </a:rPr>
              <a:pPr/>
              <a:t>10.6.2025</a:t>
            </a:fld>
            <a:endParaRPr lang="fi-FI">
              <a:solidFill>
                <a:prstClr val="black">
                  <a:tint val="75000"/>
                </a:prstClr>
              </a:solidFill>
            </a:endParaRPr>
          </a:p>
        </p:txBody>
      </p:sp>
      <p:sp>
        <p:nvSpPr>
          <p:cNvPr id="3" name="Alatunnisteen paikkamerkki 2"/>
          <p:cNvSpPr>
            <a:spLocks noGrp="1"/>
          </p:cNvSpPr>
          <p:nvPr>
            <p:ph type="ftr" sz="quarter" idx="11"/>
          </p:nvPr>
        </p:nvSpPr>
        <p:spPr/>
        <p:txBody>
          <a:bodyPr/>
          <a:lstStyle/>
          <a:p>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3CCF3266-C40D-432B-B671-5DD4379CCDF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250847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3050"/>
            <a:ext cx="4011084"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6E19A836-86A2-4A71-9DAC-EF667AD78AC7}" type="datetimeFigureOut">
              <a:rPr lang="fi-FI" smtClean="0">
                <a:solidFill>
                  <a:prstClr val="black">
                    <a:tint val="75000"/>
                  </a:prstClr>
                </a:solidFill>
              </a:rPr>
              <a:pPr/>
              <a:t>10.6.2025</a:t>
            </a:fld>
            <a:endParaRPr lang="fi-FI">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3CCF3266-C40D-432B-B671-5DD4379CCDF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3239145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6E19A836-86A2-4A71-9DAC-EF667AD78AC7}" type="datetimeFigureOut">
              <a:rPr lang="fi-FI" smtClean="0">
                <a:solidFill>
                  <a:prstClr val="black">
                    <a:tint val="75000"/>
                  </a:prstClr>
                </a:solidFill>
              </a:rPr>
              <a:pPr/>
              <a:t>10.6.2025</a:t>
            </a:fld>
            <a:endParaRPr lang="fi-FI">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3CCF3266-C40D-432B-B671-5DD4379CCDF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4959947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E19A836-86A2-4A71-9DAC-EF667AD78AC7}" type="datetimeFigureOut">
              <a:rPr lang="fi-FI" smtClean="0">
                <a:solidFill>
                  <a:prstClr val="black">
                    <a:tint val="75000"/>
                  </a:prstClr>
                </a:solidFill>
              </a:rPr>
              <a:pPr/>
              <a:t>10.6.2025</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3CCF3266-C40D-432B-B671-5DD4379CCDF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840833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09600" y="274639"/>
            <a:ext cx="80264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E19A836-86A2-4A71-9DAC-EF667AD78AC7}" type="datetimeFigureOut">
              <a:rPr lang="fi-FI" smtClean="0">
                <a:solidFill>
                  <a:prstClr val="black">
                    <a:tint val="75000"/>
                  </a:prstClr>
                </a:solidFill>
              </a:rPr>
              <a:pPr/>
              <a:t>10.6.2025</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3CCF3266-C40D-432B-B671-5DD4379CCDF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4076959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E803AE09-F7E1-4A7B-BB9C-670960ED6CE3}" type="datetimeFigureOut">
              <a:rPr lang="fi-FI" smtClean="0"/>
              <a:pPr/>
              <a:t>10.6.2025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A50A7EC-4CDB-431E-940D-5BB42723AF88}" type="slidenum">
              <a:rPr lang="fi-FI" smtClean="0"/>
              <a:pPr/>
              <a:t>‹#›</a:t>
            </a:fld>
            <a:endParaRPr lang="fi-FI"/>
          </a:p>
        </p:txBody>
      </p:sp>
    </p:spTree>
    <p:extLst>
      <p:ext uri="{BB962C8B-B14F-4D97-AF65-F5344CB8AC3E}">
        <p14:creationId xmlns:p14="http://schemas.microsoft.com/office/powerpoint/2010/main" val="39782364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E803AE09-F7E1-4A7B-BB9C-670960ED6CE3}" type="datetimeFigureOut">
              <a:rPr lang="fi-FI" smtClean="0"/>
              <a:pPr/>
              <a:t>10.6.2025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A50A7EC-4CDB-431E-940D-5BB42723AF88}" type="slidenum">
              <a:rPr lang="fi-FI" smtClean="0"/>
              <a:pPr/>
              <a:t>‹#›</a:t>
            </a:fld>
            <a:endParaRPr lang="fi-FI"/>
          </a:p>
        </p:txBody>
      </p:sp>
    </p:spTree>
    <p:extLst>
      <p:ext uri="{BB962C8B-B14F-4D97-AF65-F5344CB8AC3E}">
        <p14:creationId xmlns:p14="http://schemas.microsoft.com/office/powerpoint/2010/main" val="5371205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1" y="1709739"/>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E803AE09-F7E1-4A7B-BB9C-670960ED6CE3}" type="datetimeFigureOut">
              <a:rPr lang="fi-FI" smtClean="0"/>
              <a:pPr/>
              <a:t>10.6.2025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A50A7EC-4CDB-431E-940D-5BB42723AF88}" type="slidenum">
              <a:rPr lang="fi-FI" smtClean="0"/>
              <a:pPr/>
              <a:t>‹#›</a:t>
            </a:fld>
            <a:endParaRPr lang="fi-FI"/>
          </a:p>
        </p:txBody>
      </p:sp>
    </p:spTree>
    <p:extLst>
      <p:ext uri="{BB962C8B-B14F-4D97-AF65-F5344CB8AC3E}">
        <p14:creationId xmlns:p14="http://schemas.microsoft.com/office/powerpoint/2010/main" val="925868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5" Type="http://schemas.openxmlformats.org/officeDocument/2006/relationships/slideLayout" Target="../slideLayouts/slideLayout124.xml"/><Relationship Id="rId10" Type="http://schemas.openxmlformats.org/officeDocument/2006/relationships/theme" Target="../theme/theme11.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5" Type="http://schemas.openxmlformats.org/officeDocument/2006/relationships/slideLayout" Target="../slideLayouts/slideLayout133.xml"/><Relationship Id="rId10" Type="http://schemas.openxmlformats.org/officeDocument/2006/relationships/theme" Target="../theme/theme12.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1.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 Id="rId9" Type="http://schemas.openxmlformats.org/officeDocument/2006/relationships/image" Target="../media/image1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18E9545-B8CF-4ACE-9B72-27B6AB8C6D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E32B8037-290C-454D-AA9B-1ABB10510F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6BEEB42-2139-40B0-8592-006708A25C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A3A28-252F-48A4-B76C-29C02462F3AA}" type="datetimeFigureOut">
              <a:rPr lang="fi-FI" smtClean="0"/>
              <a:t>10.6.2025</a:t>
            </a:fld>
            <a:endParaRPr lang="fi-FI"/>
          </a:p>
        </p:txBody>
      </p:sp>
      <p:sp>
        <p:nvSpPr>
          <p:cNvPr id="5" name="Alatunnisteen paikkamerkki 4">
            <a:extLst>
              <a:ext uri="{FF2B5EF4-FFF2-40B4-BE49-F238E27FC236}">
                <a16:creationId xmlns:a16="http://schemas.microsoft.com/office/drawing/2014/main" id="{C6CA9EED-0D89-41F3-8C63-2FB6A754D4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A2971692-4EC4-4FDA-8E71-9525B6E13E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0BA68-2269-464B-9BA1-4553180596B5}" type="slidenum">
              <a:rPr lang="fi-FI" smtClean="0"/>
              <a:t>‹#›</a:t>
            </a:fld>
            <a:endParaRPr lang="fi-FI"/>
          </a:p>
        </p:txBody>
      </p:sp>
    </p:spTree>
    <p:extLst>
      <p:ext uri="{BB962C8B-B14F-4D97-AF65-F5344CB8AC3E}">
        <p14:creationId xmlns:p14="http://schemas.microsoft.com/office/powerpoint/2010/main" val="115871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9913BA-9FE1-49CC-94E7-CC3789D9D563}" type="datetimeFigureOut">
              <a:rPr lang="fi-FI" smtClean="0"/>
              <a:t>10.6.2025</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E2F16-73C4-498E-927F-8589589DF623}" type="slidenum">
              <a:rPr lang="fi-FI" smtClean="0"/>
              <a:t>‹#›</a:t>
            </a:fld>
            <a:endParaRPr lang="fi-FI"/>
          </a:p>
        </p:txBody>
      </p:sp>
    </p:spTree>
    <p:extLst>
      <p:ext uri="{BB962C8B-B14F-4D97-AF65-F5344CB8AC3E}">
        <p14:creationId xmlns:p14="http://schemas.microsoft.com/office/powerpoint/2010/main" val="4215889081"/>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026" name="Rectangle 23"/>
          <p:cNvSpPr>
            <a:spLocks noGrp="1" noChangeArrowheads="1"/>
          </p:cNvSpPr>
          <p:nvPr>
            <p:ph type="title"/>
          </p:nvPr>
        </p:nvSpPr>
        <p:spPr bwMode="gray">
          <a:xfrm>
            <a:off x="683687" y="51"/>
            <a:ext cx="10822516" cy="1109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24"/>
          <p:cNvSpPr>
            <a:spLocks noGrp="1" noChangeArrowheads="1"/>
          </p:cNvSpPr>
          <p:nvPr>
            <p:ph type="body" idx="1"/>
          </p:nvPr>
        </p:nvSpPr>
        <p:spPr bwMode="gray">
          <a:xfrm>
            <a:off x="683718" y="1462088"/>
            <a:ext cx="10824633" cy="4481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 name="TextBox 20"/>
          <p:cNvSpPr txBox="1"/>
          <p:nvPr/>
        </p:nvSpPr>
        <p:spPr>
          <a:xfrm>
            <a:off x="10899828" y="6571315"/>
            <a:ext cx="1293091" cy="246221"/>
          </a:xfrm>
          <a:prstGeom prst="rect">
            <a:avLst/>
          </a:prstGeom>
          <a:noFill/>
        </p:spPr>
        <p:txBody>
          <a:bodyPr wrap="square" rtlCol="0">
            <a:spAutoFit/>
          </a:bodyPr>
          <a:lstStyle/>
          <a:p>
            <a:pPr algn="r"/>
            <a:fld id="{D93387AA-BC7C-4398-A2C2-8780666EE40E}" type="slidenum">
              <a:rPr lang="en-US" sz="1000" b="1">
                <a:solidFill>
                  <a:srgbClr val="777777"/>
                </a:solidFill>
                <a:cs typeface="Arial" charset="0"/>
              </a:rPr>
              <a:pPr algn="r"/>
              <a:t>‹#›</a:t>
            </a:fld>
            <a:endParaRPr lang="en-US" sz="1000" b="1">
              <a:solidFill>
                <a:srgbClr val="777777"/>
              </a:solidFill>
              <a:cs typeface="Arial" charset="0"/>
            </a:endParaRPr>
          </a:p>
        </p:txBody>
      </p:sp>
      <p:sp>
        <p:nvSpPr>
          <p:cNvPr id="8" name="Rectangle 54"/>
          <p:cNvSpPr txBox="1">
            <a:spLocks noChangeArrowheads="1"/>
          </p:cNvSpPr>
          <p:nvPr/>
        </p:nvSpPr>
        <p:spPr bwMode="gray">
          <a:xfrm>
            <a:off x="288000" y="6516000"/>
            <a:ext cx="11568000" cy="36000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fontAlgn="auto">
              <a:spcBef>
                <a:spcPts val="0"/>
              </a:spcBef>
              <a:spcAft>
                <a:spcPts val="0"/>
              </a:spcAft>
              <a:defRPr sz="1000" b="1" kern="1200">
                <a:solidFill>
                  <a:srgbClr val="777777"/>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Arial" charset="0"/>
              </a:defRPr>
            </a:lvl2pPr>
            <a:lvl3pPr marL="914400" algn="l" rtl="0" fontAlgn="base">
              <a:spcBef>
                <a:spcPct val="0"/>
              </a:spcBef>
              <a:spcAft>
                <a:spcPct val="0"/>
              </a:spcAft>
              <a:defRPr sz="2400" b="1" kern="1200">
                <a:solidFill>
                  <a:schemeClr val="tx1"/>
                </a:solidFill>
                <a:latin typeface="Arial" charset="0"/>
                <a:ea typeface="+mn-ea"/>
                <a:cs typeface="Arial" charset="0"/>
              </a:defRPr>
            </a:lvl3pPr>
            <a:lvl4pPr marL="1371600" algn="l" rtl="0" fontAlgn="base">
              <a:spcBef>
                <a:spcPct val="0"/>
              </a:spcBef>
              <a:spcAft>
                <a:spcPct val="0"/>
              </a:spcAft>
              <a:defRPr sz="2400" b="1" kern="1200">
                <a:solidFill>
                  <a:schemeClr val="tx1"/>
                </a:solidFill>
                <a:latin typeface="Arial" charset="0"/>
                <a:ea typeface="+mn-ea"/>
                <a:cs typeface="Arial" charset="0"/>
              </a:defRPr>
            </a:lvl4pPr>
            <a:lvl5pPr marL="1828800" algn="l" rtl="0" fontAlgn="base">
              <a:spcBef>
                <a:spcPct val="0"/>
              </a:spcBef>
              <a:spcAft>
                <a:spcPct val="0"/>
              </a:spcAft>
              <a:defRPr sz="2400" b="1" kern="1200">
                <a:solidFill>
                  <a:schemeClr val="tx1"/>
                </a:solidFill>
                <a:latin typeface="Arial" charset="0"/>
                <a:ea typeface="+mn-ea"/>
                <a:cs typeface="Arial" charset="0"/>
              </a:defRPr>
            </a:lvl5pPr>
            <a:lvl6pPr marL="2286000" algn="l" defTabSz="914400" rtl="0" eaLnBrk="1" latinLnBrk="0" hangingPunct="1">
              <a:defRPr sz="2400" b="1" kern="1200">
                <a:solidFill>
                  <a:schemeClr val="tx1"/>
                </a:solidFill>
                <a:latin typeface="Arial" charset="0"/>
                <a:ea typeface="+mn-ea"/>
                <a:cs typeface="Arial" charset="0"/>
              </a:defRPr>
            </a:lvl6pPr>
            <a:lvl7pPr marL="2743200" algn="l" defTabSz="914400" rtl="0" eaLnBrk="1" latinLnBrk="0" hangingPunct="1">
              <a:defRPr sz="2400" b="1" kern="1200">
                <a:solidFill>
                  <a:schemeClr val="tx1"/>
                </a:solidFill>
                <a:latin typeface="Arial" charset="0"/>
                <a:ea typeface="+mn-ea"/>
                <a:cs typeface="Arial" charset="0"/>
              </a:defRPr>
            </a:lvl7pPr>
            <a:lvl8pPr marL="3200400" algn="l" defTabSz="914400" rtl="0" eaLnBrk="1" latinLnBrk="0" hangingPunct="1">
              <a:defRPr sz="2400" b="1" kern="1200">
                <a:solidFill>
                  <a:schemeClr val="tx1"/>
                </a:solidFill>
                <a:latin typeface="Arial" charset="0"/>
                <a:ea typeface="+mn-ea"/>
                <a:cs typeface="Arial" charset="0"/>
              </a:defRPr>
            </a:lvl8pPr>
            <a:lvl9pPr marL="3657600" algn="l" defTabSz="914400" rtl="0" eaLnBrk="1" latinLnBrk="0" hangingPunct="1">
              <a:defRPr sz="2400" b="1"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0" kern="1200">
                <a:solidFill>
                  <a:srgbClr val="777777"/>
                </a:solidFill>
                <a:latin typeface="Arial" charset="0"/>
                <a:ea typeface="+mn-ea"/>
                <a:cs typeface="+mn-cs"/>
              </a:rPr>
              <a:t>Upon request this has been provided by UCB for educational purposes. Local teams need to source copyright permissions for any figures used before external distribution. </a:t>
            </a:r>
            <a:r>
              <a:rPr lang="en-US" sz="750" b="0"/>
              <a:t>©2022 Amgen Inc.</a:t>
            </a:r>
            <a:br>
              <a:rPr lang="en-US" sz="750" b="0"/>
            </a:br>
            <a:r>
              <a:rPr lang="en-US" sz="750" b="0"/>
              <a:t>All rights reserved. </a:t>
            </a:r>
            <a:r>
              <a:rPr lang="en-GB" sz="750" b="0"/>
              <a:t>© UCB Biopharma SRL, 2022. All rights reserved</a:t>
            </a:r>
            <a:r>
              <a:rPr lang="en-US" sz="750" b="0"/>
              <a:t>. GL-N-RM-OP-2100167. </a:t>
            </a:r>
            <a:endParaRPr lang="en-US" sz="750" b="0" kern="1200">
              <a:solidFill>
                <a:srgbClr val="777777"/>
              </a:solidFill>
              <a:latin typeface="Arial" charset="0"/>
              <a:ea typeface="+mn-ea"/>
              <a:cs typeface="+mn-cs"/>
            </a:endParaRPr>
          </a:p>
        </p:txBody>
      </p:sp>
    </p:spTree>
    <p:extLst>
      <p:ext uri="{BB962C8B-B14F-4D97-AF65-F5344CB8AC3E}">
        <p14:creationId xmlns:p14="http://schemas.microsoft.com/office/powerpoint/2010/main" val="2354940097"/>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Lst>
  <p:transition/>
  <p:hf hdr="0" dt="0"/>
  <p:txStyles>
    <p:titleStyle>
      <a:lvl1pPr algn="l" rtl="0" eaLnBrk="0" fontAlgn="base" hangingPunct="0">
        <a:lnSpc>
          <a:spcPct val="90000"/>
        </a:lnSpc>
        <a:spcBef>
          <a:spcPct val="0"/>
        </a:spcBef>
        <a:spcAft>
          <a:spcPct val="0"/>
        </a:spcAft>
        <a:defRPr sz="2400" b="1">
          <a:solidFill>
            <a:schemeClr val="tx1">
              <a:lumMod val="50000"/>
            </a:schemeClr>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fontAlgn="base">
        <a:lnSpc>
          <a:spcPct val="90000"/>
        </a:lnSpc>
        <a:spcBef>
          <a:spcPct val="0"/>
        </a:spcBef>
        <a:spcAft>
          <a:spcPct val="0"/>
        </a:spcAft>
        <a:defRPr sz="3200" b="1">
          <a:solidFill>
            <a:schemeClr val="tx1"/>
          </a:solidFill>
          <a:latin typeface="Arial" charset="0"/>
        </a:defRPr>
      </a:lvl6pPr>
      <a:lvl7pPr marL="914400" algn="l" rtl="0" fontAlgn="base">
        <a:lnSpc>
          <a:spcPct val="90000"/>
        </a:lnSpc>
        <a:spcBef>
          <a:spcPct val="0"/>
        </a:spcBef>
        <a:spcAft>
          <a:spcPct val="0"/>
        </a:spcAft>
        <a:defRPr sz="3200" b="1">
          <a:solidFill>
            <a:schemeClr val="tx1"/>
          </a:solidFill>
          <a:latin typeface="Arial" charset="0"/>
        </a:defRPr>
      </a:lvl7pPr>
      <a:lvl8pPr marL="1371600" algn="l" rtl="0" fontAlgn="base">
        <a:lnSpc>
          <a:spcPct val="90000"/>
        </a:lnSpc>
        <a:spcBef>
          <a:spcPct val="0"/>
        </a:spcBef>
        <a:spcAft>
          <a:spcPct val="0"/>
        </a:spcAft>
        <a:defRPr sz="3200" b="1">
          <a:solidFill>
            <a:schemeClr val="tx1"/>
          </a:solidFill>
          <a:latin typeface="Arial" charset="0"/>
        </a:defRPr>
      </a:lvl8pPr>
      <a:lvl9pPr marL="1828800" algn="l" rtl="0" fontAlgn="base">
        <a:lnSpc>
          <a:spcPct val="90000"/>
        </a:lnSpc>
        <a:spcBef>
          <a:spcPct val="0"/>
        </a:spcBef>
        <a:spcAft>
          <a:spcPct val="0"/>
        </a:spcAft>
        <a:defRPr sz="3200" b="1">
          <a:solidFill>
            <a:schemeClr val="tx1"/>
          </a:solidFill>
          <a:latin typeface="Arial" charset="0"/>
        </a:defRPr>
      </a:lvl9pPr>
    </p:titleStyle>
    <p:bodyStyle>
      <a:lvl1pPr marL="177800" indent="-177800" algn="l" rtl="0" eaLnBrk="0" fontAlgn="base" hangingPunct="0">
        <a:lnSpc>
          <a:spcPct val="95000"/>
        </a:lnSpc>
        <a:spcBef>
          <a:spcPct val="50000"/>
        </a:spcBef>
        <a:spcAft>
          <a:spcPct val="0"/>
        </a:spcAft>
        <a:buClr>
          <a:schemeClr val="tx2"/>
        </a:buClr>
        <a:buChar char="•"/>
        <a:tabLst/>
        <a:defRPr sz="1800">
          <a:solidFill>
            <a:schemeClr val="tx1">
              <a:lumMod val="75000"/>
            </a:schemeClr>
          </a:solidFill>
          <a:latin typeface="+mn-lt"/>
          <a:ea typeface="+mn-ea"/>
          <a:cs typeface="+mn-cs"/>
        </a:defRPr>
      </a:lvl1pPr>
      <a:lvl2pPr marL="403225" indent="-225425" algn="l" rtl="0" eaLnBrk="0" fontAlgn="base" hangingPunct="0">
        <a:lnSpc>
          <a:spcPct val="95000"/>
        </a:lnSpc>
        <a:spcBef>
          <a:spcPct val="20000"/>
        </a:spcBef>
        <a:spcAft>
          <a:spcPct val="0"/>
        </a:spcAft>
        <a:buClr>
          <a:schemeClr val="tx2"/>
        </a:buClr>
        <a:buFont typeface="System Font Regular"/>
        <a:buChar char="–"/>
        <a:tabLst/>
        <a:defRPr sz="1600">
          <a:solidFill>
            <a:schemeClr val="tx1">
              <a:lumMod val="75000"/>
            </a:schemeClr>
          </a:solidFill>
          <a:latin typeface="+mn-lt"/>
        </a:defRPr>
      </a:lvl2pPr>
      <a:lvl3pPr marL="623888" indent="-220663" algn="l" rtl="0" eaLnBrk="0" fontAlgn="base" hangingPunct="0">
        <a:lnSpc>
          <a:spcPct val="95000"/>
        </a:lnSpc>
        <a:spcBef>
          <a:spcPct val="20000"/>
        </a:spcBef>
        <a:spcAft>
          <a:spcPct val="0"/>
        </a:spcAft>
        <a:buClr>
          <a:schemeClr val="tx2"/>
        </a:buClr>
        <a:buFont typeface="System Font Regular"/>
        <a:buChar char="–"/>
        <a:tabLst/>
        <a:defRPr sz="1400">
          <a:solidFill>
            <a:schemeClr val="tx1">
              <a:lumMod val="75000"/>
            </a:schemeClr>
          </a:solidFill>
          <a:latin typeface="+mn-lt"/>
        </a:defRPr>
      </a:lvl3pPr>
      <a:lvl4pPr marL="844550" indent="-220663" algn="l" rtl="0" eaLnBrk="0" fontAlgn="base" hangingPunct="0">
        <a:lnSpc>
          <a:spcPct val="95000"/>
        </a:lnSpc>
        <a:spcBef>
          <a:spcPct val="20000"/>
        </a:spcBef>
        <a:spcAft>
          <a:spcPct val="0"/>
        </a:spcAft>
        <a:buClr>
          <a:schemeClr val="tx2"/>
        </a:buClr>
        <a:buFont typeface="System Font Regular"/>
        <a:buChar char="–"/>
        <a:tabLst/>
        <a:defRPr sz="1200">
          <a:solidFill>
            <a:schemeClr val="tx1">
              <a:lumMod val="75000"/>
            </a:schemeClr>
          </a:solidFill>
          <a:latin typeface="+mn-lt"/>
        </a:defRPr>
      </a:lvl4pPr>
      <a:lvl5pPr marL="1022350" indent="-177800" algn="l" rtl="0" eaLnBrk="0" fontAlgn="base" hangingPunct="0">
        <a:lnSpc>
          <a:spcPct val="95000"/>
        </a:lnSpc>
        <a:spcBef>
          <a:spcPct val="20000"/>
        </a:spcBef>
        <a:spcAft>
          <a:spcPct val="0"/>
        </a:spcAft>
        <a:buClr>
          <a:schemeClr val="tx2"/>
        </a:buClr>
        <a:buFont typeface="System Font Regular"/>
        <a:buChar char="–"/>
        <a:tabLst/>
        <a:defRPr sz="1200">
          <a:solidFill>
            <a:schemeClr val="tx1">
              <a:lumMod val="75000"/>
            </a:schemeClr>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026" name="Rectangle 23"/>
          <p:cNvSpPr>
            <a:spLocks noGrp="1" noChangeArrowheads="1"/>
          </p:cNvSpPr>
          <p:nvPr>
            <p:ph type="title"/>
          </p:nvPr>
        </p:nvSpPr>
        <p:spPr bwMode="gray">
          <a:xfrm>
            <a:off x="683687" y="51"/>
            <a:ext cx="10822516" cy="1109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24"/>
          <p:cNvSpPr>
            <a:spLocks noGrp="1" noChangeArrowheads="1"/>
          </p:cNvSpPr>
          <p:nvPr>
            <p:ph type="body" idx="1"/>
          </p:nvPr>
        </p:nvSpPr>
        <p:spPr bwMode="gray">
          <a:xfrm>
            <a:off x="683718" y="1462088"/>
            <a:ext cx="10824633" cy="4481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1" name="TextBox 20"/>
          <p:cNvSpPr txBox="1"/>
          <p:nvPr/>
        </p:nvSpPr>
        <p:spPr>
          <a:xfrm>
            <a:off x="10899828" y="6571315"/>
            <a:ext cx="1293091" cy="246221"/>
          </a:xfrm>
          <a:prstGeom prst="rect">
            <a:avLst/>
          </a:prstGeom>
          <a:noFill/>
        </p:spPr>
        <p:txBody>
          <a:bodyPr wrap="square" rtlCol="0">
            <a:spAutoFit/>
          </a:bodyPr>
          <a:lstStyle/>
          <a:p>
            <a:pPr algn="r"/>
            <a:fld id="{D93387AA-BC7C-4398-A2C2-8780666EE40E}" type="slidenum">
              <a:rPr lang="en-US" sz="1000" b="1">
                <a:solidFill>
                  <a:srgbClr val="777777"/>
                </a:solidFill>
                <a:cs typeface="Arial" charset="0"/>
              </a:rPr>
              <a:pPr algn="r"/>
              <a:t>‹#›</a:t>
            </a:fld>
            <a:endParaRPr lang="en-US" sz="1000" b="1">
              <a:solidFill>
                <a:srgbClr val="777777"/>
              </a:solidFill>
              <a:cs typeface="Arial" charset="0"/>
            </a:endParaRPr>
          </a:p>
        </p:txBody>
      </p:sp>
      <p:sp>
        <p:nvSpPr>
          <p:cNvPr id="8" name="Rectangle 54"/>
          <p:cNvSpPr txBox="1">
            <a:spLocks noChangeArrowheads="1"/>
          </p:cNvSpPr>
          <p:nvPr/>
        </p:nvSpPr>
        <p:spPr bwMode="gray">
          <a:xfrm>
            <a:off x="288000" y="6516000"/>
            <a:ext cx="11568000" cy="36000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fontAlgn="auto">
              <a:spcBef>
                <a:spcPts val="0"/>
              </a:spcBef>
              <a:spcAft>
                <a:spcPts val="0"/>
              </a:spcAft>
              <a:defRPr sz="1000" b="1" kern="1200">
                <a:solidFill>
                  <a:srgbClr val="777777"/>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Arial" charset="0"/>
              </a:defRPr>
            </a:lvl2pPr>
            <a:lvl3pPr marL="914400" algn="l" rtl="0" fontAlgn="base">
              <a:spcBef>
                <a:spcPct val="0"/>
              </a:spcBef>
              <a:spcAft>
                <a:spcPct val="0"/>
              </a:spcAft>
              <a:defRPr sz="2400" b="1" kern="1200">
                <a:solidFill>
                  <a:schemeClr val="tx1"/>
                </a:solidFill>
                <a:latin typeface="Arial" charset="0"/>
                <a:ea typeface="+mn-ea"/>
                <a:cs typeface="Arial" charset="0"/>
              </a:defRPr>
            </a:lvl3pPr>
            <a:lvl4pPr marL="1371600" algn="l" rtl="0" fontAlgn="base">
              <a:spcBef>
                <a:spcPct val="0"/>
              </a:spcBef>
              <a:spcAft>
                <a:spcPct val="0"/>
              </a:spcAft>
              <a:defRPr sz="2400" b="1" kern="1200">
                <a:solidFill>
                  <a:schemeClr val="tx1"/>
                </a:solidFill>
                <a:latin typeface="Arial" charset="0"/>
                <a:ea typeface="+mn-ea"/>
                <a:cs typeface="Arial" charset="0"/>
              </a:defRPr>
            </a:lvl4pPr>
            <a:lvl5pPr marL="1828800" algn="l" rtl="0" fontAlgn="base">
              <a:spcBef>
                <a:spcPct val="0"/>
              </a:spcBef>
              <a:spcAft>
                <a:spcPct val="0"/>
              </a:spcAft>
              <a:defRPr sz="2400" b="1" kern="1200">
                <a:solidFill>
                  <a:schemeClr val="tx1"/>
                </a:solidFill>
                <a:latin typeface="Arial" charset="0"/>
                <a:ea typeface="+mn-ea"/>
                <a:cs typeface="Arial" charset="0"/>
              </a:defRPr>
            </a:lvl5pPr>
            <a:lvl6pPr marL="2286000" algn="l" defTabSz="914400" rtl="0" eaLnBrk="1" latinLnBrk="0" hangingPunct="1">
              <a:defRPr sz="2400" b="1" kern="1200">
                <a:solidFill>
                  <a:schemeClr val="tx1"/>
                </a:solidFill>
                <a:latin typeface="Arial" charset="0"/>
                <a:ea typeface="+mn-ea"/>
                <a:cs typeface="Arial" charset="0"/>
              </a:defRPr>
            </a:lvl6pPr>
            <a:lvl7pPr marL="2743200" algn="l" defTabSz="914400" rtl="0" eaLnBrk="1" latinLnBrk="0" hangingPunct="1">
              <a:defRPr sz="2400" b="1" kern="1200">
                <a:solidFill>
                  <a:schemeClr val="tx1"/>
                </a:solidFill>
                <a:latin typeface="Arial" charset="0"/>
                <a:ea typeface="+mn-ea"/>
                <a:cs typeface="Arial" charset="0"/>
              </a:defRPr>
            </a:lvl7pPr>
            <a:lvl8pPr marL="3200400" algn="l" defTabSz="914400" rtl="0" eaLnBrk="1" latinLnBrk="0" hangingPunct="1">
              <a:defRPr sz="2400" b="1" kern="1200">
                <a:solidFill>
                  <a:schemeClr val="tx1"/>
                </a:solidFill>
                <a:latin typeface="Arial" charset="0"/>
                <a:ea typeface="+mn-ea"/>
                <a:cs typeface="Arial" charset="0"/>
              </a:defRPr>
            </a:lvl8pPr>
            <a:lvl9pPr marL="3657600" algn="l" defTabSz="914400" rtl="0" eaLnBrk="1" latinLnBrk="0" hangingPunct="1">
              <a:defRPr sz="2400" b="1"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0" kern="1200" dirty="0">
                <a:solidFill>
                  <a:srgbClr val="777777"/>
                </a:solidFill>
                <a:latin typeface="Arial" charset="0"/>
                <a:ea typeface="+mn-ea"/>
                <a:cs typeface="+mn-cs"/>
              </a:rPr>
              <a:t>Upon request this has been provided by UCB for educational purposes. Local teams need to source copyright permissions for any figures used before external distribution. </a:t>
            </a:r>
            <a:r>
              <a:rPr lang="en-US" sz="750" b="0" dirty="0"/>
              <a:t>©2022 Amgen Inc.</a:t>
            </a:r>
            <a:br>
              <a:rPr lang="en-US" sz="750" b="0" dirty="0"/>
            </a:br>
            <a:r>
              <a:rPr lang="en-US" sz="750" b="0" dirty="0"/>
              <a:t>All rights reserved. </a:t>
            </a:r>
            <a:r>
              <a:rPr lang="en-GB" sz="750" b="0" dirty="0"/>
              <a:t>© UCB Biopharma SRL, 2022. All rights reserved</a:t>
            </a:r>
            <a:r>
              <a:rPr lang="en-US" sz="750" b="0" dirty="0"/>
              <a:t>. GL-N-RM-OP-2100167. </a:t>
            </a:r>
            <a:endParaRPr lang="en-US" sz="750" b="0" kern="1200" dirty="0">
              <a:solidFill>
                <a:srgbClr val="777777"/>
              </a:solidFill>
              <a:latin typeface="Arial" charset="0"/>
              <a:ea typeface="+mn-ea"/>
              <a:cs typeface="+mn-cs"/>
            </a:endParaRPr>
          </a:p>
        </p:txBody>
      </p:sp>
    </p:spTree>
    <p:extLst>
      <p:ext uri="{BB962C8B-B14F-4D97-AF65-F5344CB8AC3E}">
        <p14:creationId xmlns:p14="http://schemas.microsoft.com/office/powerpoint/2010/main" val="2661710603"/>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Lst>
  <p:transition/>
  <p:hf hdr="0" dt="0"/>
  <p:txStyles>
    <p:titleStyle>
      <a:lvl1pPr algn="l" rtl="0" eaLnBrk="0" fontAlgn="base" hangingPunct="0">
        <a:lnSpc>
          <a:spcPct val="90000"/>
        </a:lnSpc>
        <a:spcBef>
          <a:spcPct val="0"/>
        </a:spcBef>
        <a:spcAft>
          <a:spcPct val="0"/>
        </a:spcAft>
        <a:defRPr sz="2400" b="1">
          <a:solidFill>
            <a:schemeClr val="tx1">
              <a:lumMod val="50000"/>
            </a:schemeClr>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fontAlgn="base">
        <a:lnSpc>
          <a:spcPct val="90000"/>
        </a:lnSpc>
        <a:spcBef>
          <a:spcPct val="0"/>
        </a:spcBef>
        <a:spcAft>
          <a:spcPct val="0"/>
        </a:spcAft>
        <a:defRPr sz="3200" b="1">
          <a:solidFill>
            <a:schemeClr val="tx1"/>
          </a:solidFill>
          <a:latin typeface="Arial" charset="0"/>
        </a:defRPr>
      </a:lvl6pPr>
      <a:lvl7pPr marL="914400" algn="l" rtl="0" fontAlgn="base">
        <a:lnSpc>
          <a:spcPct val="90000"/>
        </a:lnSpc>
        <a:spcBef>
          <a:spcPct val="0"/>
        </a:spcBef>
        <a:spcAft>
          <a:spcPct val="0"/>
        </a:spcAft>
        <a:defRPr sz="3200" b="1">
          <a:solidFill>
            <a:schemeClr val="tx1"/>
          </a:solidFill>
          <a:latin typeface="Arial" charset="0"/>
        </a:defRPr>
      </a:lvl7pPr>
      <a:lvl8pPr marL="1371600" algn="l" rtl="0" fontAlgn="base">
        <a:lnSpc>
          <a:spcPct val="90000"/>
        </a:lnSpc>
        <a:spcBef>
          <a:spcPct val="0"/>
        </a:spcBef>
        <a:spcAft>
          <a:spcPct val="0"/>
        </a:spcAft>
        <a:defRPr sz="3200" b="1">
          <a:solidFill>
            <a:schemeClr val="tx1"/>
          </a:solidFill>
          <a:latin typeface="Arial" charset="0"/>
        </a:defRPr>
      </a:lvl8pPr>
      <a:lvl9pPr marL="1828800" algn="l" rtl="0" fontAlgn="base">
        <a:lnSpc>
          <a:spcPct val="90000"/>
        </a:lnSpc>
        <a:spcBef>
          <a:spcPct val="0"/>
        </a:spcBef>
        <a:spcAft>
          <a:spcPct val="0"/>
        </a:spcAft>
        <a:defRPr sz="3200" b="1">
          <a:solidFill>
            <a:schemeClr val="tx1"/>
          </a:solidFill>
          <a:latin typeface="Arial" charset="0"/>
        </a:defRPr>
      </a:lvl9pPr>
    </p:titleStyle>
    <p:bodyStyle>
      <a:lvl1pPr marL="177800" indent="-177800" algn="l" rtl="0" eaLnBrk="0" fontAlgn="base" hangingPunct="0">
        <a:lnSpc>
          <a:spcPct val="95000"/>
        </a:lnSpc>
        <a:spcBef>
          <a:spcPct val="50000"/>
        </a:spcBef>
        <a:spcAft>
          <a:spcPct val="0"/>
        </a:spcAft>
        <a:buClr>
          <a:schemeClr val="tx2"/>
        </a:buClr>
        <a:buChar char="•"/>
        <a:tabLst/>
        <a:defRPr sz="1800">
          <a:solidFill>
            <a:schemeClr val="tx1">
              <a:lumMod val="75000"/>
            </a:schemeClr>
          </a:solidFill>
          <a:latin typeface="+mn-lt"/>
          <a:ea typeface="+mn-ea"/>
          <a:cs typeface="+mn-cs"/>
        </a:defRPr>
      </a:lvl1pPr>
      <a:lvl2pPr marL="403225" indent="-225425" algn="l" rtl="0" eaLnBrk="0" fontAlgn="base" hangingPunct="0">
        <a:lnSpc>
          <a:spcPct val="95000"/>
        </a:lnSpc>
        <a:spcBef>
          <a:spcPct val="20000"/>
        </a:spcBef>
        <a:spcAft>
          <a:spcPct val="0"/>
        </a:spcAft>
        <a:buClr>
          <a:schemeClr val="tx2"/>
        </a:buClr>
        <a:buFont typeface="System Font Regular"/>
        <a:buChar char="–"/>
        <a:tabLst/>
        <a:defRPr sz="1600">
          <a:solidFill>
            <a:schemeClr val="tx1">
              <a:lumMod val="75000"/>
            </a:schemeClr>
          </a:solidFill>
          <a:latin typeface="+mn-lt"/>
        </a:defRPr>
      </a:lvl2pPr>
      <a:lvl3pPr marL="623888" indent="-220663" algn="l" rtl="0" eaLnBrk="0" fontAlgn="base" hangingPunct="0">
        <a:lnSpc>
          <a:spcPct val="95000"/>
        </a:lnSpc>
        <a:spcBef>
          <a:spcPct val="20000"/>
        </a:spcBef>
        <a:spcAft>
          <a:spcPct val="0"/>
        </a:spcAft>
        <a:buClr>
          <a:schemeClr val="tx2"/>
        </a:buClr>
        <a:buFont typeface="System Font Regular"/>
        <a:buChar char="–"/>
        <a:tabLst/>
        <a:defRPr sz="1400">
          <a:solidFill>
            <a:schemeClr val="tx1">
              <a:lumMod val="75000"/>
            </a:schemeClr>
          </a:solidFill>
          <a:latin typeface="+mn-lt"/>
        </a:defRPr>
      </a:lvl3pPr>
      <a:lvl4pPr marL="844550" indent="-220663" algn="l" rtl="0" eaLnBrk="0" fontAlgn="base" hangingPunct="0">
        <a:lnSpc>
          <a:spcPct val="95000"/>
        </a:lnSpc>
        <a:spcBef>
          <a:spcPct val="20000"/>
        </a:spcBef>
        <a:spcAft>
          <a:spcPct val="0"/>
        </a:spcAft>
        <a:buClr>
          <a:schemeClr val="tx2"/>
        </a:buClr>
        <a:buFont typeface="System Font Regular"/>
        <a:buChar char="–"/>
        <a:tabLst/>
        <a:defRPr sz="1200">
          <a:solidFill>
            <a:schemeClr val="tx1">
              <a:lumMod val="75000"/>
            </a:schemeClr>
          </a:solidFill>
          <a:latin typeface="+mn-lt"/>
        </a:defRPr>
      </a:lvl4pPr>
      <a:lvl5pPr marL="1022350" indent="-177800" algn="l" rtl="0" eaLnBrk="0" fontAlgn="base" hangingPunct="0">
        <a:lnSpc>
          <a:spcPct val="95000"/>
        </a:lnSpc>
        <a:spcBef>
          <a:spcPct val="20000"/>
        </a:spcBef>
        <a:spcAft>
          <a:spcPct val="0"/>
        </a:spcAft>
        <a:buClr>
          <a:schemeClr val="tx2"/>
        </a:buClr>
        <a:buFont typeface="System Font Regular"/>
        <a:buChar char="–"/>
        <a:tabLst/>
        <a:defRPr sz="1200">
          <a:solidFill>
            <a:schemeClr val="tx1">
              <a:lumMod val="75000"/>
            </a:schemeClr>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a:extLst>
              <a:ext uri="{FF2B5EF4-FFF2-40B4-BE49-F238E27FC236}">
                <a16:creationId xmlns:a16="http://schemas.microsoft.com/office/drawing/2014/main" id="{89CFC625-E468-9C4D-B0A9-88D3DD143D89}"/>
              </a:ext>
            </a:extLst>
          </p:cNvPr>
          <p:cNvSpPr>
            <a:spLocks noGrp="1" noChangeArrowheads="1"/>
          </p:cNvSpPr>
          <p:nvPr>
            <p:ph type="title"/>
          </p:nvPr>
        </p:nvSpPr>
        <p:spPr bwMode="auto">
          <a:xfrm>
            <a:off x="838200" y="912904"/>
            <a:ext cx="10515600" cy="101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x-none" noProof="0" dirty="0"/>
              <a:t>Muokkaa otsikkoa</a:t>
            </a:r>
          </a:p>
        </p:txBody>
      </p:sp>
      <p:sp>
        <p:nvSpPr>
          <p:cNvPr id="1027" name="Tekstin paikkamerkki 2">
            <a:extLst>
              <a:ext uri="{FF2B5EF4-FFF2-40B4-BE49-F238E27FC236}">
                <a16:creationId xmlns:a16="http://schemas.microsoft.com/office/drawing/2014/main" id="{7875E202-CA05-F143-B0BB-F0C0F3D9C018}"/>
              </a:ext>
            </a:extLst>
          </p:cNvPr>
          <p:cNvSpPr>
            <a:spLocks noGrp="1" noChangeArrowheads="1"/>
          </p:cNvSpPr>
          <p:nvPr>
            <p:ph type="body" idx="1"/>
          </p:nvPr>
        </p:nvSpPr>
        <p:spPr bwMode="auto">
          <a:xfrm>
            <a:off x="838200" y="2025650"/>
            <a:ext cx="10515600"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x-none" noProof="0" dirty="0"/>
              <a:t>Muokkaa tekstin perustyylejä</a:t>
            </a:r>
          </a:p>
          <a:p>
            <a:pPr lvl="1"/>
            <a:r>
              <a:rPr lang="fi-FI" altLang="x-none" noProof="0" dirty="0"/>
              <a:t>toinen taso</a:t>
            </a:r>
          </a:p>
          <a:p>
            <a:pPr lvl="2"/>
            <a:r>
              <a:rPr lang="fi-FI" altLang="x-none" noProof="0" dirty="0"/>
              <a:t>kolmas taso</a:t>
            </a:r>
          </a:p>
          <a:p>
            <a:pPr lvl="3"/>
            <a:r>
              <a:rPr lang="fi-FI" altLang="x-none" noProof="0" dirty="0"/>
              <a:t>neljäs taso</a:t>
            </a:r>
          </a:p>
          <a:p>
            <a:pPr lvl="4"/>
            <a:r>
              <a:rPr lang="fi-FI" altLang="x-none" noProof="0" dirty="0"/>
              <a:t>viides taso</a:t>
            </a:r>
          </a:p>
          <a:p>
            <a:pPr lvl="5"/>
            <a:r>
              <a:rPr lang="fi-FI" altLang="x-none" noProof="0" dirty="0"/>
              <a:t>kuudes taso</a:t>
            </a:r>
          </a:p>
          <a:p>
            <a:pPr lvl="6"/>
            <a:r>
              <a:rPr lang="fi-FI" altLang="x-none" noProof="0" dirty="0"/>
              <a:t>seitsemäs taso</a:t>
            </a:r>
          </a:p>
          <a:p>
            <a:pPr lvl="7"/>
            <a:r>
              <a:rPr lang="fi-FI" altLang="x-none" noProof="0" dirty="0"/>
              <a:t>kahdeksas taso</a:t>
            </a:r>
          </a:p>
          <a:p>
            <a:pPr lvl="8"/>
            <a:r>
              <a:rPr lang="fi-FI" altLang="x-none" noProof="0" dirty="0"/>
              <a:t>yhdeksäs taso</a:t>
            </a:r>
          </a:p>
        </p:txBody>
      </p:sp>
      <p:pic>
        <p:nvPicPr>
          <p:cNvPr id="1031" name="Picture 11" descr="Päijät-Sote logo">
            <a:extLst>
              <a:ext uri="{FF2B5EF4-FFF2-40B4-BE49-F238E27FC236}">
                <a16:creationId xmlns:a16="http://schemas.microsoft.com/office/drawing/2014/main" id="{32EF4212-19FE-424A-B0AE-A2E9703FBEDD}"/>
              </a:ext>
            </a:extLst>
          </p:cNvPr>
          <p:cNvPicPr>
            <a:picLocks noChangeAspect="1" noChangeArrowheads="1"/>
          </p:cNvPicPr>
          <p:nvPr userDrawn="1"/>
        </p:nvPicPr>
        <p:blipFill>
          <a:blip r:embed="rId24">
            <a:extLst>
              <a:ext uri="{28A0092B-C50C-407E-A947-70E740481C1C}">
                <a14:useLocalDpi xmlns:a14="http://schemas.microsoft.com/office/drawing/2010/main"/>
              </a:ext>
            </a:extLst>
          </a:blip>
          <a:srcRect/>
          <a:stretch>
            <a:fillRect/>
          </a:stretch>
        </p:blipFill>
        <p:spPr bwMode="auto">
          <a:xfrm>
            <a:off x="359546" y="6007893"/>
            <a:ext cx="18367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60483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Lst>
  <p:hf hdr="0" ftr="0"/>
  <p:txStyles>
    <p:titleStyle>
      <a:lvl1pPr algn="l" rtl="0" eaLnBrk="1" fontAlgn="base" hangingPunct="1">
        <a:lnSpc>
          <a:spcPct val="100000"/>
        </a:lnSpc>
        <a:spcBef>
          <a:spcPct val="0"/>
        </a:spcBef>
        <a:spcAft>
          <a:spcPct val="0"/>
        </a:spcAft>
        <a:defRPr sz="3200" b="1" kern="1200">
          <a:solidFill>
            <a:schemeClr val="tx2"/>
          </a:solidFill>
          <a:latin typeface="+mj-lt"/>
          <a:ea typeface="+mj-ea"/>
          <a:cs typeface="Arial" panose="020B0604020202020204" pitchFamily="34" charset="0"/>
        </a:defRPr>
      </a:lvl1pPr>
      <a:lvl2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100000"/>
        </a:lnSpc>
        <a:spcBef>
          <a:spcPts val="1000"/>
        </a:spcBef>
        <a:spcAft>
          <a:spcPct val="0"/>
        </a:spcAft>
        <a:buFont typeface="Arial" panose="020B0604020202020204" pitchFamily="34" charset="0"/>
        <a:buChar char="•"/>
        <a:defRPr sz="1800" kern="1200">
          <a:solidFill>
            <a:schemeClr val="tx2"/>
          </a:solidFill>
          <a:latin typeface="+mn-lt"/>
          <a:ea typeface="+mn-ea"/>
          <a:cs typeface="Arial" panose="020B0604020202020204" pitchFamily="34" charset="0"/>
        </a:defRPr>
      </a:lvl1pPr>
      <a:lvl2pPr marL="6858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Arial" panose="020B0604020202020204" pitchFamily="34" charset="0"/>
        </a:defRPr>
      </a:lvl2pPr>
      <a:lvl3pPr marL="11430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Arial" panose="020B0604020202020204" pitchFamily="34" charset="0"/>
        </a:defRPr>
      </a:lvl3pPr>
      <a:lvl4pPr marL="1657350" indent="-28575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Calibri" panose="020F0502020204030204" pitchFamily="34" charset="0"/>
        </a:defRPr>
      </a:lvl4pPr>
      <a:lvl5pPr marL="20574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Calibri" panose="020F0502020204030204" pitchFamily="34" charset="0"/>
        </a:defRPr>
      </a:lvl5pPr>
      <a:lvl6pPr marL="25146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6pPr>
      <a:lvl7pPr marL="29718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7pPr>
      <a:lvl8pPr marL="34290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8pPr>
      <a:lvl9pPr marL="3943350" indent="-28575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9A836-86A2-4A71-9DAC-EF667AD78AC7}" type="datetimeFigureOut">
              <a:rPr lang="fi-FI" smtClean="0"/>
              <a:pPr/>
              <a:t>10.6.2025</a:t>
            </a:fld>
            <a:endParaRPr lang="fi-FI"/>
          </a:p>
        </p:txBody>
      </p:sp>
      <p:sp>
        <p:nvSpPr>
          <p:cNvPr id="5" name="Alatunnisteen paikkamerkki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F3266-C40D-432B-B671-5DD4379CCDF6}" type="slidenum">
              <a:rPr lang="fi-FI" smtClean="0"/>
              <a:pPr/>
              <a:t>‹#›</a:t>
            </a:fld>
            <a:endParaRPr lang="fi-FI"/>
          </a:p>
        </p:txBody>
      </p:sp>
    </p:spTree>
    <p:extLst>
      <p:ext uri="{BB962C8B-B14F-4D97-AF65-F5344CB8AC3E}">
        <p14:creationId xmlns:p14="http://schemas.microsoft.com/office/powerpoint/2010/main" val="77477819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fi-FI"/>
              <a:t>Click to edit Master title style</a:t>
            </a:r>
            <a:endParaRPr lang="en-US" altLang="fi-FI"/>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fi-FI"/>
              <a:t>Click to edit Master text styles</a:t>
            </a:r>
          </a:p>
          <a:p>
            <a:pPr lvl="1"/>
            <a:r>
              <a:rPr lang="en-GB" altLang="fi-FI"/>
              <a:t>Second level</a:t>
            </a:r>
          </a:p>
          <a:p>
            <a:pPr lvl="2"/>
            <a:r>
              <a:rPr lang="en-GB" altLang="fi-FI"/>
              <a:t>Third level</a:t>
            </a:r>
          </a:p>
          <a:p>
            <a:pPr lvl="3"/>
            <a:r>
              <a:rPr lang="en-GB" altLang="fi-FI"/>
              <a:t>Fourth level</a:t>
            </a:r>
          </a:p>
          <a:p>
            <a:pPr lvl="4"/>
            <a:r>
              <a:rPr lang="en-GB" altLang="fi-FI"/>
              <a:t>Fifth level</a:t>
            </a:r>
            <a:endParaRPr lang="en-US" altLang="fi-FI"/>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defTabSz="457200" fontAlgn="base">
              <a:spcBef>
                <a:spcPct val="0"/>
              </a:spcBef>
              <a:spcAft>
                <a:spcPct val="0"/>
              </a:spcAft>
              <a:defRPr/>
            </a:pPr>
            <a:fld id="{F428D803-69BB-4429-B6C2-AB61F0C1BF2D}" type="datetimeFigureOut">
              <a:rPr lang="en-US" smtClean="0">
                <a:ea typeface="MS PGothic" pitchFamily="34" charset="-128"/>
              </a:rPr>
              <a:pPr defTabSz="457200" fontAlgn="base">
                <a:spcBef>
                  <a:spcPct val="0"/>
                </a:spcBef>
                <a:spcAft>
                  <a:spcPct val="0"/>
                </a:spcAft>
                <a:defRPr/>
              </a:pPr>
              <a:t>6/10/2025</a:t>
            </a:fld>
            <a:endParaRPr lang="en-US">
              <a:ea typeface="MS PGothic"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457200" fontAlgn="base">
              <a:spcBef>
                <a:spcPct val="0"/>
              </a:spcBef>
              <a:spcAft>
                <a:spcPct val="0"/>
              </a:spcAft>
            </a:pPr>
            <a:fld id="{95ECD21B-8F88-4FBD-B803-8E09BC23EADB}" type="slidenum">
              <a:rPr lang="en-US" altLang="fi-FI" smtClean="0">
                <a:ea typeface="MS PGothic" pitchFamily="34" charset="-128"/>
              </a:rPr>
              <a:pPr defTabSz="457200" fontAlgn="base">
                <a:spcBef>
                  <a:spcPct val="0"/>
                </a:spcBef>
                <a:spcAft>
                  <a:spcPct val="0"/>
                </a:spcAft>
              </a:pPr>
              <a:t>‹#›</a:t>
            </a:fld>
            <a:endParaRPr lang="en-US" altLang="fi-FI">
              <a:ea typeface="MS PGothic" pitchFamily="34" charset="-128"/>
            </a:endParaRPr>
          </a:p>
        </p:txBody>
      </p:sp>
    </p:spTree>
    <p:extLst>
      <p:ext uri="{BB962C8B-B14F-4D97-AF65-F5344CB8AC3E}">
        <p14:creationId xmlns:p14="http://schemas.microsoft.com/office/powerpoint/2010/main" val="1254005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ＭＳ Ｐゴシック"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ＭＳ Ｐゴシック"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43840" y="182880"/>
            <a:ext cx="11704320" cy="64922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1143002" y="2057400"/>
            <a:ext cx="9872871" cy="40386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142996" y="6223830"/>
            <a:ext cx="2329075" cy="365125"/>
          </a:xfrm>
          <a:prstGeom prst="rect">
            <a:avLst/>
          </a:prstGeom>
        </p:spPr>
        <p:txBody>
          <a:bodyPr vert="horz" lIns="91440" tIns="45720" rIns="91440" bIns="45720" rtlCol="0" anchor="ctr"/>
          <a:lstStyle>
            <a:lvl1pPr algn="l">
              <a:defRPr sz="1000">
                <a:solidFill>
                  <a:schemeClr val="tx1"/>
                </a:solidFill>
              </a:defRPr>
            </a:lvl1pPr>
          </a:lstStyle>
          <a:p>
            <a:fld id="{20E9A70C-C6F2-4ABF-9111-03829DAF49BD}" type="datetimeFigureOut">
              <a:rPr lang="fi-FI" smtClean="0">
                <a:solidFill>
                  <a:srgbClr val="000000"/>
                </a:solidFill>
              </a:rPr>
              <a:pPr/>
              <a:t>10.6.2025</a:t>
            </a:fld>
            <a:endParaRPr lang="fi-FI">
              <a:solidFill>
                <a:srgbClr val="000000"/>
              </a:solidFill>
            </a:endParaRPr>
          </a:p>
        </p:txBody>
      </p:sp>
      <p:sp>
        <p:nvSpPr>
          <p:cNvPr id="5" name="Footer Placeholder 4"/>
          <p:cNvSpPr>
            <a:spLocks noGrp="1"/>
          </p:cNvSpPr>
          <p:nvPr>
            <p:ph type="ftr" sz="quarter" idx="3"/>
          </p:nvPr>
        </p:nvSpPr>
        <p:spPr>
          <a:xfrm>
            <a:off x="3949149" y="6223830"/>
            <a:ext cx="4717775" cy="365125"/>
          </a:xfrm>
          <a:prstGeom prst="rect">
            <a:avLst/>
          </a:prstGeom>
        </p:spPr>
        <p:txBody>
          <a:bodyPr vert="horz" lIns="91440" tIns="45720" rIns="91440" bIns="45720" rtlCol="0" anchor="ctr"/>
          <a:lstStyle>
            <a:lvl1pPr algn="ctr">
              <a:defRPr sz="1000">
                <a:solidFill>
                  <a:schemeClr val="tx1"/>
                </a:solidFill>
              </a:defRPr>
            </a:lvl1pPr>
          </a:lstStyle>
          <a:p>
            <a:endParaRPr lang="fi-FI">
              <a:solidFill>
                <a:srgbClr val="000000"/>
              </a:solidFill>
            </a:endParaRPr>
          </a:p>
        </p:txBody>
      </p:sp>
      <p:sp>
        <p:nvSpPr>
          <p:cNvPr id="6" name="Slide Number Placeholder 5"/>
          <p:cNvSpPr>
            <a:spLocks noGrp="1"/>
          </p:cNvSpPr>
          <p:nvPr>
            <p:ph type="sldNum" sz="quarter" idx="4"/>
          </p:nvPr>
        </p:nvSpPr>
        <p:spPr>
          <a:xfrm>
            <a:off x="9329532" y="6223830"/>
            <a:ext cx="1706217" cy="365125"/>
          </a:xfrm>
          <a:prstGeom prst="rect">
            <a:avLst/>
          </a:prstGeom>
        </p:spPr>
        <p:txBody>
          <a:bodyPr vert="horz" lIns="91440" tIns="45720" rIns="91440" bIns="45720" rtlCol="0" anchor="ctr"/>
          <a:lstStyle>
            <a:lvl1pPr algn="r">
              <a:defRPr sz="1000">
                <a:solidFill>
                  <a:schemeClr val="tx1"/>
                </a:solidFill>
              </a:defRPr>
            </a:lvl1pPr>
          </a:lstStyle>
          <a:p>
            <a:fld id="{E9D76F6D-1BD6-42E2-9B8E-8FC351C8E93A}" type="slidenum">
              <a:rPr lang="fi-FI" smtClean="0">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109558045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Picture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14" y="1"/>
            <a:ext cx="12181172" cy="6857999"/>
          </a:xfrm>
          <a:prstGeom prst="rect">
            <a:avLst/>
          </a:prstGeom>
          <a:ln w="12700">
            <a:miter lim="400000"/>
          </a:ln>
        </p:spPr>
      </p:pic>
      <p:sp>
        <p:nvSpPr>
          <p:cNvPr id="3" name="Otsikkoteksti"/>
          <p:cNvSpPr txBox="1">
            <a:spLocks noGrp="1"/>
          </p:cNvSpPr>
          <p:nvPr>
            <p:ph type="title"/>
          </p:nvPr>
        </p:nvSpPr>
        <p:spPr>
          <a:xfrm>
            <a:off x="609600" y="92075"/>
            <a:ext cx="10972800" cy="15081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Otsikkoteksti</a:t>
            </a:r>
          </a:p>
        </p:txBody>
      </p:sp>
      <p:sp>
        <p:nvSpPr>
          <p:cNvPr id="4" name="Leipätekstin taso yksi…"/>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 name="Dian numero"/>
          <p:cNvSpPr txBox="1">
            <a:spLocks noGrp="1"/>
          </p:cNvSpPr>
          <p:nvPr>
            <p:ph type="sldNum" sz="quarter" idx="2"/>
          </p:nvPr>
        </p:nvSpPr>
        <p:spPr>
          <a:xfrm>
            <a:off x="8393598" y="6187073"/>
            <a:ext cx="344002" cy="338554"/>
          </a:xfrm>
          <a:prstGeom prst="rect">
            <a:avLst/>
          </a:prstGeom>
          <a:ln w="12700">
            <a:miter lim="400000"/>
          </a:ln>
        </p:spPr>
        <p:txBody>
          <a:bodyPr wrap="none" lIns="45719" rIns="45719" anchor="ctr">
            <a:spAutoFit/>
          </a:bodyPr>
          <a:lstStyle>
            <a:lvl1pPr algn="r">
              <a:defRPr sz="1600">
                <a:latin typeface="Arial"/>
                <a:ea typeface="Arial"/>
                <a:cs typeface="Arial"/>
                <a:sym typeface="Arial"/>
              </a:defRPr>
            </a:lvl1pPr>
          </a:lstStyle>
          <a:p>
            <a:fld id="{86CB4B4D-7CA3-9044-876B-883B54F8677D}" type="slidenum">
              <a:rPr/>
              <a:t>‹#›</a:t>
            </a:fld>
            <a:endParaRPr dirty="0"/>
          </a:p>
        </p:txBody>
      </p:sp>
    </p:spTree>
    <p:extLst>
      <p:ext uri="{BB962C8B-B14F-4D97-AF65-F5344CB8AC3E}">
        <p14:creationId xmlns:p14="http://schemas.microsoft.com/office/powerpoint/2010/main" val="365362587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Lst>
  <p:transition spd="med"/>
  <p:txStyles>
    <p:titleStyle>
      <a:lvl1pPr marL="0" marR="0" indent="0" algn="ctr" defTabSz="609585" rtl="0" latinLnBrk="0">
        <a:lnSpc>
          <a:spcPct val="100000"/>
        </a:lnSpc>
        <a:spcBef>
          <a:spcPts val="0"/>
        </a:spcBef>
        <a:spcAft>
          <a:spcPts val="0"/>
        </a:spcAft>
        <a:buClrTx/>
        <a:buSzTx/>
        <a:buFontTx/>
        <a:buNone/>
        <a:tabLst/>
        <a:defRPr sz="5867" b="0" i="0" u="none" strike="noStrike" cap="none" spc="0" baseline="0">
          <a:solidFill>
            <a:srgbClr val="000000"/>
          </a:solidFill>
          <a:uFillTx/>
          <a:latin typeface="Lucida Sans Unicode"/>
          <a:ea typeface="Lucida Sans Unicode"/>
          <a:cs typeface="Lucida Sans Unicode"/>
          <a:sym typeface="Lucida Sans Unicode"/>
        </a:defRPr>
      </a:lvl1pPr>
      <a:lvl2pPr marL="0" marR="0" indent="0" algn="ctr" defTabSz="609585" rtl="0" latinLnBrk="0">
        <a:lnSpc>
          <a:spcPct val="100000"/>
        </a:lnSpc>
        <a:spcBef>
          <a:spcPts val="0"/>
        </a:spcBef>
        <a:spcAft>
          <a:spcPts val="0"/>
        </a:spcAft>
        <a:buClrTx/>
        <a:buSzTx/>
        <a:buFontTx/>
        <a:buNone/>
        <a:tabLst/>
        <a:defRPr sz="5867" b="0" i="0" u="none" strike="noStrike" cap="none" spc="0" baseline="0">
          <a:solidFill>
            <a:srgbClr val="000000"/>
          </a:solidFill>
          <a:uFillTx/>
          <a:latin typeface="Lucida Sans Unicode"/>
          <a:ea typeface="Lucida Sans Unicode"/>
          <a:cs typeface="Lucida Sans Unicode"/>
          <a:sym typeface="Lucida Sans Unicode"/>
        </a:defRPr>
      </a:lvl2pPr>
      <a:lvl3pPr marL="0" marR="0" indent="0" algn="ctr" defTabSz="609585" rtl="0" latinLnBrk="0">
        <a:lnSpc>
          <a:spcPct val="100000"/>
        </a:lnSpc>
        <a:spcBef>
          <a:spcPts val="0"/>
        </a:spcBef>
        <a:spcAft>
          <a:spcPts val="0"/>
        </a:spcAft>
        <a:buClrTx/>
        <a:buSzTx/>
        <a:buFontTx/>
        <a:buNone/>
        <a:tabLst/>
        <a:defRPr sz="5867" b="0" i="0" u="none" strike="noStrike" cap="none" spc="0" baseline="0">
          <a:solidFill>
            <a:srgbClr val="000000"/>
          </a:solidFill>
          <a:uFillTx/>
          <a:latin typeface="Lucida Sans Unicode"/>
          <a:ea typeface="Lucida Sans Unicode"/>
          <a:cs typeface="Lucida Sans Unicode"/>
          <a:sym typeface="Lucida Sans Unicode"/>
        </a:defRPr>
      </a:lvl3pPr>
      <a:lvl4pPr marL="0" marR="0" indent="0" algn="ctr" defTabSz="609585" rtl="0" latinLnBrk="0">
        <a:lnSpc>
          <a:spcPct val="100000"/>
        </a:lnSpc>
        <a:spcBef>
          <a:spcPts val="0"/>
        </a:spcBef>
        <a:spcAft>
          <a:spcPts val="0"/>
        </a:spcAft>
        <a:buClrTx/>
        <a:buSzTx/>
        <a:buFontTx/>
        <a:buNone/>
        <a:tabLst/>
        <a:defRPr sz="5867" b="0" i="0" u="none" strike="noStrike" cap="none" spc="0" baseline="0">
          <a:solidFill>
            <a:srgbClr val="000000"/>
          </a:solidFill>
          <a:uFillTx/>
          <a:latin typeface="Lucida Sans Unicode"/>
          <a:ea typeface="Lucida Sans Unicode"/>
          <a:cs typeface="Lucida Sans Unicode"/>
          <a:sym typeface="Lucida Sans Unicode"/>
        </a:defRPr>
      </a:lvl4pPr>
      <a:lvl5pPr marL="0" marR="0" indent="0" algn="ctr" defTabSz="609585" rtl="0" latinLnBrk="0">
        <a:lnSpc>
          <a:spcPct val="100000"/>
        </a:lnSpc>
        <a:spcBef>
          <a:spcPts val="0"/>
        </a:spcBef>
        <a:spcAft>
          <a:spcPts val="0"/>
        </a:spcAft>
        <a:buClrTx/>
        <a:buSzTx/>
        <a:buFontTx/>
        <a:buNone/>
        <a:tabLst/>
        <a:defRPr sz="5867" b="0" i="0" u="none" strike="noStrike" cap="none" spc="0" baseline="0">
          <a:solidFill>
            <a:srgbClr val="000000"/>
          </a:solidFill>
          <a:uFillTx/>
          <a:latin typeface="Lucida Sans Unicode"/>
          <a:ea typeface="Lucida Sans Unicode"/>
          <a:cs typeface="Lucida Sans Unicode"/>
          <a:sym typeface="Lucida Sans Unicode"/>
        </a:defRPr>
      </a:lvl5pPr>
      <a:lvl6pPr marL="0" marR="0" indent="609585" algn="ctr" defTabSz="609585" rtl="0" latinLnBrk="0">
        <a:lnSpc>
          <a:spcPct val="100000"/>
        </a:lnSpc>
        <a:spcBef>
          <a:spcPts val="0"/>
        </a:spcBef>
        <a:spcAft>
          <a:spcPts val="0"/>
        </a:spcAft>
        <a:buClrTx/>
        <a:buSzTx/>
        <a:buFontTx/>
        <a:buNone/>
        <a:tabLst/>
        <a:defRPr sz="5867" b="0" i="0" u="none" strike="noStrike" cap="none" spc="0" baseline="0">
          <a:solidFill>
            <a:srgbClr val="000000"/>
          </a:solidFill>
          <a:uFillTx/>
          <a:latin typeface="Lucida Sans Unicode"/>
          <a:ea typeface="Lucida Sans Unicode"/>
          <a:cs typeface="Lucida Sans Unicode"/>
          <a:sym typeface="Lucida Sans Unicode"/>
        </a:defRPr>
      </a:lvl6pPr>
      <a:lvl7pPr marL="0" marR="0" indent="1219170" algn="ctr" defTabSz="609585" rtl="0" latinLnBrk="0">
        <a:lnSpc>
          <a:spcPct val="100000"/>
        </a:lnSpc>
        <a:spcBef>
          <a:spcPts val="0"/>
        </a:spcBef>
        <a:spcAft>
          <a:spcPts val="0"/>
        </a:spcAft>
        <a:buClrTx/>
        <a:buSzTx/>
        <a:buFontTx/>
        <a:buNone/>
        <a:tabLst/>
        <a:defRPr sz="5867" b="0" i="0" u="none" strike="noStrike" cap="none" spc="0" baseline="0">
          <a:solidFill>
            <a:srgbClr val="000000"/>
          </a:solidFill>
          <a:uFillTx/>
          <a:latin typeface="Lucida Sans Unicode"/>
          <a:ea typeface="Lucida Sans Unicode"/>
          <a:cs typeface="Lucida Sans Unicode"/>
          <a:sym typeface="Lucida Sans Unicode"/>
        </a:defRPr>
      </a:lvl7pPr>
      <a:lvl8pPr marL="0" marR="0" indent="1828754" algn="ctr" defTabSz="609585" rtl="0" latinLnBrk="0">
        <a:lnSpc>
          <a:spcPct val="100000"/>
        </a:lnSpc>
        <a:spcBef>
          <a:spcPts val="0"/>
        </a:spcBef>
        <a:spcAft>
          <a:spcPts val="0"/>
        </a:spcAft>
        <a:buClrTx/>
        <a:buSzTx/>
        <a:buFontTx/>
        <a:buNone/>
        <a:tabLst/>
        <a:defRPr sz="5867" b="0" i="0" u="none" strike="noStrike" cap="none" spc="0" baseline="0">
          <a:solidFill>
            <a:srgbClr val="000000"/>
          </a:solidFill>
          <a:uFillTx/>
          <a:latin typeface="Lucida Sans Unicode"/>
          <a:ea typeface="Lucida Sans Unicode"/>
          <a:cs typeface="Lucida Sans Unicode"/>
          <a:sym typeface="Lucida Sans Unicode"/>
        </a:defRPr>
      </a:lvl8pPr>
      <a:lvl9pPr marL="0" marR="0" indent="2438339" algn="ctr" defTabSz="609585" rtl="0" latinLnBrk="0">
        <a:lnSpc>
          <a:spcPct val="100000"/>
        </a:lnSpc>
        <a:spcBef>
          <a:spcPts val="0"/>
        </a:spcBef>
        <a:spcAft>
          <a:spcPts val="0"/>
        </a:spcAft>
        <a:buClrTx/>
        <a:buSzTx/>
        <a:buFontTx/>
        <a:buNone/>
        <a:tabLst/>
        <a:defRPr sz="5867" b="0" i="0" u="none" strike="noStrike" cap="none" spc="0" baseline="0">
          <a:solidFill>
            <a:srgbClr val="000000"/>
          </a:solidFill>
          <a:uFillTx/>
          <a:latin typeface="Lucida Sans Unicode"/>
          <a:ea typeface="Lucida Sans Unicode"/>
          <a:cs typeface="Lucida Sans Unicode"/>
          <a:sym typeface="Lucida Sans Unicode"/>
        </a:defRPr>
      </a:lvl9pPr>
    </p:titleStyle>
    <p:bodyStyle>
      <a:lvl1pPr marL="457189" marR="0" indent="-457189" algn="l" defTabSz="609585" rtl="0" latinLnBrk="0">
        <a:lnSpc>
          <a:spcPct val="100000"/>
        </a:lnSpc>
        <a:spcBef>
          <a:spcPts val="933"/>
        </a:spcBef>
        <a:spcAft>
          <a:spcPts val="0"/>
        </a:spcAft>
        <a:buClrTx/>
        <a:buSzPct val="100000"/>
        <a:buFont typeface="Arial"/>
        <a:buChar char="•"/>
        <a:tabLst/>
        <a:defRPr sz="4267" b="0" i="0" u="none" strike="noStrike" cap="none" spc="0" baseline="0">
          <a:solidFill>
            <a:srgbClr val="000000"/>
          </a:solidFill>
          <a:uFillTx/>
          <a:latin typeface="Lucida Sans Unicode"/>
          <a:ea typeface="Lucida Sans Unicode"/>
          <a:cs typeface="Lucida Sans Unicode"/>
          <a:sym typeface="Lucida Sans Unicode"/>
        </a:defRPr>
      </a:lvl1pPr>
      <a:lvl2pPr marL="1045002" marR="0" indent="-435417" algn="l" defTabSz="609585" rtl="0" latinLnBrk="0">
        <a:lnSpc>
          <a:spcPct val="100000"/>
        </a:lnSpc>
        <a:spcBef>
          <a:spcPts val="933"/>
        </a:spcBef>
        <a:spcAft>
          <a:spcPts val="0"/>
        </a:spcAft>
        <a:buClrTx/>
        <a:buSzPct val="100000"/>
        <a:buFont typeface="Arial"/>
        <a:buChar char="–"/>
        <a:tabLst/>
        <a:defRPr sz="4267" b="0" i="0" u="none" strike="noStrike" cap="none" spc="0" baseline="0">
          <a:solidFill>
            <a:srgbClr val="000000"/>
          </a:solidFill>
          <a:uFillTx/>
          <a:latin typeface="Lucida Sans Unicode"/>
          <a:ea typeface="Lucida Sans Unicode"/>
          <a:cs typeface="Lucida Sans Unicode"/>
          <a:sym typeface="Lucida Sans Unicode"/>
        </a:defRPr>
      </a:lvl2pPr>
      <a:lvl3pPr marL="1625559" marR="0" indent="-406390" algn="l" defTabSz="609585" rtl="0" latinLnBrk="0">
        <a:lnSpc>
          <a:spcPct val="100000"/>
        </a:lnSpc>
        <a:spcBef>
          <a:spcPts val="933"/>
        </a:spcBef>
        <a:spcAft>
          <a:spcPts val="0"/>
        </a:spcAft>
        <a:buClrTx/>
        <a:buSzPct val="100000"/>
        <a:buFont typeface="Arial"/>
        <a:buChar char="•"/>
        <a:tabLst/>
        <a:defRPr sz="4267" b="0" i="0" u="none" strike="noStrike" cap="none" spc="0" baseline="0">
          <a:solidFill>
            <a:srgbClr val="000000"/>
          </a:solidFill>
          <a:uFillTx/>
          <a:latin typeface="Lucida Sans Unicode"/>
          <a:ea typeface="Lucida Sans Unicode"/>
          <a:cs typeface="Lucida Sans Unicode"/>
          <a:sym typeface="Lucida Sans Unicode"/>
        </a:defRPr>
      </a:lvl3pPr>
      <a:lvl4pPr marL="2316422" marR="0" indent="-487668" algn="l" defTabSz="609585" rtl="0" latinLnBrk="0">
        <a:lnSpc>
          <a:spcPct val="100000"/>
        </a:lnSpc>
        <a:spcBef>
          <a:spcPts val="933"/>
        </a:spcBef>
        <a:spcAft>
          <a:spcPts val="0"/>
        </a:spcAft>
        <a:buClrTx/>
        <a:buSzPct val="100000"/>
        <a:buFont typeface="Arial"/>
        <a:buChar char="–"/>
        <a:tabLst/>
        <a:defRPr sz="4267" b="0" i="0" u="none" strike="noStrike" cap="none" spc="0" baseline="0">
          <a:solidFill>
            <a:srgbClr val="000000"/>
          </a:solidFill>
          <a:uFillTx/>
          <a:latin typeface="Lucida Sans Unicode"/>
          <a:ea typeface="Lucida Sans Unicode"/>
          <a:cs typeface="Lucida Sans Unicode"/>
          <a:sym typeface="Lucida Sans Unicode"/>
        </a:defRPr>
      </a:lvl4pPr>
      <a:lvl5pPr marL="2926007" marR="0" indent="-487668" algn="l" defTabSz="609585" rtl="0" latinLnBrk="0">
        <a:lnSpc>
          <a:spcPct val="100000"/>
        </a:lnSpc>
        <a:spcBef>
          <a:spcPts val="933"/>
        </a:spcBef>
        <a:spcAft>
          <a:spcPts val="0"/>
        </a:spcAft>
        <a:buClrTx/>
        <a:buSzPct val="100000"/>
        <a:buFont typeface="Arial"/>
        <a:buChar char="»"/>
        <a:tabLst/>
        <a:defRPr sz="4267" b="0" i="0" u="none" strike="noStrike" cap="none" spc="0" baseline="0">
          <a:solidFill>
            <a:srgbClr val="000000"/>
          </a:solidFill>
          <a:uFillTx/>
          <a:latin typeface="Lucida Sans Unicode"/>
          <a:ea typeface="Lucida Sans Unicode"/>
          <a:cs typeface="Lucida Sans Unicode"/>
          <a:sym typeface="Lucida Sans Unicode"/>
        </a:defRPr>
      </a:lvl5pPr>
      <a:lvl6pPr marL="3535592" marR="0" indent="-487668" algn="l" defTabSz="609585" rtl="0" latinLnBrk="0">
        <a:lnSpc>
          <a:spcPct val="100000"/>
        </a:lnSpc>
        <a:spcBef>
          <a:spcPts val="933"/>
        </a:spcBef>
        <a:spcAft>
          <a:spcPts val="0"/>
        </a:spcAft>
        <a:buClrTx/>
        <a:buSzPct val="100000"/>
        <a:buFont typeface="Arial"/>
        <a:buChar char="•"/>
        <a:tabLst/>
        <a:defRPr sz="4267" b="0" i="0" u="none" strike="noStrike" cap="none" spc="0" baseline="0">
          <a:solidFill>
            <a:srgbClr val="000000"/>
          </a:solidFill>
          <a:uFillTx/>
          <a:latin typeface="Lucida Sans Unicode"/>
          <a:ea typeface="Lucida Sans Unicode"/>
          <a:cs typeface="Lucida Sans Unicode"/>
          <a:sym typeface="Lucida Sans Unicode"/>
        </a:defRPr>
      </a:lvl6pPr>
      <a:lvl7pPr marL="4145176" marR="0" indent="-487668" algn="l" defTabSz="609585" rtl="0" latinLnBrk="0">
        <a:lnSpc>
          <a:spcPct val="100000"/>
        </a:lnSpc>
        <a:spcBef>
          <a:spcPts val="933"/>
        </a:spcBef>
        <a:spcAft>
          <a:spcPts val="0"/>
        </a:spcAft>
        <a:buClrTx/>
        <a:buSzPct val="100000"/>
        <a:buFont typeface="Arial"/>
        <a:buChar char="•"/>
        <a:tabLst/>
        <a:defRPr sz="4267" b="0" i="0" u="none" strike="noStrike" cap="none" spc="0" baseline="0">
          <a:solidFill>
            <a:srgbClr val="000000"/>
          </a:solidFill>
          <a:uFillTx/>
          <a:latin typeface="Lucida Sans Unicode"/>
          <a:ea typeface="Lucida Sans Unicode"/>
          <a:cs typeface="Lucida Sans Unicode"/>
          <a:sym typeface="Lucida Sans Unicode"/>
        </a:defRPr>
      </a:lvl7pPr>
      <a:lvl8pPr marL="4754760" marR="0" indent="-487666" algn="l" defTabSz="609585" rtl="0" latinLnBrk="0">
        <a:lnSpc>
          <a:spcPct val="100000"/>
        </a:lnSpc>
        <a:spcBef>
          <a:spcPts val="933"/>
        </a:spcBef>
        <a:spcAft>
          <a:spcPts val="0"/>
        </a:spcAft>
        <a:buClrTx/>
        <a:buSzPct val="100000"/>
        <a:buFont typeface="Arial"/>
        <a:buChar char="•"/>
        <a:tabLst/>
        <a:defRPr sz="4267" b="0" i="0" u="none" strike="noStrike" cap="none" spc="0" baseline="0">
          <a:solidFill>
            <a:srgbClr val="000000"/>
          </a:solidFill>
          <a:uFillTx/>
          <a:latin typeface="Lucida Sans Unicode"/>
          <a:ea typeface="Lucida Sans Unicode"/>
          <a:cs typeface="Lucida Sans Unicode"/>
          <a:sym typeface="Lucida Sans Unicode"/>
        </a:defRPr>
      </a:lvl8pPr>
      <a:lvl9pPr marL="5364345" marR="0" indent="-487666" algn="l" defTabSz="609585" rtl="0" latinLnBrk="0">
        <a:lnSpc>
          <a:spcPct val="100000"/>
        </a:lnSpc>
        <a:spcBef>
          <a:spcPts val="933"/>
        </a:spcBef>
        <a:spcAft>
          <a:spcPts val="0"/>
        </a:spcAft>
        <a:buClrTx/>
        <a:buSzPct val="100000"/>
        <a:buFont typeface="Arial"/>
        <a:buChar char="•"/>
        <a:tabLst/>
        <a:defRPr sz="4267" b="0" i="0" u="none" strike="noStrike" cap="none" spc="0" baseline="0">
          <a:solidFill>
            <a:srgbClr val="000000"/>
          </a:solidFill>
          <a:uFillTx/>
          <a:latin typeface="Lucida Sans Unicode"/>
          <a:ea typeface="Lucida Sans Unicode"/>
          <a:cs typeface="Lucida Sans Unicode"/>
          <a:sym typeface="Lucida Sans Unicode"/>
        </a:defRPr>
      </a:lvl9pPr>
    </p:bodyStyle>
    <p:otherStyle>
      <a:lvl1pPr marL="0" marR="0" indent="0"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1pPr>
      <a:lvl2pPr marL="0" marR="0" indent="609585"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2pPr>
      <a:lvl3pPr marL="0" marR="0" indent="1219170"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3pPr>
      <a:lvl4pPr marL="0" marR="0" indent="1828754"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4pPr>
      <a:lvl5pPr marL="0" marR="0" indent="2438339"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5pPr>
      <a:lvl6pPr marL="0" marR="0" indent="3047924"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6pPr>
      <a:lvl7pPr marL="0" marR="0" indent="3657509"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7pPr>
      <a:lvl8pPr marL="0" marR="0" indent="4267093"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8pPr>
      <a:lvl9pPr marL="0" marR="0" indent="4876678"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a:t>Muokkaa perustyylejä naps.</a:t>
            </a:r>
          </a:p>
        </p:txBody>
      </p:sp>
      <p:sp>
        <p:nvSpPr>
          <p:cNvPr id="1027" name="Tekstin paikkamerkki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pPr>
            <a:fld id="{0D7693A3-12AA-4756-9113-1F53CD5F376D}" type="datetimeFigureOut">
              <a:rPr lang="fi-FI" altLang="fi-FI" smtClean="0">
                <a:ea typeface="MS PGothic" pitchFamily="34" charset="-128"/>
              </a:rPr>
              <a:pPr defTabSz="457200" fontAlgn="base">
                <a:spcBef>
                  <a:spcPct val="0"/>
                </a:spcBef>
                <a:spcAft>
                  <a:spcPct val="0"/>
                </a:spcAft>
              </a:pPr>
              <a:t>10.6.2025</a:t>
            </a:fld>
            <a:endParaRPr lang="fi-FI" altLang="fi-FI">
              <a:ea typeface="MS PGothic" pitchFamily="34" charset="-128"/>
            </a:endParaRPr>
          </a:p>
        </p:txBody>
      </p:sp>
      <p:sp>
        <p:nvSpPr>
          <p:cNvPr id="5" name="Alatunnisteen paikkamerkki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defTabSz="457200">
              <a:defRPr/>
            </a:pPr>
            <a:endParaRPr lang="fi-FI">
              <a:solidFill>
                <a:prstClr val="black">
                  <a:tint val="75000"/>
                </a:prstClr>
              </a:solidFill>
            </a:endParaRPr>
          </a:p>
        </p:txBody>
      </p:sp>
      <p:sp>
        <p:nvSpPr>
          <p:cNvPr id="6" name="Dian numeron paikkamerkki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A24877C9-6579-4F95-8B8C-232B6CB5A81E}" type="slidenum">
              <a:rPr lang="fi-FI" altLang="fi-FI" smtClean="0">
                <a:ea typeface="MS PGothic" pitchFamily="34" charset="-128"/>
              </a:rPr>
              <a:pPr defTabSz="457200" fontAlgn="base">
                <a:spcBef>
                  <a:spcPct val="0"/>
                </a:spcBef>
                <a:spcAft>
                  <a:spcPct val="0"/>
                </a:spcAft>
              </a:pPr>
              <a:t>‹#›</a:t>
            </a:fld>
            <a:endParaRPr lang="fi-FI" altLang="fi-FI">
              <a:ea typeface="MS PGothic" pitchFamily="34" charset="-128"/>
            </a:endParaRPr>
          </a:p>
        </p:txBody>
      </p:sp>
    </p:spTree>
    <p:extLst>
      <p:ext uri="{BB962C8B-B14F-4D97-AF65-F5344CB8AC3E}">
        <p14:creationId xmlns:p14="http://schemas.microsoft.com/office/powerpoint/2010/main" val="403502705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Calibri" pitchFamily="34" charset="0"/>
          <a:ea typeface="MS PGothic" pitchFamily="34" charset="-128"/>
        </a:defRPr>
      </a:lvl2pPr>
      <a:lvl3pPr algn="ctr" defTabSz="457200" rtl="0" fontAlgn="base">
        <a:spcBef>
          <a:spcPct val="0"/>
        </a:spcBef>
        <a:spcAft>
          <a:spcPct val="0"/>
        </a:spcAft>
        <a:defRPr sz="4400">
          <a:solidFill>
            <a:schemeClr val="tx1"/>
          </a:solidFill>
          <a:latin typeface="Calibri" pitchFamily="34" charset="0"/>
          <a:ea typeface="MS PGothic" pitchFamily="34" charset="-128"/>
        </a:defRPr>
      </a:lvl3pPr>
      <a:lvl4pPr algn="ctr" defTabSz="457200" rtl="0" fontAlgn="base">
        <a:spcBef>
          <a:spcPct val="0"/>
        </a:spcBef>
        <a:spcAft>
          <a:spcPct val="0"/>
        </a:spcAft>
        <a:defRPr sz="4400">
          <a:solidFill>
            <a:schemeClr val="tx1"/>
          </a:solidFill>
          <a:latin typeface="Calibri" pitchFamily="34" charset="0"/>
          <a:ea typeface="MS PGothic" pitchFamily="34" charset="-128"/>
        </a:defRPr>
      </a:lvl4pPr>
      <a:lvl5pPr algn="ctr" defTabSz="457200" rtl="0" fontAlgn="base">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9A836-86A2-4A71-9DAC-EF667AD78AC7}" type="datetimeFigureOut">
              <a:rPr lang="fi-FI" smtClean="0">
                <a:solidFill>
                  <a:prstClr val="black">
                    <a:tint val="75000"/>
                  </a:prstClr>
                </a:solidFill>
              </a:rPr>
              <a:pPr/>
              <a:t>10.6.2025</a:t>
            </a:fld>
            <a:endParaRPr lang="fi-FI">
              <a:solidFill>
                <a:prstClr val="black">
                  <a:tint val="75000"/>
                </a:prstClr>
              </a:solidFill>
            </a:endParaRPr>
          </a:p>
        </p:txBody>
      </p:sp>
      <p:sp>
        <p:nvSpPr>
          <p:cNvPr id="5" name="Alatunnisteen paikkamerkki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solidFill>
                <a:prstClr val="black">
                  <a:tint val="75000"/>
                </a:prstClr>
              </a:solidFill>
            </a:endParaRPr>
          </a:p>
        </p:txBody>
      </p:sp>
      <p:sp>
        <p:nvSpPr>
          <p:cNvPr id="6" name="Dian numeron paikkamerkki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F3266-C40D-432B-B671-5DD4379CCDF6}"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29081970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3AE09-F7E1-4A7B-BB9C-670960ED6CE3}" type="datetimeFigureOut">
              <a:rPr lang="fi-FI" smtClean="0"/>
              <a:pPr/>
              <a:t>10.6.2025</a:t>
            </a:fld>
            <a:endParaRPr lang="fi-FI"/>
          </a:p>
        </p:txBody>
      </p:sp>
      <p:sp>
        <p:nvSpPr>
          <p:cNvPr id="5" name="Alatunnisteen paikkamerkki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0A7EC-4CDB-431E-940D-5BB42723AF88}" type="slidenum">
              <a:rPr lang="fi-FI" smtClean="0"/>
              <a:pPr/>
              <a:t>‹#›</a:t>
            </a:fld>
            <a:endParaRPr lang="fi-FI"/>
          </a:p>
        </p:txBody>
      </p:sp>
    </p:spTree>
    <p:extLst>
      <p:ext uri="{BB962C8B-B14F-4D97-AF65-F5344CB8AC3E}">
        <p14:creationId xmlns:p14="http://schemas.microsoft.com/office/powerpoint/2010/main" val="402900481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oleObject" Target="../embeddings/oleObject2.bin"/><Relationship Id="rId12"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40.xml"/><Relationship Id="rId6" Type="http://schemas.openxmlformats.org/officeDocument/2006/relationships/image" Target="../media/image28.png"/><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30.png"/><Relationship Id="rId4" Type="http://schemas.openxmlformats.org/officeDocument/2006/relationships/image" Target="../media/image27.jpeg"/><Relationship Id="rId9"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1.png"/><Relationship Id="rId1" Type="http://schemas.openxmlformats.org/officeDocument/2006/relationships/slideLayout" Target="../slideLayouts/slideLayout1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14.xml"/><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09.xml"/><Relationship Id="rId6" Type="http://schemas.openxmlformats.org/officeDocument/2006/relationships/image" Target="../media/image38.png"/><Relationship Id="rId5" Type="http://schemas.openxmlformats.org/officeDocument/2006/relationships/image" Target="../media/image37.emf"/><Relationship Id="rId4" Type="http://schemas.openxmlformats.org/officeDocument/2006/relationships/hyperlink" Target="http://www.iofbonehealth.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k&#228;yp&#228;hoito.fi/" TargetMode="External"/><Relationship Id="rId1" Type="http://schemas.openxmlformats.org/officeDocument/2006/relationships/slideLayout" Target="../slideLayouts/slideLayout11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jpe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39.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hyperlink" Target="http://www.k&#228;yp&#228;hoito.fi.niskanen/" TargetMode="External"/><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www.k&#228;yp&#228;hoito.fi.niskane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www.k&#228;yp&#228;hoito.fi/"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xml"/><Relationship Id="rId1" Type="http://schemas.openxmlformats.org/officeDocument/2006/relationships/slideLayout" Target="../slideLayouts/slideLayout91.xml"/><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2.jpg"/><Relationship Id="rId1" Type="http://schemas.openxmlformats.org/officeDocument/2006/relationships/slideLayout" Target="../slideLayouts/slideLayout63.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1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3.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123.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123.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92.xml"/><Relationship Id="rId4" Type="http://schemas.openxmlformats.org/officeDocument/2006/relationships/image" Target="../media/image22.png"/></Relationships>
</file>

<file path=ppt/slides/_rels/slide40.xml.rels><?xml version="1.0" encoding="UTF-8" standalone="yes"?>
<Relationships xmlns="http://schemas.openxmlformats.org/package/2006/relationships"><Relationship Id="rId3" Type="http://schemas.openxmlformats.org/officeDocument/2006/relationships/hyperlink" Target="https://www.kela.fi/laake3079" TargetMode="External"/><Relationship Id="rId2" Type="http://schemas.openxmlformats.org/officeDocument/2006/relationships/notesSlide" Target="../notesSlides/notesSlide24.xml"/><Relationship Id="rId1" Type="http://schemas.openxmlformats.org/officeDocument/2006/relationships/slideLayout" Target="../slideLayouts/slideLayout1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81.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14.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5B6571DF-CD16-4056-BD5C-E3DBEA230B10}"/>
              </a:ext>
            </a:extLst>
          </p:cNvPr>
          <p:cNvSpPr>
            <a:spLocks noGrp="1"/>
          </p:cNvSpPr>
          <p:nvPr>
            <p:ph type="title"/>
          </p:nvPr>
        </p:nvSpPr>
        <p:spPr>
          <a:xfrm>
            <a:off x="220652" y="241644"/>
            <a:ext cx="10515600" cy="1325563"/>
          </a:xfrm>
        </p:spPr>
        <p:txBody>
          <a:bodyPr>
            <a:normAutofit/>
          </a:bodyPr>
          <a:lstStyle/>
          <a:p>
            <a:r>
              <a:rPr lang="fi-FI" b="1" dirty="0">
                <a:solidFill>
                  <a:srgbClr val="FF0000"/>
                </a:solidFill>
              </a:rPr>
              <a:t>Osteoporoosin lääkehoito</a:t>
            </a:r>
            <a:br>
              <a:rPr lang="fi-FI" b="1" dirty="0">
                <a:solidFill>
                  <a:srgbClr val="FF0000"/>
                </a:solidFill>
              </a:rPr>
            </a:br>
            <a:r>
              <a:rPr lang="fi-FI" b="1" dirty="0">
                <a:solidFill>
                  <a:srgbClr val="FF0000"/>
                </a:solidFill>
              </a:rPr>
              <a:t>Heinola  11.06.2025</a:t>
            </a:r>
          </a:p>
        </p:txBody>
      </p:sp>
      <p:sp>
        <p:nvSpPr>
          <p:cNvPr id="9" name="Sisällön paikkamerkki 8">
            <a:extLst>
              <a:ext uri="{FF2B5EF4-FFF2-40B4-BE49-F238E27FC236}">
                <a16:creationId xmlns:a16="http://schemas.microsoft.com/office/drawing/2014/main" id="{220A0F27-0964-49D6-BD3A-E4A50582890C}"/>
              </a:ext>
            </a:extLst>
          </p:cNvPr>
          <p:cNvSpPr>
            <a:spLocks noGrp="1"/>
          </p:cNvSpPr>
          <p:nvPr>
            <p:ph idx="1"/>
          </p:nvPr>
        </p:nvSpPr>
        <p:spPr>
          <a:xfrm>
            <a:off x="220652" y="2610494"/>
            <a:ext cx="9014792" cy="3280430"/>
          </a:xfrm>
        </p:spPr>
        <p:txBody>
          <a:bodyPr/>
          <a:lstStyle/>
          <a:p>
            <a:pPr marL="0" indent="0">
              <a:buNone/>
            </a:pPr>
            <a:r>
              <a:rPr lang="fi-FI" dirty="0"/>
              <a:t>Leo Niskanen</a:t>
            </a:r>
          </a:p>
          <a:p>
            <a:endParaRPr lang="fi-FI" dirty="0"/>
          </a:p>
        </p:txBody>
      </p:sp>
      <p:pic>
        <p:nvPicPr>
          <p:cNvPr id="2" name="Kuva 1">
            <a:extLst>
              <a:ext uri="{FF2B5EF4-FFF2-40B4-BE49-F238E27FC236}">
                <a16:creationId xmlns:a16="http://schemas.microsoft.com/office/drawing/2014/main" id="{3F54A7FB-B7C0-D602-0948-1B4B9F565B72}"/>
              </a:ext>
            </a:extLst>
          </p:cNvPr>
          <p:cNvPicPr>
            <a:picLocks noChangeAspect="1"/>
          </p:cNvPicPr>
          <p:nvPr/>
        </p:nvPicPr>
        <p:blipFill>
          <a:blip r:embed="rId2"/>
          <a:stretch>
            <a:fillRect/>
          </a:stretch>
        </p:blipFill>
        <p:spPr>
          <a:xfrm>
            <a:off x="1299738" y="4392891"/>
            <a:ext cx="5683886" cy="2099984"/>
          </a:xfrm>
          <a:prstGeom prst="rect">
            <a:avLst/>
          </a:prstGeom>
        </p:spPr>
      </p:pic>
      <p:pic>
        <p:nvPicPr>
          <p:cNvPr id="3" name="Kuva 2">
            <a:extLst>
              <a:ext uri="{FF2B5EF4-FFF2-40B4-BE49-F238E27FC236}">
                <a16:creationId xmlns:a16="http://schemas.microsoft.com/office/drawing/2014/main" id="{675082F2-F019-DB6D-D611-17F4C8AE783C}"/>
              </a:ext>
            </a:extLst>
          </p:cNvPr>
          <p:cNvPicPr>
            <a:picLocks noChangeAspect="1"/>
          </p:cNvPicPr>
          <p:nvPr/>
        </p:nvPicPr>
        <p:blipFill>
          <a:blip r:embed="rId3" cstate="print"/>
          <a:stretch>
            <a:fillRect/>
          </a:stretch>
        </p:blipFill>
        <p:spPr>
          <a:xfrm>
            <a:off x="9657167" y="1176702"/>
            <a:ext cx="2158171" cy="5316173"/>
          </a:xfrm>
          <a:prstGeom prst="rect">
            <a:avLst/>
          </a:prstGeom>
        </p:spPr>
      </p:pic>
      <p:pic>
        <p:nvPicPr>
          <p:cNvPr id="4" name="Kuva 3">
            <a:extLst>
              <a:ext uri="{FF2B5EF4-FFF2-40B4-BE49-F238E27FC236}">
                <a16:creationId xmlns:a16="http://schemas.microsoft.com/office/drawing/2014/main" id="{D5E8D91E-5B90-3485-24B7-0C13F444E209}"/>
              </a:ext>
            </a:extLst>
          </p:cNvPr>
          <p:cNvPicPr>
            <a:picLocks noChangeAspect="1"/>
          </p:cNvPicPr>
          <p:nvPr/>
        </p:nvPicPr>
        <p:blipFill>
          <a:blip r:embed="rId4"/>
          <a:stretch>
            <a:fillRect/>
          </a:stretch>
        </p:blipFill>
        <p:spPr>
          <a:xfrm>
            <a:off x="4908915" y="1567207"/>
            <a:ext cx="3669166" cy="2599717"/>
          </a:xfrm>
          <a:prstGeom prst="rect">
            <a:avLst/>
          </a:prstGeom>
        </p:spPr>
      </p:pic>
    </p:spTree>
    <p:extLst>
      <p:ext uri="{BB962C8B-B14F-4D97-AF65-F5344CB8AC3E}">
        <p14:creationId xmlns:p14="http://schemas.microsoft.com/office/powerpoint/2010/main" val="74501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930559" y="496828"/>
            <a:ext cx="6370920" cy="835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7000"/>
              </a:lnSpc>
              <a:spcAft>
                <a:spcPts val="888"/>
              </a:spcAft>
              <a:buClr>
                <a:srgbClr val="FFFFFF"/>
              </a:buClr>
              <a:buSzPct val="100000"/>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FFFFFF"/>
                </a:solidFill>
                <a:latin typeface="Times New Roman" panose="02020603050405020304" pitchFamily="18" charset="0"/>
                <a:ea typeface="Gothic" charset="0"/>
                <a:cs typeface="Gothic" charset="0"/>
              </a:defRPr>
            </a:lvl1pPr>
            <a:lvl2pPr marL="742950" indent="-285750">
              <a:lnSpc>
                <a:spcPct val="97000"/>
              </a:lnSpc>
              <a:spcAft>
                <a:spcPts val="1138"/>
              </a:spcAft>
              <a:buClr>
                <a:srgbClr val="FFFFFF"/>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600">
                <a:solidFill>
                  <a:srgbClr val="FFFFFF"/>
                </a:solidFill>
                <a:latin typeface="Times New Roman" panose="02020603050405020304" pitchFamily="18" charset="0"/>
                <a:ea typeface="Gothic" charset="0"/>
                <a:cs typeface="Gothic" charset="0"/>
              </a:defRPr>
            </a:lvl2pPr>
            <a:lvl3pPr marL="1143000" indent="-228600">
              <a:lnSpc>
                <a:spcPct val="97000"/>
              </a:lnSpc>
              <a:spcAft>
                <a:spcPts val="850"/>
              </a:spcAft>
              <a:buClr>
                <a:srgbClr val="FFFFFF"/>
              </a:buClr>
              <a:buSzPct val="4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Times New Roman" panose="02020603050405020304" pitchFamily="18" charset="0"/>
                <a:ea typeface="Gothic" charset="0"/>
                <a:cs typeface="Gothic" charset="0"/>
              </a:defRPr>
            </a:lvl3pPr>
            <a:lvl4pPr marL="1600200" indent="-228600">
              <a:lnSpc>
                <a:spcPct val="97000"/>
              </a:lnSpc>
              <a:spcAft>
                <a:spcPts val="575"/>
              </a:spcAft>
              <a:buClr>
                <a:srgbClr val="FFFFFF"/>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FFFFFF"/>
                </a:solidFill>
                <a:latin typeface="Times New Roman" panose="02020603050405020304" pitchFamily="18" charset="0"/>
                <a:ea typeface="Gothic" charset="0"/>
                <a:cs typeface="Gothic" charset="0"/>
              </a:defRPr>
            </a:lvl4pPr>
            <a:lvl5pPr marL="2057400" indent="-228600">
              <a:lnSpc>
                <a:spcPct val="97000"/>
              </a:lnSpc>
              <a:spcAft>
                <a:spcPts val="288"/>
              </a:spcAft>
              <a:buClr>
                <a:srgbClr val="FFFFFF"/>
              </a:buClr>
              <a:buSzPct val="4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FFFFFF"/>
                </a:solidFill>
                <a:latin typeface="Times New Roman" panose="02020603050405020304" pitchFamily="18" charset="0"/>
                <a:ea typeface="Gothic" charset="0"/>
                <a:cs typeface="Gothic" charset="0"/>
              </a:defRPr>
            </a:lvl5pPr>
            <a:lvl6pPr marL="2514600" indent="-228600" eaLnBrk="0" fontAlgn="base" hangingPunct="0">
              <a:lnSpc>
                <a:spcPct val="97000"/>
              </a:lnSpc>
              <a:spcBef>
                <a:spcPct val="0"/>
              </a:spcBef>
              <a:spcAft>
                <a:spcPts val="288"/>
              </a:spcAft>
              <a:buClr>
                <a:srgbClr val="FFFFFF"/>
              </a:buClr>
              <a:buSzPct val="4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FFFFFF"/>
                </a:solidFill>
                <a:latin typeface="Times New Roman" panose="02020603050405020304" pitchFamily="18" charset="0"/>
                <a:ea typeface="Gothic" charset="0"/>
                <a:cs typeface="Gothic" charset="0"/>
              </a:defRPr>
            </a:lvl6pPr>
            <a:lvl7pPr marL="2971800" indent="-228600" eaLnBrk="0" fontAlgn="base" hangingPunct="0">
              <a:lnSpc>
                <a:spcPct val="97000"/>
              </a:lnSpc>
              <a:spcBef>
                <a:spcPct val="0"/>
              </a:spcBef>
              <a:spcAft>
                <a:spcPts val="288"/>
              </a:spcAft>
              <a:buClr>
                <a:srgbClr val="FFFFFF"/>
              </a:buClr>
              <a:buSzPct val="4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FFFFFF"/>
                </a:solidFill>
                <a:latin typeface="Times New Roman" panose="02020603050405020304" pitchFamily="18" charset="0"/>
                <a:ea typeface="Gothic" charset="0"/>
                <a:cs typeface="Gothic" charset="0"/>
              </a:defRPr>
            </a:lvl7pPr>
            <a:lvl8pPr marL="3429000" indent="-228600" eaLnBrk="0" fontAlgn="base" hangingPunct="0">
              <a:lnSpc>
                <a:spcPct val="97000"/>
              </a:lnSpc>
              <a:spcBef>
                <a:spcPct val="0"/>
              </a:spcBef>
              <a:spcAft>
                <a:spcPts val="288"/>
              </a:spcAft>
              <a:buClr>
                <a:srgbClr val="FFFFFF"/>
              </a:buClr>
              <a:buSzPct val="4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FFFFFF"/>
                </a:solidFill>
                <a:latin typeface="Times New Roman" panose="02020603050405020304" pitchFamily="18" charset="0"/>
                <a:ea typeface="Gothic" charset="0"/>
                <a:cs typeface="Gothic" charset="0"/>
              </a:defRPr>
            </a:lvl8pPr>
            <a:lvl9pPr marL="3886200" indent="-228600" eaLnBrk="0" fontAlgn="base" hangingPunct="0">
              <a:lnSpc>
                <a:spcPct val="97000"/>
              </a:lnSpc>
              <a:spcBef>
                <a:spcPct val="0"/>
              </a:spcBef>
              <a:spcAft>
                <a:spcPts val="288"/>
              </a:spcAft>
              <a:buClr>
                <a:srgbClr val="FFFFFF"/>
              </a:buClr>
              <a:buSzPct val="4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FFFFFF"/>
                </a:solidFill>
                <a:latin typeface="Times New Roman" panose="02020603050405020304" pitchFamily="18" charset="0"/>
                <a:ea typeface="Gothic" charset="0"/>
                <a:cs typeface="Gothic" charset="0"/>
              </a:defRPr>
            </a:lvl9pPr>
          </a:lstStyle>
          <a:p>
            <a:pPr algn="ctr" fontAlgn="base" hangingPunct="0">
              <a:spcBef>
                <a:spcPct val="0"/>
              </a:spcBef>
              <a:spcAft>
                <a:spcPct val="0"/>
              </a:spcAft>
              <a:buSzPct val="45000"/>
              <a:buNone/>
            </a:pPr>
            <a:r>
              <a:rPr lang="en-GB" altLang="fi-FI" sz="2800" b="1" dirty="0" err="1">
                <a:solidFill>
                  <a:srgbClr val="000000"/>
                </a:solidFill>
                <a:latin typeface="Comic Sans MS" panose="030F0702030302020204" pitchFamily="66" charset="0"/>
              </a:rPr>
              <a:t>Nikamamurtumien</a:t>
            </a:r>
            <a:r>
              <a:rPr lang="en-GB" altLang="fi-FI" sz="2800" b="1" dirty="0">
                <a:solidFill>
                  <a:srgbClr val="000000"/>
                </a:solidFill>
                <a:latin typeface="Comic Sans MS" panose="030F0702030302020204" pitchFamily="66" charset="0"/>
              </a:rPr>
              <a:t> </a:t>
            </a:r>
            <a:r>
              <a:rPr lang="en-GB" altLang="fi-FI" sz="2800" b="1" dirty="0" err="1">
                <a:solidFill>
                  <a:srgbClr val="000000"/>
                </a:solidFill>
                <a:latin typeface="Comic Sans MS" panose="030F0702030302020204" pitchFamily="66" charset="0"/>
              </a:rPr>
              <a:t>tunnistaminen</a:t>
            </a:r>
            <a:r>
              <a:rPr lang="en-GB" altLang="fi-FI" sz="2800" b="1" dirty="0">
                <a:solidFill>
                  <a:srgbClr val="000000"/>
                </a:solidFill>
                <a:latin typeface="Comic Sans MS" panose="030F0702030302020204" pitchFamily="66" charset="0"/>
              </a:rPr>
              <a:t> - </a:t>
            </a:r>
            <a:r>
              <a:rPr lang="en-GB" altLang="fi-FI" sz="2800" b="1" dirty="0" err="1">
                <a:solidFill>
                  <a:srgbClr val="000000"/>
                </a:solidFill>
                <a:latin typeface="Comic Sans MS" panose="030F0702030302020204" pitchFamily="66" charset="0"/>
              </a:rPr>
              <a:t>haasteellista</a:t>
            </a:r>
            <a:endParaRPr lang="en-GB" altLang="fi-FI" sz="2800" b="1" dirty="0">
              <a:solidFill>
                <a:srgbClr val="000000"/>
              </a:solidFill>
              <a:latin typeface="Comic Sans MS" panose="030F0702030302020204" pitchFamily="66" charset="0"/>
            </a:endParaRP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1" y="6534000"/>
            <a:ext cx="1924560"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4"/>
          <p:cNvSpPr txBox="1">
            <a:spLocks noChangeArrowheads="1"/>
          </p:cNvSpPr>
          <p:nvPr/>
        </p:nvSpPr>
        <p:spPr bwMode="auto">
          <a:xfrm>
            <a:off x="1797908" y="6028863"/>
            <a:ext cx="3553200" cy="12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7000"/>
              </a:lnSpc>
              <a:spcAft>
                <a:spcPts val="888"/>
              </a:spcAft>
              <a:buClr>
                <a:srgbClr val="FFFFFF"/>
              </a:buClr>
              <a:buSzPct val="100000"/>
              <a:buFont typeface="Arial" panose="020B0604020202020204" pitchFamily="34" charset="0"/>
              <a:buChar char="•"/>
              <a:tabLst>
                <a:tab pos="723900" algn="l"/>
                <a:tab pos="1447800" algn="l"/>
                <a:tab pos="2171700" algn="l"/>
                <a:tab pos="2895600" algn="l"/>
                <a:tab pos="3619500" algn="l"/>
              </a:tabLst>
              <a:defRPr sz="2000">
                <a:solidFill>
                  <a:srgbClr val="FFFFFF"/>
                </a:solidFill>
                <a:latin typeface="Times New Roman" panose="02020603050405020304" pitchFamily="18" charset="0"/>
                <a:ea typeface="Gothic" charset="0"/>
                <a:cs typeface="Gothic" charset="0"/>
              </a:defRPr>
            </a:lvl1pPr>
            <a:lvl2pPr marL="742950" indent="-285750">
              <a:lnSpc>
                <a:spcPct val="97000"/>
              </a:lnSpc>
              <a:spcAft>
                <a:spcPts val="1138"/>
              </a:spcAft>
              <a:buClr>
                <a:srgbClr val="FFFFFF"/>
              </a:buClr>
              <a:buSzPct val="75000"/>
              <a:buFont typeface="StarSymbol" charset="0"/>
              <a:buChar char="–"/>
              <a:tabLst>
                <a:tab pos="723900" algn="l"/>
                <a:tab pos="1447800" algn="l"/>
                <a:tab pos="2171700" algn="l"/>
                <a:tab pos="2895600" algn="l"/>
                <a:tab pos="3619500" algn="l"/>
              </a:tabLst>
              <a:defRPr sz="2600">
                <a:solidFill>
                  <a:srgbClr val="FFFFFF"/>
                </a:solidFill>
                <a:latin typeface="Times New Roman" panose="02020603050405020304" pitchFamily="18" charset="0"/>
                <a:ea typeface="Gothic" charset="0"/>
                <a:cs typeface="Gothic" charset="0"/>
              </a:defRPr>
            </a:lvl2pPr>
            <a:lvl3pPr marL="1143000" indent="-228600">
              <a:lnSpc>
                <a:spcPct val="97000"/>
              </a:lnSpc>
              <a:spcAft>
                <a:spcPts val="850"/>
              </a:spcAft>
              <a:buClr>
                <a:srgbClr val="FFFFFF"/>
              </a:buClr>
              <a:buSzPct val="45000"/>
              <a:buFont typeface="StarSymbol" charset="0"/>
              <a:buChar char="●"/>
              <a:tabLst>
                <a:tab pos="723900" algn="l"/>
                <a:tab pos="1447800" algn="l"/>
                <a:tab pos="2171700" algn="l"/>
                <a:tab pos="2895600" algn="l"/>
                <a:tab pos="3619500" algn="l"/>
              </a:tabLst>
              <a:defRPr sz="2400">
                <a:solidFill>
                  <a:srgbClr val="FFFFFF"/>
                </a:solidFill>
                <a:latin typeface="Times New Roman" panose="02020603050405020304" pitchFamily="18" charset="0"/>
                <a:ea typeface="Gothic" charset="0"/>
                <a:cs typeface="Gothic" charset="0"/>
              </a:defRPr>
            </a:lvl3pPr>
            <a:lvl4pPr marL="1600200" indent="-228600">
              <a:lnSpc>
                <a:spcPct val="97000"/>
              </a:lnSpc>
              <a:spcAft>
                <a:spcPts val="575"/>
              </a:spcAft>
              <a:buClr>
                <a:srgbClr val="FFFFFF"/>
              </a:buClr>
              <a:buSzPct val="75000"/>
              <a:buFont typeface="StarSymbol" charset="0"/>
              <a:buChar char="–"/>
              <a:tabLst>
                <a:tab pos="723900" algn="l"/>
                <a:tab pos="1447800" algn="l"/>
                <a:tab pos="2171700" algn="l"/>
                <a:tab pos="2895600" algn="l"/>
                <a:tab pos="3619500" algn="l"/>
              </a:tabLst>
              <a:defRPr sz="2000">
                <a:solidFill>
                  <a:srgbClr val="FFFFFF"/>
                </a:solidFill>
                <a:latin typeface="Times New Roman" panose="02020603050405020304" pitchFamily="18" charset="0"/>
                <a:ea typeface="Gothic" charset="0"/>
                <a:cs typeface="Gothic" charset="0"/>
              </a:defRPr>
            </a:lvl4pPr>
            <a:lvl5pPr marL="2057400" indent="-228600">
              <a:lnSpc>
                <a:spcPct val="97000"/>
              </a:lnSpc>
              <a:spcAft>
                <a:spcPts val="288"/>
              </a:spcAft>
              <a:buClr>
                <a:srgbClr val="FFFFFF"/>
              </a:buClr>
              <a:buSzPct val="45000"/>
              <a:buFont typeface="StarSymbol" charset="0"/>
              <a:buChar char="●"/>
              <a:tabLst>
                <a:tab pos="723900" algn="l"/>
                <a:tab pos="1447800" algn="l"/>
                <a:tab pos="2171700" algn="l"/>
                <a:tab pos="2895600" algn="l"/>
                <a:tab pos="3619500" algn="l"/>
              </a:tabLst>
              <a:defRPr sz="2000">
                <a:solidFill>
                  <a:srgbClr val="FFFFFF"/>
                </a:solidFill>
                <a:latin typeface="Times New Roman" panose="02020603050405020304" pitchFamily="18" charset="0"/>
                <a:ea typeface="Gothic" charset="0"/>
                <a:cs typeface="Gothic" charset="0"/>
              </a:defRPr>
            </a:lvl5pPr>
            <a:lvl6pPr marL="2514600" indent="-228600" eaLnBrk="0" fontAlgn="base" hangingPunct="0">
              <a:lnSpc>
                <a:spcPct val="97000"/>
              </a:lnSpc>
              <a:spcBef>
                <a:spcPct val="0"/>
              </a:spcBef>
              <a:spcAft>
                <a:spcPts val="288"/>
              </a:spcAft>
              <a:buClr>
                <a:srgbClr val="FFFFFF"/>
              </a:buClr>
              <a:buSzPct val="45000"/>
              <a:buFont typeface="StarSymbol" charset="0"/>
              <a:buChar char="●"/>
              <a:tabLst>
                <a:tab pos="723900" algn="l"/>
                <a:tab pos="1447800" algn="l"/>
                <a:tab pos="2171700" algn="l"/>
                <a:tab pos="2895600" algn="l"/>
                <a:tab pos="3619500" algn="l"/>
              </a:tabLst>
              <a:defRPr sz="2000">
                <a:solidFill>
                  <a:srgbClr val="FFFFFF"/>
                </a:solidFill>
                <a:latin typeface="Times New Roman" panose="02020603050405020304" pitchFamily="18" charset="0"/>
                <a:ea typeface="Gothic" charset="0"/>
                <a:cs typeface="Gothic" charset="0"/>
              </a:defRPr>
            </a:lvl6pPr>
            <a:lvl7pPr marL="2971800" indent="-228600" eaLnBrk="0" fontAlgn="base" hangingPunct="0">
              <a:lnSpc>
                <a:spcPct val="97000"/>
              </a:lnSpc>
              <a:spcBef>
                <a:spcPct val="0"/>
              </a:spcBef>
              <a:spcAft>
                <a:spcPts val="288"/>
              </a:spcAft>
              <a:buClr>
                <a:srgbClr val="FFFFFF"/>
              </a:buClr>
              <a:buSzPct val="45000"/>
              <a:buFont typeface="StarSymbol" charset="0"/>
              <a:buChar char="●"/>
              <a:tabLst>
                <a:tab pos="723900" algn="l"/>
                <a:tab pos="1447800" algn="l"/>
                <a:tab pos="2171700" algn="l"/>
                <a:tab pos="2895600" algn="l"/>
                <a:tab pos="3619500" algn="l"/>
              </a:tabLst>
              <a:defRPr sz="2000">
                <a:solidFill>
                  <a:srgbClr val="FFFFFF"/>
                </a:solidFill>
                <a:latin typeface="Times New Roman" panose="02020603050405020304" pitchFamily="18" charset="0"/>
                <a:ea typeface="Gothic" charset="0"/>
                <a:cs typeface="Gothic" charset="0"/>
              </a:defRPr>
            </a:lvl7pPr>
            <a:lvl8pPr marL="3429000" indent="-228600" eaLnBrk="0" fontAlgn="base" hangingPunct="0">
              <a:lnSpc>
                <a:spcPct val="97000"/>
              </a:lnSpc>
              <a:spcBef>
                <a:spcPct val="0"/>
              </a:spcBef>
              <a:spcAft>
                <a:spcPts val="288"/>
              </a:spcAft>
              <a:buClr>
                <a:srgbClr val="FFFFFF"/>
              </a:buClr>
              <a:buSzPct val="45000"/>
              <a:buFont typeface="StarSymbol" charset="0"/>
              <a:buChar char="●"/>
              <a:tabLst>
                <a:tab pos="723900" algn="l"/>
                <a:tab pos="1447800" algn="l"/>
                <a:tab pos="2171700" algn="l"/>
                <a:tab pos="2895600" algn="l"/>
                <a:tab pos="3619500" algn="l"/>
              </a:tabLst>
              <a:defRPr sz="2000">
                <a:solidFill>
                  <a:srgbClr val="FFFFFF"/>
                </a:solidFill>
                <a:latin typeface="Times New Roman" panose="02020603050405020304" pitchFamily="18" charset="0"/>
                <a:ea typeface="Gothic" charset="0"/>
                <a:cs typeface="Gothic" charset="0"/>
              </a:defRPr>
            </a:lvl8pPr>
            <a:lvl9pPr marL="3886200" indent="-228600" eaLnBrk="0" fontAlgn="base" hangingPunct="0">
              <a:lnSpc>
                <a:spcPct val="97000"/>
              </a:lnSpc>
              <a:spcBef>
                <a:spcPct val="0"/>
              </a:spcBef>
              <a:spcAft>
                <a:spcPts val="288"/>
              </a:spcAft>
              <a:buClr>
                <a:srgbClr val="FFFFFF"/>
              </a:buClr>
              <a:buSzPct val="45000"/>
              <a:buFont typeface="StarSymbol" charset="0"/>
              <a:buChar char="●"/>
              <a:tabLst>
                <a:tab pos="723900" algn="l"/>
                <a:tab pos="1447800" algn="l"/>
                <a:tab pos="2171700" algn="l"/>
                <a:tab pos="2895600" algn="l"/>
                <a:tab pos="3619500" algn="l"/>
              </a:tabLst>
              <a:defRPr sz="2000">
                <a:solidFill>
                  <a:srgbClr val="FFFFFF"/>
                </a:solidFill>
                <a:latin typeface="Times New Roman" panose="02020603050405020304" pitchFamily="18" charset="0"/>
                <a:ea typeface="Gothic" charset="0"/>
                <a:cs typeface="Gothic" charset="0"/>
              </a:defRPr>
            </a:lvl9pPr>
          </a:lstStyle>
          <a:p>
            <a:pPr fontAlgn="base" hangingPunct="0">
              <a:spcBef>
                <a:spcPct val="0"/>
              </a:spcBef>
              <a:spcAft>
                <a:spcPct val="0"/>
              </a:spcAft>
              <a:buSzPct val="45000"/>
              <a:buNone/>
            </a:pPr>
            <a:r>
              <a:rPr lang="en-GB" altLang="fi-FI" sz="817" b="1" dirty="0" err="1">
                <a:solidFill>
                  <a:srgbClr val="000000"/>
                </a:solidFill>
                <a:latin typeface="Arial" panose="020B0604020202020204" pitchFamily="34" charset="0"/>
              </a:rPr>
              <a:t>Ensrud</a:t>
            </a:r>
            <a:r>
              <a:rPr lang="en-GB" altLang="fi-FI" sz="817" b="1" dirty="0">
                <a:solidFill>
                  <a:srgbClr val="000000"/>
                </a:solidFill>
                <a:latin typeface="Arial" panose="020B0604020202020204" pitchFamily="34" charset="0"/>
              </a:rPr>
              <a:t> KE, </a:t>
            </a:r>
            <a:r>
              <a:rPr lang="en-GB" altLang="fi-FI" sz="817" b="1" dirty="0" err="1">
                <a:solidFill>
                  <a:srgbClr val="000000"/>
                </a:solidFill>
                <a:latin typeface="Arial" panose="020B0604020202020204" pitchFamily="34" charset="0"/>
              </a:rPr>
              <a:t>Schousboe</a:t>
            </a:r>
            <a:r>
              <a:rPr lang="en-GB" altLang="fi-FI" sz="817" b="1" dirty="0">
                <a:solidFill>
                  <a:srgbClr val="000000"/>
                </a:solidFill>
                <a:latin typeface="Arial" panose="020B0604020202020204" pitchFamily="34" charset="0"/>
              </a:rPr>
              <a:t> JT. N </a:t>
            </a:r>
            <a:r>
              <a:rPr lang="en-GB" altLang="fi-FI" sz="817" b="1" dirty="0" err="1">
                <a:solidFill>
                  <a:srgbClr val="000000"/>
                </a:solidFill>
                <a:latin typeface="Arial" panose="020B0604020202020204" pitchFamily="34" charset="0"/>
              </a:rPr>
              <a:t>Engl</a:t>
            </a:r>
            <a:r>
              <a:rPr lang="en-GB" altLang="fi-FI" sz="817" b="1" dirty="0">
                <a:solidFill>
                  <a:srgbClr val="000000"/>
                </a:solidFill>
                <a:latin typeface="Arial" panose="020B0604020202020204" pitchFamily="34" charset="0"/>
              </a:rPr>
              <a:t> J Med 2011;364:1634-1642</a:t>
            </a:r>
          </a:p>
        </p:txBody>
      </p:sp>
      <p:pic>
        <p:nvPicPr>
          <p:cNvPr id="7173" name="Picture 5" descr="Imag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9145" y="1739779"/>
            <a:ext cx="3813451" cy="40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a:extLst>
              <a:ext uri="{FF2B5EF4-FFF2-40B4-BE49-F238E27FC236}">
                <a16:creationId xmlns:a16="http://schemas.microsoft.com/office/drawing/2014/main" id="{522513D2-982A-E80D-FEDB-1A46F6CBFD56}"/>
              </a:ext>
            </a:extLst>
          </p:cNvPr>
          <p:cNvGrpSpPr>
            <a:grpSpLocks/>
          </p:cNvGrpSpPr>
          <p:nvPr/>
        </p:nvGrpSpPr>
        <p:grpSpPr bwMode="auto">
          <a:xfrm>
            <a:off x="5684169" y="2046514"/>
            <a:ext cx="6126831" cy="3462849"/>
            <a:chOff x="480" y="715"/>
            <a:chExt cx="5561" cy="2369"/>
          </a:xfrm>
        </p:grpSpPr>
        <p:graphicFrame>
          <p:nvGraphicFramePr>
            <p:cNvPr id="3" name="Object 5">
              <a:extLst>
                <a:ext uri="{FF2B5EF4-FFF2-40B4-BE49-F238E27FC236}">
                  <a16:creationId xmlns:a16="http://schemas.microsoft.com/office/drawing/2014/main" id="{1B648995-AE05-54F2-5D4D-82784CBF2E23}"/>
                </a:ext>
              </a:extLst>
            </p:cNvPr>
            <p:cNvGraphicFramePr>
              <a:graphicFrameLocks noChangeAspect="1"/>
            </p:cNvGraphicFramePr>
            <p:nvPr/>
          </p:nvGraphicFramePr>
          <p:xfrm>
            <a:off x="3317" y="817"/>
            <a:ext cx="1103" cy="1637"/>
          </p:xfrm>
          <a:graphic>
            <a:graphicData uri="http://schemas.openxmlformats.org/presentationml/2006/ole">
              <mc:AlternateContent xmlns:mc="http://schemas.openxmlformats.org/markup-compatibility/2006">
                <mc:Choice xmlns:v="urn:schemas-microsoft-com:vml" Requires="v">
                  <p:oleObj name="Image" r:id="rId5" imgW="1982351" imgH="3024356" progId="">
                    <p:embed/>
                  </p:oleObj>
                </mc:Choice>
                <mc:Fallback>
                  <p:oleObj name="Image" r:id="rId5" imgW="1982351" imgH="3024356" progId="">
                    <p:embed/>
                    <p:pic>
                      <p:nvPicPr>
                        <p:cNvPr id="102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7" y="817"/>
                          <a:ext cx="1103" cy="1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6">
              <a:extLst>
                <a:ext uri="{FF2B5EF4-FFF2-40B4-BE49-F238E27FC236}">
                  <a16:creationId xmlns:a16="http://schemas.microsoft.com/office/drawing/2014/main" id="{E71E840F-61E1-DB4E-F73D-FF5994F6B096}"/>
                </a:ext>
              </a:extLst>
            </p:cNvPr>
            <p:cNvGraphicFramePr>
              <a:graphicFrameLocks noChangeAspect="1"/>
            </p:cNvGraphicFramePr>
            <p:nvPr/>
          </p:nvGraphicFramePr>
          <p:xfrm>
            <a:off x="2001" y="817"/>
            <a:ext cx="1103" cy="1632"/>
          </p:xfrm>
          <a:graphic>
            <a:graphicData uri="http://schemas.openxmlformats.org/presentationml/2006/ole">
              <mc:AlternateContent xmlns:mc="http://schemas.openxmlformats.org/markup-compatibility/2006">
                <mc:Choice xmlns:v="urn:schemas-microsoft-com:vml" Requires="v">
                  <p:oleObj name="Image" r:id="rId7" imgW="1982351" imgH="3011648" progId="">
                    <p:embed/>
                  </p:oleObj>
                </mc:Choice>
                <mc:Fallback>
                  <p:oleObj name="Image" r:id="rId7" imgW="1982351" imgH="3011648" progId="">
                    <p:embed/>
                    <p:pic>
                      <p:nvPicPr>
                        <p:cNvPr id="102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1" y="817"/>
                          <a:ext cx="1103" cy="1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7">
              <a:extLst>
                <a:ext uri="{FF2B5EF4-FFF2-40B4-BE49-F238E27FC236}">
                  <a16:creationId xmlns:a16="http://schemas.microsoft.com/office/drawing/2014/main" id="{D06523F6-F1E3-BBD3-48A7-0F2A41537369}"/>
                </a:ext>
              </a:extLst>
            </p:cNvPr>
            <p:cNvGraphicFramePr>
              <a:graphicFrameLocks noChangeAspect="1"/>
            </p:cNvGraphicFramePr>
            <p:nvPr/>
          </p:nvGraphicFramePr>
          <p:xfrm>
            <a:off x="480" y="822"/>
            <a:ext cx="1364" cy="1893"/>
          </p:xfrm>
          <a:graphic>
            <a:graphicData uri="http://schemas.openxmlformats.org/presentationml/2006/ole">
              <mc:AlternateContent xmlns:mc="http://schemas.openxmlformats.org/markup-compatibility/2006">
                <mc:Choice xmlns:v="urn:schemas-microsoft-com:vml" Requires="v">
                  <p:oleObj name="Image" r:id="rId9" imgW="2350865" imgH="3507236" progId="">
                    <p:embed/>
                  </p:oleObj>
                </mc:Choice>
                <mc:Fallback>
                  <p:oleObj name="Image" r:id="rId9" imgW="2350865" imgH="3507236" progId="">
                    <p:embed/>
                    <p:pic>
                      <p:nvPicPr>
                        <p:cNvPr id="102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 y="822"/>
                          <a:ext cx="1364" cy="18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8">
              <a:extLst>
                <a:ext uri="{FF2B5EF4-FFF2-40B4-BE49-F238E27FC236}">
                  <a16:creationId xmlns:a16="http://schemas.microsoft.com/office/drawing/2014/main" id="{BB3D8727-643D-37B4-0A56-A3D33419A69A}"/>
                </a:ext>
              </a:extLst>
            </p:cNvPr>
            <p:cNvGraphicFramePr>
              <a:graphicFrameLocks noChangeAspect="1"/>
            </p:cNvGraphicFramePr>
            <p:nvPr/>
          </p:nvGraphicFramePr>
          <p:xfrm>
            <a:off x="4622" y="715"/>
            <a:ext cx="1419" cy="1904"/>
          </p:xfrm>
          <a:graphic>
            <a:graphicData uri="http://schemas.openxmlformats.org/presentationml/2006/ole">
              <mc:AlternateContent xmlns:mc="http://schemas.openxmlformats.org/markup-compatibility/2006">
                <mc:Choice xmlns:v="urn:schemas-microsoft-com:vml" Requires="v">
                  <p:oleObj name="Image" r:id="rId11" imgW="2693964" imgH="3342040" progId="">
                    <p:embed/>
                  </p:oleObj>
                </mc:Choice>
                <mc:Fallback>
                  <p:oleObj name="Image" r:id="rId11" imgW="2693964" imgH="3342040" progId="">
                    <p:embed/>
                    <p:pic>
                      <p:nvPicPr>
                        <p:cNvPr id="1029"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22" y="715"/>
                          <a:ext cx="1419" cy="19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Line 9">
              <a:extLst>
                <a:ext uri="{FF2B5EF4-FFF2-40B4-BE49-F238E27FC236}">
                  <a16:creationId xmlns:a16="http://schemas.microsoft.com/office/drawing/2014/main" id="{F1CA94DB-7C79-F723-84A4-BF4FF85342B2}"/>
                </a:ext>
              </a:extLst>
            </p:cNvPr>
            <p:cNvSpPr>
              <a:spLocks noChangeShapeType="1"/>
            </p:cNvSpPr>
            <p:nvPr/>
          </p:nvSpPr>
          <p:spPr bwMode="auto">
            <a:xfrm flipV="1">
              <a:off x="3074" y="1710"/>
              <a:ext cx="360" cy="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fi-FI">
                <a:solidFill>
                  <a:srgbClr val="000000"/>
                </a:solidFill>
                <a:latin typeface="Calibri"/>
              </a:endParaRPr>
            </a:p>
          </p:txBody>
        </p:sp>
        <p:sp>
          <p:nvSpPr>
            <p:cNvPr id="10" name="Text Box 10">
              <a:extLst>
                <a:ext uri="{FF2B5EF4-FFF2-40B4-BE49-F238E27FC236}">
                  <a16:creationId xmlns:a16="http://schemas.microsoft.com/office/drawing/2014/main" id="{12A9ECBF-F464-651F-6C05-D43093752463}"/>
                </a:ext>
              </a:extLst>
            </p:cNvPr>
            <p:cNvSpPr txBox="1">
              <a:spLocks noChangeArrowheads="1"/>
            </p:cNvSpPr>
            <p:nvPr/>
          </p:nvSpPr>
          <p:spPr bwMode="auto">
            <a:xfrm>
              <a:off x="1064" y="2774"/>
              <a:ext cx="17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0"/>
                </a:spcBef>
                <a:spcAft>
                  <a:spcPct val="0"/>
                </a:spcAft>
              </a:pPr>
              <a:endParaRPr lang="en-US" altLang="fi-FI" sz="1800" dirty="0">
                <a:solidFill>
                  <a:srgbClr val="000000"/>
                </a:solidFill>
                <a:latin typeface="Comic Sans MS" panose="030F0702030302020204" pitchFamily="66" charset="0"/>
              </a:endParaRPr>
            </a:p>
          </p:txBody>
        </p:sp>
        <p:sp>
          <p:nvSpPr>
            <p:cNvPr id="11" name="Text Box 11">
              <a:extLst>
                <a:ext uri="{FF2B5EF4-FFF2-40B4-BE49-F238E27FC236}">
                  <a16:creationId xmlns:a16="http://schemas.microsoft.com/office/drawing/2014/main" id="{F7AD0CAC-24D9-42DD-1F3F-0A167D91F22E}"/>
                </a:ext>
              </a:extLst>
            </p:cNvPr>
            <p:cNvSpPr txBox="1">
              <a:spLocks noChangeArrowheads="1"/>
            </p:cNvSpPr>
            <p:nvPr/>
          </p:nvSpPr>
          <p:spPr bwMode="auto">
            <a:xfrm>
              <a:off x="5245" y="2572"/>
              <a:ext cx="17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0"/>
                </a:spcBef>
                <a:spcAft>
                  <a:spcPct val="0"/>
                </a:spcAft>
              </a:pPr>
              <a:endParaRPr lang="en-US" altLang="fi-FI" sz="1800" dirty="0">
                <a:solidFill>
                  <a:srgbClr val="000000"/>
                </a:solidFill>
                <a:latin typeface="Comic Sans MS" panose="030F0702030302020204" pitchFamily="66" charset="0"/>
              </a:endParaRPr>
            </a:p>
          </p:txBody>
        </p:sp>
      </p:grpSp>
    </p:spTree>
    <p:extLst>
      <p:ext uri="{BB962C8B-B14F-4D97-AF65-F5344CB8AC3E}">
        <p14:creationId xmlns:p14="http://schemas.microsoft.com/office/powerpoint/2010/main" val="386583734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AB538C-617A-404E-A728-179F78D7796B}"/>
              </a:ext>
            </a:extLst>
          </p:cNvPr>
          <p:cNvSpPr txBox="1"/>
          <p:nvPr/>
        </p:nvSpPr>
        <p:spPr>
          <a:xfrm>
            <a:off x="190500" y="6288360"/>
            <a:ext cx="84302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Lähde: </a:t>
            </a:r>
            <a:r>
              <a:rPr kumimoji="0" lang="fi-FI"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Osteoporoosi. Käypä hoito -suositus. Suomalaisen Lääkäriseuran Duodecimin, Suomen Endokrinologiyhdistyksen, Suomen Gynekologiyhdistyksen ja Suomen Geriatrit ry:n asettama työryhmä. Helsinki: Suomalainen Lääkäriseura Duodecim, 2020 (viitattu 05.04.2022). Saatavilla internetissä: www.kaypahoito.fi</a:t>
            </a:r>
          </a:p>
        </p:txBody>
      </p:sp>
      <p:pic>
        <p:nvPicPr>
          <p:cNvPr id="6" name="Picture 5" descr="hashOverlay-FullResolve.png">
            <a:extLst>
              <a:ext uri="{FF2B5EF4-FFF2-40B4-BE49-F238E27FC236}">
                <a16:creationId xmlns:a16="http://schemas.microsoft.com/office/drawing/2014/main" id="{5E12F61D-15FA-DA97-2B2C-A61946176291}"/>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548594" y="0"/>
            <a:ext cx="1643405" cy="6858000"/>
          </a:xfrm>
          <a:prstGeom prst="rect">
            <a:avLst/>
          </a:prstGeom>
        </p:spPr>
      </p:pic>
      <p:sp>
        <p:nvSpPr>
          <p:cNvPr id="7" name="Rectangle 6">
            <a:extLst>
              <a:ext uri="{FF2B5EF4-FFF2-40B4-BE49-F238E27FC236}">
                <a16:creationId xmlns:a16="http://schemas.microsoft.com/office/drawing/2014/main" id="{CB0CADDF-9801-B459-11F8-E626FFD0FD4B}"/>
              </a:ext>
            </a:extLst>
          </p:cNvPr>
          <p:cNvSpPr/>
          <p:nvPr/>
        </p:nvSpPr>
        <p:spPr>
          <a:xfrm>
            <a:off x="11492059" y="6135626"/>
            <a:ext cx="381000" cy="100584"/>
          </a:xfrm>
          <a:prstGeom prst="rect">
            <a:avLst/>
          </a:prstGeom>
          <a:solidFill>
            <a:srgbClr val="8FB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7F4B547C-DA1A-DB11-995E-5DAB16EA6E9F}"/>
              </a:ext>
            </a:extLst>
          </p:cNvPr>
          <p:cNvSpPr/>
          <p:nvPr/>
        </p:nvSpPr>
        <p:spPr>
          <a:xfrm>
            <a:off x="10798862" y="6135626"/>
            <a:ext cx="629186" cy="10058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A7F879B7-0715-E3AC-9B4E-D7841499A22E}"/>
              </a:ext>
            </a:extLst>
          </p:cNvPr>
          <p:cNvSpPr/>
          <p:nvPr/>
        </p:nvSpPr>
        <p:spPr>
          <a:xfrm>
            <a:off x="-1" y="6135626"/>
            <a:ext cx="10734851" cy="100584"/>
          </a:xfrm>
          <a:prstGeom prst="rect">
            <a:avLst/>
          </a:prstGeom>
          <a:solidFill>
            <a:srgbClr val="00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Rectangle 35">
            <a:extLst>
              <a:ext uri="{FF2B5EF4-FFF2-40B4-BE49-F238E27FC236}">
                <a16:creationId xmlns:a16="http://schemas.microsoft.com/office/drawing/2014/main" id="{F4DAFD98-F479-C696-DF3C-492D4C9CDD38}"/>
              </a:ext>
            </a:extLst>
          </p:cNvPr>
          <p:cNvSpPr/>
          <p:nvPr/>
        </p:nvSpPr>
        <p:spPr>
          <a:xfrm flipH="1">
            <a:off x="0" y="1147263"/>
            <a:ext cx="381000" cy="100584"/>
          </a:xfrm>
          <a:prstGeom prst="rect">
            <a:avLst/>
          </a:prstGeom>
          <a:solidFill>
            <a:srgbClr val="8FB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3D1B9721-6F4B-A0CD-00AC-9F307772DC2A}"/>
              </a:ext>
            </a:extLst>
          </p:cNvPr>
          <p:cNvSpPr/>
          <p:nvPr/>
        </p:nvSpPr>
        <p:spPr>
          <a:xfrm flipH="1">
            <a:off x="445011" y="1147263"/>
            <a:ext cx="1024466" cy="10058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3FEB33F7-6B86-5787-68DA-B6069712EAE6}"/>
              </a:ext>
            </a:extLst>
          </p:cNvPr>
          <p:cNvSpPr/>
          <p:nvPr/>
        </p:nvSpPr>
        <p:spPr>
          <a:xfrm flipH="1">
            <a:off x="1533146" y="1147263"/>
            <a:ext cx="9015447" cy="100584"/>
          </a:xfrm>
          <a:prstGeom prst="rect">
            <a:avLst/>
          </a:prstGeom>
          <a:solidFill>
            <a:srgbClr val="00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A1AC5BCE-F7BA-056A-AE68-344EE137C6DC}"/>
              </a:ext>
            </a:extLst>
          </p:cNvPr>
          <p:cNvSpPr/>
          <p:nvPr/>
        </p:nvSpPr>
        <p:spPr>
          <a:xfrm>
            <a:off x="1445241" y="40649"/>
            <a:ext cx="11751223" cy="1041311"/>
          </a:xfrm>
          <a:prstGeom prst="rect">
            <a:avLst/>
          </a:prstGeom>
        </p:spPr>
        <p:txBody>
          <a:bodyPr wrap="square">
            <a:spAutoFit/>
          </a:bodyPr>
          <a:lstStyle/>
          <a:p>
            <a:pPr marL="0" marR="0" lvl="0" indent="0" algn="l" defTabSz="914400" rtl="0" eaLnBrk="1" fontAlgn="auto" latinLnBrk="0" hangingPunct="1">
              <a:lnSpc>
                <a:spcPts val="3740"/>
              </a:lnSpc>
              <a:spcBef>
                <a:spcPts val="0"/>
              </a:spcBef>
              <a:spcAft>
                <a:spcPts val="0"/>
              </a:spcAft>
              <a:buClrTx/>
              <a:buSzTx/>
              <a:buFontTx/>
              <a:buNone/>
              <a:tabLst/>
              <a:defRPr/>
            </a:pPr>
            <a:r>
              <a:rPr kumimoji="0" lang="fi-FI" altLang="fi-FI" sz="3200" b="0" i="0" u="none" strike="noStrike" kern="1200" cap="none" spc="0" normalizeH="0" baseline="0" noProof="0" dirty="0">
                <a:ln>
                  <a:noFill/>
                </a:ln>
                <a:solidFill>
                  <a:srgbClr val="9AB1B5"/>
                </a:solidFill>
                <a:effectLst/>
                <a:uLnTx/>
                <a:uFillTx/>
                <a:latin typeface="Arial" panose="020B0604020202020204" pitchFamily="34" charset="0"/>
                <a:ea typeface="+mn-ea"/>
                <a:cs typeface="Arial" panose="020B0604020202020204" pitchFamily="34" charset="0"/>
              </a:rPr>
              <a:t>Kaavakuva nikamamurtuman </a:t>
            </a:r>
            <a:br>
              <a:rPr kumimoji="0" lang="fi-FI" altLang="fi-FI" sz="3200" b="0" i="0" u="none" strike="noStrike" kern="1200" cap="none" spc="0" normalizeH="0" baseline="0" noProof="0" dirty="0">
                <a:ln>
                  <a:noFill/>
                </a:ln>
                <a:solidFill>
                  <a:srgbClr val="9AB1B5"/>
                </a:solidFill>
                <a:effectLst/>
                <a:uLnTx/>
                <a:uFillTx/>
                <a:latin typeface="Arial" panose="020B0604020202020204" pitchFamily="34" charset="0"/>
                <a:ea typeface="+mn-ea"/>
                <a:cs typeface="Arial" panose="020B0604020202020204" pitchFamily="34" charset="0"/>
              </a:rPr>
            </a:br>
            <a:r>
              <a:rPr kumimoji="0" lang="fi-FI" altLang="fi-FI" sz="3200" b="0" i="0" u="none" strike="noStrike" kern="1200" cap="none" spc="0" normalizeH="0" baseline="0" noProof="0" dirty="0">
                <a:ln>
                  <a:noFill/>
                </a:ln>
                <a:solidFill>
                  <a:srgbClr val="9AB1B5"/>
                </a:solidFill>
                <a:effectLst/>
                <a:uLnTx/>
                <a:uFillTx/>
                <a:latin typeface="Arial" panose="020B0604020202020204" pitchFamily="34" charset="0"/>
                <a:ea typeface="+mn-ea"/>
                <a:cs typeface="Arial" panose="020B0604020202020204" pitchFamily="34" charset="0"/>
              </a:rPr>
              <a:t>vaikeusasteesta </a:t>
            </a:r>
            <a:r>
              <a:rPr kumimoji="0" lang="fi-FI" altLang="fi-FI" sz="3200" b="0" i="0" u="none" strike="noStrike" kern="1200" cap="none" spc="0" normalizeH="0" baseline="0" noProof="0" dirty="0" err="1">
                <a:ln>
                  <a:noFill/>
                </a:ln>
                <a:solidFill>
                  <a:srgbClr val="9AB1B5"/>
                </a:solidFill>
                <a:effectLst/>
                <a:uLnTx/>
                <a:uFillTx/>
                <a:latin typeface="Arial" panose="020B0604020202020204" pitchFamily="34" charset="0"/>
                <a:ea typeface="+mn-ea"/>
                <a:cs typeface="Arial" panose="020B0604020202020204" pitchFamily="34" charset="0"/>
              </a:rPr>
              <a:t>Genat</a:t>
            </a:r>
            <a:r>
              <a:rPr kumimoji="0" lang="fi-FI" altLang="fi-FI" sz="3200" b="0" i="0" u="none" strike="noStrike" kern="1200" cap="none" spc="0" normalizeH="0" baseline="0" noProof="0" dirty="0">
                <a:ln>
                  <a:noFill/>
                </a:ln>
                <a:solidFill>
                  <a:srgbClr val="9AB1B5"/>
                </a:solidFill>
                <a:effectLst/>
                <a:uLnTx/>
                <a:uFillTx/>
                <a:latin typeface="Arial" panose="020B0604020202020204" pitchFamily="34" charset="0"/>
                <a:ea typeface="+mn-ea"/>
                <a:cs typeface="Arial" panose="020B0604020202020204" pitchFamily="34" charset="0"/>
              </a:rPr>
              <a:t>-luokituksen mukaisesti</a:t>
            </a:r>
            <a:endParaRPr kumimoji="0" lang="fi-FI" sz="3200" b="0" i="0" u="none" strike="noStrike" kern="1200" cap="none" spc="0" normalizeH="0" baseline="0" noProof="0" dirty="0">
              <a:ln>
                <a:noFill/>
              </a:ln>
              <a:solidFill>
                <a:srgbClr val="9AB1B5"/>
              </a:solidFill>
              <a:effectLst/>
              <a:uLnTx/>
              <a:uFillTx/>
              <a:latin typeface="Arial" panose="020B0604020202020204" pitchFamily="34" charset="0"/>
              <a:ea typeface="+mn-ea"/>
              <a:cs typeface="Arial" panose="020B0604020202020204" pitchFamily="34" charset="0"/>
            </a:endParaRPr>
          </a:p>
        </p:txBody>
      </p:sp>
      <p:pic>
        <p:nvPicPr>
          <p:cNvPr id="40" name="Picture 39" descr="Background pattern&#10;&#10;Description automatically generated with low confidence">
            <a:extLst>
              <a:ext uri="{FF2B5EF4-FFF2-40B4-BE49-F238E27FC236}">
                <a16:creationId xmlns:a16="http://schemas.microsoft.com/office/drawing/2014/main" id="{5EDA5E28-1435-B6CC-3565-9CF2FB50E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1499" y="1406497"/>
            <a:ext cx="5780786" cy="899233"/>
          </a:xfrm>
          <a:prstGeom prst="rect">
            <a:avLst/>
          </a:prstGeom>
        </p:spPr>
      </p:pic>
      <p:pic>
        <p:nvPicPr>
          <p:cNvPr id="42" name="Picture 41" descr="A picture containing hanger&#10;&#10;Description automatically generated">
            <a:extLst>
              <a:ext uri="{FF2B5EF4-FFF2-40B4-BE49-F238E27FC236}">
                <a16:creationId xmlns:a16="http://schemas.microsoft.com/office/drawing/2014/main" id="{9CB12CC7-E056-C573-EC7F-D6B556A282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99" y="3730679"/>
            <a:ext cx="5780786" cy="899233"/>
          </a:xfrm>
          <a:prstGeom prst="rect">
            <a:avLst/>
          </a:prstGeom>
        </p:spPr>
      </p:pic>
      <p:pic>
        <p:nvPicPr>
          <p:cNvPr id="44" name="Picture 43" descr="A picture containing cookie cutter&#10;&#10;Description automatically generated">
            <a:extLst>
              <a:ext uri="{FF2B5EF4-FFF2-40B4-BE49-F238E27FC236}">
                <a16:creationId xmlns:a16="http://schemas.microsoft.com/office/drawing/2014/main" id="{62BE6E3D-CB40-21EC-239B-2DFC2D68E1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99" y="5064219"/>
            <a:ext cx="5780786" cy="899233"/>
          </a:xfrm>
          <a:prstGeom prst="rect">
            <a:avLst/>
          </a:prstGeom>
        </p:spPr>
      </p:pic>
      <p:pic>
        <p:nvPicPr>
          <p:cNvPr id="46" name="Picture 45" descr="A picture containing hanger&#10;&#10;Description automatically generated">
            <a:extLst>
              <a:ext uri="{FF2B5EF4-FFF2-40B4-BE49-F238E27FC236}">
                <a16:creationId xmlns:a16="http://schemas.microsoft.com/office/drawing/2014/main" id="{CBC0D138-8770-C7CA-9A10-1B143F7759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99" y="2409838"/>
            <a:ext cx="5780786" cy="899233"/>
          </a:xfrm>
          <a:prstGeom prst="rect">
            <a:avLst/>
          </a:prstGeom>
        </p:spPr>
      </p:pic>
      <p:sp>
        <p:nvSpPr>
          <p:cNvPr id="49" name="Rectangle 48">
            <a:extLst>
              <a:ext uri="{FF2B5EF4-FFF2-40B4-BE49-F238E27FC236}">
                <a16:creationId xmlns:a16="http://schemas.microsoft.com/office/drawing/2014/main" id="{31843FBB-04A7-546C-59B6-E2C05519F51B}"/>
              </a:ext>
            </a:extLst>
          </p:cNvPr>
          <p:cNvSpPr/>
          <p:nvPr/>
        </p:nvSpPr>
        <p:spPr>
          <a:xfrm>
            <a:off x="5485225" y="3575754"/>
            <a:ext cx="4814083"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B050"/>
              </a:buClr>
              <a:buSzTx/>
              <a:buFontTx/>
              <a:buNone/>
              <a:tabLst/>
              <a:defRPr/>
            </a:pPr>
            <a:r>
              <a:rPr kumimoji="0" lang="fi-FI" sz="1700" b="1"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Gradus</a:t>
            </a:r>
            <a:r>
              <a:rPr kumimoji="0" lang="fi-FI" sz="17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2: </a:t>
            </a:r>
            <a:r>
              <a:rPr kumimoji="0" lang="fi-FI" sz="1700" b="0" i="1"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Kohtalainen murtuma: </a:t>
            </a:r>
            <a:r>
              <a:rPr kumimoji="0" lang="fi-FI" sz="17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Noin 25–40 %</a:t>
            </a:r>
            <a:br>
              <a:rPr kumimoji="0" lang="fi-FI" sz="17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br>
            <a:r>
              <a:rPr kumimoji="0" lang="fi-FI" sz="17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alenema nikaman etu-, keski- tai takaosan korkeudessa verrattuna aiempaan kuvaan tai vierekkäiseen nikamaan.</a:t>
            </a:r>
            <a:endParaRPr kumimoji="0" lang="fi-FI" sz="1700" b="0" i="0" u="none" strike="noStrike" kern="1200" cap="none" spc="0" normalizeH="0" baseline="30000" noProof="0" dirty="0">
              <a:ln>
                <a:noFill/>
              </a:ln>
              <a:solidFill>
                <a:srgbClr val="595959"/>
              </a:solidFill>
              <a:effectLst/>
              <a:uLnTx/>
              <a:uFillTx/>
              <a:latin typeface="Arial" panose="020B0604020202020204" pitchFamily="34" charset="0"/>
              <a:ea typeface="+mn-ea"/>
              <a:cs typeface="Arial" panose="020B0604020202020204" pitchFamily="34" charset="0"/>
            </a:endParaRPr>
          </a:p>
        </p:txBody>
      </p:sp>
      <p:sp>
        <p:nvSpPr>
          <p:cNvPr id="52" name="Rectangle 51">
            <a:extLst>
              <a:ext uri="{FF2B5EF4-FFF2-40B4-BE49-F238E27FC236}">
                <a16:creationId xmlns:a16="http://schemas.microsoft.com/office/drawing/2014/main" id="{AAE35BD6-679A-8A0E-180F-996B32443C31}"/>
              </a:ext>
            </a:extLst>
          </p:cNvPr>
          <p:cNvSpPr/>
          <p:nvPr/>
        </p:nvSpPr>
        <p:spPr>
          <a:xfrm>
            <a:off x="5485224" y="2269159"/>
            <a:ext cx="4814083"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B050"/>
              </a:buClr>
              <a:buSzTx/>
              <a:buFontTx/>
              <a:buNone/>
              <a:tabLst/>
              <a:defRPr/>
            </a:pPr>
            <a:r>
              <a:rPr kumimoji="0" lang="fi-FI" sz="1700" b="1"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Gradus</a:t>
            </a:r>
            <a:r>
              <a:rPr kumimoji="0" lang="fi-FI" sz="17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1: </a:t>
            </a:r>
            <a:r>
              <a:rPr kumimoji="0" lang="fi-FI" sz="1700" b="0" i="1"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Lievä murtuma: </a:t>
            </a:r>
            <a:r>
              <a:rPr kumimoji="0" lang="fi-FI" sz="17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Noin 22–25 %</a:t>
            </a:r>
            <a:br>
              <a:rPr kumimoji="0" lang="fi-FI" sz="17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br>
            <a:r>
              <a:rPr kumimoji="0" lang="fi-FI" sz="17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alenema nikaman etu-, keski- tai takaosan korkeudessa verrattuna aiempaan kuvaan tai vierekkäiseen nikamaan.</a:t>
            </a:r>
            <a:endParaRPr kumimoji="0" lang="fi-FI" sz="1700" b="0" i="0" u="none" strike="noStrike" kern="1200" cap="none" spc="0" normalizeH="0" baseline="30000" noProof="0" dirty="0">
              <a:ln>
                <a:noFill/>
              </a:ln>
              <a:solidFill>
                <a:srgbClr val="595959"/>
              </a:solidFill>
              <a:effectLst/>
              <a:uLnTx/>
              <a:uFillTx/>
              <a:latin typeface="Arial" panose="020B0604020202020204" pitchFamily="34" charset="0"/>
              <a:ea typeface="+mn-ea"/>
              <a:cs typeface="Arial" panose="020B0604020202020204" pitchFamily="34" charset="0"/>
            </a:endParaRPr>
          </a:p>
        </p:txBody>
      </p:sp>
      <p:sp>
        <p:nvSpPr>
          <p:cNvPr id="53" name="Rectangle 52">
            <a:extLst>
              <a:ext uri="{FF2B5EF4-FFF2-40B4-BE49-F238E27FC236}">
                <a16:creationId xmlns:a16="http://schemas.microsoft.com/office/drawing/2014/main" id="{97EA1F85-4921-9E84-C956-DAED901793AD}"/>
              </a:ext>
            </a:extLst>
          </p:cNvPr>
          <p:cNvSpPr/>
          <p:nvPr/>
        </p:nvSpPr>
        <p:spPr>
          <a:xfrm>
            <a:off x="5485223" y="4832733"/>
            <a:ext cx="4814083"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B050"/>
              </a:buClr>
              <a:buSzTx/>
              <a:buFontTx/>
              <a:buNone/>
              <a:tabLst/>
              <a:defRPr/>
            </a:pPr>
            <a:r>
              <a:rPr kumimoji="0" lang="fi-FI" sz="1700" b="1"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Gradus</a:t>
            </a:r>
            <a:r>
              <a:rPr kumimoji="0" lang="fi-FI" sz="17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3: </a:t>
            </a:r>
            <a:r>
              <a:rPr kumimoji="0" lang="fi-FI" sz="1700" b="0" i="1"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Vaikea murtuma: </a:t>
            </a:r>
            <a:r>
              <a:rPr kumimoji="0" lang="fi-FI" sz="17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Yli 40 %</a:t>
            </a:r>
            <a:br>
              <a:rPr kumimoji="0" lang="fi-FI" sz="17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br>
            <a:r>
              <a:rPr kumimoji="0" lang="fi-FI" sz="17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alenema nikaman etu-, keski- tai takaosan korkeudessa verrattuna aiempaan kuvaan tai vierekkäiseen nikamaan.</a:t>
            </a:r>
            <a:endParaRPr kumimoji="0" lang="fi-FI" sz="1700" b="0" i="0" u="none" strike="noStrike" kern="1200" cap="none" spc="0" normalizeH="0" baseline="30000" noProof="0" dirty="0">
              <a:ln>
                <a:noFill/>
              </a:ln>
              <a:solidFill>
                <a:srgbClr val="595959"/>
              </a:solidFill>
              <a:effectLst/>
              <a:uLnTx/>
              <a:uFillTx/>
              <a:latin typeface="Arial" panose="020B0604020202020204" pitchFamily="34" charset="0"/>
              <a:ea typeface="+mn-ea"/>
              <a:cs typeface="Arial" panose="020B0604020202020204" pitchFamily="34" charset="0"/>
            </a:endParaRPr>
          </a:p>
        </p:txBody>
      </p:sp>
      <p:sp>
        <p:nvSpPr>
          <p:cNvPr id="54" name="Rectangle 53">
            <a:extLst>
              <a:ext uri="{FF2B5EF4-FFF2-40B4-BE49-F238E27FC236}">
                <a16:creationId xmlns:a16="http://schemas.microsoft.com/office/drawing/2014/main" id="{92515DF5-AA74-8C7B-AD2F-3BDC413E4B69}"/>
              </a:ext>
            </a:extLst>
          </p:cNvPr>
          <p:cNvSpPr/>
          <p:nvPr/>
        </p:nvSpPr>
        <p:spPr>
          <a:xfrm>
            <a:off x="5485222" y="1558388"/>
            <a:ext cx="4814083" cy="3539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B050"/>
              </a:buClr>
              <a:buSzTx/>
              <a:buFontTx/>
              <a:buNone/>
              <a:tabLst/>
              <a:defRPr/>
            </a:pPr>
            <a:r>
              <a:rPr kumimoji="0" lang="fi-FI" sz="1700" b="1"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Gradus</a:t>
            </a:r>
            <a:r>
              <a:rPr kumimoji="0" lang="fi-FI" sz="17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0: </a:t>
            </a:r>
            <a:r>
              <a:rPr kumimoji="0" lang="fi-FI" sz="17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Normaali nikama.</a:t>
            </a:r>
            <a:endParaRPr kumimoji="0" lang="fi-FI" sz="1700" b="0" i="0" u="none" strike="noStrike" kern="1200" cap="none" spc="0" normalizeH="0" baseline="30000" noProof="0" dirty="0">
              <a:ln>
                <a:noFill/>
              </a:ln>
              <a:solidFill>
                <a:srgbClr val="59595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01934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ctor: Elbow 9">
            <a:extLst>
              <a:ext uri="{FF2B5EF4-FFF2-40B4-BE49-F238E27FC236}">
                <a16:creationId xmlns:a16="http://schemas.microsoft.com/office/drawing/2014/main" id="{FF9F98A3-B055-9715-AA75-E1831394194E}"/>
              </a:ext>
            </a:extLst>
          </p:cNvPr>
          <p:cNvCxnSpPr>
            <a:cxnSpLocks/>
          </p:cNvCxnSpPr>
          <p:nvPr/>
        </p:nvCxnSpPr>
        <p:spPr bwMode="auto">
          <a:xfrm flipV="1">
            <a:off x="7499738" y="-889766"/>
            <a:ext cx="1282349" cy="443725"/>
          </a:xfrm>
          <a:prstGeom prst="bentConnector3">
            <a:avLst>
              <a:gd name="adj1" fmla="val 100030"/>
            </a:avLst>
          </a:prstGeom>
          <a:solidFill>
            <a:schemeClr val="accent1"/>
          </a:solidFill>
          <a:ln w="19050" cap="flat" cmpd="sng" algn="ctr">
            <a:solidFill>
              <a:schemeClr val="bg2"/>
            </a:solidFill>
            <a:prstDash val="solid"/>
            <a:round/>
            <a:headEnd type="none" w="med" len="med"/>
            <a:tailEnd type="none" w="med" len="med"/>
          </a:ln>
          <a:effectLst/>
        </p:spPr>
      </p:cxnSp>
      <p:pic>
        <p:nvPicPr>
          <p:cNvPr id="26" name="Picture 25" descr="hashOverlay-FullResolve.png">
            <a:extLst>
              <a:ext uri="{FF2B5EF4-FFF2-40B4-BE49-F238E27FC236}">
                <a16:creationId xmlns:a16="http://schemas.microsoft.com/office/drawing/2014/main" id="{561B55A3-38F6-2CE1-1B6D-4BC7D312433F}"/>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548594" y="0"/>
            <a:ext cx="1643405" cy="6858000"/>
          </a:xfrm>
          <a:prstGeom prst="rect">
            <a:avLst/>
          </a:prstGeom>
        </p:spPr>
      </p:pic>
      <p:sp>
        <p:nvSpPr>
          <p:cNvPr id="27" name="Rectangle 26">
            <a:extLst>
              <a:ext uri="{FF2B5EF4-FFF2-40B4-BE49-F238E27FC236}">
                <a16:creationId xmlns:a16="http://schemas.microsoft.com/office/drawing/2014/main" id="{8259DFAA-AE59-F593-84EF-8FEADBCE659D}"/>
              </a:ext>
            </a:extLst>
          </p:cNvPr>
          <p:cNvSpPr/>
          <p:nvPr/>
        </p:nvSpPr>
        <p:spPr>
          <a:xfrm>
            <a:off x="11492059" y="6135626"/>
            <a:ext cx="381000" cy="100584"/>
          </a:xfrm>
          <a:prstGeom prst="rect">
            <a:avLst/>
          </a:prstGeom>
          <a:solidFill>
            <a:srgbClr val="8FB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Rectangle 27">
            <a:extLst>
              <a:ext uri="{FF2B5EF4-FFF2-40B4-BE49-F238E27FC236}">
                <a16:creationId xmlns:a16="http://schemas.microsoft.com/office/drawing/2014/main" id="{C091556C-77CE-0223-6D36-7720B198EB59}"/>
              </a:ext>
            </a:extLst>
          </p:cNvPr>
          <p:cNvSpPr/>
          <p:nvPr/>
        </p:nvSpPr>
        <p:spPr>
          <a:xfrm>
            <a:off x="10798862" y="6135626"/>
            <a:ext cx="629186" cy="10058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Rectangle 30">
            <a:extLst>
              <a:ext uri="{FF2B5EF4-FFF2-40B4-BE49-F238E27FC236}">
                <a16:creationId xmlns:a16="http://schemas.microsoft.com/office/drawing/2014/main" id="{EE59E38C-335D-5AB9-B811-564C8C44746A}"/>
              </a:ext>
            </a:extLst>
          </p:cNvPr>
          <p:cNvSpPr/>
          <p:nvPr/>
        </p:nvSpPr>
        <p:spPr>
          <a:xfrm flipH="1">
            <a:off x="0" y="804363"/>
            <a:ext cx="381000" cy="100584"/>
          </a:xfrm>
          <a:prstGeom prst="rect">
            <a:avLst/>
          </a:prstGeom>
          <a:solidFill>
            <a:srgbClr val="8FB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Rectangle 31">
            <a:extLst>
              <a:ext uri="{FF2B5EF4-FFF2-40B4-BE49-F238E27FC236}">
                <a16:creationId xmlns:a16="http://schemas.microsoft.com/office/drawing/2014/main" id="{FF28B231-E5CD-5A5F-DEC9-B78CF6BBF31E}"/>
              </a:ext>
            </a:extLst>
          </p:cNvPr>
          <p:cNvSpPr/>
          <p:nvPr/>
        </p:nvSpPr>
        <p:spPr>
          <a:xfrm flipH="1">
            <a:off x="445011" y="804363"/>
            <a:ext cx="1024466" cy="10058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Rectangle 32">
            <a:extLst>
              <a:ext uri="{FF2B5EF4-FFF2-40B4-BE49-F238E27FC236}">
                <a16:creationId xmlns:a16="http://schemas.microsoft.com/office/drawing/2014/main" id="{62A32CED-A667-DC96-DEA3-3E8492B3539C}"/>
              </a:ext>
            </a:extLst>
          </p:cNvPr>
          <p:cNvSpPr/>
          <p:nvPr/>
        </p:nvSpPr>
        <p:spPr>
          <a:xfrm flipH="1">
            <a:off x="1533146" y="804363"/>
            <a:ext cx="9015447" cy="100584"/>
          </a:xfrm>
          <a:prstGeom prst="rect">
            <a:avLst/>
          </a:prstGeom>
          <a:solidFill>
            <a:srgbClr val="00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Rectangle 33">
            <a:extLst>
              <a:ext uri="{FF2B5EF4-FFF2-40B4-BE49-F238E27FC236}">
                <a16:creationId xmlns:a16="http://schemas.microsoft.com/office/drawing/2014/main" id="{8A5E61C0-437A-3647-B7F9-463712774F2B}"/>
              </a:ext>
            </a:extLst>
          </p:cNvPr>
          <p:cNvSpPr/>
          <p:nvPr/>
        </p:nvSpPr>
        <p:spPr>
          <a:xfrm>
            <a:off x="173153" y="148476"/>
            <a:ext cx="7967429" cy="535531"/>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9AB1B5"/>
                </a:solidFill>
                <a:effectLst/>
                <a:uLnTx/>
                <a:uFillTx/>
                <a:latin typeface="Arial" panose="020B0604020202020204" pitchFamily="34" charset="0"/>
                <a:ea typeface="+mn-ea"/>
                <a:cs typeface="Arial" panose="020B0604020202020204" pitchFamily="34" charset="0"/>
              </a:rPr>
              <a:t>Useat</a:t>
            </a:r>
            <a:r>
              <a:rPr kumimoji="0" lang="en-US" sz="3200" b="0" i="0" u="none" strike="noStrike" kern="0" cap="none" spc="0" normalizeH="0" baseline="0" noProof="0" dirty="0">
                <a:ln>
                  <a:noFill/>
                </a:ln>
                <a:solidFill>
                  <a:srgbClr val="9AB1B5"/>
                </a:solidFill>
                <a:effectLst/>
                <a:uLnTx/>
                <a:uFillTx/>
                <a:latin typeface="Arial" panose="020B0604020202020204" pitchFamily="34" charset="0"/>
                <a:ea typeface="+mn-ea"/>
                <a:cs typeface="Arial" panose="020B0604020202020204" pitchFamily="34" charset="0"/>
              </a:rPr>
              <a:t> </a:t>
            </a:r>
            <a:r>
              <a:rPr kumimoji="0" lang="en-US" sz="3200" b="0" i="0" u="none" strike="noStrike" kern="0" cap="none" spc="0" normalizeH="0" baseline="0" noProof="0" dirty="0" err="1">
                <a:ln>
                  <a:noFill/>
                </a:ln>
                <a:solidFill>
                  <a:srgbClr val="9AB1B5"/>
                </a:solidFill>
                <a:effectLst/>
                <a:uLnTx/>
                <a:uFillTx/>
                <a:latin typeface="Arial" panose="020B0604020202020204" pitchFamily="34" charset="0"/>
                <a:ea typeface="+mn-ea"/>
                <a:cs typeface="Arial" panose="020B0604020202020204" pitchFamily="34" charset="0"/>
              </a:rPr>
              <a:t>nikamamurtumat</a:t>
            </a:r>
            <a:r>
              <a:rPr kumimoji="0" lang="en-US" sz="3200" b="0" i="0" u="none" strike="noStrike" kern="0" cap="none" spc="0" normalizeH="0" baseline="0" noProof="0" dirty="0">
                <a:ln>
                  <a:noFill/>
                </a:ln>
                <a:solidFill>
                  <a:srgbClr val="9AB1B5"/>
                </a:solidFill>
                <a:effectLst/>
                <a:uLnTx/>
                <a:uFillTx/>
                <a:latin typeface="Arial" panose="020B0604020202020204" pitchFamily="34" charset="0"/>
                <a:ea typeface="+mn-ea"/>
                <a:cs typeface="Arial" panose="020B0604020202020204" pitchFamily="34" charset="0"/>
              </a:rPr>
              <a:t> </a:t>
            </a:r>
            <a:r>
              <a:rPr kumimoji="0" lang="en-US" sz="3200" b="0" i="0" u="none" strike="noStrike" kern="0" cap="none" spc="0" normalizeH="0" baseline="0" noProof="0" dirty="0" err="1">
                <a:ln>
                  <a:noFill/>
                </a:ln>
                <a:solidFill>
                  <a:srgbClr val="9AB1B5"/>
                </a:solidFill>
                <a:effectLst/>
                <a:uLnTx/>
                <a:uFillTx/>
                <a:latin typeface="Arial" panose="020B0604020202020204" pitchFamily="34" charset="0"/>
                <a:ea typeface="+mn-ea"/>
                <a:cs typeface="Arial" panose="020B0604020202020204" pitchFamily="34" charset="0"/>
              </a:rPr>
              <a:t>ovat</a:t>
            </a:r>
            <a:r>
              <a:rPr kumimoji="0" lang="en-US" sz="3200" b="0" i="0" u="none" strike="noStrike" kern="0" cap="none" spc="0" normalizeH="0" baseline="0" noProof="0" dirty="0">
                <a:ln>
                  <a:noFill/>
                </a:ln>
                <a:solidFill>
                  <a:srgbClr val="9AB1B5"/>
                </a:solidFill>
                <a:effectLst/>
                <a:uLnTx/>
                <a:uFillTx/>
                <a:latin typeface="Arial" panose="020B0604020202020204" pitchFamily="34" charset="0"/>
                <a:ea typeface="+mn-ea"/>
                <a:cs typeface="Arial" panose="020B0604020202020204" pitchFamily="34" charset="0"/>
              </a:rPr>
              <a:t> </a:t>
            </a:r>
            <a:r>
              <a:rPr kumimoji="0" lang="en-US" sz="3200" b="0" i="0" u="none" strike="noStrike" kern="0" cap="none" spc="0" normalizeH="0" baseline="0" noProof="0" dirty="0" err="1">
                <a:ln>
                  <a:noFill/>
                </a:ln>
                <a:solidFill>
                  <a:srgbClr val="9AB1B5"/>
                </a:solidFill>
                <a:effectLst/>
                <a:uLnTx/>
                <a:uFillTx/>
                <a:latin typeface="Arial" panose="020B0604020202020204" pitchFamily="34" charset="0"/>
                <a:ea typeface="+mn-ea"/>
                <a:cs typeface="Arial" panose="020B0604020202020204" pitchFamily="34" charset="0"/>
              </a:rPr>
              <a:t>yleisiä</a:t>
            </a:r>
            <a:endParaRPr kumimoji="0" lang="en-US" sz="3200" b="0" i="0" u="none" strike="noStrike" kern="0" cap="none" spc="0" normalizeH="0" baseline="0" noProof="0" dirty="0">
              <a:ln>
                <a:noFill/>
              </a:ln>
              <a:solidFill>
                <a:srgbClr val="9AB1B5"/>
              </a:solidFill>
              <a:effectLst/>
              <a:uLnTx/>
              <a:uFillTx/>
              <a:latin typeface="Arial" panose="020B0604020202020204" pitchFamily="34" charset="0"/>
              <a:ea typeface="+mn-ea"/>
              <a:cs typeface="Arial" panose="020B0604020202020204" pitchFamily="34" charset="0"/>
            </a:endParaRPr>
          </a:p>
        </p:txBody>
      </p:sp>
      <p:pic>
        <p:nvPicPr>
          <p:cNvPr id="37" name="Picture 36" descr="A group of women in gold dresses&#10;&#10;Description automatically generated with low confidence">
            <a:extLst>
              <a:ext uri="{FF2B5EF4-FFF2-40B4-BE49-F238E27FC236}">
                <a16:creationId xmlns:a16="http://schemas.microsoft.com/office/drawing/2014/main" id="{FDDD55DF-3B02-CDFD-52B9-039F852F1F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423773" y="1101028"/>
            <a:ext cx="4132349" cy="5084890"/>
          </a:xfrm>
          <a:prstGeom prst="rect">
            <a:avLst/>
          </a:prstGeom>
        </p:spPr>
      </p:pic>
      <p:sp>
        <p:nvSpPr>
          <p:cNvPr id="29" name="Rectangle 28">
            <a:extLst>
              <a:ext uri="{FF2B5EF4-FFF2-40B4-BE49-F238E27FC236}">
                <a16:creationId xmlns:a16="http://schemas.microsoft.com/office/drawing/2014/main" id="{FACCFF0F-CC4B-E2BF-95AB-19A74EDA86B8}"/>
              </a:ext>
            </a:extLst>
          </p:cNvPr>
          <p:cNvSpPr/>
          <p:nvPr/>
        </p:nvSpPr>
        <p:spPr>
          <a:xfrm>
            <a:off x="-1" y="6135626"/>
            <a:ext cx="10734851" cy="100584"/>
          </a:xfrm>
          <a:prstGeom prst="rect">
            <a:avLst/>
          </a:prstGeom>
          <a:solidFill>
            <a:srgbClr val="00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TextBox 37">
            <a:extLst>
              <a:ext uri="{FF2B5EF4-FFF2-40B4-BE49-F238E27FC236}">
                <a16:creationId xmlns:a16="http://schemas.microsoft.com/office/drawing/2014/main" id="{0218E9E0-E1DB-A98D-B93A-62FA450FBE70}"/>
              </a:ext>
            </a:extLst>
          </p:cNvPr>
          <p:cNvSpPr txBox="1"/>
          <p:nvPr/>
        </p:nvSpPr>
        <p:spPr>
          <a:xfrm>
            <a:off x="931249" y="1868185"/>
            <a:ext cx="4368448" cy="1606850"/>
          </a:xfrm>
          <a:prstGeom prst="rect">
            <a:avLst/>
          </a:prstGeom>
          <a:noFill/>
        </p:spPr>
        <p:txBody>
          <a:bodyPr wrap="square" rtlCol="0">
            <a:spAutoFit/>
          </a:bodyPr>
          <a:lstStyle/>
          <a:p>
            <a:pPr marL="285750" marR="0" lvl="0" indent="-285750" algn="l" defTabSz="914400" rtl="0" eaLnBrk="1" fontAlgn="auto" latinLnBrk="0" hangingPunct="1">
              <a:lnSpc>
                <a:spcPts val="2360"/>
              </a:lnSpc>
              <a:spcBef>
                <a:spcPts val="0"/>
              </a:spcBef>
              <a:spcAft>
                <a:spcPts val="0"/>
              </a:spcAft>
              <a:buClr>
                <a:srgbClr val="00B050"/>
              </a:buClr>
              <a:buSzTx/>
              <a:buFont typeface="Wingdings" pitchFamily="2" charset="2"/>
              <a:buChar char="v"/>
              <a:tabLst/>
              <a:defRPr/>
            </a:pPr>
            <a:r>
              <a:rPr lang="fi-FI" dirty="0">
                <a:solidFill>
                  <a:srgbClr val="595959"/>
                </a:solidFill>
                <a:latin typeface="Arial" panose="020B0604020202020204" pitchFamily="34" charset="0"/>
                <a:cs typeface="Arial" panose="020B0604020202020204" pitchFamily="34" charset="0"/>
              </a:rPr>
              <a:t>Usean </a:t>
            </a:r>
            <a:r>
              <a:rPr kumimoji="0" lang="fi-FI" sz="18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nikaman murtumissa  voi kehon </a:t>
            </a:r>
            <a:r>
              <a:rPr lang="fi-FI" dirty="0">
                <a:solidFill>
                  <a:srgbClr val="595959"/>
                </a:solidFill>
                <a:latin typeface="Arial" panose="020B0604020202020204" pitchFamily="34" charset="0"/>
                <a:cs typeface="Arial" panose="020B0604020202020204" pitchFamily="34" charset="0"/>
              </a:rPr>
              <a:t>tasapaino</a:t>
            </a:r>
            <a:r>
              <a:rPr kumimoji="0" lang="fi-FI" sz="18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kärsiä. Oireena voi olla, että potilas ei pysy pystyssä, koska kehon painopiste siirtyy eteenpäin. </a:t>
            </a:r>
          </a:p>
        </p:txBody>
      </p:sp>
      <p:sp>
        <p:nvSpPr>
          <p:cNvPr id="39" name="TextBox 38">
            <a:extLst>
              <a:ext uri="{FF2B5EF4-FFF2-40B4-BE49-F238E27FC236}">
                <a16:creationId xmlns:a16="http://schemas.microsoft.com/office/drawing/2014/main" id="{72F246E7-4543-1125-23AB-453A1702281D}"/>
              </a:ext>
            </a:extLst>
          </p:cNvPr>
          <p:cNvSpPr txBox="1"/>
          <p:nvPr/>
        </p:nvSpPr>
        <p:spPr>
          <a:xfrm>
            <a:off x="924613" y="1205616"/>
            <a:ext cx="639309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Multippelien nikamamurtumien vakavat seuraukset</a:t>
            </a:r>
          </a:p>
        </p:txBody>
      </p:sp>
      <p:sp>
        <p:nvSpPr>
          <p:cNvPr id="40" name="Rectangle 39">
            <a:extLst>
              <a:ext uri="{FF2B5EF4-FFF2-40B4-BE49-F238E27FC236}">
                <a16:creationId xmlns:a16="http://schemas.microsoft.com/office/drawing/2014/main" id="{C77D7BCD-126E-61C6-2C57-72ED9BF85507}"/>
              </a:ext>
            </a:extLst>
          </p:cNvPr>
          <p:cNvSpPr/>
          <p:nvPr/>
        </p:nvSpPr>
        <p:spPr>
          <a:xfrm>
            <a:off x="1277878" y="6311255"/>
            <a:ext cx="184731"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22173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3776CE-EA0E-45C1-AB57-D0E3631B2A9A}"/>
              </a:ext>
            </a:extLst>
          </p:cNvPr>
          <p:cNvSpPr>
            <a:spLocks noGrp="1"/>
          </p:cNvSpPr>
          <p:nvPr>
            <p:ph idx="1"/>
          </p:nvPr>
        </p:nvSpPr>
        <p:spPr>
          <a:xfrm>
            <a:off x="1432696" y="1360946"/>
            <a:ext cx="10515600" cy="4351338"/>
          </a:xfrm>
        </p:spPr>
        <p:txBody>
          <a:bodyPr>
            <a:normAutofit fontScale="85000" lnSpcReduction="20000"/>
          </a:bodyPr>
          <a:lstStyle/>
          <a:p>
            <a:pPr>
              <a:lnSpc>
                <a:spcPct val="110000"/>
              </a:lnSpc>
              <a:buClr>
                <a:srgbClr val="00B050"/>
              </a:buClr>
              <a:buFont typeface="Wingdings" pitchFamily="2" charset="2"/>
              <a:buChar char="v"/>
            </a:pPr>
            <a:r>
              <a:rPr lang="fi-FI" sz="2700" dirty="0">
                <a:solidFill>
                  <a:srgbClr val="595959"/>
                </a:solidFill>
                <a:latin typeface="Arial" panose="020B0604020202020204" pitchFamily="34" charset="0"/>
                <a:cs typeface="Arial" panose="020B0604020202020204" pitchFamily="34" charset="0"/>
              </a:rPr>
              <a:t> </a:t>
            </a:r>
            <a:r>
              <a:rPr lang="fi-FI" sz="2700" dirty="0" err="1">
                <a:solidFill>
                  <a:srgbClr val="595959"/>
                </a:solidFill>
                <a:latin typeface="Arial" panose="020B0604020202020204" pitchFamily="34" charset="0"/>
                <a:cs typeface="Arial" panose="020B0604020202020204" pitchFamily="34" charset="0"/>
              </a:rPr>
              <a:t>Kyfoosi</a:t>
            </a:r>
            <a:r>
              <a:rPr lang="fi-FI" sz="2700" dirty="0">
                <a:solidFill>
                  <a:srgbClr val="595959"/>
                </a:solidFill>
                <a:latin typeface="Arial" panose="020B0604020202020204" pitchFamily="34" charset="0"/>
                <a:cs typeface="Arial" panose="020B0604020202020204" pitchFamily="34" charset="0"/>
              </a:rPr>
              <a:t> (rangan kaareutuminen)</a:t>
            </a:r>
          </a:p>
          <a:p>
            <a:pPr>
              <a:lnSpc>
                <a:spcPct val="110000"/>
              </a:lnSpc>
              <a:buClr>
                <a:srgbClr val="00B050"/>
              </a:buClr>
              <a:buFont typeface="Wingdings" pitchFamily="2" charset="2"/>
              <a:buChar char="v"/>
            </a:pPr>
            <a:r>
              <a:rPr lang="fi-FI" sz="2700" dirty="0">
                <a:solidFill>
                  <a:srgbClr val="595959"/>
                </a:solidFill>
                <a:latin typeface="Arial" panose="020B0604020202020204" pitchFamily="34" charset="0"/>
                <a:cs typeface="Arial" panose="020B0604020202020204" pitchFamily="34" charset="0"/>
              </a:rPr>
              <a:t> Pituuden lyhentyminen</a:t>
            </a:r>
          </a:p>
          <a:p>
            <a:pPr>
              <a:lnSpc>
                <a:spcPct val="110000"/>
              </a:lnSpc>
              <a:buClr>
                <a:srgbClr val="00B050"/>
              </a:buClr>
              <a:buFont typeface="Wingdings" pitchFamily="2" charset="2"/>
              <a:buChar char="v"/>
            </a:pPr>
            <a:r>
              <a:rPr lang="fi-FI" sz="2700" dirty="0">
                <a:solidFill>
                  <a:srgbClr val="595959"/>
                </a:solidFill>
                <a:latin typeface="Arial" panose="020B0604020202020204" pitchFamily="34" charset="0"/>
                <a:cs typeface="Arial" panose="020B0604020202020204" pitchFamily="34" charset="0"/>
              </a:rPr>
              <a:t> Vatsan pullistuminen</a:t>
            </a:r>
          </a:p>
          <a:p>
            <a:pPr>
              <a:lnSpc>
                <a:spcPct val="110000"/>
              </a:lnSpc>
              <a:buClr>
                <a:srgbClr val="00B050"/>
              </a:buClr>
              <a:buFont typeface="Wingdings" pitchFamily="2" charset="2"/>
              <a:buChar char="v"/>
            </a:pPr>
            <a:r>
              <a:rPr lang="fi-FI" sz="2700" dirty="0">
                <a:solidFill>
                  <a:srgbClr val="595959"/>
                </a:solidFill>
                <a:latin typeface="Arial" panose="020B0604020202020204" pitchFamily="34" charset="0"/>
                <a:cs typeface="Arial" panose="020B0604020202020204" pitchFamily="34" charset="0"/>
              </a:rPr>
              <a:t> Akuutti ja krooninen selkäkipu</a:t>
            </a:r>
          </a:p>
          <a:p>
            <a:pPr>
              <a:lnSpc>
                <a:spcPct val="110000"/>
              </a:lnSpc>
              <a:buClr>
                <a:srgbClr val="00B050"/>
              </a:buClr>
              <a:buFont typeface="Wingdings" pitchFamily="2" charset="2"/>
              <a:buChar char="v"/>
            </a:pPr>
            <a:r>
              <a:rPr lang="fi-FI" sz="2700" dirty="0">
                <a:solidFill>
                  <a:srgbClr val="595959"/>
                </a:solidFill>
                <a:latin typeface="Arial" panose="020B0604020202020204" pitchFamily="34" charset="0"/>
                <a:cs typeface="Arial" panose="020B0604020202020204" pitchFamily="34" charset="0"/>
              </a:rPr>
              <a:t> Hengitysvaikeudet</a:t>
            </a:r>
          </a:p>
          <a:p>
            <a:pPr>
              <a:lnSpc>
                <a:spcPct val="110000"/>
              </a:lnSpc>
              <a:buClr>
                <a:srgbClr val="00B050"/>
              </a:buClr>
              <a:buFont typeface="Wingdings" pitchFamily="2" charset="2"/>
              <a:buChar char="v"/>
            </a:pPr>
            <a:r>
              <a:rPr lang="fi-FI" sz="2700" dirty="0">
                <a:solidFill>
                  <a:srgbClr val="595959"/>
                </a:solidFill>
                <a:latin typeface="Arial" panose="020B0604020202020204" pitchFamily="34" charset="0"/>
                <a:cs typeface="Arial" panose="020B0604020202020204" pitchFamily="34" charset="0"/>
              </a:rPr>
              <a:t> Masennus</a:t>
            </a:r>
          </a:p>
          <a:p>
            <a:pPr>
              <a:lnSpc>
                <a:spcPct val="110000"/>
              </a:lnSpc>
              <a:buClr>
                <a:srgbClr val="00B050"/>
              </a:buClr>
              <a:buFont typeface="Wingdings" pitchFamily="2" charset="2"/>
              <a:buChar char="v"/>
            </a:pPr>
            <a:r>
              <a:rPr lang="fi-FI" sz="2700" dirty="0">
                <a:solidFill>
                  <a:srgbClr val="595959"/>
                </a:solidFill>
                <a:latin typeface="Arial" panose="020B0604020202020204" pitchFamily="34" charset="0"/>
                <a:cs typeface="Arial" panose="020B0604020202020204" pitchFamily="34" charset="0"/>
              </a:rPr>
              <a:t> </a:t>
            </a:r>
            <a:r>
              <a:rPr lang="fi-FI" sz="2700" dirty="0" err="1">
                <a:solidFill>
                  <a:srgbClr val="595959"/>
                </a:solidFill>
                <a:latin typeface="Arial" panose="020B0604020202020204" pitchFamily="34" charset="0"/>
                <a:cs typeface="Arial" panose="020B0604020202020204" pitchFamily="34" charset="0"/>
              </a:rPr>
              <a:t>Refluksi</a:t>
            </a:r>
            <a:r>
              <a:rPr lang="fi-FI" sz="2700" dirty="0">
                <a:solidFill>
                  <a:srgbClr val="595959"/>
                </a:solidFill>
                <a:latin typeface="Arial" panose="020B0604020202020204" pitchFamily="34" charset="0"/>
                <a:cs typeface="Arial" panose="020B0604020202020204" pitchFamily="34" charset="0"/>
              </a:rPr>
              <a:t> ja muut ruoansulatuskanavat oireet</a:t>
            </a:r>
          </a:p>
          <a:p>
            <a:pPr>
              <a:lnSpc>
                <a:spcPct val="110000"/>
              </a:lnSpc>
              <a:buClr>
                <a:srgbClr val="00B050"/>
              </a:buClr>
              <a:buFont typeface="Wingdings" pitchFamily="2" charset="2"/>
              <a:buChar char="v"/>
            </a:pPr>
            <a:r>
              <a:rPr lang="fi-FI" sz="2700" dirty="0">
                <a:solidFill>
                  <a:srgbClr val="595959"/>
                </a:solidFill>
                <a:latin typeface="Arial" panose="020B0604020202020204" pitchFamily="34" charset="0"/>
                <a:cs typeface="Arial" panose="020B0604020202020204" pitchFamily="34" charset="0"/>
              </a:rPr>
              <a:t> Vaikeudet päivittäisissä aktiviteeteissa </a:t>
            </a:r>
            <a:br>
              <a:rPr lang="fi-FI" sz="2700" dirty="0">
                <a:solidFill>
                  <a:srgbClr val="595959"/>
                </a:solidFill>
                <a:latin typeface="Arial" panose="020B0604020202020204" pitchFamily="34" charset="0"/>
                <a:cs typeface="Arial" panose="020B0604020202020204" pitchFamily="34" charset="0"/>
              </a:rPr>
            </a:br>
            <a:r>
              <a:rPr lang="fi-FI" sz="2700" dirty="0">
                <a:solidFill>
                  <a:srgbClr val="595959"/>
                </a:solidFill>
                <a:latin typeface="Arial" panose="020B0604020202020204" pitchFamily="34" charset="0"/>
                <a:cs typeface="Arial" panose="020B0604020202020204" pitchFamily="34" charset="0"/>
              </a:rPr>
              <a:t> (kumartuminen, nouseminen, pukeminen, portaiden nousu)</a:t>
            </a:r>
          </a:p>
          <a:p>
            <a:pPr>
              <a:lnSpc>
                <a:spcPct val="110000"/>
              </a:lnSpc>
              <a:buClr>
                <a:srgbClr val="00B050"/>
              </a:buClr>
              <a:buFont typeface="Wingdings" pitchFamily="2" charset="2"/>
              <a:buChar char="v"/>
            </a:pPr>
            <a:r>
              <a:rPr lang="fi-FI" sz="2700" dirty="0">
                <a:solidFill>
                  <a:srgbClr val="595959"/>
                </a:solidFill>
                <a:latin typeface="Arial" panose="020B0604020202020204" pitchFamily="34" charset="0"/>
                <a:cs typeface="Arial" panose="020B0604020202020204" pitchFamily="34" charset="0"/>
              </a:rPr>
              <a:t> Tarve käyttää kävelytukea</a:t>
            </a:r>
          </a:p>
          <a:p>
            <a:pPr>
              <a:lnSpc>
                <a:spcPct val="110000"/>
              </a:lnSpc>
              <a:buClr>
                <a:srgbClr val="00B050"/>
              </a:buClr>
              <a:buFont typeface="Wingdings" pitchFamily="2" charset="2"/>
              <a:buChar char="v"/>
            </a:pPr>
            <a:endParaRPr lang="fi-FI" dirty="0">
              <a:solidFill>
                <a:srgbClr val="595959"/>
              </a:solidFill>
              <a:latin typeface="Arial" panose="020B0604020202020204" pitchFamily="34" charset="0"/>
              <a:cs typeface="Arial" panose="020B0604020202020204" pitchFamily="34" charset="0"/>
            </a:endParaRPr>
          </a:p>
          <a:p>
            <a:pPr>
              <a:lnSpc>
                <a:spcPct val="110000"/>
              </a:lnSpc>
              <a:buClr>
                <a:srgbClr val="00B050"/>
              </a:buClr>
              <a:buFont typeface="Wingdings" pitchFamily="2" charset="2"/>
              <a:buChar char="v"/>
            </a:pPr>
            <a:endParaRPr lang="fi-FI" dirty="0">
              <a:solidFill>
                <a:srgbClr val="595959"/>
              </a:solidFill>
              <a:latin typeface="Arial" panose="020B0604020202020204" pitchFamily="34" charset="0"/>
              <a:cs typeface="Arial" panose="020B0604020202020204" pitchFamily="34" charset="0"/>
            </a:endParaRPr>
          </a:p>
        </p:txBody>
      </p:sp>
      <p:pic>
        <p:nvPicPr>
          <p:cNvPr id="7" name="Picture 6" descr="hashOverlay-FullResolve.png">
            <a:extLst>
              <a:ext uri="{FF2B5EF4-FFF2-40B4-BE49-F238E27FC236}">
                <a16:creationId xmlns:a16="http://schemas.microsoft.com/office/drawing/2014/main" id="{14F4EDC3-75E6-B4B0-EE05-7C112434775C}"/>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548594" y="0"/>
            <a:ext cx="1643405" cy="6858000"/>
          </a:xfrm>
          <a:prstGeom prst="rect">
            <a:avLst/>
          </a:prstGeom>
        </p:spPr>
      </p:pic>
      <p:sp>
        <p:nvSpPr>
          <p:cNvPr id="8" name="Rectangle 7">
            <a:extLst>
              <a:ext uri="{FF2B5EF4-FFF2-40B4-BE49-F238E27FC236}">
                <a16:creationId xmlns:a16="http://schemas.microsoft.com/office/drawing/2014/main" id="{DA3D8D74-45BD-D0E0-7D09-ECB6C8767BAE}"/>
              </a:ext>
            </a:extLst>
          </p:cNvPr>
          <p:cNvSpPr/>
          <p:nvPr/>
        </p:nvSpPr>
        <p:spPr>
          <a:xfrm>
            <a:off x="11492059" y="6135626"/>
            <a:ext cx="381000" cy="100584"/>
          </a:xfrm>
          <a:prstGeom prst="rect">
            <a:avLst/>
          </a:prstGeom>
          <a:solidFill>
            <a:srgbClr val="8FB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BB55CA0-7701-5A7E-F884-54DB6A6AB4D1}"/>
              </a:ext>
            </a:extLst>
          </p:cNvPr>
          <p:cNvSpPr/>
          <p:nvPr/>
        </p:nvSpPr>
        <p:spPr>
          <a:xfrm>
            <a:off x="10798862" y="6135626"/>
            <a:ext cx="629186" cy="10058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D7DC46D-E9BF-F184-3F69-2D1E9DD3CAD8}"/>
              </a:ext>
            </a:extLst>
          </p:cNvPr>
          <p:cNvSpPr/>
          <p:nvPr/>
        </p:nvSpPr>
        <p:spPr>
          <a:xfrm>
            <a:off x="-1" y="6135626"/>
            <a:ext cx="10734851" cy="100584"/>
          </a:xfrm>
          <a:prstGeom prst="rect">
            <a:avLst/>
          </a:prstGeom>
          <a:solidFill>
            <a:srgbClr val="00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CC13B0E-CA84-DCE7-43C9-40B0C13A0370}"/>
              </a:ext>
            </a:extLst>
          </p:cNvPr>
          <p:cNvSpPr/>
          <p:nvPr/>
        </p:nvSpPr>
        <p:spPr>
          <a:xfrm flipH="1">
            <a:off x="0" y="804363"/>
            <a:ext cx="381000" cy="100584"/>
          </a:xfrm>
          <a:prstGeom prst="rect">
            <a:avLst/>
          </a:prstGeom>
          <a:solidFill>
            <a:srgbClr val="8FB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850AC74E-96F1-2898-8A74-4ACFF98BF959}"/>
              </a:ext>
            </a:extLst>
          </p:cNvPr>
          <p:cNvSpPr/>
          <p:nvPr/>
        </p:nvSpPr>
        <p:spPr>
          <a:xfrm flipH="1">
            <a:off x="445011" y="804363"/>
            <a:ext cx="1024466" cy="10058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59307C0-70FC-C541-4483-733B6473B598}"/>
              </a:ext>
            </a:extLst>
          </p:cNvPr>
          <p:cNvSpPr/>
          <p:nvPr/>
        </p:nvSpPr>
        <p:spPr>
          <a:xfrm flipH="1">
            <a:off x="1533146" y="804363"/>
            <a:ext cx="9015447" cy="100584"/>
          </a:xfrm>
          <a:prstGeom prst="rect">
            <a:avLst/>
          </a:prstGeom>
          <a:solidFill>
            <a:srgbClr val="00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23AF6CC-666A-56D4-963E-0DB120A00B5E}"/>
              </a:ext>
            </a:extLst>
          </p:cNvPr>
          <p:cNvSpPr txBox="1"/>
          <p:nvPr/>
        </p:nvSpPr>
        <p:spPr>
          <a:xfrm>
            <a:off x="1449025" y="6321919"/>
            <a:ext cx="9517712" cy="369332"/>
          </a:xfrm>
          <a:prstGeom prst="rect">
            <a:avLst/>
          </a:prstGeom>
          <a:noFill/>
        </p:spPr>
        <p:txBody>
          <a:bodyPr wrap="square" rtlCol="0">
            <a:spAutoFit/>
          </a:bodyPr>
          <a:lstStyle/>
          <a:p>
            <a:r>
              <a:rPr lang="fi-FI" sz="900" dirty="0">
                <a:latin typeface="Arial" panose="020B0604020202020204" pitchFamily="34" charset="0"/>
                <a:cs typeface="Arial" panose="020B0604020202020204" pitchFamily="34" charset="0"/>
                <a:hlinkClick r:id="rId4"/>
              </a:rPr>
              <a:t>www.iofbonehealth.org</a:t>
            </a:r>
            <a:r>
              <a:rPr lang="fi-FI" sz="900" dirty="0">
                <a:latin typeface="Arial" panose="020B0604020202020204" pitchFamily="34" charset="0"/>
                <a:cs typeface="Arial" panose="020B0604020202020204" pitchFamily="34" charset="0"/>
              </a:rPr>
              <a:t>, slide setistä: ”Vertebral fracture initiative Part I, Overview of osteoporosis: Epidemiology and clinical management By Pawel Szulc and Mary Bouxein</a:t>
            </a:r>
            <a:r>
              <a:rPr lang="en-US" sz="900" dirty="0">
                <a:latin typeface="Arial" panose="020B0604020202020204" pitchFamily="34" charset="0"/>
                <a:cs typeface="Arial" panose="020B0604020202020204" pitchFamily="34" charset="0"/>
              </a:rPr>
              <a:t>”</a:t>
            </a:r>
          </a:p>
          <a:p>
            <a:r>
              <a:rPr lang="fi-FI" sz="900" dirty="0">
                <a:latin typeface="Arial" panose="020B0604020202020204" pitchFamily="34" charset="0"/>
                <a:cs typeface="Arial" panose="020B0604020202020204" pitchFamily="34" charset="0"/>
              </a:rPr>
              <a:t>vierailtu 9.9.2022</a:t>
            </a:r>
          </a:p>
        </p:txBody>
      </p:sp>
      <p:sp>
        <p:nvSpPr>
          <p:cNvPr id="16" name="Rectangle 15">
            <a:extLst>
              <a:ext uri="{FF2B5EF4-FFF2-40B4-BE49-F238E27FC236}">
                <a16:creationId xmlns:a16="http://schemas.microsoft.com/office/drawing/2014/main" id="{02546BB6-E76B-65A8-1B0B-79F1E17907DF}"/>
              </a:ext>
            </a:extLst>
          </p:cNvPr>
          <p:cNvSpPr/>
          <p:nvPr/>
        </p:nvSpPr>
        <p:spPr>
          <a:xfrm>
            <a:off x="1449025" y="133879"/>
            <a:ext cx="7967429" cy="584775"/>
          </a:xfrm>
          <a:prstGeom prst="rect">
            <a:avLst/>
          </a:prstGeom>
        </p:spPr>
        <p:txBody>
          <a:bodyPr wrap="square">
            <a:spAutoFit/>
          </a:bodyPr>
          <a:lstStyle/>
          <a:p>
            <a:r>
              <a:rPr lang="fi-FI" sz="3200" dirty="0">
                <a:solidFill>
                  <a:srgbClr val="9AB1B5"/>
                </a:solidFill>
                <a:latin typeface="Arial" panose="020B0604020202020204" pitchFamily="34" charset="0"/>
                <a:cs typeface="Arial" panose="020B0604020202020204" pitchFamily="34" charset="0"/>
              </a:rPr>
              <a:t>Nikamamurtuman seuraukset</a:t>
            </a:r>
          </a:p>
        </p:txBody>
      </p:sp>
      <p:sp>
        <p:nvSpPr>
          <p:cNvPr id="34" name="Round Diagonal Corner of Rectangle 33">
            <a:extLst>
              <a:ext uri="{FF2B5EF4-FFF2-40B4-BE49-F238E27FC236}">
                <a16:creationId xmlns:a16="http://schemas.microsoft.com/office/drawing/2014/main" id="{C642BAF2-B9D8-B1A1-3950-13A13FEF3DA6}"/>
              </a:ext>
            </a:extLst>
          </p:cNvPr>
          <p:cNvSpPr/>
          <p:nvPr/>
        </p:nvSpPr>
        <p:spPr>
          <a:xfrm>
            <a:off x="6772138" y="1645094"/>
            <a:ext cx="2890681" cy="1213683"/>
          </a:xfrm>
          <a:prstGeom prst="round2Diag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2" name="Rectangle 31">
            <a:extLst>
              <a:ext uri="{FF2B5EF4-FFF2-40B4-BE49-F238E27FC236}">
                <a16:creationId xmlns:a16="http://schemas.microsoft.com/office/drawing/2014/main" id="{DF0555F9-2CBB-7773-9E73-54F546E16A73}"/>
              </a:ext>
            </a:extLst>
          </p:cNvPr>
          <p:cNvSpPr/>
          <p:nvPr/>
        </p:nvSpPr>
        <p:spPr>
          <a:xfrm>
            <a:off x="6966729" y="1775959"/>
            <a:ext cx="2448399" cy="923330"/>
          </a:xfrm>
          <a:prstGeom prst="rect">
            <a:avLst/>
          </a:prstGeom>
        </p:spPr>
        <p:txBody>
          <a:bodyPr wrap="square">
            <a:spAutoFit/>
          </a:bodyPr>
          <a:lstStyle/>
          <a:p>
            <a:r>
              <a:rPr lang="fi-FI" b="1" dirty="0">
                <a:solidFill>
                  <a:schemeClr val="bg1"/>
                </a:solidFill>
                <a:latin typeface="Arial" panose="020B0604020202020204" pitchFamily="34" charset="0"/>
                <a:cs typeface="Arial" panose="020B0604020202020204" pitchFamily="34" charset="0"/>
              </a:rPr>
              <a:t>Itsenäisyyden ja elämän laadun heikkeneminen</a:t>
            </a:r>
          </a:p>
        </p:txBody>
      </p:sp>
      <p:pic>
        <p:nvPicPr>
          <p:cNvPr id="30" name="Picture 29">
            <a:extLst>
              <a:ext uri="{FF2B5EF4-FFF2-40B4-BE49-F238E27FC236}">
                <a16:creationId xmlns:a16="http://schemas.microsoft.com/office/drawing/2014/main" id="{BF65F923-A86B-F1DC-8FB9-6B8B7DB803FB}"/>
              </a:ext>
            </a:extLst>
          </p:cNvPr>
          <p:cNvPicPr>
            <a:picLocks noChangeAspect="1"/>
          </p:cNvPicPr>
          <p:nvPr/>
        </p:nvPicPr>
        <p:blipFill>
          <a:blip r:embed="rId5"/>
          <a:stretch>
            <a:fillRect/>
          </a:stretch>
        </p:blipFill>
        <p:spPr>
          <a:xfrm>
            <a:off x="9100967" y="1278911"/>
            <a:ext cx="1017503" cy="1017503"/>
          </a:xfrm>
          <a:prstGeom prst="rect">
            <a:avLst/>
          </a:prstGeom>
        </p:spPr>
      </p:pic>
      <p:pic>
        <p:nvPicPr>
          <p:cNvPr id="2" name="Kuva 1">
            <a:extLst>
              <a:ext uri="{FF2B5EF4-FFF2-40B4-BE49-F238E27FC236}">
                <a16:creationId xmlns:a16="http://schemas.microsoft.com/office/drawing/2014/main" id="{308EDBA9-1CFF-B2FF-F402-6625DF4794B2}"/>
              </a:ext>
            </a:extLst>
          </p:cNvPr>
          <p:cNvPicPr>
            <a:picLocks noChangeAspect="1"/>
          </p:cNvPicPr>
          <p:nvPr/>
        </p:nvPicPr>
        <p:blipFill>
          <a:blip r:embed="rId6" cstate="print"/>
          <a:stretch>
            <a:fillRect/>
          </a:stretch>
        </p:blipFill>
        <p:spPr>
          <a:xfrm>
            <a:off x="8751183" y="2851380"/>
            <a:ext cx="1382895" cy="1885529"/>
          </a:xfrm>
          <a:prstGeom prst="rect">
            <a:avLst/>
          </a:prstGeom>
        </p:spPr>
      </p:pic>
      <p:pic>
        <p:nvPicPr>
          <p:cNvPr id="4" name="Kuva 3">
            <a:extLst>
              <a:ext uri="{FF2B5EF4-FFF2-40B4-BE49-F238E27FC236}">
                <a16:creationId xmlns:a16="http://schemas.microsoft.com/office/drawing/2014/main" id="{3DAD9849-AA1C-12D2-5D94-75280A076CA0}"/>
              </a:ext>
            </a:extLst>
          </p:cNvPr>
          <p:cNvPicPr>
            <a:picLocks noChangeAspect="1"/>
          </p:cNvPicPr>
          <p:nvPr/>
        </p:nvPicPr>
        <p:blipFill>
          <a:blip r:embed="rId7" cstate="print"/>
          <a:stretch>
            <a:fillRect/>
          </a:stretch>
        </p:blipFill>
        <p:spPr>
          <a:xfrm>
            <a:off x="7518508" y="-112015"/>
            <a:ext cx="2599962" cy="1700992"/>
          </a:xfrm>
          <a:prstGeom prst="rect">
            <a:avLst/>
          </a:prstGeom>
        </p:spPr>
      </p:pic>
    </p:spTree>
    <p:extLst>
      <p:ext uri="{BB962C8B-B14F-4D97-AF65-F5344CB8AC3E}">
        <p14:creationId xmlns:p14="http://schemas.microsoft.com/office/powerpoint/2010/main" val="270247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81B98B1-7A64-ADD8-B5B6-24DE08F4B0C8}"/>
              </a:ext>
            </a:extLst>
          </p:cNvPr>
          <p:cNvSpPr txBox="1"/>
          <p:nvPr/>
        </p:nvSpPr>
        <p:spPr>
          <a:xfrm>
            <a:off x="1533145" y="6342287"/>
            <a:ext cx="7055441"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1. </a:t>
            </a:r>
            <a:r>
              <a:rPr kumimoji="0" lang="fi-FI" sz="900" b="0"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Kotzubecher</a:t>
            </a:r>
            <a:r>
              <a:rPr kumimoji="0" lang="fi-FI"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CM, et al. </a:t>
            </a:r>
            <a:r>
              <a:rPr kumimoji="0" lang="fi-FI" sz="900" b="0" i="1"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Bone</a:t>
            </a:r>
            <a:r>
              <a:rPr kumimoji="0" lang="fi-FI" sz="900" b="0" i="1"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fi-FI" sz="900" b="0" i="1"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Miner</a:t>
            </a:r>
            <a:r>
              <a:rPr kumimoji="0" lang="fi-FI" sz="900" b="0" i="1"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Res. </a:t>
            </a:r>
            <a:r>
              <a:rPr kumimoji="0" lang="fi-FI"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2000; 15:721-739 </a:t>
            </a:r>
            <a:r>
              <a:rPr kumimoji="0" lang="fi-FI" sz="9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2. </a:t>
            </a:r>
            <a:r>
              <a:rPr kumimoji="0" lang="fi-FI" sz="900" b="0"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Nguyen</a:t>
            </a:r>
            <a:r>
              <a:rPr kumimoji="0" lang="fi-FI"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N, et al. </a:t>
            </a:r>
            <a:r>
              <a:rPr kumimoji="0" lang="fi-FI" sz="900" b="0" i="1"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J </a:t>
            </a:r>
            <a:r>
              <a:rPr kumimoji="0" lang="fi-FI" sz="900" b="0" i="1"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Bone</a:t>
            </a:r>
            <a:r>
              <a:rPr kumimoji="0" lang="fi-FI" sz="900" b="0" i="1"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fi-FI" sz="900" b="0" i="1"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Miner</a:t>
            </a:r>
            <a:r>
              <a:rPr kumimoji="0" lang="fi-FI" sz="900" b="0" i="1"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Res. </a:t>
            </a:r>
            <a:r>
              <a:rPr kumimoji="0" lang="fi-FI"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2005;20(11):1921-1928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3.</a:t>
            </a:r>
            <a:r>
              <a:rPr kumimoji="0" lang="fi-FI"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Lonkkamurtuma: Käypä hoito -suositus, 2017 (viitattu heinäkuu 2022). </a:t>
            </a:r>
            <a:r>
              <a:rPr kumimoji="0" lang="fi-FI"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www.käypähoito.fi</a:t>
            </a:r>
            <a:r>
              <a:rPr kumimoji="0" lang="fi-FI"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9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4. </a:t>
            </a:r>
            <a:r>
              <a:rPr kumimoji="0" lang="fi-FI" sz="900" b="0"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Kanis</a:t>
            </a:r>
            <a:r>
              <a:rPr kumimoji="0" lang="fi-FI"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JA, et al. </a:t>
            </a:r>
            <a:r>
              <a:rPr kumimoji="0" lang="fi-FI" sz="900" b="0" i="1"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Osteoporosis</a:t>
            </a:r>
            <a:r>
              <a:rPr kumimoji="0" lang="fi-FI" sz="900" b="0" i="1"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fi-FI" sz="900" b="0" i="1"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Int</a:t>
            </a:r>
            <a:r>
              <a:rPr kumimoji="0" lang="fi-FI" sz="900" b="0" i="1"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fi-FI"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2008; 19:399-428</a:t>
            </a:r>
          </a:p>
        </p:txBody>
      </p:sp>
      <p:pic>
        <p:nvPicPr>
          <p:cNvPr id="28" name="Picture 27" descr="hashOverlay-FullResolve.png">
            <a:extLst>
              <a:ext uri="{FF2B5EF4-FFF2-40B4-BE49-F238E27FC236}">
                <a16:creationId xmlns:a16="http://schemas.microsoft.com/office/drawing/2014/main" id="{BB34706D-D336-4588-EAC8-E8AC66D8236E}"/>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548594" y="0"/>
            <a:ext cx="1643405" cy="6858000"/>
          </a:xfrm>
          <a:prstGeom prst="rect">
            <a:avLst/>
          </a:prstGeom>
        </p:spPr>
      </p:pic>
      <p:sp>
        <p:nvSpPr>
          <p:cNvPr id="29" name="Rectangle 28">
            <a:extLst>
              <a:ext uri="{FF2B5EF4-FFF2-40B4-BE49-F238E27FC236}">
                <a16:creationId xmlns:a16="http://schemas.microsoft.com/office/drawing/2014/main" id="{B0C75F0C-A1F2-0952-EAB0-327BFD830DD6}"/>
              </a:ext>
            </a:extLst>
          </p:cNvPr>
          <p:cNvSpPr/>
          <p:nvPr/>
        </p:nvSpPr>
        <p:spPr>
          <a:xfrm>
            <a:off x="11492059" y="6135626"/>
            <a:ext cx="381000" cy="100584"/>
          </a:xfrm>
          <a:prstGeom prst="rect">
            <a:avLst/>
          </a:prstGeom>
          <a:solidFill>
            <a:srgbClr val="8FB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id="{F53752C9-0038-F036-E77C-52296DF7DF4C}"/>
              </a:ext>
            </a:extLst>
          </p:cNvPr>
          <p:cNvSpPr/>
          <p:nvPr/>
        </p:nvSpPr>
        <p:spPr>
          <a:xfrm>
            <a:off x="10798862" y="6135626"/>
            <a:ext cx="629186" cy="10058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Rectangle 30">
            <a:extLst>
              <a:ext uri="{FF2B5EF4-FFF2-40B4-BE49-F238E27FC236}">
                <a16:creationId xmlns:a16="http://schemas.microsoft.com/office/drawing/2014/main" id="{D91B42BB-CFB1-41EF-9369-E020E22C4913}"/>
              </a:ext>
            </a:extLst>
          </p:cNvPr>
          <p:cNvSpPr/>
          <p:nvPr/>
        </p:nvSpPr>
        <p:spPr>
          <a:xfrm>
            <a:off x="-1" y="6135626"/>
            <a:ext cx="10734851" cy="100584"/>
          </a:xfrm>
          <a:prstGeom prst="rect">
            <a:avLst/>
          </a:prstGeom>
          <a:solidFill>
            <a:srgbClr val="00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Rectangle 32">
            <a:extLst>
              <a:ext uri="{FF2B5EF4-FFF2-40B4-BE49-F238E27FC236}">
                <a16:creationId xmlns:a16="http://schemas.microsoft.com/office/drawing/2014/main" id="{22EBFAF1-1DA7-A4F2-DE81-4FE5EAE83AE5}"/>
              </a:ext>
            </a:extLst>
          </p:cNvPr>
          <p:cNvSpPr/>
          <p:nvPr/>
        </p:nvSpPr>
        <p:spPr>
          <a:xfrm flipH="1">
            <a:off x="0" y="804363"/>
            <a:ext cx="381000" cy="100584"/>
          </a:xfrm>
          <a:prstGeom prst="rect">
            <a:avLst/>
          </a:prstGeom>
          <a:solidFill>
            <a:srgbClr val="8FB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Rectangle 33">
            <a:extLst>
              <a:ext uri="{FF2B5EF4-FFF2-40B4-BE49-F238E27FC236}">
                <a16:creationId xmlns:a16="http://schemas.microsoft.com/office/drawing/2014/main" id="{4412E2B5-6FEE-EF8A-4ABB-2EAAB8760D07}"/>
              </a:ext>
            </a:extLst>
          </p:cNvPr>
          <p:cNvSpPr/>
          <p:nvPr/>
        </p:nvSpPr>
        <p:spPr>
          <a:xfrm flipH="1">
            <a:off x="445011" y="804363"/>
            <a:ext cx="1024466" cy="10058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Rectangle 34">
            <a:extLst>
              <a:ext uri="{FF2B5EF4-FFF2-40B4-BE49-F238E27FC236}">
                <a16:creationId xmlns:a16="http://schemas.microsoft.com/office/drawing/2014/main" id="{9A895E7F-F722-71F2-83FA-3C25CBF84DA9}"/>
              </a:ext>
            </a:extLst>
          </p:cNvPr>
          <p:cNvSpPr/>
          <p:nvPr/>
        </p:nvSpPr>
        <p:spPr>
          <a:xfrm flipH="1">
            <a:off x="1533146" y="804363"/>
            <a:ext cx="9015447" cy="100584"/>
          </a:xfrm>
          <a:prstGeom prst="rect">
            <a:avLst/>
          </a:prstGeom>
          <a:solidFill>
            <a:srgbClr val="00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Rectangle 35">
            <a:extLst>
              <a:ext uri="{FF2B5EF4-FFF2-40B4-BE49-F238E27FC236}">
                <a16:creationId xmlns:a16="http://schemas.microsoft.com/office/drawing/2014/main" id="{A9C92847-DB9D-3F7B-1BA9-2EFFC69B0695}"/>
              </a:ext>
            </a:extLst>
          </p:cNvPr>
          <p:cNvSpPr/>
          <p:nvPr/>
        </p:nvSpPr>
        <p:spPr>
          <a:xfrm>
            <a:off x="1449025" y="133879"/>
            <a:ext cx="7967429"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3200" dirty="0">
                <a:solidFill>
                  <a:srgbClr val="9AB1B5"/>
                </a:solidFill>
                <a:latin typeface="Arial" panose="020B0604020202020204" pitchFamily="34" charset="0"/>
                <a:cs typeface="Arial" panose="020B0604020202020204" pitchFamily="34" charset="0"/>
              </a:rPr>
              <a:t>Katkaistaan murtumakierre</a:t>
            </a:r>
            <a:endParaRPr kumimoji="0" lang="fi-FI" sz="3200" b="0" i="0" u="none" strike="noStrike" kern="1200" cap="none" spc="0" normalizeH="0" baseline="0" noProof="0" dirty="0">
              <a:ln>
                <a:noFill/>
              </a:ln>
              <a:solidFill>
                <a:srgbClr val="9AB1B5"/>
              </a:solidFill>
              <a:effectLst/>
              <a:uLnTx/>
              <a:uFillTx/>
              <a:latin typeface="Arial" panose="020B0604020202020204" pitchFamily="34" charset="0"/>
              <a:ea typeface="+mn-ea"/>
              <a:cs typeface="Arial" panose="020B0604020202020204" pitchFamily="34" charset="0"/>
            </a:endParaRPr>
          </a:p>
        </p:txBody>
      </p:sp>
      <p:pic>
        <p:nvPicPr>
          <p:cNvPr id="37" name="Picture 8" descr="hip fracture">
            <a:extLst>
              <a:ext uri="{FF2B5EF4-FFF2-40B4-BE49-F238E27FC236}">
                <a16:creationId xmlns:a16="http://schemas.microsoft.com/office/drawing/2014/main" id="{0CE3BA8F-815B-CACB-10B3-5D8E215B8553}"/>
              </a:ext>
            </a:extLst>
          </p:cNvPr>
          <p:cNvPicPr>
            <a:picLocks noChangeAspect="1" noChangeArrowheads="1"/>
          </p:cNvPicPr>
          <p:nvPr/>
        </p:nvPicPr>
        <p:blipFill>
          <a:blip r:embed="rId4" cstate="print"/>
          <a:srcRect/>
          <a:stretch>
            <a:fillRect/>
          </a:stretch>
        </p:blipFill>
        <p:spPr bwMode="auto">
          <a:xfrm>
            <a:off x="1719078" y="4172210"/>
            <a:ext cx="1165225" cy="1584325"/>
          </a:xfrm>
          <a:prstGeom prst="rect">
            <a:avLst/>
          </a:prstGeom>
          <a:noFill/>
          <a:ln w="9525">
            <a:noFill/>
            <a:miter lim="800000"/>
            <a:headEnd/>
            <a:tailEnd/>
          </a:ln>
          <a:effectLst>
            <a:outerShdw blurRad="50800" dist="38100" dir="2700000" algn="tl" rotWithShape="0">
              <a:srgbClr val="000000">
                <a:alpha val="43000"/>
              </a:srgbClr>
            </a:outerShdw>
          </a:effectLst>
        </p:spPr>
      </p:pic>
      <p:pic>
        <p:nvPicPr>
          <p:cNvPr id="38" name="Picture 7" descr="vertebral fracture">
            <a:extLst>
              <a:ext uri="{FF2B5EF4-FFF2-40B4-BE49-F238E27FC236}">
                <a16:creationId xmlns:a16="http://schemas.microsoft.com/office/drawing/2014/main" id="{929DBFAA-7C79-BE04-9BE0-7D94A616BE72}"/>
              </a:ext>
            </a:extLst>
          </p:cNvPr>
          <p:cNvPicPr>
            <a:picLocks noChangeAspect="1" noChangeArrowheads="1"/>
          </p:cNvPicPr>
          <p:nvPr/>
        </p:nvPicPr>
        <p:blipFill>
          <a:blip r:embed="rId5" cstate="print"/>
          <a:srcRect/>
          <a:stretch>
            <a:fillRect/>
          </a:stretch>
        </p:blipFill>
        <p:spPr bwMode="auto">
          <a:xfrm>
            <a:off x="2151126" y="2660042"/>
            <a:ext cx="1184275" cy="1622425"/>
          </a:xfrm>
          <a:prstGeom prst="rect">
            <a:avLst/>
          </a:prstGeom>
          <a:noFill/>
          <a:ln w="9525">
            <a:noFill/>
            <a:miter lim="800000"/>
            <a:headEnd/>
            <a:tailEnd/>
          </a:ln>
          <a:effectLst>
            <a:outerShdw blurRad="50800" dist="38100" dir="2700000" algn="tl" rotWithShape="0">
              <a:srgbClr val="000000">
                <a:alpha val="43000"/>
              </a:srgbClr>
            </a:outerShdw>
          </a:effectLst>
        </p:spPr>
      </p:pic>
      <p:pic>
        <p:nvPicPr>
          <p:cNvPr id="39" name="Picture 9" descr="wrist fracture">
            <a:extLst>
              <a:ext uri="{FF2B5EF4-FFF2-40B4-BE49-F238E27FC236}">
                <a16:creationId xmlns:a16="http://schemas.microsoft.com/office/drawing/2014/main" id="{64F39C63-20BF-F3D8-2245-01549F1FA9E1}"/>
              </a:ext>
            </a:extLst>
          </p:cNvPr>
          <p:cNvPicPr>
            <a:picLocks noChangeAspect="1" noChangeArrowheads="1"/>
          </p:cNvPicPr>
          <p:nvPr/>
        </p:nvPicPr>
        <p:blipFill>
          <a:blip r:embed="rId6" cstate="print"/>
          <a:srcRect/>
          <a:stretch>
            <a:fillRect/>
          </a:stretch>
        </p:blipFill>
        <p:spPr bwMode="auto">
          <a:xfrm>
            <a:off x="1647070" y="1093031"/>
            <a:ext cx="1168400" cy="1627187"/>
          </a:xfrm>
          <a:prstGeom prst="rect">
            <a:avLst/>
          </a:prstGeom>
          <a:noFill/>
          <a:ln w="9525">
            <a:noFill/>
            <a:miter lim="800000"/>
            <a:headEnd/>
            <a:tailEnd/>
          </a:ln>
          <a:effectLst>
            <a:outerShdw blurRad="50800" dist="38100" dir="2700000" algn="tl" rotWithShape="0">
              <a:srgbClr val="000000">
                <a:alpha val="43000"/>
              </a:srgbClr>
            </a:outerShdw>
          </a:effectLst>
        </p:spPr>
      </p:pic>
      <p:grpSp>
        <p:nvGrpSpPr>
          <p:cNvPr id="40" name="Group 39">
            <a:extLst>
              <a:ext uri="{FF2B5EF4-FFF2-40B4-BE49-F238E27FC236}">
                <a16:creationId xmlns:a16="http://schemas.microsoft.com/office/drawing/2014/main" id="{E1983090-A708-5F7F-8FF8-9FE0EBA8B342}"/>
              </a:ext>
            </a:extLst>
          </p:cNvPr>
          <p:cNvGrpSpPr/>
          <p:nvPr/>
        </p:nvGrpSpPr>
        <p:grpSpPr>
          <a:xfrm rot="4728097">
            <a:off x="1922306" y="2586182"/>
            <a:ext cx="384313" cy="1109116"/>
            <a:chOff x="10561983" y="2928545"/>
            <a:chExt cx="384313" cy="1109116"/>
          </a:xfrm>
        </p:grpSpPr>
        <p:sp>
          <p:nvSpPr>
            <p:cNvPr id="41" name="Triangle 2">
              <a:extLst>
                <a:ext uri="{FF2B5EF4-FFF2-40B4-BE49-F238E27FC236}">
                  <a16:creationId xmlns:a16="http://schemas.microsoft.com/office/drawing/2014/main" id="{B1509531-8BAB-BB62-DFA7-0C7C5F2214C1}"/>
                </a:ext>
              </a:extLst>
            </p:cNvPr>
            <p:cNvSpPr/>
            <p:nvPr/>
          </p:nvSpPr>
          <p:spPr>
            <a:xfrm>
              <a:off x="10561983" y="2928545"/>
              <a:ext cx="384313" cy="33130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39140E44-72C7-74D2-C720-4DA6EC0EC2C1}"/>
                </a:ext>
              </a:extLst>
            </p:cNvPr>
            <p:cNvSpPr/>
            <p:nvPr/>
          </p:nvSpPr>
          <p:spPr>
            <a:xfrm>
              <a:off x="10731280" y="3173566"/>
              <a:ext cx="45719" cy="8640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3" name="Triangle 42">
            <a:extLst>
              <a:ext uri="{FF2B5EF4-FFF2-40B4-BE49-F238E27FC236}">
                <a16:creationId xmlns:a16="http://schemas.microsoft.com/office/drawing/2014/main" id="{4682AB56-0FDC-1306-DA9E-E1EB58C2BBAB}"/>
              </a:ext>
            </a:extLst>
          </p:cNvPr>
          <p:cNvSpPr/>
          <p:nvPr/>
        </p:nvSpPr>
        <p:spPr>
          <a:xfrm rot="10800000">
            <a:off x="5684430" y="2110272"/>
            <a:ext cx="753250" cy="621622"/>
          </a:xfrm>
          <a:prstGeom prst="triangle">
            <a:avLst>
              <a:gd name="adj" fmla="val 51100"/>
            </a:avLst>
          </a:prstGeom>
          <a:gradFill flip="none" rotWithShape="1">
            <a:gsLst>
              <a:gs pos="0">
                <a:srgbClr val="00AF00">
                  <a:tint val="66000"/>
                  <a:satMod val="160000"/>
                </a:srgbClr>
              </a:gs>
              <a:gs pos="50000">
                <a:srgbClr val="00AF00">
                  <a:tint val="44500"/>
                  <a:satMod val="160000"/>
                </a:srgbClr>
              </a:gs>
              <a:gs pos="100000">
                <a:srgbClr val="00A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9498AA05-6347-0A38-6D21-8DA7F854220B}"/>
              </a:ext>
            </a:extLst>
          </p:cNvPr>
          <p:cNvSpPr txBox="1"/>
          <p:nvPr/>
        </p:nvSpPr>
        <p:spPr>
          <a:xfrm>
            <a:off x="5122337" y="1701931"/>
            <a:ext cx="18774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Rannemurtuma</a:t>
            </a:r>
          </a:p>
        </p:txBody>
      </p:sp>
      <p:sp>
        <p:nvSpPr>
          <p:cNvPr id="54" name="TextBox 53">
            <a:extLst>
              <a:ext uri="{FF2B5EF4-FFF2-40B4-BE49-F238E27FC236}">
                <a16:creationId xmlns:a16="http://schemas.microsoft.com/office/drawing/2014/main" id="{75939EDC-50D9-0343-4CBC-1F3CF41FC287}"/>
              </a:ext>
            </a:extLst>
          </p:cNvPr>
          <p:cNvSpPr txBox="1"/>
          <p:nvPr/>
        </p:nvSpPr>
        <p:spPr>
          <a:xfrm>
            <a:off x="5064629" y="2795200"/>
            <a:ext cx="199285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Nikamamurtuma</a:t>
            </a:r>
          </a:p>
        </p:txBody>
      </p:sp>
      <p:sp>
        <p:nvSpPr>
          <p:cNvPr id="55" name="TextBox 54">
            <a:extLst>
              <a:ext uri="{FF2B5EF4-FFF2-40B4-BE49-F238E27FC236}">
                <a16:creationId xmlns:a16="http://schemas.microsoft.com/office/drawing/2014/main" id="{03D665C2-C785-BAC1-A0A9-E4CFFEC42C9D}"/>
              </a:ext>
            </a:extLst>
          </p:cNvPr>
          <p:cNvSpPr txBox="1"/>
          <p:nvPr/>
        </p:nvSpPr>
        <p:spPr>
          <a:xfrm>
            <a:off x="5053221" y="4007771"/>
            <a:ext cx="20697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Lonkkamurtuma*</a:t>
            </a:r>
          </a:p>
        </p:txBody>
      </p:sp>
      <p:sp>
        <p:nvSpPr>
          <p:cNvPr id="56" name="TextBox 55">
            <a:extLst>
              <a:ext uri="{FF2B5EF4-FFF2-40B4-BE49-F238E27FC236}">
                <a16:creationId xmlns:a16="http://schemas.microsoft.com/office/drawing/2014/main" id="{B4468872-9E89-2FBC-134A-AB3348E57282}"/>
              </a:ext>
            </a:extLst>
          </p:cNvPr>
          <p:cNvSpPr txBox="1"/>
          <p:nvPr/>
        </p:nvSpPr>
        <p:spPr>
          <a:xfrm>
            <a:off x="5420174" y="5110657"/>
            <a:ext cx="13516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KUOLEMA</a:t>
            </a:r>
          </a:p>
        </p:txBody>
      </p:sp>
      <p:sp>
        <p:nvSpPr>
          <p:cNvPr id="60" name="TextBox 59">
            <a:extLst>
              <a:ext uri="{FF2B5EF4-FFF2-40B4-BE49-F238E27FC236}">
                <a16:creationId xmlns:a16="http://schemas.microsoft.com/office/drawing/2014/main" id="{C1143D19-7796-7348-631B-1417B1F4B16E}"/>
              </a:ext>
            </a:extLst>
          </p:cNvPr>
          <p:cNvSpPr txBox="1"/>
          <p:nvPr/>
        </p:nvSpPr>
        <p:spPr>
          <a:xfrm>
            <a:off x="6527516" y="2203531"/>
            <a:ext cx="9877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2x riski</a:t>
            </a:r>
            <a:r>
              <a:rPr kumimoji="0" lang="fi-FI" sz="1800" b="0" i="0" u="none" strike="noStrike" kern="1200" cap="none" spc="0" normalizeH="0" baseline="30000" noProof="0" dirty="0">
                <a:ln>
                  <a:noFill/>
                </a:ln>
                <a:solidFill>
                  <a:srgbClr val="595959"/>
                </a:solidFill>
                <a:effectLst/>
                <a:uLnTx/>
                <a:uFillTx/>
                <a:latin typeface="Arial" panose="020B0604020202020204" pitchFamily="34" charset="0"/>
                <a:ea typeface="+mn-ea"/>
                <a:cs typeface="Arial" panose="020B0604020202020204" pitchFamily="34" charset="0"/>
              </a:rPr>
              <a:t>1</a:t>
            </a:r>
            <a:endParaRPr kumimoji="0" lang="fi-FI" sz="18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endParaRPr>
          </a:p>
        </p:txBody>
      </p:sp>
      <p:sp>
        <p:nvSpPr>
          <p:cNvPr id="61" name="TextBox 60">
            <a:extLst>
              <a:ext uri="{FF2B5EF4-FFF2-40B4-BE49-F238E27FC236}">
                <a16:creationId xmlns:a16="http://schemas.microsoft.com/office/drawing/2014/main" id="{0A26DE58-E472-C7A2-A296-47A24755E41B}"/>
              </a:ext>
            </a:extLst>
          </p:cNvPr>
          <p:cNvSpPr txBox="1"/>
          <p:nvPr/>
        </p:nvSpPr>
        <p:spPr>
          <a:xfrm>
            <a:off x="6527516" y="3347473"/>
            <a:ext cx="13211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2-5x riski</a:t>
            </a:r>
            <a:r>
              <a:rPr kumimoji="0" lang="fi-FI" sz="1800" b="0" i="0" u="none" strike="noStrike" kern="1200" cap="none" spc="0" normalizeH="0" baseline="30000" noProof="0" dirty="0">
                <a:ln>
                  <a:noFill/>
                </a:ln>
                <a:solidFill>
                  <a:srgbClr val="595959"/>
                </a:solidFill>
                <a:effectLst/>
                <a:uLnTx/>
                <a:uFillTx/>
                <a:latin typeface="Arial" panose="020B0604020202020204" pitchFamily="34" charset="0"/>
                <a:ea typeface="+mn-ea"/>
                <a:cs typeface="Arial" panose="020B0604020202020204" pitchFamily="34" charset="0"/>
              </a:rPr>
              <a:t>1,2</a:t>
            </a:r>
            <a:endParaRPr kumimoji="0" lang="fi-FI" sz="18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endParaRPr>
          </a:p>
        </p:txBody>
      </p:sp>
      <p:sp>
        <p:nvSpPr>
          <p:cNvPr id="62" name="TextBox 61">
            <a:extLst>
              <a:ext uri="{FF2B5EF4-FFF2-40B4-BE49-F238E27FC236}">
                <a16:creationId xmlns:a16="http://schemas.microsoft.com/office/drawing/2014/main" id="{7B524A75-2F4B-4239-6545-AC96F1E3C720}"/>
              </a:ext>
            </a:extLst>
          </p:cNvPr>
          <p:cNvSpPr txBox="1"/>
          <p:nvPr/>
        </p:nvSpPr>
        <p:spPr>
          <a:xfrm>
            <a:off x="6527516" y="4571568"/>
            <a:ext cx="9877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2x riski</a:t>
            </a:r>
            <a:r>
              <a:rPr kumimoji="0" lang="fi-FI" sz="1800" b="0" i="0" u="none" strike="noStrike" kern="1200" cap="none" spc="0" normalizeH="0" baseline="30000" noProof="0" dirty="0">
                <a:ln>
                  <a:noFill/>
                </a:ln>
                <a:solidFill>
                  <a:srgbClr val="595959"/>
                </a:solidFill>
                <a:effectLst/>
                <a:uLnTx/>
                <a:uFillTx/>
                <a:latin typeface="Arial" panose="020B0604020202020204" pitchFamily="34" charset="0"/>
                <a:ea typeface="+mn-ea"/>
                <a:cs typeface="Arial" panose="020B0604020202020204" pitchFamily="34" charset="0"/>
              </a:rPr>
              <a:t>3</a:t>
            </a:r>
            <a:endParaRPr kumimoji="0" lang="fi-FI" sz="18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endParaRPr>
          </a:p>
        </p:txBody>
      </p:sp>
      <p:sp>
        <p:nvSpPr>
          <p:cNvPr id="63" name="TextBox 62">
            <a:extLst>
              <a:ext uri="{FF2B5EF4-FFF2-40B4-BE49-F238E27FC236}">
                <a16:creationId xmlns:a16="http://schemas.microsoft.com/office/drawing/2014/main" id="{79EB4873-5D9C-97D6-A633-E8B60318F4E4}"/>
              </a:ext>
            </a:extLst>
          </p:cNvPr>
          <p:cNvSpPr txBox="1"/>
          <p:nvPr/>
        </p:nvSpPr>
        <p:spPr>
          <a:xfrm>
            <a:off x="3001518" y="5611267"/>
            <a:ext cx="75906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Lonkkamurtumien kohdalla, useimmat kuolemat ilmenevät 3–6 kk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sisällä tapahtumasta, joista 20-30 % on kausaalisesti yhteydessä itse murtumatapahtumaan</a:t>
            </a:r>
            <a:r>
              <a:rPr kumimoji="0" lang="fi-FI" sz="1200" b="0" i="0" u="none" strike="noStrike" kern="1200" cap="none" spc="0" normalizeH="0" baseline="30000" noProof="0" dirty="0">
                <a:ln>
                  <a:noFill/>
                </a:ln>
                <a:solidFill>
                  <a:srgbClr val="595959"/>
                </a:solidFill>
                <a:effectLst/>
                <a:uLnTx/>
                <a:uFillTx/>
                <a:latin typeface="Arial" panose="020B0604020202020204" pitchFamily="34" charset="0"/>
                <a:ea typeface="+mn-ea"/>
                <a:cs typeface="Arial" panose="020B0604020202020204" pitchFamily="34" charset="0"/>
              </a:rPr>
              <a:t>4</a:t>
            </a:r>
            <a:endParaRPr kumimoji="0" lang="fi-FI" sz="12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endParaRPr>
          </a:p>
        </p:txBody>
      </p:sp>
      <p:sp>
        <p:nvSpPr>
          <p:cNvPr id="64" name="Rectangle 63">
            <a:extLst>
              <a:ext uri="{FF2B5EF4-FFF2-40B4-BE49-F238E27FC236}">
                <a16:creationId xmlns:a16="http://schemas.microsoft.com/office/drawing/2014/main" id="{18736D22-7BA3-D367-2B1E-39738C7B5F6F}"/>
              </a:ext>
            </a:extLst>
          </p:cNvPr>
          <p:cNvSpPr/>
          <p:nvPr/>
        </p:nvSpPr>
        <p:spPr>
          <a:xfrm>
            <a:off x="1233715" y="2823160"/>
            <a:ext cx="8662138" cy="112523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5" name="TextBox 64">
            <a:extLst>
              <a:ext uri="{FF2B5EF4-FFF2-40B4-BE49-F238E27FC236}">
                <a16:creationId xmlns:a16="http://schemas.microsoft.com/office/drawing/2014/main" id="{234610A7-D5C5-811C-BA80-54868F093716}"/>
              </a:ext>
            </a:extLst>
          </p:cNvPr>
          <p:cNvSpPr txBox="1"/>
          <p:nvPr/>
        </p:nvSpPr>
        <p:spPr>
          <a:xfrm>
            <a:off x="4528598" y="1165320"/>
            <a:ext cx="268214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Murtumakierre</a:t>
            </a:r>
          </a:p>
        </p:txBody>
      </p:sp>
      <p:sp>
        <p:nvSpPr>
          <p:cNvPr id="66" name="Triangle 65">
            <a:extLst>
              <a:ext uri="{FF2B5EF4-FFF2-40B4-BE49-F238E27FC236}">
                <a16:creationId xmlns:a16="http://schemas.microsoft.com/office/drawing/2014/main" id="{48F28AD9-F5AF-84C1-EA5F-2E50AC4F6988}"/>
              </a:ext>
            </a:extLst>
          </p:cNvPr>
          <p:cNvSpPr/>
          <p:nvPr/>
        </p:nvSpPr>
        <p:spPr>
          <a:xfrm rot="10800000">
            <a:off x="5662632" y="3254844"/>
            <a:ext cx="753250" cy="621622"/>
          </a:xfrm>
          <a:prstGeom prst="triangle">
            <a:avLst>
              <a:gd name="adj" fmla="val 51100"/>
            </a:avLst>
          </a:prstGeom>
          <a:gradFill flip="none" rotWithShape="1">
            <a:gsLst>
              <a:gs pos="0">
                <a:srgbClr val="00AF00">
                  <a:tint val="66000"/>
                  <a:satMod val="160000"/>
                </a:srgbClr>
              </a:gs>
              <a:gs pos="50000">
                <a:srgbClr val="00AF00">
                  <a:tint val="44500"/>
                  <a:satMod val="160000"/>
                </a:srgbClr>
              </a:gs>
              <a:gs pos="100000">
                <a:srgbClr val="00A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Triangle 66">
            <a:extLst>
              <a:ext uri="{FF2B5EF4-FFF2-40B4-BE49-F238E27FC236}">
                <a16:creationId xmlns:a16="http://schemas.microsoft.com/office/drawing/2014/main" id="{254941C9-AAE6-A188-7294-B06DE90E5A91}"/>
              </a:ext>
            </a:extLst>
          </p:cNvPr>
          <p:cNvSpPr/>
          <p:nvPr/>
        </p:nvSpPr>
        <p:spPr>
          <a:xfrm rot="10800000">
            <a:off x="5679873" y="4438892"/>
            <a:ext cx="753250" cy="621622"/>
          </a:xfrm>
          <a:prstGeom prst="triangle">
            <a:avLst>
              <a:gd name="adj" fmla="val 51100"/>
            </a:avLst>
          </a:prstGeom>
          <a:gradFill flip="none" rotWithShape="1">
            <a:gsLst>
              <a:gs pos="0">
                <a:srgbClr val="00AF00">
                  <a:tint val="66000"/>
                  <a:satMod val="160000"/>
                </a:srgbClr>
              </a:gs>
              <a:gs pos="50000">
                <a:srgbClr val="00AF00">
                  <a:tint val="44500"/>
                  <a:satMod val="160000"/>
                </a:srgbClr>
              </a:gs>
              <a:gs pos="100000">
                <a:srgbClr val="00A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848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02AFB13C-2651-4153-A731-D36B527B1988}"/>
              </a:ext>
            </a:extLst>
          </p:cNvPr>
          <p:cNvSpPr>
            <a:spLocks noGrp="1"/>
          </p:cNvSpPr>
          <p:nvPr>
            <p:ph type="title"/>
          </p:nvPr>
        </p:nvSpPr>
        <p:spPr/>
        <p:txBody>
          <a:bodyPr/>
          <a:lstStyle/>
          <a:p>
            <a:r>
              <a:rPr lang="fi-FI" dirty="0">
                <a:solidFill>
                  <a:schemeClr val="tx2"/>
                </a:solidFill>
                <a:latin typeface="Arial" panose="020B0604020202020204" pitchFamily="34" charset="0"/>
                <a:cs typeface="Arial" panose="020B0604020202020204" pitchFamily="34" charset="0"/>
              </a:rPr>
              <a:t>Luulääkkeistä </a:t>
            </a:r>
          </a:p>
        </p:txBody>
      </p:sp>
      <p:sp>
        <p:nvSpPr>
          <p:cNvPr id="3" name="Sisällön paikkamerkki 2">
            <a:extLst>
              <a:ext uri="{FF2B5EF4-FFF2-40B4-BE49-F238E27FC236}">
                <a16:creationId xmlns:a16="http://schemas.microsoft.com/office/drawing/2014/main" id="{C946E1EA-63F6-49A7-AB79-5DC42430CE7B}"/>
              </a:ext>
            </a:extLst>
          </p:cNvPr>
          <p:cNvSpPr>
            <a:spLocks noGrp="1"/>
          </p:cNvSpPr>
          <p:nvPr>
            <p:ph sz="half" idx="1"/>
          </p:nvPr>
        </p:nvSpPr>
        <p:spPr/>
        <p:txBody>
          <a:bodyPr>
            <a:normAutofit/>
          </a:bodyPr>
          <a:lstStyle/>
          <a:p>
            <a:pPr algn="l"/>
            <a:r>
              <a:rPr lang="en-US" b="0" i="0" dirty="0" err="1">
                <a:solidFill>
                  <a:srgbClr val="333333"/>
                </a:solidFill>
                <a:effectLst/>
                <a:latin typeface="Arial" panose="020B0604020202020204" pitchFamily="34" charset="0"/>
                <a:cs typeface="Arial" panose="020B0604020202020204" pitchFamily="34" charset="0"/>
              </a:rPr>
              <a:t>Hoitojen</a:t>
            </a:r>
            <a:r>
              <a:rPr lang="en-US" b="0" i="0" dirty="0">
                <a:solidFill>
                  <a:srgbClr val="333333"/>
                </a:solidFill>
                <a:effectLst/>
                <a:latin typeface="Arial" panose="020B0604020202020204" pitchFamily="34" charset="0"/>
                <a:cs typeface="Arial" panose="020B0604020202020204" pitchFamily="34" charset="0"/>
              </a:rPr>
              <a:t> </a:t>
            </a:r>
            <a:r>
              <a:rPr lang="en-US" b="0" i="0" dirty="0" err="1">
                <a:solidFill>
                  <a:srgbClr val="333333"/>
                </a:solidFill>
                <a:effectLst/>
                <a:latin typeface="Arial" panose="020B0604020202020204" pitchFamily="34" charset="0"/>
                <a:cs typeface="Arial" panose="020B0604020202020204" pitchFamily="34" charset="0"/>
              </a:rPr>
              <a:t>periaate</a:t>
            </a:r>
            <a:r>
              <a:rPr lang="en-US" b="0" i="0" dirty="0">
                <a:solidFill>
                  <a:srgbClr val="333333"/>
                </a:solidFill>
                <a:effectLst/>
                <a:latin typeface="Arial" panose="020B0604020202020204" pitchFamily="34" charset="0"/>
                <a:cs typeface="Arial" panose="020B0604020202020204" pitchFamily="34" charset="0"/>
              </a:rPr>
              <a:t> </a:t>
            </a:r>
            <a:r>
              <a:rPr lang="en-US" b="0" i="0" dirty="0" err="1">
                <a:solidFill>
                  <a:srgbClr val="333333"/>
                </a:solidFill>
                <a:effectLst/>
                <a:latin typeface="Arial" panose="020B0604020202020204" pitchFamily="34" charset="0"/>
                <a:cs typeface="Arial" panose="020B0604020202020204" pitchFamily="34" charset="0"/>
              </a:rPr>
              <a:t>voidaan</a:t>
            </a:r>
            <a:r>
              <a:rPr lang="en-US" b="0" i="0" dirty="0">
                <a:solidFill>
                  <a:srgbClr val="333333"/>
                </a:solidFill>
                <a:effectLst/>
                <a:latin typeface="Arial" panose="020B0604020202020204" pitchFamily="34" charset="0"/>
                <a:cs typeface="Arial" panose="020B0604020202020204" pitchFamily="34" charset="0"/>
              </a:rPr>
              <a:t> </a:t>
            </a:r>
            <a:r>
              <a:rPr lang="en-US" b="0" i="0" dirty="0" err="1">
                <a:solidFill>
                  <a:srgbClr val="333333"/>
                </a:solidFill>
                <a:effectLst/>
                <a:latin typeface="Arial" panose="020B0604020202020204" pitchFamily="34" charset="0"/>
                <a:cs typeface="Arial" panose="020B0604020202020204" pitchFamily="34" charset="0"/>
              </a:rPr>
              <a:t>jakaa</a:t>
            </a:r>
            <a:r>
              <a:rPr lang="en-US" b="0" i="0" dirty="0">
                <a:solidFill>
                  <a:srgbClr val="333333"/>
                </a:solidFill>
                <a:effectLst/>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seuraavasti</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antiresorptiiviset</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eli</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luun</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hajoamista</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estävät</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valmisteet</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jotka</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estävät</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luun</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tiheyden</a:t>
            </a:r>
            <a:r>
              <a:rPr lang="en-US" dirty="0">
                <a:solidFill>
                  <a:srgbClr val="333333"/>
                </a:solidFill>
                <a:latin typeface="Arial" panose="020B0604020202020204" pitchFamily="34" charset="0"/>
                <a:cs typeface="Arial" panose="020B0604020202020204" pitchFamily="34" charset="0"/>
              </a:rPr>
              <a:t>(BMD) </a:t>
            </a:r>
            <a:r>
              <a:rPr lang="en-US" dirty="0" err="1">
                <a:solidFill>
                  <a:srgbClr val="333333"/>
                </a:solidFill>
                <a:latin typeface="Arial" panose="020B0604020202020204" pitchFamily="34" charset="0"/>
                <a:cs typeface="Arial" panose="020B0604020202020204" pitchFamily="34" charset="0"/>
              </a:rPr>
              <a:t>laskua</a:t>
            </a:r>
            <a:r>
              <a:rPr lang="en-US" dirty="0">
                <a:solidFill>
                  <a:srgbClr val="333333"/>
                </a:solidFill>
                <a:latin typeface="Arial" panose="020B0604020202020204" pitchFamily="34" charset="0"/>
                <a:cs typeface="Arial" panose="020B0604020202020204" pitchFamily="34" charset="0"/>
              </a:rPr>
              <a:t>  ja </a:t>
            </a:r>
            <a:r>
              <a:rPr lang="en-US" dirty="0" err="1">
                <a:solidFill>
                  <a:srgbClr val="333333"/>
                </a:solidFill>
                <a:latin typeface="Arial" panose="020B0604020202020204" pitchFamily="34" charset="0"/>
                <a:cs typeface="Arial" panose="020B0604020202020204" pitchFamily="34" charset="0"/>
              </a:rPr>
              <a:t>luun</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muodostusta</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lisäävät</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anaboliset</a:t>
            </a:r>
            <a:r>
              <a:rPr lang="en-US" dirty="0">
                <a:solidFill>
                  <a:srgbClr val="333333"/>
                </a:solidFill>
                <a:latin typeface="Arial" panose="020B0604020202020204" pitchFamily="34" charset="0"/>
                <a:cs typeface="Arial" panose="020B0604020202020204" pitchFamily="34" charset="0"/>
              </a:rPr>
              <a:t>) ja </a:t>
            </a:r>
            <a:r>
              <a:rPr lang="en-US" dirty="0" err="1">
                <a:solidFill>
                  <a:srgbClr val="333333"/>
                </a:solidFill>
                <a:latin typeface="Arial" panose="020B0604020202020204" pitchFamily="34" charset="0"/>
                <a:cs typeface="Arial" panose="020B0604020202020204" pitchFamily="34" charset="0"/>
              </a:rPr>
              <a:t>sekä</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molempiin</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vaikuttavat</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romosotsumabi</a:t>
            </a:r>
            <a:r>
              <a:rPr lang="en-US" dirty="0">
                <a:solidFill>
                  <a:srgbClr val="333333"/>
                </a:solidFill>
                <a:latin typeface="Arial" panose="020B0604020202020204" pitchFamily="34" charset="0"/>
                <a:cs typeface="Arial" panose="020B0604020202020204" pitchFamily="34" charset="0"/>
              </a:rPr>
              <a:t>)</a:t>
            </a:r>
            <a:endParaRPr lang="en-US" b="0" i="0" dirty="0">
              <a:solidFill>
                <a:srgbClr val="333333"/>
              </a:solidFill>
              <a:effectLst/>
              <a:latin typeface="Arial" panose="020B0604020202020204" pitchFamily="34" charset="0"/>
              <a:cs typeface="Arial" panose="020B0604020202020204" pitchFamily="34" charset="0"/>
            </a:endParaRPr>
          </a:p>
          <a:p>
            <a:endParaRPr lang="fi-FI" dirty="0"/>
          </a:p>
        </p:txBody>
      </p:sp>
      <p:sp>
        <p:nvSpPr>
          <p:cNvPr id="5" name="Sisällön paikkamerkki 4">
            <a:extLst>
              <a:ext uri="{FF2B5EF4-FFF2-40B4-BE49-F238E27FC236}">
                <a16:creationId xmlns:a16="http://schemas.microsoft.com/office/drawing/2014/main" id="{BAC27C05-CEC2-4333-B7A7-35DFAE7F7B3F}"/>
              </a:ext>
            </a:extLst>
          </p:cNvPr>
          <p:cNvSpPr>
            <a:spLocks noGrp="1"/>
          </p:cNvSpPr>
          <p:nvPr>
            <p:ph sz="half" idx="2"/>
          </p:nvPr>
        </p:nvSpPr>
        <p:spPr/>
        <p:txBody>
          <a:bodyPr>
            <a:normAutofit/>
          </a:bodyPr>
          <a:lstStyle/>
          <a:p>
            <a:pPr algn="l">
              <a:buFont typeface="Arial" panose="020B0604020202020204" pitchFamily="34" charset="0"/>
              <a:buChar char="•"/>
            </a:pPr>
            <a:r>
              <a:rPr lang="fi-FI" b="0" i="0" dirty="0" err="1">
                <a:solidFill>
                  <a:schemeClr val="accent1"/>
                </a:solidFill>
                <a:effectLst/>
                <a:latin typeface="Arial" panose="020B0604020202020204" pitchFamily="34" charset="0"/>
                <a:cs typeface="Arial" panose="020B0604020202020204" pitchFamily="34" charset="0"/>
              </a:rPr>
              <a:t>Bisfosfonaatit</a:t>
            </a:r>
            <a:r>
              <a:rPr lang="fi-FI" b="0" i="0" dirty="0">
                <a:solidFill>
                  <a:schemeClr val="accent1"/>
                </a:solidFill>
                <a:effectLst/>
                <a:latin typeface="Arial" panose="020B0604020202020204" pitchFamily="34" charset="0"/>
                <a:cs typeface="Arial" panose="020B0604020202020204" pitchFamily="34" charset="0"/>
              </a:rPr>
              <a:t> (</a:t>
            </a:r>
            <a:r>
              <a:rPr lang="fi-FI" b="0" i="0" dirty="0" err="1">
                <a:solidFill>
                  <a:schemeClr val="accent1"/>
                </a:solidFill>
                <a:effectLst/>
                <a:latin typeface="Arial" panose="020B0604020202020204" pitchFamily="34" charset="0"/>
                <a:cs typeface="Arial" panose="020B0604020202020204" pitchFamily="34" charset="0"/>
              </a:rPr>
              <a:t>alendronaatti</a:t>
            </a:r>
            <a:r>
              <a:rPr lang="fi-FI" b="0" i="0" dirty="0">
                <a:solidFill>
                  <a:schemeClr val="accent1"/>
                </a:solidFill>
                <a:effectLst/>
                <a:latin typeface="Arial" panose="020B0604020202020204" pitchFamily="34" charset="0"/>
                <a:cs typeface="Arial" panose="020B0604020202020204" pitchFamily="34" charset="0"/>
              </a:rPr>
              <a:t> </a:t>
            </a:r>
            <a:r>
              <a:rPr lang="fi-FI" b="0" i="0" dirty="0" err="1">
                <a:solidFill>
                  <a:schemeClr val="accent1"/>
                </a:solidFill>
                <a:effectLst/>
                <a:latin typeface="Arial" panose="020B0604020202020204" pitchFamily="34" charset="0"/>
                <a:cs typeface="Arial" panose="020B0604020202020204" pitchFamily="34" charset="0"/>
              </a:rPr>
              <a:t>risedronaatti</a:t>
            </a:r>
            <a:r>
              <a:rPr lang="fi-FI" b="0" i="0" dirty="0">
                <a:solidFill>
                  <a:schemeClr val="accent1"/>
                </a:solidFill>
                <a:effectLst/>
                <a:latin typeface="Arial" panose="020B0604020202020204" pitchFamily="34" charset="0"/>
                <a:cs typeface="Arial" panose="020B0604020202020204" pitchFamily="34" charset="0"/>
              </a:rPr>
              <a:t>, </a:t>
            </a:r>
            <a:r>
              <a:rPr lang="fi-FI" b="0" i="0" dirty="0" err="1">
                <a:solidFill>
                  <a:schemeClr val="accent1"/>
                </a:solidFill>
                <a:effectLst/>
                <a:latin typeface="Arial" panose="020B0604020202020204" pitchFamily="34" charset="0"/>
                <a:cs typeface="Arial" panose="020B0604020202020204" pitchFamily="34" charset="0"/>
              </a:rPr>
              <a:t>ibandronaatti</a:t>
            </a:r>
            <a:r>
              <a:rPr lang="fi-FI" b="0" i="0" dirty="0">
                <a:solidFill>
                  <a:schemeClr val="accent1"/>
                </a:solidFill>
                <a:effectLst/>
                <a:latin typeface="Arial" panose="020B0604020202020204" pitchFamily="34" charset="0"/>
                <a:cs typeface="Arial" panose="020B0604020202020204" pitchFamily="34" charset="0"/>
              </a:rPr>
              <a:t> ja </a:t>
            </a:r>
            <a:r>
              <a:rPr lang="fi-FI" dirty="0">
                <a:solidFill>
                  <a:schemeClr val="accent1"/>
                </a:solidFill>
                <a:latin typeface="Arial" panose="020B0604020202020204" pitchFamily="34" charset="0"/>
                <a:cs typeface="Arial" panose="020B0604020202020204" pitchFamily="34" charset="0"/>
              </a:rPr>
              <a:t>iv. annosteltava </a:t>
            </a:r>
            <a:r>
              <a:rPr lang="fi-FI" dirty="0" err="1">
                <a:solidFill>
                  <a:schemeClr val="accent1"/>
                </a:solidFill>
                <a:latin typeface="Arial" panose="020B0604020202020204" pitchFamily="34" charset="0"/>
                <a:cs typeface="Arial" panose="020B0604020202020204" pitchFamily="34" charset="0"/>
              </a:rPr>
              <a:t>ts</a:t>
            </a:r>
            <a:r>
              <a:rPr lang="fi-FI" b="0" i="0" dirty="0" err="1">
                <a:solidFill>
                  <a:schemeClr val="accent1"/>
                </a:solidFill>
                <a:effectLst/>
                <a:latin typeface="Arial" panose="020B0604020202020204" pitchFamily="34" charset="0"/>
                <a:cs typeface="Arial" panose="020B0604020202020204" pitchFamily="34" charset="0"/>
              </a:rPr>
              <a:t>oledronihappo</a:t>
            </a:r>
            <a:r>
              <a:rPr lang="fi-FI" b="0" i="0" dirty="0">
                <a:solidFill>
                  <a:schemeClr val="accent1"/>
                </a:solidFill>
                <a:effectLst/>
                <a:latin typeface="Arial" panose="020B0604020202020204" pitchFamily="34" charset="0"/>
                <a:cs typeface="Arial" panose="020B0604020202020204" pitchFamily="34" charset="0"/>
              </a:rPr>
              <a:t>)</a:t>
            </a:r>
          </a:p>
          <a:p>
            <a:pPr algn="l">
              <a:buFont typeface="Arial" panose="020B0604020202020204" pitchFamily="34" charset="0"/>
              <a:buChar char="•"/>
            </a:pPr>
            <a:r>
              <a:rPr lang="fi-FI" b="0" i="0" dirty="0" err="1">
                <a:solidFill>
                  <a:schemeClr val="accent2">
                    <a:lumMod val="75000"/>
                  </a:schemeClr>
                </a:solidFill>
                <a:effectLst/>
                <a:latin typeface="Arial" panose="020B0604020202020204" pitchFamily="34" charset="0"/>
                <a:cs typeface="Arial" panose="020B0604020202020204" pitchFamily="34" charset="0"/>
              </a:rPr>
              <a:t>Teriparatidi</a:t>
            </a:r>
            <a:endParaRPr lang="fi-FI" b="0" i="0" dirty="0">
              <a:solidFill>
                <a:schemeClr val="accent2">
                  <a:lumMod val="75000"/>
                </a:schemeClr>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fi-FI" b="0" i="0" dirty="0" err="1">
                <a:solidFill>
                  <a:schemeClr val="accent1"/>
                </a:solidFill>
                <a:effectLst/>
                <a:latin typeface="Arial" panose="020B0604020202020204" pitchFamily="34" charset="0"/>
                <a:cs typeface="Arial" panose="020B0604020202020204" pitchFamily="34" charset="0"/>
              </a:rPr>
              <a:t>Denosumabi</a:t>
            </a:r>
            <a:endParaRPr lang="fi-FI" b="0" i="0" dirty="0">
              <a:solidFill>
                <a:schemeClr val="accent1"/>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fi-FI" b="0" i="0" dirty="0" err="1">
                <a:solidFill>
                  <a:schemeClr val="accent2">
                    <a:lumMod val="60000"/>
                    <a:lumOff val="40000"/>
                  </a:schemeClr>
                </a:solidFill>
                <a:effectLst/>
                <a:latin typeface="Arial" panose="020B0604020202020204" pitchFamily="34" charset="0"/>
                <a:cs typeface="Arial" panose="020B0604020202020204" pitchFamily="34" charset="0"/>
              </a:rPr>
              <a:t>Romosotsumabi</a:t>
            </a:r>
            <a:endParaRPr lang="fi-FI" b="0" i="0" dirty="0">
              <a:solidFill>
                <a:schemeClr val="accent2">
                  <a:lumMod val="60000"/>
                  <a:lumOff val="40000"/>
                </a:schemeClr>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fi-FI" b="0" i="0" dirty="0" err="1">
                <a:solidFill>
                  <a:schemeClr val="accent1"/>
                </a:solidFill>
                <a:effectLst/>
                <a:latin typeface="Arial" panose="020B0604020202020204" pitchFamily="34" charset="0"/>
                <a:cs typeface="Arial" panose="020B0604020202020204" pitchFamily="34" charset="0"/>
              </a:rPr>
              <a:t>Menopausaalinen</a:t>
            </a:r>
            <a:r>
              <a:rPr lang="fi-FI" b="0" i="0" dirty="0">
                <a:solidFill>
                  <a:schemeClr val="accent1"/>
                </a:solidFill>
                <a:effectLst/>
                <a:latin typeface="Arial" panose="020B0604020202020204" pitchFamily="34" charset="0"/>
                <a:cs typeface="Arial" panose="020B0604020202020204" pitchFamily="34" charset="0"/>
              </a:rPr>
              <a:t> hormoni hoito (</a:t>
            </a:r>
            <a:r>
              <a:rPr lang="fi-FI" dirty="0">
                <a:solidFill>
                  <a:schemeClr val="accent1"/>
                </a:solidFill>
                <a:latin typeface="Arial" panose="020B0604020202020204" pitchFamily="34" charset="0"/>
                <a:cs typeface="Arial" panose="020B0604020202020204" pitchFamily="34" charset="0"/>
              </a:rPr>
              <a:t>ERT</a:t>
            </a:r>
            <a:r>
              <a:rPr lang="fi-FI" b="0" i="0" dirty="0">
                <a:solidFill>
                  <a:schemeClr val="accent1"/>
                </a:solidFill>
                <a:effectLst/>
                <a:latin typeface="Arial" panose="020B0604020202020204" pitchFamily="34" charset="0"/>
                <a:cs typeface="Arial" panose="020B0604020202020204" pitchFamily="34" charset="0"/>
              </a:rPr>
              <a:t>)</a:t>
            </a:r>
          </a:p>
          <a:p>
            <a:endParaRPr lang="fi-FI" dirty="0"/>
          </a:p>
        </p:txBody>
      </p:sp>
    </p:spTree>
    <p:extLst>
      <p:ext uri="{BB962C8B-B14F-4D97-AF65-F5344CB8AC3E}">
        <p14:creationId xmlns:p14="http://schemas.microsoft.com/office/powerpoint/2010/main" val="2390957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33287E-C44A-8AD6-7538-6C63C8164BC2}"/>
              </a:ext>
            </a:extLst>
          </p:cNvPr>
          <p:cNvSpPr>
            <a:spLocks noGrp="1"/>
          </p:cNvSpPr>
          <p:nvPr>
            <p:ph type="title"/>
          </p:nvPr>
        </p:nvSpPr>
        <p:spPr/>
        <p:txBody>
          <a:bodyPr/>
          <a:lstStyle/>
          <a:p>
            <a:r>
              <a:rPr lang="fi-FI" dirty="0" err="1"/>
              <a:t>Bisfosfonaatit</a:t>
            </a:r>
            <a:endParaRPr lang="fi-FI" dirty="0"/>
          </a:p>
        </p:txBody>
      </p:sp>
      <p:sp>
        <p:nvSpPr>
          <p:cNvPr id="3" name="Sisällön paikkamerkki 2">
            <a:extLst>
              <a:ext uri="{FF2B5EF4-FFF2-40B4-BE49-F238E27FC236}">
                <a16:creationId xmlns:a16="http://schemas.microsoft.com/office/drawing/2014/main" id="{1C5B5DD6-11F3-2A5F-16DD-689564E14D43}"/>
              </a:ext>
            </a:extLst>
          </p:cNvPr>
          <p:cNvSpPr>
            <a:spLocks noGrp="1"/>
          </p:cNvSpPr>
          <p:nvPr>
            <p:ph sz="half" idx="1"/>
          </p:nvPr>
        </p:nvSpPr>
        <p:spPr/>
        <p:txBody>
          <a:bodyPr/>
          <a:lstStyle/>
          <a:p>
            <a:r>
              <a:rPr lang="fi-FI" dirty="0"/>
              <a:t>Pitkä luustoaika</a:t>
            </a:r>
          </a:p>
          <a:p>
            <a:r>
              <a:rPr lang="fi-FI" dirty="0"/>
              <a:t>Vaikutus luun hajoamisen estoon</a:t>
            </a:r>
          </a:p>
          <a:p>
            <a:r>
              <a:rPr lang="fi-FI" dirty="0"/>
              <a:t>Haittoja: vatsavaivat</a:t>
            </a:r>
          </a:p>
          <a:p>
            <a:r>
              <a:rPr lang="fi-FI" dirty="0"/>
              <a:t>Harvinaiset haitat: leukaluu, reisiluun epätyypillinen murtuma</a:t>
            </a:r>
          </a:p>
        </p:txBody>
      </p:sp>
      <p:sp>
        <p:nvSpPr>
          <p:cNvPr id="4" name="Sisällön paikkamerkki 3">
            <a:extLst>
              <a:ext uri="{FF2B5EF4-FFF2-40B4-BE49-F238E27FC236}">
                <a16:creationId xmlns:a16="http://schemas.microsoft.com/office/drawing/2014/main" id="{AAA688D7-2652-2699-D491-C18A5E3B489B}"/>
              </a:ext>
            </a:extLst>
          </p:cNvPr>
          <p:cNvSpPr>
            <a:spLocks noGrp="1"/>
          </p:cNvSpPr>
          <p:nvPr>
            <p:ph sz="half" idx="2"/>
          </p:nvPr>
        </p:nvSpPr>
        <p:spPr/>
        <p:txBody>
          <a:bodyPr/>
          <a:lstStyle/>
          <a:p>
            <a:r>
              <a:rPr lang="fi-FI" dirty="0"/>
              <a:t>Suun kautta </a:t>
            </a:r>
          </a:p>
          <a:p>
            <a:r>
              <a:rPr lang="fi-FI" dirty="0"/>
              <a:t>Suonensisäisesti</a:t>
            </a:r>
          </a:p>
        </p:txBody>
      </p:sp>
    </p:spTree>
    <p:extLst>
      <p:ext uri="{BB962C8B-B14F-4D97-AF65-F5344CB8AC3E}">
        <p14:creationId xmlns:p14="http://schemas.microsoft.com/office/powerpoint/2010/main" val="912704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6"/>
          <p:cNvSpPr txBox="1">
            <a:spLocks noChangeArrowheads="1"/>
          </p:cNvSpPr>
          <p:nvPr/>
        </p:nvSpPr>
        <p:spPr bwMode="auto">
          <a:xfrm>
            <a:off x="1703512" y="538371"/>
            <a:ext cx="8382000" cy="830997"/>
          </a:xfrm>
          <a:prstGeom prst="rect">
            <a:avLst/>
          </a:prstGeom>
          <a:noFill/>
          <a:ln w="9525">
            <a:noFill/>
            <a:miter lim="800000"/>
            <a:headEnd/>
            <a:tailEnd/>
          </a:ln>
        </p:spPr>
        <p:txBody>
          <a:bodyPr>
            <a:spAutoFit/>
          </a:bodyPr>
          <a:lstStyle/>
          <a:p>
            <a:pPr algn="ctr"/>
            <a:r>
              <a:rPr lang="en-US" altLang="fi-FI" sz="2400" b="1" dirty="0" err="1">
                <a:solidFill>
                  <a:prstClr val="black"/>
                </a:solidFill>
                <a:latin typeface="Arial" pitchFamily="34" charset="0"/>
                <a:cs typeface="Arial" pitchFamily="34" charset="0"/>
              </a:rPr>
              <a:t>Osteoporoosin</a:t>
            </a:r>
            <a:r>
              <a:rPr lang="en-US" altLang="fi-FI" sz="2400" b="1" dirty="0">
                <a:solidFill>
                  <a:prstClr val="black"/>
                </a:solidFill>
                <a:latin typeface="Arial" pitchFamily="34" charset="0"/>
                <a:cs typeface="Arial" pitchFamily="34" charset="0"/>
              </a:rPr>
              <a:t> </a:t>
            </a:r>
            <a:r>
              <a:rPr lang="en-US" altLang="fi-FI" sz="2400" b="1" dirty="0" err="1">
                <a:solidFill>
                  <a:prstClr val="black"/>
                </a:solidFill>
                <a:latin typeface="Arial" pitchFamily="34" charset="0"/>
                <a:cs typeface="Arial" pitchFamily="34" charset="0"/>
              </a:rPr>
              <a:t>hoitojen</a:t>
            </a:r>
            <a:r>
              <a:rPr lang="en-US" altLang="fi-FI" sz="2400" b="1" dirty="0">
                <a:solidFill>
                  <a:prstClr val="black"/>
                </a:solidFill>
                <a:latin typeface="Arial" pitchFamily="34" charset="0"/>
                <a:cs typeface="Arial" pitchFamily="34" charset="0"/>
              </a:rPr>
              <a:t> </a:t>
            </a:r>
            <a:r>
              <a:rPr lang="en-US" altLang="fi-FI" sz="2400" b="1" dirty="0" err="1">
                <a:solidFill>
                  <a:prstClr val="black"/>
                </a:solidFill>
                <a:latin typeface="Arial" pitchFamily="34" charset="0"/>
                <a:cs typeface="Arial" pitchFamily="34" charset="0"/>
              </a:rPr>
              <a:t>vaikutus</a:t>
            </a:r>
            <a:r>
              <a:rPr lang="en-US" altLang="fi-FI" sz="2400" b="1" dirty="0">
                <a:solidFill>
                  <a:prstClr val="black"/>
                </a:solidFill>
                <a:latin typeface="Arial" pitchFamily="34" charset="0"/>
                <a:cs typeface="Arial" pitchFamily="34" charset="0"/>
              </a:rPr>
              <a:t> </a:t>
            </a:r>
            <a:r>
              <a:rPr lang="en-US" altLang="fi-FI" sz="2400" b="1" dirty="0" err="1">
                <a:solidFill>
                  <a:prstClr val="black"/>
                </a:solidFill>
                <a:latin typeface="Arial" pitchFamily="34" charset="0"/>
                <a:cs typeface="Arial" pitchFamily="34" charset="0"/>
              </a:rPr>
              <a:t>lonkan</a:t>
            </a:r>
            <a:r>
              <a:rPr lang="en-US" altLang="fi-FI" sz="2400" b="1" dirty="0">
                <a:solidFill>
                  <a:prstClr val="black"/>
                </a:solidFill>
                <a:latin typeface="Arial" pitchFamily="34" charset="0"/>
                <a:cs typeface="Arial" pitchFamily="34" charset="0"/>
              </a:rPr>
              <a:t> </a:t>
            </a:r>
            <a:r>
              <a:rPr lang="en-US" altLang="fi-FI" sz="2400" b="1" dirty="0" err="1">
                <a:solidFill>
                  <a:prstClr val="black"/>
                </a:solidFill>
                <a:latin typeface="Arial" pitchFamily="34" charset="0"/>
                <a:cs typeface="Arial" pitchFamily="34" charset="0"/>
              </a:rPr>
              <a:t>BMD:n</a:t>
            </a:r>
            <a:r>
              <a:rPr lang="en-US" altLang="fi-FI" sz="2400" b="1" dirty="0">
                <a:solidFill>
                  <a:prstClr val="black"/>
                </a:solidFill>
                <a:latin typeface="Arial" pitchFamily="34" charset="0"/>
                <a:cs typeface="Arial" pitchFamily="34" charset="0"/>
              </a:rPr>
              <a:t> (</a:t>
            </a:r>
            <a:r>
              <a:rPr lang="en-US" altLang="fi-FI" sz="2400" b="1" dirty="0" err="1">
                <a:solidFill>
                  <a:prstClr val="black"/>
                </a:solidFill>
                <a:latin typeface="Arial" pitchFamily="34" charset="0"/>
                <a:cs typeface="Arial" pitchFamily="34" charset="0"/>
              </a:rPr>
              <a:t>luutiheyteen</a:t>
            </a:r>
            <a:r>
              <a:rPr lang="en-US" altLang="fi-FI" sz="2400" b="1" dirty="0">
                <a:solidFill>
                  <a:prstClr val="black"/>
                </a:solidFill>
                <a:latin typeface="Arial" pitchFamily="34" charset="0"/>
                <a:cs typeface="Arial" pitchFamily="34" charset="0"/>
              </a:rPr>
              <a:t>)</a:t>
            </a:r>
            <a:endParaRPr lang="en-US" altLang="fi-FI" sz="2400" dirty="0">
              <a:solidFill>
                <a:prstClr val="black"/>
              </a:solidFill>
              <a:latin typeface="Arial" pitchFamily="34" charset="0"/>
              <a:cs typeface="Arial" pitchFamily="34" charset="0"/>
            </a:endParaRPr>
          </a:p>
        </p:txBody>
      </p:sp>
      <p:sp>
        <p:nvSpPr>
          <p:cNvPr id="3075" name="Text Box 15"/>
          <p:cNvSpPr txBox="1">
            <a:spLocks noChangeArrowheads="1"/>
          </p:cNvSpPr>
          <p:nvPr/>
        </p:nvSpPr>
        <p:spPr bwMode="auto">
          <a:xfrm>
            <a:off x="2209800" y="6275389"/>
            <a:ext cx="7772400" cy="369887"/>
          </a:xfrm>
          <a:prstGeom prst="rect">
            <a:avLst/>
          </a:prstGeom>
          <a:noFill/>
          <a:ln w="9525">
            <a:noFill/>
            <a:miter lim="800000"/>
            <a:headEnd/>
            <a:tailEnd/>
          </a:ln>
        </p:spPr>
        <p:txBody>
          <a:bodyPr>
            <a:spAutoFit/>
          </a:bodyPr>
          <a:lstStyle/>
          <a:p>
            <a:pPr algn="ctr"/>
            <a:r>
              <a:rPr lang="en-US" altLang="fi-FI" sz="900">
                <a:solidFill>
                  <a:prstClr val="black"/>
                </a:solidFill>
                <a:latin typeface="Arial" pitchFamily="34" charset="0"/>
                <a:cs typeface="Arial" pitchFamily="34" charset="0"/>
              </a:rPr>
              <a:t>Reid, I. R. </a:t>
            </a:r>
            <a:r>
              <a:rPr lang="en-GB" altLang="fi-FI" sz="900">
                <a:solidFill>
                  <a:prstClr val="black"/>
                </a:solidFill>
                <a:latin typeface="Arial" pitchFamily="34" charset="0"/>
                <a:cs typeface="Arial" pitchFamily="34" charset="0"/>
              </a:rPr>
              <a:t>(2015) </a:t>
            </a:r>
            <a:r>
              <a:rPr lang="en-US" altLang="fi-FI" sz="900">
                <a:solidFill>
                  <a:prstClr val="black"/>
                </a:solidFill>
                <a:latin typeface="Arial" pitchFamily="34" charset="0"/>
                <a:cs typeface="Arial" pitchFamily="34" charset="0"/>
              </a:rPr>
              <a:t>Short-term and long-term effects of osteoporosis therapies</a:t>
            </a:r>
          </a:p>
          <a:p>
            <a:pPr algn="ctr"/>
            <a:r>
              <a:rPr lang="en-US" altLang="fi-FI" sz="900" i="1">
                <a:solidFill>
                  <a:prstClr val="black"/>
                </a:solidFill>
                <a:latin typeface="Arial" pitchFamily="34" charset="0"/>
                <a:cs typeface="Arial" pitchFamily="34" charset="0"/>
              </a:rPr>
              <a:t>Nat. Rev. Endocrinol.</a:t>
            </a:r>
            <a:r>
              <a:rPr lang="en-US" altLang="fi-FI" sz="900">
                <a:solidFill>
                  <a:prstClr val="black"/>
                </a:solidFill>
                <a:latin typeface="Arial" pitchFamily="34" charset="0"/>
                <a:cs typeface="Arial" pitchFamily="34" charset="0"/>
              </a:rPr>
              <a:t> doi:10.1038/nrendo.2015.71</a:t>
            </a:r>
          </a:p>
        </p:txBody>
      </p:sp>
      <p:pic>
        <p:nvPicPr>
          <p:cNvPr id="3076" name="Picture 5" descr="D:\kuloth\2015\May\06-05-2015\NR_aop\slides_img\nrendo.2015.71-f3.jpg"/>
          <p:cNvPicPr>
            <a:picLocks noChangeAspect="1" noChangeArrowheads="1"/>
          </p:cNvPicPr>
          <p:nvPr/>
        </p:nvPicPr>
        <p:blipFill>
          <a:blip r:embed="rId3" cstate="print"/>
          <a:srcRect/>
          <a:stretch>
            <a:fillRect/>
          </a:stretch>
        </p:blipFill>
        <p:spPr bwMode="auto">
          <a:xfrm>
            <a:off x="2927648" y="1295857"/>
            <a:ext cx="6191622" cy="455683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6"/>
          <p:cNvSpPr txBox="1">
            <a:spLocks noChangeArrowheads="1"/>
          </p:cNvSpPr>
          <p:nvPr/>
        </p:nvSpPr>
        <p:spPr bwMode="auto">
          <a:xfrm>
            <a:off x="1905000" y="523875"/>
            <a:ext cx="8382000" cy="3385542"/>
          </a:xfrm>
          <a:prstGeom prst="rect">
            <a:avLst/>
          </a:prstGeom>
          <a:noFill/>
          <a:ln w="9525">
            <a:noFill/>
            <a:miter lim="800000"/>
            <a:headEnd/>
            <a:tailEnd/>
          </a:ln>
        </p:spPr>
        <p:txBody>
          <a:bodyPr>
            <a:spAutoFit/>
          </a:bodyPr>
          <a:lstStyle/>
          <a:p>
            <a:pPr algn="ctr" defTabSz="457200" fontAlgn="base">
              <a:spcBef>
                <a:spcPct val="0"/>
              </a:spcBef>
              <a:spcAft>
                <a:spcPct val="0"/>
              </a:spcAft>
            </a:pPr>
            <a:r>
              <a:rPr lang="en-US" altLang="fi-FI" sz="3200" b="1" dirty="0" err="1">
                <a:solidFill>
                  <a:prstClr val="black"/>
                </a:solidFill>
                <a:latin typeface="Arial" pitchFamily="34" charset="0"/>
                <a:ea typeface="MS PGothic" pitchFamily="34" charset="-128"/>
                <a:cs typeface="Arial" pitchFamily="34" charset="0"/>
              </a:rPr>
              <a:t>Hoitojen</a:t>
            </a:r>
            <a:r>
              <a:rPr lang="en-US" altLang="fi-FI" sz="3200" b="1" dirty="0">
                <a:solidFill>
                  <a:prstClr val="black"/>
                </a:solidFill>
                <a:latin typeface="Arial" pitchFamily="34" charset="0"/>
                <a:ea typeface="MS PGothic" pitchFamily="34" charset="-128"/>
                <a:cs typeface="Arial" pitchFamily="34" charset="0"/>
              </a:rPr>
              <a:t> </a:t>
            </a:r>
            <a:r>
              <a:rPr lang="en-US" altLang="fi-FI" sz="3200" b="1" dirty="0" err="1">
                <a:solidFill>
                  <a:prstClr val="black"/>
                </a:solidFill>
                <a:latin typeface="Arial" pitchFamily="34" charset="0"/>
                <a:ea typeface="MS PGothic" pitchFamily="34" charset="-128"/>
                <a:cs typeface="Arial" pitchFamily="34" charset="0"/>
              </a:rPr>
              <a:t>teho</a:t>
            </a:r>
            <a:r>
              <a:rPr lang="en-US" altLang="fi-FI" sz="3200" b="1" dirty="0">
                <a:solidFill>
                  <a:prstClr val="black"/>
                </a:solidFill>
                <a:latin typeface="Arial" pitchFamily="34" charset="0"/>
                <a:ea typeface="MS PGothic" pitchFamily="34" charset="-128"/>
                <a:cs typeface="Arial" pitchFamily="34" charset="0"/>
              </a:rPr>
              <a:t> </a:t>
            </a:r>
            <a:r>
              <a:rPr lang="en-US" altLang="fi-FI" sz="3200" b="1" dirty="0" err="1">
                <a:solidFill>
                  <a:prstClr val="black"/>
                </a:solidFill>
                <a:latin typeface="Arial" pitchFamily="34" charset="0"/>
                <a:ea typeface="MS PGothic" pitchFamily="34" charset="-128"/>
                <a:cs typeface="Arial" pitchFamily="34" charset="0"/>
              </a:rPr>
              <a:t>lonkkamurtumien</a:t>
            </a:r>
            <a:r>
              <a:rPr lang="en-US" altLang="fi-FI" sz="3200" b="1" dirty="0">
                <a:solidFill>
                  <a:prstClr val="black"/>
                </a:solidFill>
                <a:latin typeface="Arial" pitchFamily="34" charset="0"/>
                <a:ea typeface="MS PGothic" pitchFamily="34" charset="-128"/>
                <a:cs typeface="Arial" pitchFamily="34" charset="0"/>
              </a:rPr>
              <a:t> </a:t>
            </a:r>
            <a:r>
              <a:rPr lang="en-US" altLang="fi-FI" sz="3200" b="1" dirty="0" err="1">
                <a:solidFill>
                  <a:prstClr val="black"/>
                </a:solidFill>
                <a:latin typeface="Arial" pitchFamily="34" charset="0"/>
                <a:ea typeface="MS PGothic" pitchFamily="34" charset="-128"/>
                <a:cs typeface="Arial" pitchFamily="34" charset="0"/>
              </a:rPr>
              <a:t>estossa</a:t>
            </a:r>
            <a:endParaRPr lang="en-US" altLang="fi-FI" sz="3200" dirty="0">
              <a:solidFill>
                <a:prstClr val="black"/>
              </a:solidFill>
              <a:latin typeface="Arial" pitchFamily="34" charset="0"/>
              <a:ea typeface="MS PGothic" pitchFamily="34" charset="-128"/>
              <a:cs typeface="Arial" pitchFamily="34" charset="0"/>
            </a:endParaRPr>
          </a:p>
          <a:p>
            <a:pPr algn="ctr" defTabSz="457200" fontAlgn="base">
              <a:spcBef>
                <a:spcPct val="0"/>
              </a:spcBef>
              <a:spcAft>
                <a:spcPct val="0"/>
              </a:spcAft>
            </a:pPr>
            <a:endParaRPr lang="en-US" altLang="fi-FI" sz="1400" dirty="0">
              <a:solidFill>
                <a:prstClr val="black"/>
              </a:solidFill>
              <a:latin typeface="Arial" pitchFamily="34" charset="0"/>
              <a:ea typeface="MS PGothic" pitchFamily="34" charset="-128"/>
              <a:cs typeface="Arial" pitchFamily="34" charset="0"/>
            </a:endParaRPr>
          </a:p>
          <a:p>
            <a:pPr algn="ctr" defTabSz="457200" fontAlgn="base">
              <a:spcBef>
                <a:spcPct val="0"/>
              </a:spcBef>
              <a:spcAft>
                <a:spcPct val="0"/>
              </a:spcAft>
            </a:pPr>
            <a:endParaRPr lang="en-US" altLang="fi-FI" sz="1400" dirty="0">
              <a:solidFill>
                <a:prstClr val="black"/>
              </a:solidFill>
              <a:latin typeface="Arial" pitchFamily="34" charset="0"/>
              <a:ea typeface="MS PGothic" pitchFamily="34" charset="-128"/>
              <a:cs typeface="Arial" pitchFamily="34" charset="0"/>
            </a:endParaRPr>
          </a:p>
          <a:p>
            <a:pPr algn="ctr" defTabSz="457200" fontAlgn="base">
              <a:spcBef>
                <a:spcPct val="0"/>
              </a:spcBef>
              <a:spcAft>
                <a:spcPct val="0"/>
              </a:spcAft>
            </a:pPr>
            <a:endParaRPr lang="en-US" altLang="fi-FI" sz="1400" dirty="0">
              <a:solidFill>
                <a:prstClr val="black"/>
              </a:solidFill>
              <a:latin typeface="Arial" pitchFamily="34" charset="0"/>
              <a:ea typeface="MS PGothic" pitchFamily="34" charset="-128"/>
              <a:cs typeface="Arial" pitchFamily="34" charset="0"/>
            </a:endParaRPr>
          </a:p>
          <a:p>
            <a:pPr algn="ctr" defTabSz="457200" fontAlgn="base">
              <a:spcBef>
                <a:spcPct val="0"/>
              </a:spcBef>
              <a:spcAft>
                <a:spcPct val="0"/>
              </a:spcAft>
            </a:pPr>
            <a:endParaRPr lang="en-US" altLang="fi-FI" sz="1400" dirty="0">
              <a:solidFill>
                <a:prstClr val="black"/>
              </a:solidFill>
              <a:latin typeface="Arial" pitchFamily="34" charset="0"/>
              <a:ea typeface="MS PGothic" pitchFamily="34" charset="-128"/>
              <a:cs typeface="Arial" pitchFamily="34" charset="0"/>
            </a:endParaRPr>
          </a:p>
          <a:p>
            <a:pPr algn="ctr" defTabSz="457200" fontAlgn="base">
              <a:spcBef>
                <a:spcPct val="0"/>
              </a:spcBef>
              <a:spcAft>
                <a:spcPct val="0"/>
              </a:spcAft>
            </a:pPr>
            <a:endParaRPr lang="en-US" altLang="fi-FI" sz="1400" dirty="0">
              <a:solidFill>
                <a:prstClr val="black"/>
              </a:solidFill>
              <a:latin typeface="Arial" pitchFamily="34" charset="0"/>
              <a:ea typeface="MS PGothic" pitchFamily="34" charset="-128"/>
              <a:cs typeface="Arial" pitchFamily="34" charset="0"/>
            </a:endParaRPr>
          </a:p>
          <a:p>
            <a:pPr algn="ctr" defTabSz="457200" fontAlgn="base">
              <a:spcBef>
                <a:spcPct val="0"/>
              </a:spcBef>
              <a:spcAft>
                <a:spcPct val="0"/>
              </a:spcAft>
            </a:pPr>
            <a:endParaRPr lang="en-US" altLang="fi-FI" sz="1400" dirty="0">
              <a:solidFill>
                <a:prstClr val="black"/>
              </a:solidFill>
              <a:latin typeface="Arial" pitchFamily="34" charset="0"/>
              <a:ea typeface="MS PGothic" pitchFamily="34" charset="-128"/>
              <a:cs typeface="Arial" pitchFamily="34" charset="0"/>
            </a:endParaRPr>
          </a:p>
          <a:p>
            <a:pPr algn="ctr" defTabSz="457200" fontAlgn="base">
              <a:spcBef>
                <a:spcPct val="0"/>
              </a:spcBef>
              <a:spcAft>
                <a:spcPct val="0"/>
              </a:spcAft>
            </a:pPr>
            <a:endParaRPr lang="en-US" altLang="fi-FI" sz="1400" dirty="0">
              <a:solidFill>
                <a:prstClr val="black"/>
              </a:solidFill>
              <a:latin typeface="Arial" pitchFamily="34" charset="0"/>
              <a:ea typeface="MS PGothic" pitchFamily="34" charset="-128"/>
              <a:cs typeface="Arial" pitchFamily="34" charset="0"/>
            </a:endParaRPr>
          </a:p>
          <a:p>
            <a:pPr algn="ctr" defTabSz="457200" fontAlgn="base">
              <a:spcBef>
                <a:spcPct val="0"/>
              </a:spcBef>
              <a:spcAft>
                <a:spcPct val="0"/>
              </a:spcAft>
            </a:pPr>
            <a:endParaRPr lang="en-US" altLang="fi-FI" sz="1400" dirty="0">
              <a:solidFill>
                <a:prstClr val="black"/>
              </a:solidFill>
              <a:latin typeface="Arial" pitchFamily="34" charset="0"/>
              <a:ea typeface="MS PGothic" pitchFamily="34" charset="-128"/>
              <a:cs typeface="Arial" pitchFamily="34" charset="0"/>
            </a:endParaRPr>
          </a:p>
          <a:p>
            <a:pPr algn="ctr" defTabSz="457200" fontAlgn="base">
              <a:spcBef>
                <a:spcPct val="0"/>
              </a:spcBef>
              <a:spcAft>
                <a:spcPct val="0"/>
              </a:spcAft>
            </a:pPr>
            <a:endParaRPr lang="en-US" altLang="fi-FI" sz="1400" dirty="0">
              <a:solidFill>
                <a:prstClr val="black"/>
              </a:solidFill>
              <a:latin typeface="Arial" pitchFamily="34" charset="0"/>
              <a:ea typeface="MS PGothic" pitchFamily="34" charset="-128"/>
              <a:cs typeface="Arial" pitchFamily="34" charset="0"/>
            </a:endParaRPr>
          </a:p>
          <a:p>
            <a:pPr algn="ctr" defTabSz="457200" fontAlgn="base">
              <a:spcBef>
                <a:spcPct val="0"/>
              </a:spcBef>
              <a:spcAft>
                <a:spcPct val="0"/>
              </a:spcAft>
            </a:pPr>
            <a:endParaRPr lang="en-US" altLang="fi-FI" sz="1400" dirty="0">
              <a:solidFill>
                <a:prstClr val="black"/>
              </a:solidFill>
              <a:latin typeface="Arial" pitchFamily="34" charset="0"/>
              <a:ea typeface="MS PGothic" pitchFamily="34" charset="-128"/>
              <a:cs typeface="Arial" pitchFamily="34" charset="0"/>
            </a:endParaRPr>
          </a:p>
          <a:p>
            <a:pPr algn="ctr" defTabSz="457200" fontAlgn="base">
              <a:spcBef>
                <a:spcPct val="0"/>
              </a:spcBef>
              <a:spcAft>
                <a:spcPct val="0"/>
              </a:spcAft>
            </a:pPr>
            <a:endParaRPr lang="en-US" altLang="fi-FI" sz="1400" dirty="0">
              <a:solidFill>
                <a:prstClr val="black"/>
              </a:solidFill>
              <a:latin typeface="Arial" pitchFamily="34" charset="0"/>
              <a:ea typeface="MS PGothic" pitchFamily="34" charset="-128"/>
              <a:cs typeface="Arial" pitchFamily="34" charset="0"/>
            </a:endParaRPr>
          </a:p>
          <a:p>
            <a:pPr algn="ctr" defTabSz="457200" fontAlgn="base">
              <a:spcBef>
                <a:spcPct val="0"/>
              </a:spcBef>
              <a:spcAft>
                <a:spcPct val="0"/>
              </a:spcAft>
            </a:pPr>
            <a:endParaRPr lang="en-US" altLang="fi-FI" sz="1400" dirty="0">
              <a:solidFill>
                <a:prstClr val="black"/>
              </a:solidFill>
              <a:latin typeface="Arial" pitchFamily="34" charset="0"/>
              <a:ea typeface="MS PGothic" pitchFamily="34" charset="-128"/>
              <a:cs typeface="Arial" pitchFamily="34" charset="0"/>
            </a:endParaRPr>
          </a:p>
          <a:p>
            <a:pPr algn="ctr" defTabSz="457200" fontAlgn="base">
              <a:spcBef>
                <a:spcPct val="0"/>
              </a:spcBef>
              <a:spcAft>
                <a:spcPct val="0"/>
              </a:spcAft>
            </a:pPr>
            <a:endParaRPr lang="en-US" altLang="fi-FI" sz="1400" dirty="0">
              <a:solidFill>
                <a:prstClr val="black"/>
              </a:solidFill>
              <a:latin typeface="Arial" pitchFamily="34" charset="0"/>
              <a:ea typeface="MS PGothic" pitchFamily="34" charset="-128"/>
              <a:cs typeface="Arial" pitchFamily="34" charset="0"/>
            </a:endParaRPr>
          </a:p>
        </p:txBody>
      </p:sp>
      <p:sp>
        <p:nvSpPr>
          <p:cNvPr id="3075" name="Text Box 15"/>
          <p:cNvSpPr txBox="1">
            <a:spLocks noChangeArrowheads="1"/>
          </p:cNvSpPr>
          <p:nvPr/>
        </p:nvSpPr>
        <p:spPr bwMode="auto">
          <a:xfrm>
            <a:off x="2209800" y="6275389"/>
            <a:ext cx="7772400" cy="369887"/>
          </a:xfrm>
          <a:prstGeom prst="rect">
            <a:avLst/>
          </a:prstGeom>
          <a:noFill/>
          <a:ln w="9525">
            <a:noFill/>
            <a:miter lim="800000"/>
            <a:headEnd/>
            <a:tailEnd/>
          </a:ln>
        </p:spPr>
        <p:txBody>
          <a:bodyPr>
            <a:spAutoFit/>
          </a:bodyPr>
          <a:lstStyle/>
          <a:p>
            <a:pPr algn="ctr" defTabSz="457200" fontAlgn="base">
              <a:spcBef>
                <a:spcPct val="0"/>
              </a:spcBef>
              <a:spcAft>
                <a:spcPct val="0"/>
              </a:spcAft>
            </a:pPr>
            <a:r>
              <a:rPr lang="en-US" altLang="fi-FI" sz="900">
                <a:solidFill>
                  <a:prstClr val="black"/>
                </a:solidFill>
                <a:latin typeface="Arial" pitchFamily="34" charset="0"/>
                <a:ea typeface="MS PGothic" pitchFamily="34" charset="-128"/>
                <a:cs typeface="Arial" pitchFamily="34" charset="0"/>
              </a:rPr>
              <a:t>Reid, I. R. </a:t>
            </a:r>
            <a:r>
              <a:rPr lang="en-GB" altLang="fi-FI" sz="900">
                <a:solidFill>
                  <a:prstClr val="black"/>
                </a:solidFill>
                <a:latin typeface="Arial" pitchFamily="34" charset="0"/>
                <a:ea typeface="MS PGothic" pitchFamily="34" charset="-128"/>
                <a:cs typeface="Arial" pitchFamily="34" charset="0"/>
              </a:rPr>
              <a:t>(2015) </a:t>
            </a:r>
            <a:r>
              <a:rPr lang="en-US" altLang="fi-FI" sz="900">
                <a:solidFill>
                  <a:prstClr val="black"/>
                </a:solidFill>
                <a:latin typeface="Arial" pitchFamily="34" charset="0"/>
                <a:ea typeface="MS PGothic" pitchFamily="34" charset="-128"/>
                <a:cs typeface="Arial" pitchFamily="34" charset="0"/>
              </a:rPr>
              <a:t>Short-term and long-term effects of osteoporosis therapies</a:t>
            </a:r>
          </a:p>
          <a:p>
            <a:pPr algn="ctr" defTabSz="457200" fontAlgn="base">
              <a:spcBef>
                <a:spcPct val="0"/>
              </a:spcBef>
              <a:spcAft>
                <a:spcPct val="0"/>
              </a:spcAft>
            </a:pPr>
            <a:r>
              <a:rPr lang="en-US" altLang="fi-FI" sz="900" i="1">
                <a:solidFill>
                  <a:prstClr val="black"/>
                </a:solidFill>
                <a:latin typeface="Arial" pitchFamily="34" charset="0"/>
                <a:ea typeface="MS PGothic" pitchFamily="34" charset="-128"/>
                <a:cs typeface="Arial" pitchFamily="34" charset="0"/>
              </a:rPr>
              <a:t>Nat. Rev. Endocrinol.</a:t>
            </a:r>
            <a:r>
              <a:rPr lang="en-US" altLang="fi-FI" sz="900">
                <a:solidFill>
                  <a:prstClr val="black"/>
                </a:solidFill>
                <a:latin typeface="Arial" pitchFamily="34" charset="0"/>
                <a:ea typeface="MS PGothic" pitchFamily="34" charset="-128"/>
                <a:cs typeface="Arial" pitchFamily="34" charset="0"/>
              </a:rPr>
              <a:t> doi:10.1038/nrendo.2015.71</a:t>
            </a:r>
          </a:p>
        </p:txBody>
      </p:sp>
      <p:pic>
        <p:nvPicPr>
          <p:cNvPr id="3076" name="Picture 5" descr="D:\kuloth\2015\May\06-05-2015\NR_aop\slides_img\nrendo.2015.71-f1.jpg"/>
          <p:cNvPicPr>
            <a:picLocks noChangeAspect="1" noChangeArrowheads="1"/>
          </p:cNvPicPr>
          <p:nvPr/>
        </p:nvPicPr>
        <p:blipFill>
          <a:blip r:embed="rId3" cstate="print"/>
          <a:srcRect/>
          <a:stretch>
            <a:fillRect/>
          </a:stretch>
        </p:blipFill>
        <p:spPr bwMode="auto">
          <a:xfrm>
            <a:off x="3371850" y="1157289"/>
            <a:ext cx="5448300" cy="47910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normAutofit/>
          </a:bodyPr>
          <a:lstStyle/>
          <a:p>
            <a:pPr algn="l"/>
            <a:endParaRPr lang="fi-FI" sz="2400" dirty="0">
              <a:latin typeface="+mn-lt"/>
            </a:endParaRPr>
          </a:p>
        </p:txBody>
      </p:sp>
      <p:sp>
        <p:nvSpPr>
          <p:cNvPr id="2" name="Tekstiruutu 1">
            <a:extLst>
              <a:ext uri="{FF2B5EF4-FFF2-40B4-BE49-F238E27FC236}">
                <a16:creationId xmlns:a16="http://schemas.microsoft.com/office/drawing/2014/main" id="{11820FCA-CDA1-D575-B826-540FB2509B9F}"/>
              </a:ext>
            </a:extLst>
          </p:cNvPr>
          <p:cNvSpPr txBox="1"/>
          <p:nvPr/>
        </p:nvSpPr>
        <p:spPr>
          <a:xfrm>
            <a:off x="2080329" y="1444566"/>
            <a:ext cx="5417229" cy="3046988"/>
          </a:xfrm>
          <a:prstGeom prst="rect">
            <a:avLst/>
          </a:prstGeom>
          <a:noFill/>
        </p:spPr>
        <p:txBody>
          <a:bodyPr wrap="square" rtlCol="0">
            <a:spAutoFit/>
          </a:bodyPr>
          <a:lstStyle/>
          <a:p>
            <a:r>
              <a:rPr lang="fi-FI" sz="4800" b="1" dirty="0"/>
              <a:t>Ongelma hoidon toteutuvuus </a:t>
            </a:r>
          </a:p>
          <a:p>
            <a:r>
              <a:rPr lang="fi-FI" sz="4800" b="1" dirty="0" err="1"/>
              <a:t>peroraaalisilla</a:t>
            </a:r>
            <a:endParaRPr lang="fi-FI" sz="4800" b="1" dirty="0"/>
          </a:p>
          <a:p>
            <a:r>
              <a:rPr lang="fi-FI" sz="4800" b="1" dirty="0" err="1"/>
              <a:t>bisfosfonaateilla</a:t>
            </a:r>
            <a:endParaRPr lang="fi-FI" sz="4800" b="1" dirty="0"/>
          </a:p>
        </p:txBody>
      </p:sp>
      <p:sp>
        <p:nvSpPr>
          <p:cNvPr id="5" name="Tekstiruutu 4">
            <a:extLst>
              <a:ext uri="{FF2B5EF4-FFF2-40B4-BE49-F238E27FC236}">
                <a16:creationId xmlns:a16="http://schemas.microsoft.com/office/drawing/2014/main" id="{7CA063BE-7032-6789-CDD2-335220136E2F}"/>
              </a:ext>
            </a:extLst>
          </p:cNvPr>
          <p:cNvSpPr txBox="1"/>
          <p:nvPr/>
        </p:nvSpPr>
        <p:spPr>
          <a:xfrm>
            <a:off x="2080329" y="4861974"/>
            <a:ext cx="6992042" cy="1569660"/>
          </a:xfrm>
          <a:prstGeom prst="rect">
            <a:avLst/>
          </a:prstGeom>
          <a:noFill/>
        </p:spPr>
        <p:txBody>
          <a:bodyPr wrap="none" rtlCol="0">
            <a:spAutoFit/>
          </a:bodyPr>
          <a:lstStyle/>
          <a:p>
            <a:r>
              <a:rPr lang="fi-FI" sz="4800" b="1" dirty="0"/>
              <a:t>Otettava ohjeiden mukaan</a:t>
            </a:r>
          </a:p>
          <a:p>
            <a:r>
              <a:rPr lang="fi-FI" sz="4800" b="1" dirty="0"/>
              <a:t>Hyötyosuus alle 1 % </a:t>
            </a:r>
          </a:p>
        </p:txBody>
      </p:sp>
    </p:spTree>
    <p:extLst>
      <p:ext uri="{BB962C8B-B14F-4D97-AF65-F5344CB8AC3E}">
        <p14:creationId xmlns:p14="http://schemas.microsoft.com/office/powerpoint/2010/main" val="3327600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1271464" y="-18256"/>
            <a:ext cx="8229600" cy="1143000"/>
          </a:xfrm>
        </p:spPr>
        <p:txBody>
          <a:bodyPr rtlCol="0">
            <a:normAutofit/>
          </a:bodyPr>
          <a:lstStyle/>
          <a:p>
            <a:pPr>
              <a:defRPr/>
            </a:pPr>
            <a:r>
              <a:rPr lang="fi-FI" dirty="0">
                <a:solidFill>
                  <a:schemeClr val="accent1"/>
                </a:solidFill>
                <a:ea typeface="+mj-ea"/>
              </a:rPr>
              <a:t>Viitekehys</a:t>
            </a:r>
          </a:p>
        </p:txBody>
      </p:sp>
      <p:sp>
        <p:nvSpPr>
          <p:cNvPr id="5" name="Sisällön paikkamerkki 4"/>
          <p:cNvSpPr>
            <a:spLocks noGrp="1"/>
          </p:cNvSpPr>
          <p:nvPr>
            <p:ph idx="1"/>
          </p:nvPr>
        </p:nvSpPr>
        <p:spPr>
          <a:xfrm>
            <a:off x="1847528" y="1124745"/>
            <a:ext cx="8712968" cy="5412581"/>
          </a:xfrm>
        </p:spPr>
        <p:txBody>
          <a:bodyPr>
            <a:normAutofit/>
          </a:bodyPr>
          <a:lstStyle/>
          <a:p>
            <a:pPr>
              <a:lnSpc>
                <a:spcPct val="80000"/>
              </a:lnSpc>
            </a:pPr>
            <a:r>
              <a:rPr lang="fi-FI" altLang="fi-FI" sz="2000" b="1" dirty="0"/>
              <a:t>LKT, sisätautiopin dosentti, sisätautien, endokrinologian ja geriatrian erikoislääkäri, diabeteksen ja haavan hoidon erityispätevyys</a:t>
            </a:r>
          </a:p>
          <a:p>
            <a:pPr>
              <a:lnSpc>
                <a:spcPct val="80000"/>
              </a:lnSpc>
            </a:pPr>
            <a:r>
              <a:rPr lang="fi-FI" altLang="fi-FI" sz="2000" b="1" dirty="0"/>
              <a:t>Kliininen toiminta</a:t>
            </a:r>
          </a:p>
          <a:p>
            <a:pPr lvl="1">
              <a:lnSpc>
                <a:spcPct val="80000"/>
              </a:lnSpc>
            </a:pPr>
            <a:r>
              <a:rPr lang="fi-FI" altLang="fi-FI" sz="1500" dirty="0"/>
              <a:t>Endokrinologi, Päijät-Hämeen keskussairaala, Savonlinnan keskussairaala</a:t>
            </a:r>
          </a:p>
          <a:p>
            <a:pPr lvl="1">
              <a:lnSpc>
                <a:spcPct val="80000"/>
              </a:lnSpc>
            </a:pPr>
            <a:r>
              <a:rPr lang="fi-FI" altLang="fi-FI" sz="1500" dirty="0"/>
              <a:t>Eiran sairaala ja Mehiläinen Oy</a:t>
            </a:r>
          </a:p>
          <a:p>
            <a:pPr>
              <a:lnSpc>
                <a:spcPct val="80000"/>
              </a:lnSpc>
            </a:pPr>
            <a:r>
              <a:rPr lang="fi-FI" altLang="fi-FI" sz="2000" b="1" dirty="0"/>
              <a:t>Tutkimus ja kehitystyö</a:t>
            </a:r>
          </a:p>
          <a:p>
            <a:pPr lvl="1">
              <a:lnSpc>
                <a:spcPct val="80000"/>
              </a:lnSpc>
            </a:pPr>
            <a:r>
              <a:rPr lang="fi-FI" altLang="fi-FI" sz="1500" dirty="0"/>
              <a:t>Tutkijalähtöisiä tutkimusprojekteja</a:t>
            </a:r>
          </a:p>
          <a:p>
            <a:pPr>
              <a:lnSpc>
                <a:spcPct val="80000"/>
              </a:lnSpc>
            </a:pPr>
            <a:r>
              <a:rPr lang="fi-FI" altLang="fi-FI" sz="2000" b="1" dirty="0"/>
              <a:t>Koulutustoiminta</a:t>
            </a:r>
          </a:p>
          <a:p>
            <a:pPr lvl="1">
              <a:lnSpc>
                <a:spcPct val="80000"/>
              </a:lnSpc>
            </a:pPr>
            <a:r>
              <a:rPr lang="fi-FI" altLang="fi-FI" sz="1500" dirty="0"/>
              <a:t>Verkkokurssi (Oppiportti)</a:t>
            </a:r>
          </a:p>
          <a:p>
            <a:pPr lvl="1">
              <a:lnSpc>
                <a:spcPct val="80000"/>
              </a:lnSpc>
            </a:pPr>
            <a:r>
              <a:rPr lang="fi-FI" altLang="fi-FI" sz="1500" dirty="0"/>
              <a:t>Diabetes kirja (toimittaja)</a:t>
            </a:r>
            <a:endParaRPr lang="fi-FI" altLang="fi-FI" sz="1900" dirty="0"/>
          </a:p>
          <a:p>
            <a:pPr lvl="1">
              <a:lnSpc>
                <a:spcPct val="80000"/>
              </a:lnSpc>
            </a:pPr>
            <a:r>
              <a:rPr lang="fi-FI" altLang="fi-FI" sz="1400" dirty="0"/>
              <a:t>Osteoporoosi ja tyypin 2 diabetes Käypä Hoito,  puheenjohtaja</a:t>
            </a:r>
          </a:p>
          <a:p>
            <a:pPr>
              <a:lnSpc>
                <a:spcPct val="80000"/>
              </a:lnSpc>
            </a:pPr>
            <a:r>
              <a:rPr lang="fi-FI" altLang="fi-FI" sz="2000" b="1" dirty="0"/>
              <a:t>Muut sidonnaisuudet</a:t>
            </a:r>
          </a:p>
          <a:p>
            <a:pPr lvl="1">
              <a:lnSpc>
                <a:spcPct val="80000"/>
              </a:lnSpc>
            </a:pPr>
            <a:r>
              <a:rPr lang="fi-FI" altLang="fi-FI" sz="1500" dirty="0"/>
              <a:t>Luentopalkkiot  Amgen, Lilly, Novo </a:t>
            </a:r>
            <a:r>
              <a:rPr lang="fi-FI" altLang="fi-FI" sz="1500" dirty="0" err="1"/>
              <a:t>Nordisk</a:t>
            </a:r>
            <a:r>
              <a:rPr lang="fi-FI" altLang="fi-FI" sz="1500" dirty="0"/>
              <a:t>, Sanofi </a:t>
            </a:r>
            <a:r>
              <a:rPr lang="fi-FI" altLang="fi-FI" sz="1500" dirty="0" err="1"/>
              <a:t>aventis</a:t>
            </a:r>
            <a:r>
              <a:rPr lang="fi-FI" altLang="fi-FI" sz="1500" dirty="0"/>
              <a:t>,  Boehringer Ingelheim, Astra, Bayern</a:t>
            </a:r>
          </a:p>
          <a:p>
            <a:pPr lvl="1">
              <a:lnSpc>
                <a:spcPct val="80000"/>
              </a:lnSpc>
            </a:pPr>
            <a:r>
              <a:rPr lang="fi-FI" altLang="fi-FI" sz="1500" dirty="0" err="1"/>
              <a:t>Advisory</a:t>
            </a:r>
            <a:r>
              <a:rPr lang="fi-FI" altLang="fi-FI" sz="1500" dirty="0"/>
              <a:t> Board: Amgen, Novo </a:t>
            </a:r>
            <a:r>
              <a:rPr lang="fi-FI" altLang="fi-FI" sz="1500" dirty="0" err="1"/>
              <a:t>Nordisk</a:t>
            </a:r>
            <a:r>
              <a:rPr lang="fi-FI" altLang="fi-FI" sz="1500" dirty="0"/>
              <a:t>, Eli Lilly, GSK, Boehringer Ingelheim</a:t>
            </a:r>
          </a:p>
          <a:p>
            <a:pPr lvl="1">
              <a:lnSpc>
                <a:spcPct val="80000"/>
              </a:lnSpc>
            </a:pPr>
            <a:r>
              <a:rPr lang="fi-FI" altLang="fi-FI" sz="1500" dirty="0"/>
              <a:t>Kongressimatkat: Novo </a:t>
            </a:r>
            <a:r>
              <a:rPr lang="fi-FI" altLang="fi-FI" sz="1500" dirty="0" err="1"/>
              <a:t>Nordisk</a:t>
            </a:r>
            <a:endParaRPr lang="fi-FI" altLang="fi-FI" sz="1500" dirty="0"/>
          </a:p>
          <a:p>
            <a:pPr marL="457200" lvl="1" indent="0">
              <a:lnSpc>
                <a:spcPct val="80000"/>
              </a:lnSpc>
              <a:buNone/>
            </a:pPr>
            <a:endParaRPr lang="fi-FI" altLang="fi-FI" sz="1500" dirty="0"/>
          </a:p>
          <a:p>
            <a:pPr lvl="1">
              <a:lnSpc>
                <a:spcPct val="80000"/>
              </a:lnSpc>
              <a:buNone/>
            </a:pPr>
            <a:endParaRPr lang="fi-FI" altLang="fi-FI" sz="1500" dirty="0"/>
          </a:p>
          <a:p>
            <a:pPr lvl="1">
              <a:lnSpc>
                <a:spcPct val="80000"/>
              </a:lnSpc>
              <a:buNone/>
            </a:pPr>
            <a:endParaRPr lang="fi-FI" altLang="fi-FI" sz="1500" dirty="0"/>
          </a:p>
          <a:p>
            <a:pPr>
              <a:lnSpc>
                <a:spcPct val="80000"/>
              </a:lnSpc>
            </a:pPr>
            <a:endParaRPr lang="fi-FI" altLang="fi-FI" sz="3000" dirty="0"/>
          </a:p>
        </p:txBody>
      </p:sp>
    </p:spTree>
    <p:extLst>
      <p:ext uri="{BB962C8B-B14F-4D97-AF65-F5344CB8AC3E}">
        <p14:creationId xmlns:p14="http://schemas.microsoft.com/office/powerpoint/2010/main" val="169593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036EAB-D46F-AB64-24C8-E72CC3E2A035}"/>
              </a:ext>
            </a:extLst>
          </p:cNvPr>
          <p:cNvSpPr>
            <a:spLocks noGrp="1"/>
          </p:cNvSpPr>
          <p:nvPr>
            <p:ph type="title"/>
          </p:nvPr>
        </p:nvSpPr>
        <p:spPr/>
        <p:txBody>
          <a:bodyPr/>
          <a:lstStyle/>
          <a:p>
            <a:r>
              <a:rPr lang="fi-FI" dirty="0" err="1"/>
              <a:t>Denosumabi</a:t>
            </a:r>
            <a:r>
              <a:rPr lang="fi-FI" dirty="0"/>
              <a:t> (</a:t>
            </a:r>
            <a:r>
              <a:rPr lang="fi-FI" dirty="0" err="1"/>
              <a:t>Prolia</a:t>
            </a:r>
            <a:r>
              <a:rPr lang="fi-FI" dirty="0"/>
              <a:t>®)</a:t>
            </a:r>
          </a:p>
        </p:txBody>
      </p:sp>
      <p:sp>
        <p:nvSpPr>
          <p:cNvPr id="3" name="Sisällön paikkamerkki 2">
            <a:extLst>
              <a:ext uri="{FF2B5EF4-FFF2-40B4-BE49-F238E27FC236}">
                <a16:creationId xmlns:a16="http://schemas.microsoft.com/office/drawing/2014/main" id="{68A6DAA9-FCC0-55A6-F593-AB844F5444FF}"/>
              </a:ext>
            </a:extLst>
          </p:cNvPr>
          <p:cNvSpPr>
            <a:spLocks noGrp="1"/>
          </p:cNvSpPr>
          <p:nvPr>
            <p:ph sz="half" idx="1"/>
          </p:nvPr>
        </p:nvSpPr>
        <p:spPr/>
        <p:txBody>
          <a:bodyPr/>
          <a:lstStyle/>
          <a:p>
            <a:r>
              <a:rPr lang="fi-FI" dirty="0"/>
              <a:t>Biologinen lääke </a:t>
            </a:r>
          </a:p>
          <a:p>
            <a:r>
              <a:rPr lang="fi-FI" dirty="0"/>
              <a:t>Ihonalaispistos 6 kk välein</a:t>
            </a:r>
          </a:p>
          <a:p>
            <a:r>
              <a:rPr lang="fi-FI" dirty="0"/>
              <a:t>Luun hajoamisen esto</a:t>
            </a:r>
          </a:p>
          <a:p>
            <a:r>
              <a:rPr lang="fi-FI" dirty="0"/>
              <a:t>Tehokas</a:t>
            </a:r>
          </a:p>
          <a:p>
            <a:r>
              <a:rPr lang="fi-FI" dirty="0"/>
              <a:t>Hyvin siedetty</a:t>
            </a:r>
          </a:p>
          <a:p>
            <a:r>
              <a:rPr lang="fi-FI" dirty="0"/>
              <a:t>Kalsiumtason seuranta </a:t>
            </a:r>
          </a:p>
        </p:txBody>
      </p:sp>
      <p:sp>
        <p:nvSpPr>
          <p:cNvPr id="4" name="Sisällön paikkamerkki 3">
            <a:extLst>
              <a:ext uri="{FF2B5EF4-FFF2-40B4-BE49-F238E27FC236}">
                <a16:creationId xmlns:a16="http://schemas.microsoft.com/office/drawing/2014/main" id="{A7BE04BA-6131-0DD1-F3E9-0BCE642E0710}"/>
              </a:ext>
            </a:extLst>
          </p:cNvPr>
          <p:cNvSpPr>
            <a:spLocks noGrp="1"/>
          </p:cNvSpPr>
          <p:nvPr>
            <p:ph sz="half" idx="2"/>
          </p:nvPr>
        </p:nvSpPr>
        <p:spPr/>
        <p:txBody>
          <a:bodyPr/>
          <a:lstStyle/>
          <a:p>
            <a:r>
              <a:rPr lang="fi-FI" dirty="0" err="1"/>
              <a:t>Biosimilaarit</a:t>
            </a:r>
            <a:r>
              <a:rPr lang="fi-FI" dirty="0"/>
              <a:t> tulossa – hinta laskenee </a:t>
            </a:r>
          </a:p>
          <a:p>
            <a:r>
              <a:rPr lang="fi-FI" dirty="0"/>
              <a:t>Vaikutus luun syöjäsolujen syntyyn </a:t>
            </a:r>
          </a:p>
        </p:txBody>
      </p:sp>
    </p:spTree>
    <p:extLst>
      <p:ext uri="{BB962C8B-B14F-4D97-AF65-F5344CB8AC3E}">
        <p14:creationId xmlns:p14="http://schemas.microsoft.com/office/powerpoint/2010/main" val="1636971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3650" name="Group 9"/>
          <p:cNvGrpSpPr>
            <a:grpSpLocks/>
          </p:cNvGrpSpPr>
          <p:nvPr/>
        </p:nvGrpSpPr>
        <p:grpSpPr bwMode="auto">
          <a:xfrm>
            <a:off x="5303839" y="476251"/>
            <a:ext cx="1152525" cy="1038225"/>
            <a:chOff x="748347" y="1765302"/>
            <a:chExt cx="1336041" cy="1254475"/>
          </a:xfrm>
        </p:grpSpPr>
        <p:grpSp>
          <p:nvGrpSpPr>
            <p:cNvPr id="283818" name="Group 106"/>
            <p:cNvGrpSpPr>
              <a:grpSpLocks/>
            </p:cNvGrpSpPr>
            <p:nvPr/>
          </p:nvGrpSpPr>
          <p:grpSpPr bwMode="auto">
            <a:xfrm>
              <a:off x="914400" y="1765302"/>
              <a:ext cx="1087438" cy="679451"/>
              <a:chOff x="2466" y="968"/>
              <a:chExt cx="685" cy="428"/>
            </a:xfrm>
          </p:grpSpPr>
          <p:sp>
            <p:nvSpPr>
              <p:cNvPr id="13" name="Oval 107"/>
              <p:cNvSpPr>
                <a:spLocks noChangeArrowheads="1"/>
              </p:cNvSpPr>
              <p:nvPr/>
            </p:nvSpPr>
            <p:spPr bwMode="ltGray">
              <a:xfrm>
                <a:off x="2466" y="1053"/>
                <a:ext cx="343" cy="343"/>
              </a:xfrm>
              <a:prstGeom prst="ellipse">
                <a:avLst/>
              </a:prstGeom>
              <a:solidFill>
                <a:srgbClr val="5B9AD9"/>
              </a:solidFill>
              <a:ln w="28575">
                <a:solidFill>
                  <a:srgbClr val="73B5FF"/>
                </a:solidFill>
                <a:round/>
                <a:headEnd/>
                <a:tailEnd/>
              </a:ln>
            </p:spPr>
            <p:txBody>
              <a:bodyPr wrap="none" anchor="ctr"/>
              <a:lstStyle/>
              <a:p>
                <a:pPr>
                  <a:defRPr/>
                </a:pPr>
                <a:endParaRPr lang="de-CH" sz="800" kern="0">
                  <a:solidFill>
                    <a:prstClr val="black"/>
                  </a:solidFill>
                  <a:latin typeface="Lucida Sans Unicode"/>
                  <a:cs typeface="Arial" charset="0"/>
                </a:endParaRPr>
              </a:p>
            </p:txBody>
          </p:sp>
          <p:sp>
            <p:nvSpPr>
              <p:cNvPr id="14" name="Oval 108"/>
              <p:cNvSpPr>
                <a:spLocks noChangeArrowheads="1"/>
              </p:cNvSpPr>
              <p:nvPr/>
            </p:nvSpPr>
            <p:spPr bwMode="auto">
              <a:xfrm>
                <a:off x="2511" y="1112"/>
                <a:ext cx="213" cy="153"/>
              </a:xfrm>
              <a:prstGeom prst="ellipse">
                <a:avLst/>
              </a:prstGeom>
              <a:solidFill>
                <a:srgbClr val="006AD0"/>
              </a:solidFill>
              <a:ln w="9525">
                <a:solidFill>
                  <a:srgbClr val="006AD0"/>
                </a:solidFill>
                <a:round/>
                <a:headEnd/>
                <a:tailEnd/>
              </a:ln>
            </p:spPr>
            <p:txBody>
              <a:bodyPr wrap="none" anchor="ctr"/>
              <a:lstStyle/>
              <a:p>
                <a:pPr>
                  <a:defRPr/>
                </a:pPr>
                <a:endParaRPr lang="de-CH" sz="800" kern="0">
                  <a:solidFill>
                    <a:prstClr val="black"/>
                  </a:solidFill>
                  <a:latin typeface="Lucida Sans Unicode"/>
                  <a:cs typeface="Arial" charset="0"/>
                </a:endParaRPr>
              </a:p>
            </p:txBody>
          </p:sp>
          <p:sp>
            <p:nvSpPr>
              <p:cNvPr id="15" name="Oval 109"/>
              <p:cNvSpPr>
                <a:spLocks noChangeArrowheads="1"/>
              </p:cNvSpPr>
              <p:nvPr/>
            </p:nvSpPr>
            <p:spPr bwMode="ltGray">
              <a:xfrm>
                <a:off x="2809" y="968"/>
                <a:ext cx="342" cy="342"/>
              </a:xfrm>
              <a:prstGeom prst="ellipse">
                <a:avLst/>
              </a:prstGeom>
              <a:solidFill>
                <a:srgbClr val="5B9AD9"/>
              </a:solidFill>
              <a:ln w="28575">
                <a:solidFill>
                  <a:srgbClr val="73B5FF"/>
                </a:solidFill>
                <a:round/>
                <a:headEnd/>
                <a:tailEnd/>
              </a:ln>
            </p:spPr>
            <p:txBody>
              <a:bodyPr wrap="none" anchor="ctr"/>
              <a:lstStyle/>
              <a:p>
                <a:pPr>
                  <a:defRPr/>
                </a:pPr>
                <a:endParaRPr lang="de-CH" sz="800" kern="0">
                  <a:solidFill>
                    <a:prstClr val="black"/>
                  </a:solidFill>
                  <a:latin typeface="Lucida Sans Unicode"/>
                  <a:cs typeface="Arial" charset="0"/>
                </a:endParaRPr>
              </a:p>
            </p:txBody>
          </p:sp>
          <p:sp>
            <p:nvSpPr>
              <p:cNvPr id="16" name="Oval 110"/>
              <p:cNvSpPr>
                <a:spLocks noChangeArrowheads="1"/>
              </p:cNvSpPr>
              <p:nvPr/>
            </p:nvSpPr>
            <p:spPr bwMode="auto">
              <a:xfrm>
                <a:off x="2854" y="1027"/>
                <a:ext cx="213" cy="152"/>
              </a:xfrm>
              <a:prstGeom prst="ellipse">
                <a:avLst/>
              </a:prstGeom>
              <a:solidFill>
                <a:srgbClr val="006AD0"/>
              </a:solidFill>
              <a:ln w="9525">
                <a:solidFill>
                  <a:srgbClr val="006AD0"/>
                </a:solidFill>
                <a:round/>
                <a:headEnd/>
                <a:tailEnd/>
              </a:ln>
            </p:spPr>
            <p:txBody>
              <a:bodyPr wrap="none" anchor="ctr"/>
              <a:lstStyle/>
              <a:p>
                <a:pPr>
                  <a:defRPr/>
                </a:pPr>
                <a:endParaRPr lang="de-CH" sz="800" kern="0">
                  <a:solidFill>
                    <a:prstClr val="black"/>
                  </a:solidFill>
                  <a:latin typeface="Lucida Sans Unicode"/>
                  <a:cs typeface="Arial" charset="0"/>
                </a:endParaRPr>
              </a:p>
            </p:txBody>
          </p:sp>
        </p:grpSp>
        <p:sp>
          <p:nvSpPr>
            <p:cNvPr id="12" name="Text Box 111"/>
            <p:cNvSpPr txBox="1">
              <a:spLocks noChangeArrowheads="1"/>
            </p:cNvSpPr>
            <p:nvPr/>
          </p:nvSpPr>
          <p:spPr bwMode="auto">
            <a:xfrm>
              <a:off x="748347" y="2461594"/>
              <a:ext cx="1336041" cy="558183"/>
            </a:xfrm>
            <a:prstGeom prst="rect">
              <a:avLst/>
            </a:prstGeom>
            <a:noFill/>
            <a:ln w="12700">
              <a:noFill/>
              <a:miter lim="800000"/>
              <a:headEnd type="none" w="sm" len="sm"/>
              <a:tailEnd type="none" w="sm" len="sm"/>
            </a:ln>
          </p:spPr>
          <p:txBody>
            <a:bodyPr>
              <a:spAutoFit/>
            </a:bodyPr>
            <a:lstStyle/>
            <a:p>
              <a:pPr defTabSz="762000" eaLnBrk="0" hangingPunct="0">
                <a:defRPr/>
              </a:pPr>
              <a:r>
                <a:rPr lang="en-US" sz="1200" b="1" kern="0" dirty="0">
                  <a:solidFill>
                    <a:prstClr val="black"/>
                  </a:solidFill>
                  <a:latin typeface="Lucida Sans Unicode"/>
                  <a:ea typeface="Arial Unicode MS" pitchFamily="34" charset="-128"/>
                  <a:cs typeface="Arial" charset="0"/>
                </a:rPr>
                <a:t>Osteoklastin </a:t>
              </a:r>
              <a:r>
                <a:rPr lang="en-US" sz="1200" b="1" kern="0" dirty="0" err="1">
                  <a:solidFill>
                    <a:prstClr val="black"/>
                  </a:solidFill>
                  <a:latin typeface="Lucida Sans Unicode"/>
                  <a:ea typeface="Arial Unicode MS" pitchFamily="34" charset="-128"/>
                  <a:cs typeface="Arial" charset="0"/>
                </a:rPr>
                <a:t>esiasteita</a:t>
              </a:r>
              <a:endParaRPr lang="en-US" sz="1200" b="1" kern="0" dirty="0">
                <a:solidFill>
                  <a:prstClr val="black"/>
                </a:solidFill>
                <a:latin typeface="Lucida Sans Unicode"/>
                <a:ea typeface="Arial Unicode MS" pitchFamily="34" charset="-128"/>
                <a:cs typeface="Arial" charset="0"/>
              </a:endParaRPr>
            </a:p>
          </p:txBody>
        </p:sp>
      </p:grpSp>
      <p:grpSp>
        <p:nvGrpSpPr>
          <p:cNvPr id="283651" name="Group 198"/>
          <p:cNvGrpSpPr>
            <a:grpSpLocks/>
          </p:cNvGrpSpPr>
          <p:nvPr/>
        </p:nvGrpSpPr>
        <p:grpSpPr bwMode="auto">
          <a:xfrm>
            <a:off x="1549400" y="3625851"/>
            <a:ext cx="3106738" cy="2398713"/>
            <a:chOff x="5634038" y="3694119"/>
            <a:chExt cx="3106737" cy="2398726"/>
          </a:xfrm>
        </p:grpSpPr>
        <p:sp>
          <p:nvSpPr>
            <p:cNvPr id="200" name="Text Box 93"/>
            <p:cNvSpPr txBox="1">
              <a:spLocks noChangeArrowheads="1"/>
            </p:cNvSpPr>
            <p:nvPr/>
          </p:nvSpPr>
          <p:spPr bwMode="auto">
            <a:xfrm>
              <a:off x="5634038" y="5138752"/>
              <a:ext cx="3106737" cy="954093"/>
            </a:xfrm>
            <a:prstGeom prst="rect">
              <a:avLst/>
            </a:prstGeom>
            <a:noFill/>
            <a:ln w="12700">
              <a:noFill/>
              <a:miter lim="800000"/>
              <a:headEnd type="none" w="sm" len="sm"/>
              <a:tailEnd type="none" w="sm" len="sm"/>
            </a:ln>
          </p:spPr>
          <p:txBody>
            <a:bodyPr>
              <a:spAutoFit/>
            </a:bodyPr>
            <a:lstStyle/>
            <a:p>
              <a:pPr defTabSz="762000" eaLnBrk="0" hangingPunct="0">
                <a:defRPr/>
              </a:pPr>
              <a:r>
                <a:rPr lang="fi-FI" sz="1400" b="1" kern="0" dirty="0">
                  <a:solidFill>
                    <a:prstClr val="black"/>
                  </a:solidFill>
                  <a:latin typeface="Lucida Sans Unicode"/>
                  <a:ea typeface="Arial Unicode MS" pitchFamily="34" charset="-128"/>
                  <a:cs typeface="Arial" charset="0"/>
                </a:rPr>
                <a:t>Denosumabi vähentää osteoklastien muodostumista ja toimintaa ja lyhentää niiden elinkykyä</a:t>
              </a:r>
            </a:p>
          </p:txBody>
        </p:sp>
        <p:grpSp>
          <p:nvGrpSpPr>
            <p:cNvPr id="283806" name="Group 94"/>
            <p:cNvGrpSpPr>
              <a:grpSpLocks/>
            </p:cNvGrpSpPr>
            <p:nvPr/>
          </p:nvGrpSpPr>
          <p:grpSpPr bwMode="auto">
            <a:xfrm>
              <a:off x="6332538" y="3694119"/>
              <a:ext cx="1708150" cy="1406527"/>
              <a:chOff x="289" y="2327"/>
              <a:chExt cx="1076" cy="886"/>
            </a:xfrm>
          </p:grpSpPr>
          <p:sp>
            <p:nvSpPr>
              <p:cNvPr id="202" name="Rectangle 95" descr="Stationery"/>
              <p:cNvSpPr>
                <a:spLocks noChangeArrowheads="1"/>
              </p:cNvSpPr>
              <p:nvPr/>
            </p:nvSpPr>
            <p:spPr bwMode="auto">
              <a:xfrm>
                <a:off x="289" y="2874"/>
                <a:ext cx="1076" cy="339"/>
              </a:xfrm>
              <a:prstGeom prst="rect">
                <a:avLst/>
              </a:prstGeom>
              <a:blipFill dpi="0" rotWithShape="1">
                <a:blip r:embed="rId3" cstate="print"/>
                <a:srcRect/>
                <a:tile tx="0" ty="0" sx="100000" sy="100000" flip="none" algn="tl"/>
              </a:blipFill>
              <a:ln w="9525">
                <a:solidFill>
                  <a:srgbClr val="000000"/>
                </a:solidFill>
                <a:miter lim="800000"/>
                <a:headEnd/>
                <a:tailEnd/>
              </a:ln>
            </p:spPr>
            <p:txBody>
              <a:bodyPr wrap="none" anchor="ctr"/>
              <a:lstStyle/>
              <a:p>
                <a:pPr>
                  <a:defRPr/>
                </a:pPr>
                <a:endParaRPr lang="de-CH" sz="800" kern="0">
                  <a:solidFill>
                    <a:srgbClr val="FFFFFF"/>
                  </a:solidFill>
                  <a:latin typeface="Lucida Sans Unicode"/>
                  <a:cs typeface="Arial" charset="0"/>
                </a:endParaRPr>
              </a:p>
            </p:txBody>
          </p:sp>
          <p:grpSp>
            <p:nvGrpSpPr>
              <p:cNvPr id="283808" name="Group 96"/>
              <p:cNvGrpSpPr>
                <a:grpSpLocks/>
              </p:cNvGrpSpPr>
              <p:nvPr/>
            </p:nvGrpSpPr>
            <p:grpSpPr bwMode="auto">
              <a:xfrm>
                <a:off x="432" y="2372"/>
                <a:ext cx="765" cy="630"/>
                <a:chOff x="2326" y="3282"/>
                <a:chExt cx="909" cy="666"/>
              </a:xfrm>
            </p:grpSpPr>
            <p:sp>
              <p:nvSpPr>
                <p:cNvPr id="206" name="Freeform 97"/>
                <p:cNvSpPr>
                  <a:spLocks/>
                </p:cNvSpPr>
                <p:nvPr/>
              </p:nvSpPr>
              <p:spPr bwMode="auto">
                <a:xfrm>
                  <a:off x="2326" y="3282"/>
                  <a:ext cx="909" cy="561"/>
                </a:xfrm>
                <a:custGeom>
                  <a:avLst/>
                  <a:gdLst>
                    <a:gd name="T0" fmla="*/ 48 w 987"/>
                    <a:gd name="T1" fmla="*/ 842 h 481"/>
                    <a:gd name="T2" fmla="*/ 64 w 987"/>
                    <a:gd name="T3" fmla="*/ 637 h 481"/>
                    <a:gd name="T4" fmla="*/ 112 w 987"/>
                    <a:gd name="T5" fmla="*/ 654 h 481"/>
                    <a:gd name="T6" fmla="*/ 122 w 987"/>
                    <a:gd name="T7" fmla="*/ 842 h 481"/>
                    <a:gd name="T8" fmla="*/ 154 w 987"/>
                    <a:gd name="T9" fmla="*/ 858 h 481"/>
                    <a:gd name="T10" fmla="*/ 173 w 987"/>
                    <a:gd name="T11" fmla="*/ 647 h 481"/>
                    <a:gd name="T12" fmla="*/ 214 w 987"/>
                    <a:gd name="T13" fmla="*/ 620 h 481"/>
                    <a:gd name="T14" fmla="*/ 220 w 987"/>
                    <a:gd name="T15" fmla="*/ 780 h 481"/>
                    <a:gd name="T16" fmla="*/ 227 w 987"/>
                    <a:gd name="T17" fmla="*/ 842 h 481"/>
                    <a:gd name="T18" fmla="*/ 252 w 987"/>
                    <a:gd name="T19" fmla="*/ 858 h 481"/>
                    <a:gd name="T20" fmla="*/ 272 w 987"/>
                    <a:gd name="T21" fmla="*/ 759 h 481"/>
                    <a:gd name="T22" fmla="*/ 272 w 987"/>
                    <a:gd name="T23" fmla="*/ 637 h 481"/>
                    <a:gd name="T24" fmla="*/ 302 w 987"/>
                    <a:gd name="T25" fmla="*/ 588 h 481"/>
                    <a:gd name="T26" fmla="*/ 331 w 987"/>
                    <a:gd name="T27" fmla="*/ 658 h 481"/>
                    <a:gd name="T28" fmla="*/ 332 w 987"/>
                    <a:gd name="T29" fmla="*/ 799 h 481"/>
                    <a:gd name="T30" fmla="*/ 343 w 987"/>
                    <a:gd name="T31" fmla="*/ 869 h 481"/>
                    <a:gd name="T32" fmla="*/ 380 w 987"/>
                    <a:gd name="T33" fmla="*/ 853 h 481"/>
                    <a:gd name="T34" fmla="*/ 384 w 987"/>
                    <a:gd name="T35" fmla="*/ 654 h 481"/>
                    <a:gd name="T36" fmla="*/ 403 w 987"/>
                    <a:gd name="T37" fmla="*/ 598 h 481"/>
                    <a:gd name="T38" fmla="*/ 425 w 987"/>
                    <a:gd name="T39" fmla="*/ 598 h 481"/>
                    <a:gd name="T40" fmla="*/ 434 w 987"/>
                    <a:gd name="T41" fmla="*/ 676 h 481"/>
                    <a:gd name="T42" fmla="*/ 436 w 987"/>
                    <a:gd name="T43" fmla="*/ 799 h 481"/>
                    <a:gd name="T44" fmla="*/ 458 w 987"/>
                    <a:gd name="T45" fmla="*/ 865 h 481"/>
                    <a:gd name="T46" fmla="*/ 479 w 987"/>
                    <a:gd name="T47" fmla="*/ 848 h 481"/>
                    <a:gd name="T48" fmla="*/ 489 w 987"/>
                    <a:gd name="T49" fmla="*/ 703 h 481"/>
                    <a:gd name="T50" fmla="*/ 492 w 987"/>
                    <a:gd name="T51" fmla="*/ 631 h 481"/>
                    <a:gd name="T52" fmla="*/ 516 w 987"/>
                    <a:gd name="T53" fmla="*/ 598 h 481"/>
                    <a:gd name="T54" fmla="*/ 542 w 987"/>
                    <a:gd name="T55" fmla="*/ 631 h 481"/>
                    <a:gd name="T56" fmla="*/ 546 w 987"/>
                    <a:gd name="T57" fmla="*/ 709 h 481"/>
                    <a:gd name="T58" fmla="*/ 549 w 987"/>
                    <a:gd name="T59" fmla="*/ 820 h 481"/>
                    <a:gd name="T60" fmla="*/ 559 w 987"/>
                    <a:gd name="T61" fmla="*/ 869 h 481"/>
                    <a:gd name="T62" fmla="*/ 583 w 987"/>
                    <a:gd name="T63" fmla="*/ 858 h 481"/>
                    <a:gd name="T64" fmla="*/ 600 w 987"/>
                    <a:gd name="T65" fmla="*/ 743 h 481"/>
                    <a:gd name="T66" fmla="*/ 600 w 987"/>
                    <a:gd name="T67" fmla="*/ 626 h 481"/>
                    <a:gd name="T68" fmla="*/ 623 w 987"/>
                    <a:gd name="T69" fmla="*/ 598 h 481"/>
                    <a:gd name="T70" fmla="*/ 647 w 987"/>
                    <a:gd name="T71" fmla="*/ 647 h 481"/>
                    <a:gd name="T72" fmla="*/ 657 w 987"/>
                    <a:gd name="T73" fmla="*/ 809 h 481"/>
                    <a:gd name="T74" fmla="*/ 668 w 987"/>
                    <a:gd name="T75" fmla="*/ 869 h 481"/>
                    <a:gd name="T76" fmla="*/ 691 w 987"/>
                    <a:gd name="T77" fmla="*/ 865 h 481"/>
                    <a:gd name="T78" fmla="*/ 705 w 987"/>
                    <a:gd name="T79" fmla="*/ 786 h 481"/>
                    <a:gd name="T80" fmla="*/ 705 w 987"/>
                    <a:gd name="T81" fmla="*/ 610 h 481"/>
                    <a:gd name="T82" fmla="*/ 678 w 987"/>
                    <a:gd name="T83" fmla="*/ 426 h 481"/>
                    <a:gd name="T84" fmla="*/ 598 w 987"/>
                    <a:gd name="T85" fmla="*/ 210 h 481"/>
                    <a:gd name="T86" fmla="*/ 565 w 987"/>
                    <a:gd name="T87" fmla="*/ 159 h 481"/>
                    <a:gd name="T88" fmla="*/ 519 w 987"/>
                    <a:gd name="T89" fmla="*/ 92 h 481"/>
                    <a:gd name="T90" fmla="*/ 436 w 987"/>
                    <a:gd name="T91" fmla="*/ 20 h 481"/>
                    <a:gd name="T92" fmla="*/ 356 w 987"/>
                    <a:gd name="T93" fmla="*/ 9 h 481"/>
                    <a:gd name="T94" fmla="*/ 339 w 987"/>
                    <a:gd name="T95" fmla="*/ 2 h 481"/>
                    <a:gd name="T96" fmla="*/ 246 w 987"/>
                    <a:gd name="T97" fmla="*/ 31 h 481"/>
                    <a:gd name="T98" fmla="*/ 167 w 987"/>
                    <a:gd name="T99" fmla="*/ 114 h 481"/>
                    <a:gd name="T100" fmla="*/ 82 w 987"/>
                    <a:gd name="T101" fmla="*/ 280 h 481"/>
                    <a:gd name="T102" fmla="*/ 43 w 987"/>
                    <a:gd name="T103" fmla="*/ 420 h 481"/>
                    <a:gd name="T104" fmla="*/ 17 w 987"/>
                    <a:gd name="T105" fmla="*/ 521 h 481"/>
                    <a:gd name="T106" fmla="*/ 3 w 987"/>
                    <a:gd name="T107" fmla="*/ 665 h 481"/>
                    <a:gd name="T108" fmla="*/ 6 w 987"/>
                    <a:gd name="T109" fmla="*/ 802 h 481"/>
                    <a:gd name="T110" fmla="*/ 22 w 987"/>
                    <a:gd name="T111" fmla="*/ 853 h 481"/>
                    <a:gd name="T112" fmla="*/ 48 w 987"/>
                    <a:gd name="T113" fmla="*/ 842 h 4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7"/>
                    <a:gd name="T172" fmla="*/ 0 h 481"/>
                    <a:gd name="T173" fmla="*/ 987 w 987"/>
                    <a:gd name="T174" fmla="*/ 481 h 4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7" h="481">
                      <a:moveTo>
                        <a:pt x="66" y="455"/>
                      </a:moveTo>
                      <a:cubicBezTo>
                        <a:pt x="76" y="436"/>
                        <a:pt x="75" y="361"/>
                        <a:pt x="90" y="344"/>
                      </a:cubicBezTo>
                      <a:cubicBezTo>
                        <a:pt x="105" y="327"/>
                        <a:pt x="143" y="335"/>
                        <a:pt x="156" y="353"/>
                      </a:cubicBezTo>
                      <a:cubicBezTo>
                        <a:pt x="169" y="371"/>
                        <a:pt x="159" y="437"/>
                        <a:pt x="168" y="455"/>
                      </a:cubicBezTo>
                      <a:cubicBezTo>
                        <a:pt x="177" y="473"/>
                        <a:pt x="201" y="481"/>
                        <a:pt x="213" y="464"/>
                      </a:cubicBezTo>
                      <a:cubicBezTo>
                        <a:pt x="225" y="447"/>
                        <a:pt x="226" y="371"/>
                        <a:pt x="240" y="350"/>
                      </a:cubicBezTo>
                      <a:cubicBezTo>
                        <a:pt x="254" y="329"/>
                        <a:pt x="286" y="323"/>
                        <a:pt x="297" y="335"/>
                      </a:cubicBezTo>
                      <a:cubicBezTo>
                        <a:pt x="308" y="347"/>
                        <a:pt x="303" y="402"/>
                        <a:pt x="306" y="422"/>
                      </a:cubicBezTo>
                      <a:cubicBezTo>
                        <a:pt x="309" y="442"/>
                        <a:pt x="307" y="448"/>
                        <a:pt x="315" y="455"/>
                      </a:cubicBezTo>
                      <a:cubicBezTo>
                        <a:pt x="323" y="462"/>
                        <a:pt x="341" y="471"/>
                        <a:pt x="351" y="464"/>
                      </a:cubicBezTo>
                      <a:cubicBezTo>
                        <a:pt x="361" y="457"/>
                        <a:pt x="374" y="430"/>
                        <a:pt x="378" y="410"/>
                      </a:cubicBezTo>
                      <a:cubicBezTo>
                        <a:pt x="382" y="390"/>
                        <a:pt x="371" y="359"/>
                        <a:pt x="378" y="344"/>
                      </a:cubicBezTo>
                      <a:cubicBezTo>
                        <a:pt x="385" y="329"/>
                        <a:pt x="407" y="315"/>
                        <a:pt x="420" y="317"/>
                      </a:cubicBezTo>
                      <a:cubicBezTo>
                        <a:pt x="433" y="319"/>
                        <a:pt x="452" y="337"/>
                        <a:pt x="459" y="356"/>
                      </a:cubicBezTo>
                      <a:cubicBezTo>
                        <a:pt x="466" y="375"/>
                        <a:pt x="459" y="412"/>
                        <a:pt x="462" y="431"/>
                      </a:cubicBezTo>
                      <a:cubicBezTo>
                        <a:pt x="465" y="450"/>
                        <a:pt x="466" y="465"/>
                        <a:pt x="477" y="470"/>
                      </a:cubicBezTo>
                      <a:cubicBezTo>
                        <a:pt x="488" y="475"/>
                        <a:pt x="519" y="480"/>
                        <a:pt x="528" y="461"/>
                      </a:cubicBezTo>
                      <a:cubicBezTo>
                        <a:pt x="537" y="442"/>
                        <a:pt x="528" y="376"/>
                        <a:pt x="534" y="353"/>
                      </a:cubicBezTo>
                      <a:cubicBezTo>
                        <a:pt x="540" y="330"/>
                        <a:pt x="552" y="328"/>
                        <a:pt x="561" y="323"/>
                      </a:cubicBezTo>
                      <a:cubicBezTo>
                        <a:pt x="570" y="318"/>
                        <a:pt x="584" y="316"/>
                        <a:pt x="591" y="323"/>
                      </a:cubicBezTo>
                      <a:cubicBezTo>
                        <a:pt x="598" y="330"/>
                        <a:pt x="601" y="347"/>
                        <a:pt x="603" y="365"/>
                      </a:cubicBezTo>
                      <a:cubicBezTo>
                        <a:pt x="605" y="383"/>
                        <a:pt x="601" y="414"/>
                        <a:pt x="606" y="431"/>
                      </a:cubicBezTo>
                      <a:cubicBezTo>
                        <a:pt x="611" y="448"/>
                        <a:pt x="626" y="463"/>
                        <a:pt x="636" y="467"/>
                      </a:cubicBezTo>
                      <a:cubicBezTo>
                        <a:pt x="646" y="471"/>
                        <a:pt x="659" y="472"/>
                        <a:pt x="666" y="458"/>
                      </a:cubicBezTo>
                      <a:cubicBezTo>
                        <a:pt x="673" y="444"/>
                        <a:pt x="678" y="399"/>
                        <a:pt x="681" y="380"/>
                      </a:cubicBezTo>
                      <a:cubicBezTo>
                        <a:pt x="684" y="361"/>
                        <a:pt x="678" y="350"/>
                        <a:pt x="684" y="341"/>
                      </a:cubicBezTo>
                      <a:cubicBezTo>
                        <a:pt x="690" y="332"/>
                        <a:pt x="706" y="323"/>
                        <a:pt x="717" y="323"/>
                      </a:cubicBezTo>
                      <a:cubicBezTo>
                        <a:pt x="728" y="323"/>
                        <a:pt x="746" y="331"/>
                        <a:pt x="753" y="341"/>
                      </a:cubicBezTo>
                      <a:cubicBezTo>
                        <a:pt x="760" y="351"/>
                        <a:pt x="757" y="366"/>
                        <a:pt x="759" y="383"/>
                      </a:cubicBezTo>
                      <a:cubicBezTo>
                        <a:pt x="761" y="400"/>
                        <a:pt x="759" y="429"/>
                        <a:pt x="762" y="443"/>
                      </a:cubicBezTo>
                      <a:cubicBezTo>
                        <a:pt x="765" y="457"/>
                        <a:pt x="769" y="467"/>
                        <a:pt x="777" y="470"/>
                      </a:cubicBezTo>
                      <a:cubicBezTo>
                        <a:pt x="785" y="473"/>
                        <a:pt x="801" y="475"/>
                        <a:pt x="810" y="464"/>
                      </a:cubicBezTo>
                      <a:cubicBezTo>
                        <a:pt x="819" y="453"/>
                        <a:pt x="830" y="422"/>
                        <a:pt x="834" y="401"/>
                      </a:cubicBezTo>
                      <a:cubicBezTo>
                        <a:pt x="838" y="380"/>
                        <a:pt x="829" y="351"/>
                        <a:pt x="834" y="338"/>
                      </a:cubicBezTo>
                      <a:cubicBezTo>
                        <a:pt x="839" y="325"/>
                        <a:pt x="856" y="321"/>
                        <a:pt x="867" y="323"/>
                      </a:cubicBezTo>
                      <a:cubicBezTo>
                        <a:pt x="878" y="325"/>
                        <a:pt x="893" y="331"/>
                        <a:pt x="900" y="350"/>
                      </a:cubicBezTo>
                      <a:cubicBezTo>
                        <a:pt x="907" y="369"/>
                        <a:pt x="908" y="417"/>
                        <a:pt x="912" y="437"/>
                      </a:cubicBezTo>
                      <a:cubicBezTo>
                        <a:pt x="916" y="457"/>
                        <a:pt x="919" y="465"/>
                        <a:pt x="927" y="470"/>
                      </a:cubicBezTo>
                      <a:cubicBezTo>
                        <a:pt x="935" y="475"/>
                        <a:pt x="951" y="475"/>
                        <a:pt x="960" y="467"/>
                      </a:cubicBezTo>
                      <a:cubicBezTo>
                        <a:pt x="969" y="459"/>
                        <a:pt x="978" y="448"/>
                        <a:pt x="981" y="425"/>
                      </a:cubicBezTo>
                      <a:cubicBezTo>
                        <a:pt x="984" y="402"/>
                        <a:pt x="987" y="361"/>
                        <a:pt x="981" y="329"/>
                      </a:cubicBezTo>
                      <a:cubicBezTo>
                        <a:pt x="975" y="297"/>
                        <a:pt x="967" y="266"/>
                        <a:pt x="942" y="230"/>
                      </a:cubicBezTo>
                      <a:cubicBezTo>
                        <a:pt x="917" y="194"/>
                        <a:pt x="857" y="137"/>
                        <a:pt x="831" y="113"/>
                      </a:cubicBezTo>
                      <a:cubicBezTo>
                        <a:pt x="805" y="89"/>
                        <a:pt x="804" y="96"/>
                        <a:pt x="786" y="86"/>
                      </a:cubicBezTo>
                      <a:cubicBezTo>
                        <a:pt x="768" y="76"/>
                        <a:pt x="750" y="62"/>
                        <a:pt x="720" y="50"/>
                      </a:cubicBezTo>
                      <a:cubicBezTo>
                        <a:pt x="690" y="38"/>
                        <a:pt x="643" y="18"/>
                        <a:pt x="606" y="11"/>
                      </a:cubicBezTo>
                      <a:cubicBezTo>
                        <a:pt x="569" y="4"/>
                        <a:pt x="517" y="6"/>
                        <a:pt x="495" y="5"/>
                      </a:cubicBezTo>
                      <a:cubicBezTo>
                        <a:pt x="473" y="4"/>
                        <a:pt x="496" y="0"/>
                        <a:pt x="471" y="2"/>
                      </a:cubicBezTo>
                      <a:cubicBezTo>
                        <a:pt x="446" y="4"/>
                        <a:pt x="382" y="7"/>
                        <a:pt x="342" y="17"/>
                      </a:cubicBezTo>
                      <a:cubicBezTo>
                        <a:pt x="302" y="27"/>
                        <a:pt x="269" y="39"/>
                        <a:pt x="231" y="62"/>
                      </a:cubicBezTo>
                      <a:cubicBezTo>
                        <a:pt x="193" y="85"/>
                        <a:pt x="142" y="125"/>
                        <a:pt x="114" y="152"/>
                      </a:cubicBezTo>
                      <a:cubicBezTo>
                        <a:pt x="86" y="179"/>
                        <a:pt x="75" y="206"/>
                        <a:pt x="60" y="227"/>
                      </a:cubicBezTo>
                      <a:cubicBezTo>
                        <a:pt x="45" y="248"/>
                        <a:pt x="33" y="259"/>
                        <a:pt x="24" y="281"/>
                      </a:cubicBezTo>
                      <a:cubicBezTo>
                        <a:pt x="15" y="303"/>
                        <a:pt x="6" y="334"/>
                        <a:pt x="3" y="359"/>
                      </a:cubicBezTo>
                      <a:cubicBezTo>
                        <a:pt x="0" y="384"/>
                        <a:pt x="2" y="417"/>
                        <a:pt x="6" y="434"/>
                      </a:cubicBezTo>
                      <a:cubicBezTo>
                        <a:pt x="10" y="451"/>
                        <a:pt x="20" y="458"/>
                        <a:pt x="30" y="461"/>
                      </a:cubicBezTo>
                      <a:cubicBezTo>
                        <a:pt x="40" y="464"/>
                        <a:pt x="56" y="474"/>
                        <a:pt x="66" y="455"/>
                      </a:cubicBezTo>
                      <a:close/>
                    </a:path>
                  </a:pathLst>
                </a:custGeom>
                <a:solidFill>
                  <a:srgbClr val="5B9AD9"/>
                </a:solidFill>
                <a:ln w="9525" cap="flat" cmpd="sng">
                  <a:solidFill>
                    <a:srgbClr val="FFFFFF"/>
                  </a:solidFill>
                  <a:prstDash val="solid"/>
                  <a:round/>
                  <a:headEnd type="none" w="med" len="med"/>
                  <a:tailEnd type="none" w="med" len="med"/>
                </a:ln>
              </p:spPr>
              <p:txBody>
                <a:bodyPr wrap="none" anchor="ctr"/>
                <a:lstStyle/>
                <a:p>
                  <a:pPr>
                    <a:defRPr/>
                  </a:pPr>
                  <a:endParaRPr lang="en-US" sz="800" kern="0">
                    <a:solidFill>
                      <a:srgbClr val="FFFFFF"/>
                    </a:solidFill>
                    <a:latin typeface="Lucida Sans Unicode"/>
                    <a:cs typeface="Arial" charset="0"/>
                  </a:endParaRPr>
                </a:p>
              </p:txBody>
            </p:sp>
            <p:sp>
              <p:nvSpPr>
                <p:cNvPr id="207" name="Oval 98"/>
                <p:cNvSpPr>
                  <a:spLocks noChangeArrowheads="1"/>
                </p:cNvSpPr>
                <p:nvPr/>
              </p:nvSpPr>
              <p:spPr bwMode="auto">
                <a:xfrm>
                  <a:off x="2518" y="3465"/>
                  <a:ext cx="139" cy="72"/>
                </a:xfrm>
                <a:prstGeom prst="ellipse">
                  <a:avLst/>
                </a:prstGeom>
                <a:solidFill>
                  <a:srgbClr val="006AD0"/>
                </a:solidFill>
                <a:ln w="9525">
                  <a:solidFill>
                    <a:srgbClr val="006AD0"/>
                  </a:solidFill>
                  <a:round/>
                  <a:headEnd/>
                  <a:tailEnd/>
                </a:ln>
              </p:spPr>
              <p:txBody>
                <a:bodyPr wrap="none" anchor="ctr"/>
                <a:lstStyle/>
                <a:p>
                  <a:pPr>
                    <a:defRPr/>
                  </a:pPr>
                  <a:endParaRPr lang="de-CH" sz="800" kern="0">
                    <a:solidFill>
                      <a:srgbClr val="FFFFFF"/>
                    </a:solidFill>
                    <a:latin typeface="Lucida Sans Unicode"/>
                    <a:cs typeface="Arial" charset="0"/>
                  </a:endParaRPr>
                </a:p>
              </p:txBody>
            </p:sp>
            <p:sp>
              <p:nvSpPr>
                <p:cNvPr id="208" name="Oval 99"/>
                <p:cNvSpPr>
                  <a:spLocks noChangeArrowheads="1"/>
                </p:cNvSpPr>
                <p:nvPr/>
              </p:nvSpPr>
              <p:spPr bwMode="auto">
                <a:xfrm>
                  <a:off x="2734" y="3387"/>
                  <a:ext cx="139" cy="72"/>
                </a:xfrm>
                <a:prstGeom prst="ellipse">
                  <a:avLst/>
                </a:prstGeom>
                <a:solidFill>
                  <a:srgbClr val="006AD0"/>
                </a:solidFill>
                <a:ln w="9525">
                  <a:solidFill>
                    <a:srgbClr val="006AD0"/>
                  </a:solidFill>
                  <a:round/>
                  <a:headEnd/>
                  <a:tailEnd/>
                </a:ln>
              </p:spPr>
              <p:txBody>
                <a:bodyPr wrap="none" anchor="ctr"/>
                <a:lstStyle/>
                <a:p>
                  <a:pPr>
                    <a:defRPr/>
                  </a:pPr>
                  <a:endParaRPr lang="de-CH" sz="800" kern="0">
                    <a:solidFill>
                      <a:srgbClr val="FFFFFF"/>
                    </a:solidFill>
                    <a:latin typeface="Lucida Sans Unicode"/>
                    <a:cs typeface="Arial" charset="0"/>
                  </a:endParaRPr>
                </a:p>
              </p:txBody>
            </p:sp>
            <p:sp>
              <p:nvSpPr>
                <p:cNvPr id="209" name="Oval 100"/>
                <p:cNvSpPr>
                  <a:spLocks noChangeArrowheads="1"/>
                </p:cNvSpPr>
                <p:nvPr/>
              </p:nvSpPr>
              <p:spPr bwMode="auto">
                <a:xfrm>
                  <a:off x="2933" y="3493"/>
                  <a:ext cx="140" cy="88"/>
                </a:xfrm>
                <a:prstGeom prst="ellipse">
                  <a:avLst/>
                </a:prstGeom>
                <a:solidFill>
                  <a:srgbClr val="006AD0"/>
                </a:solidFill>
                <a:ln w="9525">
                  <a:solidFill>
                    <a:srgbClr val="006AD0"/>
                  </a:solidFill>
                  <a:round/>
                  <a:headEnd/>
                  <a:tailEnd/>
                </a:ln>
              </p:spPr>
              <p:txBody>
                <a:bodyPr wrap="none" anchor="ctr"/>
                <a:lstStyle/>
                <a:p>
                  <a:pPr>
                    <a:defRPr/>
                  </a:pPr>
                  <a:endParaRPr lang="de-CH" sz="800" kern="0">
                    <a:solidFill>
                      <a:srgbClr val="FFFFFF"/>
                    </a:solidFill>
                    <a:latin typeface="Lucida Sans Unicode"/>
                    <a:cs typeface="Arial" charset="0"/>
                  </a:endParaRPr>
                </a:p>
              </p:txBody>
            </p:sp>
            <p:sp>
              <p:nvSpPr>
                <p:cNvPr id="210" name="Freeform 101"/>
                <p:cNvSpPr>
                  <a:spLocks/>
                </p:cNvSpPr>
                <p:nvPr/>
              </p:nvSpPr>
              <p:spPr bwMode="auto">
                <a:xfrm>
                  <a:off x="2351" y="3617"/>
                  <a:ext cx="829" cy="331"/>
                </a:xfrm>
                <a:custGeom>
                  <a:avLst/>
                  <a:gdLst>
                    <a:gd name="T0" fmla="*/ 6 w 900"/>
                    <a:gd name="T1" fmla="*/ 276 h 284"/>
                    <a:gd name="T2" fmla="*/ 64 w 900"/>
                    <a:gd name="T3" fmla="*/ 409 h 284"/>
                    <a:gd name="T4" fmla="*/ 165 w 900"/>
                    <a:gd name="T5" fmla="*/ 491 h 284"/>
                    <a:gd name="T6" fmla="*/ 307 w 900"/>
                    <a:gd name="T7" fmla="*/ 519 h 284"/>
                    <a:gd name="T8" fmla="*/ 468 w 900"/>
                    <a:gd name="T9" fmla="*/ 514 h 284"/>
                    <a:gd name="T10" fmla="*/ 570 w 900"/>
                    <a:gd name="T11" fmla="*/ 452 h 284"/>
                    <a:gd name="T12" fmla="*/ 629 w 900"/>
                    <a:gd name="T13" fmla="*/ 364 h 284"/>
                    <a:gd name="T14" fmla="*/ 647 w 900"/>
                    <a:gd name="T15" fmla="*/ 290 h 284"/>
                    <a:gd name="T16" fmla="*/ 640 w 900"/>
                    <a:gd name="T17" fmla="*/ 241 h 284"/>
                    <a:gd name="T18" fmla="*/ 638 w 900"/>
                    <a:gd name="T19" fmla="*/ 125 h 284"/>
                    <a:gd name="T20" fmla="*/ 634 w 900"/>
                    <a:gd name="T21" fmla="*/ 42 h 284"/>
                    <a:gd name="T22" fmla="*/ 601 w 900"/>
                    <a:gd name="T23" fmla="*/ 31 h 284"/>
                    <a:gd name="T24" fmla="*/ 584 w 900"/>
                    <a:gd name="T25" fmla="*/ 48 h 284"/>
                    <a:gd name="T26" fmla="*/ 578 w 900"/>
                    <a:gd name="T27" fmla="*/ 159 h 284"/>
                    <a:gd name="T28" fmla="*/ 579 w 900"/>
                    <a:gd name="T29" fmla="*/ 209 h 284"/>
                    <a:gd name="T30" fmla="*/ 565 w 900"/>
                    <a:gd name="T31" fmla="*/ 258 h 284"/>
                    <a:gd name="T32" fmla="*/ 541 w 900"/>
                    <a:gd name="T33" fmla="*/ 265 h 284"/>
                    <a:gd name="T34" fmla="*/ 531 w 900"/>
                    <a:gd name="T35" fmla="*/ 136 h 284"/>
                    <a:gd name="T36" fmla="*/ 523 w 900"/>
                    <a:gd name="T37" fmla="*/ 58 h 284"/>
                    <a:gd name="T38" fmla="*/ 497 w 900"/>
                    <a:gd name="T39" fmla="*/ 26 h 284"/>
                    <a:gd name="T40" fmla="*/ 471 w 900"/>
                    <a:gd name="T41" fmla="*/ 76 h 284"/>
                    <a:gd name="T42" fmla="*/ 468 w 900"/>
                    <a:gd name="T43" fmla="*/ 209 h 284"/>
                    <a:gd name="T44" fmla="*/ 461 w 900"/>
                    <a:gd name="T45" fmla="*/ 265 h 284"/>
                    <a:gd name="T46" fmla="*/ 446 w 900"/>
                    <a:gd name="T47" fmla="*/ 297 h 284"/>
                    <a:gd name="T48" fmla="*/ 422 w 900"/>
                    <a:gd name="T49" fmla="*/ 241 h 284"/>
                    <a:gd name="T50" fmla="*/ 414 w 900"/>
                    <a:gd name="T51" fmla="*/ 121 h 284"/>
                    <a:gd name="T52" fmla="*/ 412 w 900"/>
                    <a:gd name="T53" fmla="*/ 36 h 284"/>
                    <a:gd name="T54" fmla="*/ 391 w 900"/>
                    <a:gd name="T55" fmla="*/ 9 h 284"/>
                    <a:gd name="T56" fmla="*/ 368 w 900"/>
                    <a:gd name="T57" fmla="*/ 65 h 284"/>
                    <a:gd name="T58" fmla="*/ 363 w 900"/>
                    <a:gd name="T59" fmla="*/ 159 h 284"/>
                    <a:gd name="T60" fmla="*/ 363 w 900"/>
                    <a:gd name="T61" fmla="*/ 247 h 284"/>
                    <a:gd name="T62" fmla="*/ 349 w 900"/>
                    <a:gd name="T63" fmla="*/ 309 h 284"/>
                    <a:gd name="T64" fmla="*/ 322 w 900"/>
                    <a:gd name="T65" fmla="*/ 287 h 284"/>
                    <a:gd name="T66" fmla="*/ 316 w 900"/>
                    <a:gd name="T67" fmla="*/ 181 h 284"/>
                    <a:gd name="T68" fmla="*/ 309 w 900"/>
                    <a:gd name="T69" fmla="*/ 76 h 284"/>
                    <a:gd name="T70" fmla="*/ 284 w 900"/>
                    <a:gd name="T71" fmla="*/ 2 h 284"/>
                    <a:gd name="T72" fmla="*/ 258 w 900"/>
                    <a:gd name="T73" fmla="*/ 48 h 284"/>
                    <a:gd name="T74" fmla="*/ 250 w 900"/>
                    <a:gd name="T75" fmla="*/ 159 h 284"/>
                    <a:gd name="T76" fmla="*/ 241 w 900"/>
                    <a:gd name="T77" fmla="*/ 241 h 284"/>
                    <a:gd name="T78" fmla="*/ 216 w 900"/>
                    <a:gd name="T79" fmla="*/ 287 h 284"/>
                    <a:gd name="T80" fmla="*/ 202 w 900"/>
                    <a:gd name="T81" fmla="*/ 220 h 284"/>
                    <a:gd name="T82" fmla="*/ 197 w 900"/>
                    <a:gd name="T83" fmla="*/ 76 h 284"/>
                    <a:gd name="T84" fmla="*/ 188 w 900"/>
                    <a:gd name="T85" fmla="*/ 36 h 284"/>
                    <a:gd name="T86" fmla="*/ 160 w 900"/>
                    <a:gd name="T87" fmla="*/ 55 h 284"/>
                    <a:gd name="T88" fmla="*/ 147 w 900"/>
                    <a:gd name="T89" fmla="*/ 114 h 284"/>
                    <a:gd name="T90" fmla="*/ 146 w 900"/>
                    <a:gd name="T91" fmla="*/ 198 h 284"/>
                    <a:gd name="T92" fmla="*/ 136 w 900"/>
                    <a:gd name="T93" fmla="*/ 269 h 284"/>
                    <a:gd name="T94" fmla="*/ 114 w 900"/>
                    <a:gd name="T95" fmla="*/ 276 h 284"/>
                    <a:gd name="T96" fmla="*/ 100 w 900"/>
                    <a:gd name="T97" fmla="*/ 159 h 284"/>
                    <a:gd name="T98" fmla="*/ 91 w 900"/>
                    <a:gd name="T99" fmla="*/ 69 h 284"/>
                    <a:gd name="T100" fmla="*/ 68 w 900"/>
                    <a:gd name="T101" fmla="*/ 36 h 284"/>
                    <a:gd name="T102" fmla="*/ 41 w 900"/>
                    <a:gd name="T103" fmla="*/ 80 h 284"/>
                    <a:gd name="T104" fmla="*/ 31 w 900"/>
                    <a:gd name="T105" fmla="*/ 191 h 284"/>
                    <a:gd name="T106" fmla="*/ 29 w 900"/>
                    <a:gd name="T107" fmla="*/ 258 h 284"/>
                    <a:gd name="T108" fmla="*/ 20 w 900"/>
                    <a:gd name="T109" fmla="*/ 287 h 284"/>
                    <a:gd name="T110" fmla="*/ 6 w 900"/>
                    <a:gd name="T111" fmla="*/ 276 h 2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00"/>
                    <a:gd name="T169" fmla="*/ 0 h 284"/>
                    <a:gd name="T170" fmla="*/ 900 w 900"/>
                    <a:gd name="T171" fmla="*/ 284 h 2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00" h="284">
                      <a:moveTo>
                        <a:pt x="10" y="149"/>
                      </a:moveTo>
                      <a:cubicBezTo>
                        <a:pt x="20" y="160"/>
                        <a:pt x="52" y="202"/>
                        <a:pt x="88" y="221"/>
                      </a:cubicBezTo>
                      <a:cubicBezTo>
                        <a:pt x="124" y="240"/>
                        <a:pt x="173" y="256"/>
                        <a:pt x="229" y="266"/>
                      </a:cubicBezTo>
                      <a:cubicBezTo>
                        <a:pt x="285" y="276"/>
                        <a:pt x="357" y="279"/>
                        <a:pt x="427" y="281"/>
                      </a:cubicBezTo>
                      <a:cubicBezTo>
                        <a:pt x="497" y="283"/>
                        <a:pt x="588" y="284"/>
                        <a:pt x="649" y="278"/>
                      </a:cubicBezTo>
                      <a:cubicBezTo>
                        <a:pt x="710" y="272"/>
                        <a:pt x="756" y="258"/>
                        <a:pt x="793" y="245"/>
                      </a:cubicBezTo>
                      <a:cubicBezTo>
                        <a:pt x="830" y="232"/>
                        <a:pt x="857" y="211"/>
                        <a:pt x="874" y="197"/>
                      </a:cubicBezTo>
                      <a:cubicBezTo>
                        <a:pt x="891" y="183"/>
                        <a:pt x="896" y="169"/>
                        <a:pt x="898" y="158"/>
                      </a:cubicBezTo>
                      <a:cubicBezTo>
                        <a:pt x="900" y="147"/>
                        <a:pt x="891" y="146"/>
                        <a:pt x="889" y="131"/>
                      </a:cubicBezTo>
                      <a:cubicBezTo>
                        <a:pt x="887" y="116"/>
                        <a:pt x="888" y="86"/>
                        <a:pt x="886" y="68"/>
                      </a:cubicBezTo>
                      <a:cubicBezTo>
                        <a:pt x="884" y="50"/>
                        <a:pt x="888" y="31"/>
                        <a:pt x="880" y="23"/>
                      </a:cubicBezTo>
                      <a:cubicBezTo>
                        <a:pt x="872" y="15"/>
                        <a:pt x="846" y="17"/>
                        <a:pt x="835" y="17"/>
                      </a:cubicBezTo>
                      <a:cubicBezTo>
                        <a:pt x="824" y="17"/>
                        <a:pt x="816" y="15"/>
                        <a:pt x="811" y="26"/>
                      </a:cubicBezTo>
                      <a:cubicBezTo>
                        <a:pt x="806" y="37"/>
                        <a:pt x="803" y="72"/>
                        <a:pt x="802" y="86"/>
                      </a:cubicBezTo>
                      <a:cubicBezTo>
                        <a:pt x="801" y="100"/>
                        <a:pt x="808" y="104"/>
                        <a:pt x="805" y="113"/>
                      </a:cubicBezTo>
                      <a:cubicBezTo>
                        <a:pt x="802" y="122"/>
                        <a:pt x="793" y="135"/>
                        <a:pt x="784" y="140"/>
                      </a:cubicBezTo>
                      <a:cubicBezTo>
                        <a:pt x="775" y="145"/>
                        <a:pt x="759" y="154"/>
                        <a:pt x="751" y="143"/>
                      </a:cubicBezTo>
                      <a:cubicBezTo>
                        <a:pt x="743" y="132"/>
                        <a:pt x="740" y="92"/>
                        <a:pt x="736" y="74"/>
                      </a:cubicBezTo>
                      <a:cubicBezTo>
                        <a:pt x="732" y="56"/>
                        <a:pt x="734" y="42"/>
                        <a:pt x="727" y="32"/>
                      </a:cubicBezTo>
                      <a:cubicBezTo>
                        <a:pt x="720" y="22"/>
                        <a:pt x="703" y="13"/>
                        <a:pt x="691" y="14"/>
                      </a:cubicBezTo>
                      <a:cubicBezTo>
                        <a:pt x="679" y="15"/>
                        <a:pt x="662" y="25"/>
                        <a:pt x="655" y="41"/>
                      </a:cubicBezTo>
                      <a:cubicBezTo>
                        <a:pt x="648" y="57"/>
                        <a:pt x="651" y="96"/>
                        <a:pt x="649" y="113"/>
                      </a:cubicBezTo>
                      <a:cubicBezTo>
                        <a:pt x="647" y="130"/>
                        <a:pt x="645" y="135"/>
                        <a:pt x="640" y="143"/>
                      </a:cubicBezTo>
                      <a:cubicBezTo>
                        <a:pt x="635" y="151"/>
                        <a:pt x="628" y="163"/>
                        <a:pt x="619" y="161"/>
                      </a:cubicBezTo>
                      <a:cubicBezTo>
                        <a:pt x="610" y="159"/>
                        <a:pt x="593" y="147"/>
                        <a:pt x="586" y="131"/>
                      </a:cubicBezTo>
                      <a:cubicBezTo>
                        <a:pt x="579" y="115"/>
                        <a:pt x="576" y="83"/>
                        <a:pt x="574" y="65"/>
                      </a:cubicBezTo>
                      <a:cubicBezTo>
                        <a:pt x="572" y="47"/>
                        <a:pt x="576" y="30"/>
                        <a:pt x="571" y="20"/>
                      </a:cubicBezTo>
                      <a:cubicBezTo>
                        <a:pt x="566" y="10"/>
                        <a:pt x="554" y="2"/>
                        <a:pt x="544" y="5"/>
                      </a:cubicBezTo>
                      <a:cubicBezTo>
                        <a:pt x="534" y="8"/>
                        <a:pt x="517" y="22"/>
                        <a:pt x="511" y="35"/>
                      </a:cubicBezTo>
                      <a:cubicBezTo>
                        <a:pt x="505" y="48"/>
                        <a:pt x="506" y="70"/>
                        <a:pt x="505" y="86"/>
                      </a:cubicBezTo>
                      <a:cubicBezTo>
                        <a:pt x="504" y="102"/>
                        <a:pt x="508" y="121"/>
                        <a:pt x="505" y="134"/>
                      </a:cubicBezTo>
                      <a:cubicBezTo>
                        <a:pt x="502" y="147"/>
                        <a:pt x="493" y="163"/>
                        <a:pt x="484" y="167"/>
                      </a:cubicBezTo>
                      <a:cubicBezTo>
                        <a:pt x="475" y="171"/>
                        <a:pt x="455" y="167"/>
                        <a:pt x="448" y="155"/>
                      </a:cubicBezTo>
                      <a:cubicBezTo>
                        <a:pt x="441" y="143"/>
                        <a:pt x="442" y="117"/>
                        <a:pt x="439" y="98"/>
                      </a:cubicBezTo>
                      <a:cubicBezTo>
                        <a:pt x="436" y="79"/>
                        <a:pt x="437" y="57"/>
                        <a:pt x="430" y="41"/>
                      </a:cubicBezTo>
                      <a:cubicBezTo>
                        <a:pt x="423" y="25"/>
                        <a:pt x="406" y="4"/>
                        <a:pt x="394" y="2"/>
                      </a:cubicBezTo>
                      <a:cubicBezTo>
                        <a:pt x="382" y="0"/>
                        <a:pt x="366" y="12"/>
                        <a:pt x="358" y="26"/>
                      </a:cubicBezTo>
                      <a:cubicBezTo>
                        <a:pt x="350" y="40"/>
                        <a:pt x="350" y="69"/>
                        <a:pt x="346" y="86"/>
                      </a:cubicBezTo>
                      <a:cubicBezTo>
                        <a:pt x="342" y="103"/>
                        <a:pt x="341" y="119"/>
                        <a:pt x="334" y="131"/>
                      </a:cubicBezTo>
                      <a:cubicBezTo>
                        <a:pt x="327" y="143"/>
                        <a:pt x="310" y="157"/>
                        <a:pt x="301" y="155"/>
                      </a:cubicBezTo>
                      <a:cubicBezTo>
                        <a:pt x="292" y="153"/>
                        <a:pt x="284" y="138"/>
                        <a:pt x="280" y="119"/>
                      </a:cubicBezTo>
                      <a:cubicBezTo>
                        <a:pt x="276" y="100"/>
                        <a:pt x="277" y="57"/>
                        <a:pt x="274" y="41"/>
                      </a:cubicBezTo>
                      <a:cubicBezTo>
                        <a:pt x="271" y="25"/>
                        <a:pt x="270" y="22"/>
                        <a:pt x="262" y="20"/>
                      </a:cubicBezTo>
                      <a:cubicBezTo>
                        <a:pt x="254" y="18"/>
                        <a:pt x="232" y="22"/>
                        <a:pt x="223" y="29"/>
                      </a:cubicBezTo>
                      <a:cubicBezTo>
                        <a:pt x="214" y="36"/>
                        <a:pt x="208" y="49"/>
                        <a:pt x="205" y="62"/>
                      </a:cubicBezTo>
                      <a:cubicBezTo>
                        <a:pt x="202" y="75"/>
                        <a:pt x="204" y="93"/>
                        <a:pt x="202" y="107"/>
                      </a:cubicBezTo>
                      <a:cubicBezTo>
                        <a:pt x="200" y="121"/>
                        <a:pt x="197" y="139"/>
                        <a:pt x="190" y="146"/>
                      </a:cubicBezTo>
                      <a:cubicBezTo>
                        <a:pt x="183" y="153"/>
                        <a:pt x="168" y="159"/>
                        <a:pt x="160" y="149"/>
                      </a:cubicBezTo>
                      <a:cubicBezTo>
                        <a:pt x="152" y="139"/>
                        <a:pt x="144" y="104"/>
                        <a:pt x="139" y="86"/>
                      </a:cubicBezTo>
                      <a:cubicBezTo>
                        <a:pt x="134" y="68"/>
                        <a:pt x="134" y="49"/>
                        <a:pt x="127" y="38"/>
                      </a:cubicBezTo>
                      <a:cubicBezTo>
                        <a:pt x="120" y="27"/>
                        <a:pt x="105" y="19"/>
                        <a:pt x="94" y="20"/>
                      </a:cubicBezTo>
                      <a:cubicBezTo>
                        <a:pt x="83" y="21"/>
                        <a:pt x="66" y="30"/>
                        <a:pt x="58" y="44"/>
                      </a:cubicBezTo>
                      <a:cubicBezTo>
                        <a:pt x="50" y="58"/>
                        <a:pt x="46" y="88"/>
                        <a:pt x="43" y="104"/>
                      </a:cubicBezTo>
                      <a:cubicBezTo>
                        <a:pt x="40" y="120"/>
                        <a:pt x="42" y="132"/>
                        <a:pt x="40" y="140"/>
                      </a:cubicBezTo>
                      <a:cubicBezTo>
                        <a:pt x="38" y="148"/>
                        <a:pt x="33" y="154"/>
                        <a:pt x="28" y="155"/>
                      </a:cubicBezTo>
                      <a:cubicBezTo>
                        <a:pt x="23" y="156"/>
                        <a:pt x="0" y="138"/>
                        <a:pt x="10" y="149"/>
                      </a:cubicBezTo>
                      <a:close/>
                    </a:path>
                  </a:pathLst>
                </a:custGeom>
                <a:solidFill>
                  <a:srgbClr val="FFFF99"/>
                </a:solidFill>
                <a:ln w="9525" cap="flat" cmpd="sng">
                  <a:solidFill>
                    <a:srgbClr val="FAB900"/>
                  </a:solidFill>
                  <a:prstDash val="solid"/>
                  <a:round/>
                  <a:headEnd/>
                  <a:tailEnd/>
                </a:ln>
              </p:spPr>
              <p:txBody>
                <a:bodyPr wrap="none" anchor="ctr"/>
                <a:lstStyle/>
                <a:p>
                  <a:pPr>
                    <a:defRPr/>
                  </a:pPr>
                  <a:endParaRPr lang="en-US" sz="800" kern="0">
                    <a:solidFill>
                      <a:srgbClr val="FFFFFF"/>
                    </a:solidFill>
                    <a:latin typeface="Lucida Sans Unicode"/>
                    <a:cs typeface="Arial" charset="0"/>
                  </a:endParaRPr>
                </a:p>
              </p:txBody>
            </p:sp>
            <p:sp>
              <p:nvSpPr>
                <p:cNvPr id="211" name="Oval 102"/>
                <p:cNvSpPr>
                  <a:spLocks noChangeArrowheads="1"/>
                </p:cNvSpPr>
                <p:nvPr/>
              </p:nvSpPr>
              <p:spPr bwMode="auto">
                <a:xfrm>
                  <a:off x="2712" y="3508"/>
                  <a:ext cx="139" cy="72"/>
                </a:xfrm>
                <a:prstGeom prst="ellipse">
                  <a:avLst/>
                </a:prstGeom>
                <a:solidFill>
                  <a:srgbClr val="006AD0"/>
                </a:solidFill>
                <a:ln w="9525">
                  <a:solidFill>
                    <a:srgbClr val="006AD0"/>
                  </a:solidFill>
                  <a:round/>
                  <a:headEnd/>
                  <a:tailEnd/>
                </a:ln>
              </p:spPr>
              <p:txBody>
                <a:bodyPr wrap="none" anchor="ctr"/>
                <a:lstStyle/>
                <a:p>
                  <a:pPr>
                    <a:defRPr/>
                  </a:pPr>
                  <a:endParaRPr lang="de-CH" sz="800" kern="0">
                    <a:solidFill>
                      <a:srgbClr val="FFFFFF"/>
                    </a:solidFill>
                    <a:latin typeface="Lucida Sans Unicode"/>
                    <a:cs typeface="Arial" charset="0"/>
                  </a:endParaRPr>
                </a:p>
              </p:txBody>
            </p:sp>
            <p:sp>
              <p:nvSpPr>
                <p:cNvPr id="212" name="Oval 103"/>
                <p:cNvSpPr>
                  <a:spLocks noChangeArrowheads="1"/>
                </p:cNvSpPr>
                <p:nvPr/>
              </p:nvSpPr>
              <p:spPr bwMode="auto">
                <a:xfrm>
                  <a:off x="2606" y="3373"/>
                  <a:ext cx="139" cy="72"/>
                </a:xfrm>
                <a:prstGeom prst="ellipse">
                  <a:avLst/>
                </a:prstGeom>
                <a:solidFill>
                  <a:srgbClr val="006AD0"/>
                </a:solidFill>
                <a:ln w="9525">
                  <a:solidFill>
                    <a:srgbClr val="006AD0"/>
                  </a:solidFill>
                  <a:round/>
                  <a:headEnd/>
                  <a:tailEnd/>
                </a:ln>
              </p:spPr>
              <p:txBody>
                <a:bodyPr wrap="none" anchor="ctr"/>
                <a:lstStyle/>
                <a:p>
                  <a:pPr>
                    <a:defRPr/>
                  </a:pPr>
                  <a:endParaRPr lang="de-CH" sz="800" kern="0">
                    <a:solidFill>
                      <a:srgbClr val="FFFFFF"/>
                    </a:solidFill>
                    <a:latin typeface="Lucida Sans Unicode"/>
                    <a:cs typeface="Arial" charset="0"/>
                  </a:endParaRPr>
                </a:p>
              </p:txBody>
            </p:sp>
          </p:grpSp>
          <p:sp>
            <p:nvSpPr>
              <p:cNvPr id="204" name="Text Box 104"/>
              <p:cNvSpPr txBox="1">
                <a:spLocks noChangeArrowheads="1"/>
              </p:cNvSpPr>
              <p:nvPr/>
            </p:nvSpPr>
            <p:spPr bwMode="ltGray">
              <a:xfrm>
                <a:off x="536" y="2327"/>
                <a:ext cx="585" cy="704"/>
              </a:xfrm>
              <a:prstGeom prst="rect">
                <a:avLst/>
              </a:prstGeom>
              <a:noFill/>
              <a:ln w="28575">
                <a:noFill/>
                <a:miter lim="800000"/>
                <a:headEnd/>
                <a:tailEnd/>
              </a:ln>
            </p:spPr>
            <p:txBody>
              <a:bodyPr anchor="ctr">
                <a:spAutoFit/>
              </a:bodyPr>
              <a:lstStyle/>
              <a:p>
                <a:pPr>
                  <a:lnSpc>
                    <a:spcPct val="90000"/>
                  </a:lnSpc>
                  <a:defRPr/>
                </a:pPr>
                <a:r>
                  <a:rPr lang="en-US" sz="7200" b="1" kern="0" dirty="0">
                    <a:solidFill>
                      <a:srgbClr val="B4005A"/>
                    </a:solidFill>
                    <a:latin typeface="Lucida Sans Unicode"/>
                    <a:ea typeface="Arial Unicode MS" pitchFamily="34" charset="-128"/>
                    <a:cs typeface="Arial Unicode MS" pitchFamily="34" charset="-128"/>
                  </a:rPr>
                  <a:t>X</a:t>
                </a:r>
              </a:p>
            </p:txBody>
          </p:sp>
          <p:sp>
            <p:nvSpPr>
              <p:cNvPr id="205" name="Rectangle 105"/>
              <p:cNvSpPr>
                <a:spLocks noChangeArrowheads="1"/>
              </p:cNvSpPr>
              <p:nvPr/>
            </p:nvSpPr>
            <p:spPr bwMode="auto">
              <a:xfrm>
                <a:off x="320" y="3027"/>
                <a:ext cx="268" cy="136"/>
              </a:xfrm>
              <a:prstGeom prst="rect">
                <a:avLst/>
              </a:prstGeom>
              <a:noFill/>
              <a:ln w="9525">
                <a:noFill/>
                <a:miter lim="800000"/>
                <a:headEnd/>
                <a:tailEnd/>
              </a:ln>
            </p:spPr>
            <p:txBody>
              <a:bodyPr wrap="none" lIns="0" tIns="0" rIns="0" bIns="0">
                <a:spAutoFit/>
              </a:bodyPr>
              <a:lstStyle/>
              <a:p>
                <a:pPr defTabSz="762000" eaLnBrk="0" hangingPunct="0">
                  <a:defRPr/>
                </a:pPr>
                <a:r>
                  <a:rPr lang="en-US" sz="1400" b="1" kern="0" dirty="0">
                    <a:solidFill>
                      <a:srgbClr val="000000"/>
                    </a:solidFill>
                    <a:latin typeface="Lucida Sans Unicode"/>
                    <a:ea typeface="Arial Unicode MS" pitchFamily="34" charset="-128"/>
                    <a:cs typeface="Arial" charset="0"/>
                  </a:rPr>
                  <a:t>Bone</a:t>
                </a:r>
              </a:p>
            </p:txBody>
          </p:sp>
        </p:grpSp>
      </p:grpSp>
      <p:grpSp>
        <p:nvGrpSpPr>
          <p:cNvPr id="283652" name="Group 283"/>
          <p:cNvGrpSpPr>
            <a:grpSpLocks/>
          </p:cNvGrpSpPr>
          <p:nvPr/>
        </p:nvGrpSpPr>
        <p:grpSpPr bwMode="auto">
          <a:xfrm flipH="1">
            <a:off x="2566988" y="1412877"/>
            <a:ext cx="2089150" cy="2038975"/>
            <a:chOff x="3157537" y="2381250"/>
            <a:chExt cx="2147888" cy="2039768"/>
          </a:xfrm>
        </p:grpSpPr>
        <p:pic>
          <p:nvPicPr>
            <p:cNvPr id="283735" name="Picture 21" descr="24_RANK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200000" flipH="1">
              <a:off x="4027488" y="2587625"/>
              <a:ext cx="1778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3736" name="Group 22"/>
            <p:cNvGrpSpPr>
              <a:grpSpLocks/>
            </p:cNvGrpSpPr>
            <p:nvPr/>
          </p:nvGrpSpPr>
          <p:grpSpPr bwMode="auto">
            <a:xfrm rot="19200000" flipH="1">
              <a:off x="4092974" y="2582617"/>
              <a:ext cx="248597" cy="382771"/>
              <a:chOff x="2144" y="1434"/>
              <a:chExt cx="410" cy="480"/>
            </a:xfrm>
          </p:grpSpPr>
          <p:sp>
            <p:nvSpPr>
              <p:cNvPr id="345" name="Rectangle 23"/>
              <p:cNvSpPr>
                <a:spLocks noChangeArrowheads="1"/>
              </p:cNvSpPr>
              <p:nvPr/>
            </p:nvSpPr>
            <p:spPr bwMode="auto">
              <a:xfrm rot="19578152">
                <a:off x="2269" y="1524"/>
                <a:ext cx="51" cy="270"/>
              </a:xfrm>
              <a:prstGeom prst="rect">
                <a:avLst/>
              </a:prstGeom>
              <a:solidFill>
                <a:srgbClr val="C0C0C0"/>
              </a:solidFill>
              <a:ln w="3175">
                <a:solidFill>
                  <a:srgbClr val="000000"/>
                </a:solidFill>
                <a:miter lim="800000"/>
                <a:headEnd/>
                <a:tailEnd/>
              </a:ln>
            </p:spPr>
            <p:txBody>
              <a:bodyPr anchor="ctr">
                <a:spAutoFit/>
              </a:bodyPr>
              <a:lstStyle/>
              <a:p>
                <a:pPr>
                  <a:defRPr/>
                </a:pPr>
                <a:endParaRPr lang="de-CH" sz="800" kern="0">
                  <a:solidFill>
                    <a:srgbClr val="FFFFFF"/>
                  </a:solidFill>
                  <a:latin typeface="Lucida Sans Unicode"/>
                  <a:cs typeface="Arial" charset="0"/>
                </a:endParaRPr>
              </a:p>
            </p:txBody>
          </p:sp>
          <p:sp>
            <p:nvSpPr>
              <p:cNvPr id="346" name="Rectangle 24"/>
              <p:cNvSpPr>
                <a:spLocks noChangeArrowheads="1"/>
              </p:cNvSpPr>
              <p:nvPr/>
            </p:nvSpPr>
            <p:spPr bwMode="auto">
              <a:xfrm>
                <a:off x="2191" y="1516"/>
                <a:ext cx="313" cy="270"/>
              </a:xfrm>
              <a:prstGeom prst="rect">
                <a:avLst/>
              </a:prstGeom>
              <a:solidFill>
                <a:srgbClr val="C0C0C0"/>
              </a:solidFill>
              <a:ln w="3175">
                <a:solidFill>
                  <a:srgbClr val="000000"/>
                </a:solidFill>
                <a:miter lim="800000"/>
                <a:headEnd/>
                <a:tailEnd/>
              </a:ln>
            </p:spPr>
            <p:txBody>
              <a:bodyPr wrap="none" anchor="ctr">
                <a:spAutoFit/>
              </a:bodyPr>
              <a:lstStyle/>
              <a:p>
                <a:pPr>
                  <a:defRPr/>
                </a:pPr>
                <a:endParaRPr lang="de-CH" sz="800" kern="0">
                  <a:solidFill>
                    <a:srgbClr val="FFFFFF"/>
                  </a:solidFill>
                  <a:latin typeface="Lucida Sans Unicode"/>
                  <a:cs typeface="Arial" charset="0"/>
                </a:endParaRPr>
              </a:p>
            </p:txBody>
          </p:sp>
          <p:sp>
            <p:nvSpPr>
              <p:cNvPr id="347" name="Rectangle 25"/>
              <p:cNvSpPr>
                <a:spLocks noChangeArrowheads="1"/>
              </p:cNvSpPr>
              <p:nvPr/>
            </p:nvSpPr>
            <p:spPr bwMode="auto">
              <a:xfrm>
                <a:off x="2183" y="1573"/>
                <a:ext cx="313" cy="270"/>
              </a:xfrm>
              <a:prstGeom prst="rect">
                <a:avLst/>
              </a:prstGeom>
              <a:solidFill>
                <a:srgbClr val="C0C0C0"/>
              </a:solidFill>
              <a:ln w="3175">
                <a:solidFill>
                  <a:srgbClr val="000000"/>
                </a:solidFill>
                <a:miter lim="800000"/>
                <a:headEnd/>
                <a:tailEnd/>
              </a:ln>
            </p:spPr>
            <p:txBody>
              <a:bodyPr wrap="none" anchor="ctr">
                <a:spAutoFit/>
              </a:bodyPr>
              <a:lstStyle/>
              <a:p>
                <a:pPr>
                  <a:defRPr/>
                </a:pPr>
                <a:endParaRPr lang="de-CH" sz="800" kern="0">
                  <a:solidFill>
                    <a:srgbClr val="FFFFFF"/>
                  </a:solidFill>
                  <a:latin typeface="Lucida Sans Unicode"/>
                  <a:cs typeface="Arial" charset="0"/>
                </a:endParaRPr>
              </a:p>
            </p:txBody>
          </p:sp>
          <p:sp>
            <p:nvSpPr>
              <p:cNvPr id="348" name="Rectangle 26"/>
              <p:cNvSpPr>
                <a:spLocks noChangeArrowheads="1"/>
              </p:cNvSpPr>
              <p:nvPr/>
            </p:nvSpPr>
            <p:spPr bwMode="auto">
              <a:xfrm>
                <a:off x="2144" y="1642"/>
                <a:ext cx="313" cy="270"/>
              </a:xfrm>
              <a:prstGeom prst="rect">
                <a:avLst/>
              </a:prstGeom>
              <a:solidFill>
                <a:srgbClr val="60E109"/>
              </a:solidFill>
              <a:ln w="9525">
                <a:noFill/>
                <a:miter lim="800000"/>
                <a:headEnd/>
                <a:tailEnd/>
              </a:ln>
            </p:spPr>
            <p:txBody>
              <a:bodyPr wrap="none" anchor="ctr">
                <a:spAutoFit/>
              </a:bodyPr>
              <a:lstStyle/>
              <a:p>
                <a:pPr>
                  <a:defRPr/>
                </a:pPr>
                <a:endParaRPr lang="de-CH" sz="800" kern="0">
                  <a:solidFill>
                    <a:srgbClr val="FFFFFF"/>
                  </a:solidFill>
                  <a:latin typeface="Lucida Sans Unicode"/>
                  <a:cs typeface="Arial" charset="0"/>
                </a:endParaRPr>
              </a:p>
            </p:txBody>
          </p:sp>
          <p:sp>
            <p:nvSpPr>
              <p:cNvPr id="349" name="Rectangle 27"/>
              <p:cNvSpPr>
                <a:spLocks noChangeArrowheads="1"/>
              </p:cNvSpPr>
              <p:nvPr/>
            </p:nvSpPr>
            <p:spPr bwMode="auto">
              <a:xfrm rot="19660972">
                <a:off x="2245" y="1434"/>
                <a:ext cx="30" cy="270"/>
              </a:xfrm>
              <a:prstGeom prst="rect">
                <a:avLst/>
              </a:prstGeom>
              <a:solidFill>
                <a:srgbClr val="60E109"/>
              </a:solidFill>
              <a:ln w="9525">
                <a:noFill/>
                <a:miter lim="800000"/>
                <a:headEnd/>
                <a:tailEnd/>
              </a:ln>
            </p:spPr>
            <p:txBody>
              <a:bodyPr anchor="ctr">
                <a:spAutoFit/>
              </a:bodyPr>
              <a:lstStyle/>
              <a:p>
                <a:pPr>
                  <a:defRPr/>
                </a:pPr>
                <a:endParaRPr lang="de-CH" sz="800" kern="0">
                  <a:solidFill>
                    <a:srgbClr val="FFFFFF"/>
                  </a:solidFill>
                  <a:latin typeface="Lucida Sans Unicode"/>
                  <a:cs typeface="Arial" charset="0"/>
                </a:endParaRPr>
              </a:p>
            </p:txBody>
          </p:sp>
          <p:sp>
            <p:nvSpPr>
              <p:cNvPr id="350" name="Rectangle 28"/>
              <p:cNvSpPr>
                <a:spLocks noChangeArrowheads="1"/>
              </p:cNvSpPr>
              <p:nvPr/>
            </p:nvSpPr>
            <p:spPr bwMode="auto">
              <a:xfrm rot="19660972">
                <a:off x="2220" y="1467"/>
                <a:ext cx="30" cy="270"/>
              </a:xfrm>
              <a:prstGeom prst="rect">
                <a:avLst/>
              </a:prstGeom>
              <a:solidFill>
                <a:srgbClr val="60E109"/>
              </a:solidFill>
              <a:ln w="9525">
                <a:noFill/>
                <a:miter lim="800000"/>
                <a:headEnd/>
                <a:tailEnd/>
              </a:ln>
            </p:spPr>
            <p:txBody>
              <a:bodyPr anchor="ctr">
                <a:spAutoFit/>
              </a:bodyPr>
              <a:lstStyle/>
              <a:p>
                <a:pPr>
                  <a:defRPr/>
                </a:pPr>
                <a:endParaRPr lang="de-CH" sz="800" kern="0">
                  <a:solidFill>
                    <a:srgbClr val="FFFFFF"/>
                  </a:solidFill>
                  <a:latin typeface="Lucida Sans Unicode"/>
                  <a:cs typeface="Arial" charset="0"/>
                </a:endParaRPr>
              </a:p>
            </p:txBody>
          </p:sp>
          <p:sp>
            <p:nvSpPr>
              <p:cNvPr id="351" name="Rectangle 29"/>
              <p:cNvSpPr>
                <a:spLocks noChangeArrowheads="1"/>
              </p:cNvSpPr>
              <p:nvPr/>
            </p:nvSpPr>
            <p:spPr bwMode="auto">
              <a:xfrm rot="2021848" flipH="1">
                <a:off x="2374" y="1528"/>
                <a:ext cx="48" cy="270"/>
              </a:xfrm>
              <a:prstGeom prst="rect">
                <a:avLst/>
              </a:prstGeom>
              <a:solidFill>
                <a:srgbClr val="C0C0C0"/>
              </a:solidFill>
              <a:ln w="3175">
                <a:solidFill>
                  <a:srgbClr val="000000"/>
                </a:solidFill>
                <a:miter lim="800000"/>
                <a:headEnd/>
                <a:tailEnd/>
              </a:ln>
            </p:spPr>
            <p:txBody>
              <a:bodyPr anchor="ctr">
                <a:spAutoFit/>
              </a:bodyPr>
              <a:lstStyle/>
              <a:p>
                <a:pPr>
                  <a:defRPr/>
                </a:pPr>
                <a:endParaRPr lang="de-CH" sz="800" kern="0">
                  <a:solidFill>
                    <a:srgbClr val="FFFFFF"/>
                  </a:solidFill>
                  <a:latin typeface="Lucida Sans Unicode"/>
                  <a:cs typeface="Arial" charset="0"/>
                </a:endParaRPr>
              </a:p>
            </p:txBody>
          </p:sp>
          <p:sp>
            <p:nvSpPr>
              <p:cNvPr id="352" name="Rectangle 30"/>
              <p:cNvSpPr>
                <a:spLocks noChangeArrowheads="1"/>
              </p:cNvSpPr>
              <p:nvPr/>
            </p:nvSpPr>
            <p:spPr bwMode="auto">
              <a:xfrm>
                <a:off x="2241" y="1644"/>
                <a:ext cx="313" cy="270"/>
              </a:xfrm>
              <a:prstGeom prst="rect">
                <a:avLst/>
              </a:prstGeom>
              <a:solidFill>
                <a:srgbClr val="60E109"/>
              </a:solidFill>
              <a:ln w="9525">
                <a:noFill/>
                <a:miter lim="800000"/>
                <a:headEnd/>
                <a:tailEnd/>
              </a:ln>
            </p:spPr>
            <p:txBody>
              <a:bodyPr wrap="none" anchor="ctr">
                <a:spAutoFit/>
              </a:bodyPr>
              <a:lstStyle/>
              <a:p>
                <a:pPr>
                  <a:defRPr/>
                </a:pPr>
                <a:endParaRPr lang="de-CH" sz="800" kern="0">
                  <a:solidFill>
                    <a:srgbClr val="FFFFFF"/>
                  </a:solidFill>
                  <a:latin typeface="Lucida Sans Unicode"/>
                  <a:cs typeface="Arial" charset="0"/>
                </a:endParaRPr>
              </a:p>
            </p:txBody>
          </p:sp>
          <p:sp>
            <p:nvSpPr>
              <p:cNvPr id="353" name="Rectangle 31"/>
              <p:cNvSpPr>
                <a:spLocks noChangeArrowheads="1"/>
              </p:cNvSpPr>
              <p:nvPr/>
            </p:nvSpPr>
            <p:spPr bwMode="auto">
              <a:xfrm rot="1939028" flipH="1">
                <a:off x="2433" y="1444"/>
                <a:ext cx="32" cy="270"/>
              </a:xfrm>
              <a:prstGeom prst="rect">
                <a:avLst/>
              </a:prstGeom>
              <a:solidFill>
                <a:srgbClr val="60E109"/>
              </a:solidFill>
              <a:ln w="9525">
                <a:noFill/>
                <a:miter lim="800000"/>
                <a:headEnd/>
                <a:tailEnd/>
              </a:ln>
            </p:spPr>
            <p:txBody>
              <a:bodyPr anchor="ctr">
                <a:spAutoFit/>
              </a:bodyPr>
              <a:lstStyle/>
              <a:p>
                <a:pPr>
                  <a:defRPr/>
                </a:pPr>
                <a:endParaRPr lang="de-CH" sz="800" kern="0">
                  <a:solidFill>
                    <a:srgbClr val="FFFFFF"/>
                  </a:solidFill>
                  <a:latin typeface="Lucida Sans Unicode"/>
                  <a:cs typeface="Arial" charset="0"/>
                </a:endParaRPr>
              </a:p>
            </p:txBody>
          </p:sp>
          <p:sp>
            <p:nvSpPr>
              <p:cNvPr id="354" name="Rectangle 32"/>
              <p:cNvSpPr>
                <a:spLocks noChangeArrowheads="1"/>
              </p:cNvSpPr>
              <p:nvPr/>
            </p:nvSpPr>
            <p:spPr bwMode="auto">
              <a:xfrm rot="1939028" flipH="1">
                <a:off x="2434" y="1469"/>
                <a:ext cx="32" cy="270"/>
              </a:xfrm>
              <a:prstGeom prst="rect">
                <a:avLst/>
              </a:prstGeom>
              <a:solidFill>
                <a:srgbClr val="60E109"/>
              </a:solidFill>
              <a:ln w="9525">
                <a:noFill/>
                <a:miter lim="800000"/>
                <a:headEnd/>
                <a:tailEnd/>
              </a:ln>
            </p:spPr>
            <p:txBody>
              <a:bodyPr anchor="ctr">
                <a:spAutoFit/>
              </a:bodyPr>
              <a:lstStyle/>
              <a:p>
                <a:pPr>
                  <a:defRPr/>
                </a:pPr>
                <a:endParaRPr lang="de-CH" sz="800" kern="0">
                  <a:solidFill>
                    <a:srgbClr val="FFFFFF"/>
                  </a:solidFill>
                  <a:latin typeface="Lucida Sans Unicode"/>
                  <a:cs typeface="Arial" charset="0"/>
                </a:endParaRPr>
              </a:p>
            </p:txBody>
          </p:sp>
        </p:grpSp>
        <p:pic>
          <p:nvPicPr>
            <p:cNvPr id="283737" name="Picture 33" descr="26_RANK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527425" y="3381375"/>
              <a:ext cx="1793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3738" name="Group 34"/>
            <p:cNvGrpSpPr>
              <a:grpSpLocks/>
            </p:cNvGrpSpPr>
            <p:nvPr/>
          </p:nvGrpSpPr>
          <p:grpSpPr bwMode="auto">
            <a:xfrm rot="4483428" flipH="1">
              <a:off x="3364831" y="3282670"/>
              <a:ext cx="235256" cy="390589"/>
              <a:chOff x="2200" y="1433"/>
              <a:chExt cx="388" cy="458"/>
            </a:xfrm>
          </p:grpSpPr>
          <p:sp>
            <p:nvSpPr>
              <p:cNvPr id="335" name="Rectangle 35"/>
              <p:cNvSpPr>
                <a:spLocks noChangeArrowheads="1"/>
              </p:cNvSpPr>
              <p:nvPr/>
            </p:nvSpPr>
            <p:spPr bwMode="auto">
              <a:xfrm rot="19578152">
                <a:off x="2275" y="1527"/>
                <a:ext cx="52" cy="260"/>
              </a:xfrm>
              <a:prstGeom prst="rect">
                <a:avLst/>
              </a:prstGeom>
              <a:solidFill>
                <a:srgbClr val="C0C0C0"/>
              </a:solidFill>
              <a:ln w="3175">
                <a:solidFill>
                  <a:srgbClr val="000000"/>
                </a:solidFill>
                <a:miter lim="800000"/>
                <a:headEnd/>
                <a:tailEnd/>
              </a:ln>
            </p:spPr>
            <p:txBody>
              <a:bodyPr anchor="ctr">
                <a:spAutoFit/>
              </a:bodyPr>
              <a:lstStyle/>
              <a:p>
                <a:pPr>
                  <a:defRPr/>
                </a:pPr>
                <a:endParaRPr lang="de-CH" sz="800" kern="0">
                  <a:solidFill>
                    <a:srgbClr val="FFFFFF"/>
                  </a:solidFill>
                  <a:latin typeface="Lucida Sans Unicode"/>
                  <a:cs typeface="Arial" charset="0"/>
                </a:endParaRPr>
              </a:p>
            </p:txBody>
          </p:sp>
          <p:sp>
            <p:nvSpPr>
              <p:cNvPr id="336" name="Rectangle 36"/>
              <p:cNvSpPr>
                <a:spLocks noChangeArrowheads="1"/>
              </p:cNvSpPr>
              <p:nvPr/>
            </p:nvSpPr>
            <p:spPr bwMode="auto">
              <a:xfrm>
                <a:off x="2235" y="1511"/>
                <a:ext cx="305" cy="260"/>
              </a:xfrm>
              <a:prstGeom prst="rect">
                <a:avLst/>
              </a:prstGeom>
              <a:solidFill>
                <a:srgbClr val="C0C0C0"/>
              </a:solidFill>
              <a:ln w="3175">
                <a:solidFill>
                  <a:srgbClr val="000000"/>
                </a:solidFill>
                <a:miter lim="800000"/>
                <a:headEnd/>
                <a:tailEnd/>
              </a:ln>
            </p:spPr>
            <p:txBody>
              <a:bodyPr wrap="none" anchor="ctr">
                <a:spAutoFit/>
              </a:bodyPr>
              <a:lstStyle/>
              <a:p>
                <a:pPr>
                  <a:defRPr/>
                </a:pPr>
                <a:endParaRPr lang="de-CH" sz="800" kern="0">
                  <a:solidFill>
                    <a:srgbClr val="FFFFFF"/>
                  </a:solidFill>
                  <a:latin typeface="Lucida Sans Unicode"/>
                  <a:cs typeface="Arial" charset="0"/>
                </a:endParaRPr>
              </a:p>
            </p:txBody>
          </p:sp>
          <p:sp>
            <p:nvSpPr>
              <p:cNvPr id="337" name="Rectangle 37"/>
              <p:cNvSpPr>
                <a:spLocks noChangeArrowheads="1"/>
              </p:cNvSpPr>
              <p:nvPr/>
            </p:nvSpPr>
            <p:spPr bwMode="auto">
              <a:xfrm>
                <a:off x="2216" y="1574"/>
                <a:ext cx="305" cy="260"/>
              </a:xfrm>
              <a:prstGeom prst="rect">
                <a:avLst/>
              </a:prstGeom>
              <a:solidFill>
                <a:srgbClr val="C0C0C0"/>
              </a:solidFill>
              <a:ln w="3175">
                <a:solidFill>
                  <a:srgbClr val="000000"/>
                </a:solidFill>
                <a:miter lim="800000"/>
                <a:headEnd/>
                <a:tailEnd/>
              </a:ln>
            </p:spPr>
            <p:txBody>
              <a:bodyPr wrap="none" anchor="ctr">
                <a:spAutoFit/>
              </a:bodyPr>
              <a:lstStyle/>
              <a:p>
                <a:pPr>
                  <a:defRPr/>
                </a:pPr>
                <a:endParaRPr lang="de-CH" sz="800" kern="0">
                  <a:solidFill>
                    <a:srgbClr val="FFFFFF"/>
                  </a:solidFill>
                  <a:latin typeface="Lucida Sans Unicode"/>
                  <a:cs typeface="Arial" charset="0"/>
                </a:endParaRPr>
              </a:p>
            </p:txBody>
          </p:sp>
          <p:sp>
            <p:nvSpPr>
              <p:cNvPr id="338" name="Rectangle 38"/>
              <p:cNvSpPr>
                <a:spLocks noChangeArrowheads="1"/>
              </p:cNvSpPr>
              <p:nvPr/>
            </p:nvSpPr>
            <p:spPr bwMode="auto">
              <a:xfrm>
                <a:off x="2200" y="1629"/>
                <a:ext cx="305" cy="260"/>
              </a:xfrm>
              <a:prstGeom prst="rect">
                <a:avLst/>
              </a:prstGeom>
              <a:solidFill>
                <a:srgbClr val="60E109"/>
              </a:solidFill>
              <a:ln w="9525">
                <a:noFill/>
                <a:miter lim="800000"/>
                <a:headEnd/>
                <a:tailEnd/>
              </a:ln>
            </p:spPr>
            <p:txBody>
              <a:bodyPr wrap="none" anchor="ctr">
                <a:spAutoFit/>
              </a:bodyPr>
              <a:lstStyle/>
              <a:p>
                <a:pPr>
                  <a:defRPr/>
                </a:pPr>
                <a:endParaRPr lang="de-CH" sz="800" kern="0">
                  <a:solidFill>
                    <a:srgbClr val="FFFFFF"/>
                  </a:solidFill>
                  <a:latin typeface="Lucida Sans Unicode"/>
                  <a:cs typeface="Arial" charset="0"/>
                </a:endParaRPr>
              </a:p>
            </p:txBody>
          </p:sp>
          <p:sp>
            <p:nvSpPr>
              <p:cNvPr id="339" name="Rectangle 39"/>
              <p:cNvSpPr>
                <a:spLocks noChangeArrowheads="1"/>
              </p:cNvSpPr>
              <p:nvPr/>
            </p:nvSpPr>
            <p:spPr bwMode="auto">
              <a:xfrm rot="19660972">
                <a:off x="2275" y="1448"/>
                <a:ext cx="31" cy="260"/>
              </a:xfrm>
              <a:prstGeom prst="rect">
                <a:avLst/>
              </a:prstGeom>
              <a:solidFill>
                <a:srgbClr val="60E109"/>
              </a:solidFill>
              <a:ln w="9525">
                <a:noFill/>
                <a:miter lim="800000"/>
                <a:headEnd/>
                <a:tailEnd/>
              </a:ln>
            </p:spPr>
            <p:txBody>
              <a:bodyPr anchor="ctr">
                <a:spAutoFit/>
              </a:bodyPr>
              <a:lstStyle/>
              <a:p>
                <a:pPr>
                  <a:defRPr/>
                </a:pPr>
                <a:endParaRPr lang="de-CH" sz="800" kern="0">
                  <a:solidFill>
                    <a:srgbClr val="FFFFFF"/>
                  </a:solidFill>
                  <a:latin typeface="Lucida Sans Unicode"/>
                  <a:cs typeface="Arial" charset="0"/>
                </a:endParaRPr>
              </a:p>
            </p:txBody>
          </p:sp>
          <p:sp>
            <p:nvSpPr>
              <p:cNvPr id="340" name="Rectangle 40"/>
              <p:cNvSpPr>
                <a:spLocks noChangeArrowheads="1"/>
              </p:cNvSpPr>
              <p:nvPr/>
            </p:nvSpPr>
            <p:spPr bwMode="auto">
              <a:xfrm rot="19660972">
                <a:off x="2240" y="1462"/>
                <a:ext cx="31" cy="260"/>
              </a:xfrm>
              <a:prstGeom prst="rect">
                <a:avLst/>
              </a:prstGeom>
              <a:solidFill>
                <a:srgbClr val="60E109"/>
              </a:solidFill>
              <a:ln w="9525">
                <a:noFill/>
                <a:miter lim="800000"/>
                <a:headEnd/>
                <a:tailEnd/>
              </a:ln>
            </p:spPr>
            <p:txBody>
              <a:bodyPr anchor="ctr">
                <a:spAutoFit/>
              </a:bodyPr>
              <a:lstStyle/>
              <a:p>
                <a:pPr>
                  <a:defRPr/>
                </a:pPr>
                <a:endParaRPr lang="de-CH" sz="800" kern="0">
                  <a:solidFill>
                    <a:srgbClr val="FFFFFF"/>
                  </a:solidFill>
                  <a:latin typeface="Lucida Sans Unicode"/>
                  <a:cs typeface="Arial" charset="0"/>
                </a:endParaRPr>
              </a:p>
            </p:txBody>
          </p:sp>
          <p:sp>
            <p:nvSpPr>
              <p:cNvPr id="341" name="Rectangle 41"/>
              <p:cNvSpPr>
                <a:spLocks noChangeArrowheads="1"/>
              </p:cNvSpPr>
              <p:nvPr/>
            </p:nvSpPr>
            <p:spPr bwMode="auto">
              <a:xfrm rot="2021848" flipH="1">
                <a:off x="2452" y="1501"/>
                <a:ext cx="50" cy="260"/>
              </a:xfrm>
              <a:prstGeom prst="rect">
                <a:avLst/>
              </a:prstGeom>
              <a:solidFill>
                <a:srgbClr val="C0C0C0"/>
              </a:solidFill>
              <a:ln w="3175">
                <a:solidFill>
                  <a:srgbClr val="000000"/>
                </a:solidFill>
                <a:miter lim="800000"/>
                <a:headEnd/>
                <a:tailEnd/>
              </a:ln>
            </p:spPr>
            <p:txBody>
              <a:bodyPr anchor="ctr">
                <a:spAutoFit/>
              </a:bodyPr>
              <a:lstStyle/>
              <a:p>
                <a:pPr>
                  <a:defRPr/>
                </a:pPr>
                <a:endParaRPr lang="de-CH" sz="800" kern="0">
                  <a:solidFill>
                    <a:srgbClr val="FFFFFF"/>
                  </a:solidFill>
                  <a:latin typeface="Lucida Sans Unicode"/>
                  <a:cs typeface="Arial" charset="0"/>
                </a:endParaRPr>
              </a:p>
            </p:txBody>
          </p:sp>
          <p:sp>
            <p:nvSpPr>
              <p:cNvPr id="342" name="Rectangle 42"/>
              <p:cNvSpPr>
                <a:spLocks noChangeArrowheads="1"/>
              </p:cNvSpPr>
              <p:nvPr/>
            </p:nvSpPr>
            <p:spPr bwMode="auto">
              <a:xfrm>
                <a:off x="2283" y="1631"/>
                <a:ext cx="305" cy="260"/>
              </a:xfrm>
              <a:prstGeom prst="rect">
                <a:avLst/>
              </a:prstGeom>
              <a:solidFill>
                <a:srgbClr val="60E109"/>
              </a:solidFill>
              <a:ln w="9525">
                <a:noFill/>
                <a:miter lim="800000"/>
                <a:headEnd/>
                <a:tailEnd/>
              </a:ln>
            </p:spPr>
            <p:txBody>
              <a:bodyPr wrap="none" anchor="ctr">
                <a:spAutoFit/>
              </a:bodyPr>
              <a:lstStyle/>
              <a:p>
                <a:pPr>
                  <a:defRPr/>
                </a:pPr>
                <a:endParaRPr lang="de-CH" sz="800" kern="0">
                  <a:solidFill>
                    <a:srgbClr val="FFFFFF"/>
                  </a:solidFill>
                  <a:latin typeface="Lucida Sans Unicode"/>
                  <a:cs typeface="Arial" charset="0"/>
                </a:endParaRPr>
              </a:p>
            </p:txBody>
          </p:sp>
          <p:sp>
            <p:nvSpPr>
              <p:cNvPr id="343" name="Rectangle 43"/>
              <p:cNvSpPr>
                <a:spLocks noChangeArrowheads="1"/>
              </p:cNvSpPr>
              <p:nvPr/>
            </p:nvSpPr>
            <p:spPr bwMode="auto">
              <a:xfrm rot="1939028" flipH="1">
                <a:off x="2475" y="1433"/>
                <a:ext cx="29" cy="260"/>
              </a:xfrm>
              <a:prstGeom prst="rect">
                <a:avLst/>
              </a:prstGeom>
              <a:solidFill>
                <a:srgbClr val="60E109"/>
              </a:solidFill>
              <a:ln w="9525">
                <a:noFill/>
                <a:miter lim="800000"/>
                <a:headEnd/>
                <a:tailEnd/>
              </a:ln>
            </p:spPr>
            <p:txBody>
              <a:bodyPr anchor="ctr">
                <a:spAutoFit/>
              </a:bodyPr>
              <a:lstStyle/>
              <a:p>
                <a:pPr>
                  <a:defRPr/>
                </a:pPr>
                <a:endParaRPr lang="de-CH" sz="800" kern="0">
                  <a:solidFill>
                    <a:srgbClr val="FFFFFF"/>
                  </a:solidFill>
                  <a:latin typeface="Lucida Sans Unicode"/>
                  <a:cs typeface="Arial" charset="0"/>
                </a:endParaRPr>
              </a:p>
            </p:txBody>
          </p:sp>
          <p:sp>
            <p:nvSpPr>
              <p:cNvPr id="344" name="Rectangle 44"/>
              <p:cNvSpPr>
                <a:spLocks noChangeArrowheads="1"/>
              </p:cNvSpPr>
              <p:nvPr/>
            </p:nvSpPr>
            <p:spPr bwMode="auto">
              <a:xfrm rot="1939028" flipH="1">
                <a:off x="2486" y="1475"/>
                <a:ext cx="31" cy="260"/>
              </a:xfrm>
              <a:prstGeom prst="rect">
                <a:avLst/>
              </a:prstGeom>
              <a:solidFill>
                <a:srgbClr val="60E109"/>
              </a:solidFill>
              <a:ln w="9525">
                <a:noFill/>
                <a:miter lim="800000"/>
                <a:headEnd/>
                <a:tailEnd/>
              </a:ln>
            </p:spPr>
            <p:txBody>
              <a:bodyPr anchor="ctr">
                <a:spAutoFit/>
              </a:bodyPr>
              <a:lstStyle/>
              <a:p>
                <a:pPr>
                  <a:defRPr/>
                </a:pPr>
                <a:endParaRPr lang="de-CH" sz="800" kern="0">
                  <a:solidFill>
                    <a:srgbClr val="FFFFFF"/>
                  </a:solidFill>
                  <a:latin typeface="Lucida Sans Unicode"/>
                  <a:cs typeface="Arial" charset="0"/>
                </a:endParaRPr>
              </a:p>
            </p:txBody>
          </p:sp>
        </p:grpSp>
        <p:pic>
          <p:nvPicPr>
            <p:cNvPr id="283739" name="Picture 45" descr="30_OPG-RANK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709988" y="2381250"/>
              <a:ext cx="2349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740" name="Picture 46" descr="32_OPG-RANK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4760000" flipH="1">
              <a:off x="3152775" y="2468563"/>
              <a:ext cx="1968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741" name="Picture 47" descr="18_OPG_lr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440113" y="2614613"/>
              <a:ext cx="2698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3742" name="Group 48"/>
            <p:cNvGrpSpPr>
              <a:grpSpLocks/>
            </p:cNvGrpSpPr>
            <p:nvPr/>
          </p:nvGrpSpPr>
          <p:grpSpPr bwMode="auto">
            <a:xfrm flipH="1">
              <a:off x="3706813" y="3286125"/>
              <a:ext cx="542925" cy="544513"/>
              <a:chOff x="4594" y="928"/>
              <a:chExt cx="382" cy="382"/>
            </a:xfrm>
          </p:grpSpPr>
          <p:sp>
            <p:nvSpPr>
              <p:cNvPr id="333" name="Oval 49"/>
              <p:cNvSpPr>
                <a:spLocks noChangeArrowheads="1"/>
              </p:cNvSpPr>
              <p:nvPr/>
            </p:nvSpPr>
            <p:spPr bwMode="ltGray">
              <a:xfrm>
                <a:off x="4594" y="928"/>
                <a:ext cx="378" cy="382"/>
              </a:xfrm>
              <a:prstGeom prst="ellipse">
                <a:avLst/>
              </a:prstGeom>
              <a:solidFill>
                <a:srgbClr val="5B9AD9"/>
              </a:solidFill>
              <a:ln w="28575">
                <a:solidFill>
                  <a:srgbClr val="73B5FF"/>
                </a:solidFill>
                <a:round/>
                <a:headEnd/>
                <a:tailEnd/>
              </a:ln>
            </p:spPr>
            <p:txBody>
              <a:bodyPr wrap="none" anchor="ctr"/>
              <a:lstStyle/>
              <a:p>
                <a:pPr>
                  <a:defRPr/>
                </a:pPr>
                <a:endParaRPr lang="de-CH" sz="800" kern="0">
                  <a:solidFill>
                    <a:srgbClr val="FFFFFF"/>
                  </a:solidFill>
                  <a:latin typeface="Lucida Sans Unicode"/>
                  <a:cs typeface="Arial" charset="0"/>
                </a:endParaRPr>
              </a:p>
            </p:txBody>
          </p:sp>
          <p:sp>
            <p:nvSpPr>
              <p:cNvPr id="334" name="Oval 50"/>
              <p:cNvSpPr>
                <a:spLocks noChangeArrowheads="1"/>
              </p:cNvSpPr>
              <p:nvPr/>
            </p:nvSpPr>
            <p:spPr bwMode="auto">
              <a:xfrm>
                <a:off x="4644" y="994"/>
                <a:ext cx="240" cy="170"/>
              </a:xfrm>
              <a:prstGeom prst="ellipse">
                <a:avLst/>
              </a:prstGeom>
              <a:solidFill>
                <a:srgbClr val="006AD0"/>
              </a:solidFill>
              <a:ln w="9525">
                <a:solidFill>
                  <a:srgbClr val="006AD0"/>
                </a:solidFill>
                <a:round/>
                <a:headEnd/>
                <a:tailEnd/>
              </a:ln>
            </p:spPr>
            <p:txBody>
              <a:bodyPr wrap="none" anchor="ctr"/>
              <a:lstStyle/>
              <a:p>
                <a:pPr>
                  <a:defRPr/>
                </a:pPr>
                <a:endParaRPr lang="de-CH" sz="800" kern="0">
                  <a:solidFill>
                    <a:srgbClr val="FFFFFF"/>
                  </a:solidFill>
                  <a:latin typeface="Lucida Sans Unicode"/>
                  <a:cs typeface="Arial" charset="0"/>
                </a:endParaRPr>
              </a:p>
            </p:txBody>
          </p:sp>
        </p:grpSp>
        <p:pic>
          <p:nvPicPr>
            <p:cNvPr id="283743" name="Picture 51" descr="17_RANK_lr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4010025" y="3181350"/>
              <a:ext cx="2730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744" name="Picture 52" descr="17_RANK_lr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3706813" y="3143250"/>
              <a:ext cx="2730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745" name="Picture 53" descr="16_RANKL_lr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4030663" y="3111500"/>
              <a:ext cx="19526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746" name="Picture 54" descr="16_RANKL_lr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4386263" y="3105150"/>
              <a:ext cx="1952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747" name="Picture 55" descr="29_RANK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302608" flipH="1">
              <a:off x="5127625" y="3930650"/>
              <a:ext cx="1778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3748" name="Group 56"/>
            <p:cNvGrpSpPr>
              <a:grpSpLocks/>
            </p:cNvGrpSpPr>
            <p:nvPr/>
          </p:nvGrpSpPr>
          <p:grpSpPr bwMode="auto">
            <a:xfrm rot="5602608" flipH="1">
              <a:off x="4943013" y="3797790"/>
              <a:ext cx="224950" cy="419695"/>
              <a:chOff x="2187" y="1422"/>
              <a:chExt cx="371" cy="490"/>
            </a:xfrm>
          </p:grpSpPr>
          <p:sp>
            <p:nvSpPr>
              <p:cNvPr id="323" name="Rectangle 57"/>
              <p:cNvSpPr>
                <a:spLocks noChangeArrowheads="1"/>
              </p:cNvSpPr>
              <p:nvPr/>
            </p:nvSpPr>
            <p:spPr bwMode="auto">
              <a:xfrm rot="19578152">
                <a:off x="2273" y="1500"/>
                <a:ext cx="52" cy="259"/>
              </a:xfrm>
              <a:prstGeom prst="rect">
                <a:avLst/>
              </a:prstGeom>
              <a:solidFill>
                <a:srgbClr val="C0C0C0"/>
              </a:solidFill>
              <a:ln w="3175">
                <a:solidFill>
                  <a:srgbClr val="000000"/>
                </a:solidFill>
                <a:miter lim="800000"/>
                <a:headEnd/>
                <a:tailEnd/>
              </a:ln>
            </p:spPr>
            <p:txBody>
              <a:bodyPr anchor="ctr">
                <a:spAutoFit/>
              </a:bodyPr>
              <a:lstStyle/>
              <a:p>
                <a:pPr>
                  <a:defRPr/>
                </a:pPr>
                <a:endParaRPr lang="de-CH" sz="800" kern="0">
                  <a:solidFill>
                    <a:srgbClr val="FFFFFF"/>
                  </a:solidFill>
                  <a:latin typeface="Lucida Sans Unicode"/>
                  <a:cs typeface="Arial" charset="0"/>
                </a:endParaRPr>
              </a:p>
            </p:txBody>
          </p:sp>
          <p:sp>
            <p:nvSpPr>
              <p:cNvPr id="324" name="Rectangle 58"/>
              <p:cNvSpPr>
                <a:spLocks noChangeArrowheads="1"/>
              </p:cNvSpPr>
              <p:nvPr/>
            </p:nvSpPr>
            <p:spPr bwMode="auto">
              <a:xfrm>
                <a:off x="2216" y="1530"/>
                <a:ext cx="305" cy="259"/>
              </a:xfrm>
              <a:prstGeom prst="rect">
                <a:avLst/>
              </a:prstGeom>
              <a:solidFill>
                <a:srgbClr val="C0C0C0"/>
              </a:solidFill>
              <a:ln w="3175">
                <a:solidFill>
                  <a:srgbClr val="000000"/>
                </a:solidFill>
                <a:miter lim="800000"/>
                <a:headEnd/>
                <a:tailEnd/>
              </a:ln>
            </p:spPr>
            <p:txBody>
              <a:bodyPr wrap="none" anchor="ctr">
                <a:spAutoFit/>
              </a:bodyPr>
              <a:lstStyle/>
              <a:p>
                <a:pPr>
                  <a:defRPr/>
                </a:pPr>
                <a:endParaRPr lang="de-CH" sz="800" kern="0">
                  <a:solidFill>
                    <a:srgbClr val="FFFFFF"/>
                  </a:solidFill>
                  <a:latin typeface="Lucida Sans Unicode"/>
                  <a:cs typeface="Arial" charset="0"/>
                </a:endParaRPr>
              </a:p>
            </p:txBody>
          </p:sp>
          <p:sp>
            <p:nvSpPr>
              <p:cNvPr id="325" name="Rectangle 59"/>
              <p:cNvSpPr>
                <a:spLocks noChangeArrowheads="1"/>
              </p:cNvSpPr>
              <p:nvPr/>
            </p:nvSpPr>
            <p:spPr bwMode="auto">
              <a:xfrm>
                <a:off x="2231" y="1548"/>
                <a:ext cx="305" cy="259"/>
              </a:xfrm>
              <a:prstGeom prst="rect">
                <a:avLst/>
              </a:prstGeom>
              <a:solidFill>
                <a:srgbClr val="C0C0C0"/>
              </a:solidFill>
              <a:ln w="3175">
                <a:solidFill>
                  <a:srgbClr val="000000"/>
                </a:solidFill>
                <a:miter lim="800000"/>
                <a:headEnd/>
                <a:tailEnd/>
              </a:ln>
            </p:spPr>
            <p:txBody>
              <a:bodyPr wrap="none" anchor="ctr">
                <a:spAutoFit/>
              </a:bodyPr>
              <a:lstStyle/>
              <a:p>
                <a:pPr>
                  <a:defRPr/>
                </a:pPr>
                <a:endParaRPr lang="de-CH" sz="800" kern="0">
                  <a:solidFill>
                    <a:srgbClr val="FFFFFF"/>
                  </a:solidFill>
                  <a:latin typeface="Lucida Sans Unicode"/>
                  <a:cs typeface="Arial" charset="0"/>
                </a:endParaRPr>
              </a:p>
            </p:txBody>
          </p:sp>
          <p:sp>
            <p:nvSpPr>
              <p:cNvPr id="326" name="Rectangle 60"/>
              <p:cNvSpPr>
                <a:spLocks noChangeArrowheads="1"/>
              </p:cNvSpPr>
              <p:nvPr/>
            </p:nvSpPr>
            <p:spPr bwMode="auto">
              <a:xfrm>
                <a:off x="2187" y="1625"/>
                <a:ext cx="305" cy="259"/>
              </a:xfrm>
              <a:prstGeom prst="rect">
                <a:avLst/>
              </a:prstGeom>
              <a:solidFill>
                <a:srgbClr val="60E109"/>
              </a:solidFill>
              <a:ln w="9525">
                <a:noFill/>
                <a:miter lim="800000"/>
                <a:headEnd/>
                <a:tailEnd/>
              </a:ln>
            </p:spPr>
            <p:txBody>
              <a:bodyPr wrap="none" anchor="ctr">
                <a:spAutoFit/>
              </a:bodyPr>
              <a:lstStyle/>
              <a:p>
                <a:pPr>
                  <a:defRPr/>
                </a:pPr>
                <a:endParaRPr lang="de-CH" sz="800" kern="0">
                  <a:solidFill>
                    <a:srgbClr val="FFFFFF"/>
                  </a:solidFill>
                  <a:latin typeface="Lucida Sans Unicode"/>
                  <a:cs typeface="Arial" charset="0"/>
                </a:endParaRPr>
              </a:p>
            </p:txBody>
          </p:sp>
          <p:sp>
            <p:nvSpPr>
              <p:cNvPr id="327" name="Rectangle 61"/>
              <p:cNvSpPr>
                <a:spLocks noChangeArrowheads="1"/>
              </p:cNvSpPr>
              <p:nvPr/>
            </p:nvSpPr>
            <p:spPr bwMode="auto">
              <a:xfrm rot="19660972">
                <a:off x="2274" y="1422"/>
                <a:ext cx="31" cy="259"/>
              </a:xfrm>
              <a:prstGeom prst="rect">
                <a:avLst/>
              </a:prstGeom>
              <a:solidFill>
                <a:srgbClr val="60E109"/>
              </a:solidFill>
              <a:ln w="9525">
                <a:noFill/>
                <a:miter lim="800000"/>
                <a:headEnd/>
                <a:tailEnd/>
              </a:ln>
            </p:spPr>
            <p:txBody>
              <a:bodyPr anchor="ctr">
                <a:spAutoFit/>
              </a:bodyPr>
              <a:lstStyle/>
              <a:p>
                <a:pPr>
                  <a:defRPr/>
                </a:pPr>
                <a:endParaRPr lang="de-CH" sz="800" kern="0">
                  <a:solidFill>
                    <a:srgbClr val="FFFFFF"/>
                  </a:solidFill>
                  <a:latin typeface="Lucida Sans Unicode"/>
                  <a:cs typeface="Arial" charset="0"/>
                </a:endParaRPr>
              </a:p>
            </p:txBody>
          </p:sp>
          <p:sp>
            <p:nvSpPr>
              <p:cNvPr id="328" name="Rectangle 62"/>
              <p:cNvSpPr>
                <a:spLocks noChangeArrowheads="1"/>
              </p:cNvSpPr>
              <p:nvPr/>
            </p:nvSpPr>
            <p:spPr bwMode="auto">
              <a:xfrm rot="19660972">
                <a:off x="2233" y="1446"/>
                <a:ext cx="31" cy="259"/>
              </a:xfrm>
              <a:prstGeom prst="rect">
                <a:avLst/>
              </a:prstGeom>
              <a:solidFill>
                <a:srgbClr val="60E109"/>
              </a:solidFill>
              <a:ln w="9525">
                <a:noFill/>
                <a:miter lim="800000"/>
                <a:headEnd/>
                <a:tailEnd/>
              </a:ln>
            </p:spPr>
            <p:txBody>
              <a:bodyPr anchor="ctr">
                <a:spAutoFit/>
              </a:bodyPr>
              <a:lstStyle/>
              <a:p>
                <a:pPr>
                  <a:defRPr/>
                </a:pPr>
                <a:endParaRPr lang="de-CH" sz="800" kern="0">
                  <a:solidFill>
                    <a:srgbClr val="FFFFFF"/>
                  </a:solidFill>
                  <a:latin typeface="Lucida Sans Unicode"/>
                  <a:cs typeface="Arial" charset="0"/>
                </a:endParaRPr>
              </a:p>
            </p:txBody>
          </p:sp>
          <p:sp>
            <p:nvSpPr>
              <p:cNvPr id="329" name="Rectangle 63"/>
              <p:cNvSpPr>
                <a:spLocks noChangeArrowheads="1"/>
              </p:cNvSpPr>
              <p:nvPr/>
            </p:nvSpPr>
            <p:spPr bwMode="auto">
              <a:xfrm rot="2021848" flipH="1">
                <a:off x="2415" y="1531"/>
                <a:ext cx="52" cy="259"/>
              </a:xfrm>
              <a:prstGeom prst="rect">
                <a:avLst/>
              </a:prstGeom>
              <a:solidFill>
                <a:srgbClr val="C0C0C0"/>
              </a:solidFill>
              <a:ln w="3175">
                <a:solidFill>
                  <a:srgbClr val="000000"/>
                </a:solidFill>
                <a:miter lim="800000"/>
                <a:headEnd/>
                <a:tailEnd/>
              </a:ln>
            </p:spPr>
            <p:txBody>
              <a:bodyPr anchor="ctr">
                <a:spAutoFit/>
              </a:bodyPr>
              <a:lstStyle/>
              <a:p>
                <a:pPr>
                  <a:defRPr/>
                </a:pPr>
                <a:endParaRPr lang="de-CH" sz="800" kern="0">
                  <a:solidFill>
                    <a:srgbClr val="FFFFFF"/>
                  </a:solidFill>
                  <a:latin typeface="Lucida Sans Unicode"/>
                  <a:cs typeface="Arial" charset="0"/>
                </a:endParaRPr>
              </a:p>
            </p:txBody>
          </p:sp>
          <p:sp>
            <p:nvSpPr>
              <p:cNvPr id="330" name="Rectangle 64"/>
              <p:cNvSpPr>
                <a:spLocks noChangeArrowheads="1"/>
              </p:cNvSpPr>
              <p:nvPr/>
            </p:nvSpPr>
            <p:spPr bwMode="auto">
              <a:xfrm>
                <a:off x="2253" y="1653"/>
                <a:ext cx="305" cy="259"/>
              </a:xfrm>
              <a:prstGeom prst="rect">
                <a:avLst/>
              </a:prstGeom>
              <a:solidFill>
                <a:srgbClr val="60E109"/>
              </a:solidFill>
              <a:ln w="9525">
                <a:noFill/>
                <a:miter lim="800000"/>
                <a:headEnd/>
                <a:tailEnd/>
              </a:ln>
            </p:spPr>
            <p:txBody>
              <a:bodyPr wrap="none" anchor="ctr">
                <a:spAutoFit/>
              </a:bodyPr>
              <a:lstStyle/>
              <a:p>
                <a:pPr>
                  <a:defRPr/>
                </a:pPr>
                <a:endParaRPr lang="de-CH" sz="800" kern="0">
                  <a:solidFill>
                    <a:srgbClr val="FFFFFF"/>
                  </a:solidFill>
                  <a:latin typeface="Lucida Sans Unicode"/>
                  <a:cs typeface="Arial" charset="0"/>
                </a:endParaRPr>
              </a:p>
            </p:txBody>
          </p:sp>
          <p:sp>
            <p:nvSpPr>
              <p:cNvPr id="331" name="Rectangle 65"/>
              <p:cNvSpPr>
                <a:spLocks noChangeArrowheads="1"/>
              </p:cNvSpPr>
              <p:nvPr/>
            </p:nvSpPr>
            <p:spPr bwMode="auto">
              <a:xfrm rot="1939028" flipH="1">
                <a:off x="2455" y="1430"/>
                <a:ext cx="31" cy="259"/>
              </a:xfrm>
              <a:prstGeom prst="rect">
                <a:avLst/>
              </a:prstGeom>
              <a:solidFill>
                <a:srgbClr val="60E109"/>
              </a:solidFill>
              <a:ln w="9525">
                <a:noFill/>
                <a:miter lim="800000"/>
                <a:headEnd/>
                <a:tailEnd/>
              </a:ln>
            </p:spPr>
            <p:txBody>
              <a:bodyPr anchor="ctr">
                <a:spAutoFit/>
              </a:bodyPr>
              <a:lstStyle/>
              <a:p>
                <a:pPr>
                  <a:defRPr/>
                </a:pPr>
                <a:endParaRPr lang="de-CH" sz="800" kern="0">
                  <a:solidFill>
                    <a:srgbClr val="FFFFFF"/>
                  </a:solidFill>
                  <a:latin typeface="Lucida Sans Unicode"/>
                  <a:cs typeface="Arial" charset="0"/>
                </a:endParaRPr>
              </a:p>
            </p:txBody>
          </p:sp>
          <p:sp>
            <p:nvSpPr>
              <p:cNvPr id="332" name="Rectangle 66"/>
              <p:cNvSpPr>
                <a:spLocks noChangeArrowheads="1"/>
              </p:cNvSpPr>
              <p:nvPr/>
            </p:nvSpPr>
            <p:spPr bwMode="auto">
              <a:xfrm rot="1939028" flipH="1">
                <a:off x="2480" y="1476"/>
                <a:ext cx="31" cy="259"/>
              </a:xfrm>
              <a:prstGeom prst="rect">
                <a:avLst/>
              </a:prstGeom>
              <a:solidFill>
                <a:srgbClr val="60E109"/>
              </a:solidFill>
              <a:ln w="9525">
                <a:noFill/>
                <a:miter lim="800000"/>
                <a:headEnd/>
                <a:tailEnd/>
              </a:ln>
            </p:spPr>
            <p:txBody>
              <a:bodyPr anchor="ctr">
                <a:spAutoFit/>
              </a:bodyPr>
              <a:lstStyle/>
              <a:p>
                <a:pPr>
                  <a:defRPr/>
                </a:pPr>
                <a:endParaRPr lang="de-CH" sz="800" kern="0">
                  <a:solidFill>
                    <a:srgbClr val="FFFFFF"/>
                  </a:solidFill>
                  <a:latin typeface="Lucida Sans Unicode"/>
                  <a:cs typeface="Arial" charset="0"/>
                </a:endParaRPr>
              </a:p>
            </p:txBody>
          </p:sp>
        </p:grpSp>
        <p:pic>
          <p:nvPicPr>
            <p:cNvPr id="283749" name="Picture 67" descr="24_RANK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902608" flipH="1">
              <a:off x="4432300" y="3725863"/>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3750" name="Group 68"/>
            <p:cNvGrpSpPr>
              <a:grpSpLocks/>
            </p:cNvGrpSpPr>
            <p:nvPr/>
          </p:nvGrpSpPr>
          <p:grpSpPr bwMode="auto">
            <a:xfrm rot="17902608" flipH="1">
              <a:off x="4534948" y="3689603"/>
              <a:ext cx="231917" cy="380205"/>
              <a:chOff x="2172" y="1442"/>
              <a:chExt cx="386" cy="479"/>
            </a:xfrm>
          </p:grpSpPr>
          <p:sp>
            <p:nvSpPr>
              <p:cNvPr id="313" name="Rectangle 69"/>
              <p:cNvSpPr>
                <a:spLocks noChangeArrowheads="1"/>
              </p:cNvSpPr>
              <p:nvPr/>
            </p:nvSpPr>
            <p:spPr bwMode="auto">
              <a:xfrm rot="19578152">
                <a:off x="2268" y="1527"/>
                <a:ext cx="50" cy="279"/>
              </a:xfrm>
              <a:prstGeom prst="rect">
                <a:avLst/>
              </a:prstGeom>
              <a:solidFill>
                <a:srgbClr val="C0C0C0"/>
              </a:solidFill>
              <a:ln w="3175">
                <a:solidFill>
                  <a:srgbClr val="000000"/>
                </a:solidFill>
                <a:miter lim="800000"/>
                <a:headEnd/>
                <a:tailEnd/>
              </a:ln>
            </p:spPr>
            <p:txBody>
              <a:bodyPr anchor="ctr">
                <a:spAutoFit/>
              </a:bodyPr>
              <a:lstStyle/>
              <a:p>
                <a:pPr>
                  <a:defRPr/>
                </a:pPr>
                <a:endParaRPr lang="de-CH" sz="800" kern="0">
                  <a:solidFill>
                    <a:srgbClr val="FFFFFF"/>
                  </a:solidFill>
                  <a:latin typeface="Lucida Sans Unicode"/>
                  <a:cs typeface="Arial" charset="0"/>
                </a:endParaRPr>
              </a:p>
            </p:txBody>
          </p:sp>
          <p:sp>
            <p:nvSpPr>
              <p:cNvPr id="314" name="Rectangle 70"/>
              <p:cNvSpPr>
                <a:spLocks noChangeArrowheads="1"/>
              </p:cNvSpPr>
              <p:nvPr/>
            </p:nvSpPr>
            <p:spPr bwMode="auto">
              <a:xfrm>
                <a:off x="2215" y="1521"/>
                <a:ext cx="308" cy="279"/>
              </a:xfrm>
              <a:prstGeom prst="rect">
                <a:avLst/>
              </a:prstGeom>
              <a:solidFill>
                <a:srgbClr val="C0C0C0"/>
              </a:solidFill>
              <a:ln w="3175">
                <a:solidFill>
                  <a:srgbClr val="000000"/>
                </a:solidFill>
                <a:miter lim="800000"/>
                <a:headEnd/>
                <a:tailEnd/>
              </a:ln>
            </p:spPr>
            <p:txBody>
              <a:bodyPr wrap="none" anchor="ctr">
                <a:spAutoFit/>
              </a:bodyPr>
              <a:lstStyle/>
              <a:p>
                <a:pPr>
                  <a:defRPr/>
                </a:pPr>
                <a:endParaRPr lang="de-CH" sz="800" kern="0">
                  <a:solidFill>
                    <a:srgbClr val="FFFFFF"/>
                  </a:solidFill>
                  <a:latin typeface="Lucida Sans Unicode"/>
                  <a:cs typeface="Arial" charset="0"/>
                </a:endParaRPr>
              </a:p>
            </p:txBody>
          </p:sp>
          <p:sp>
            <p:nvSpPr>
              <p:cNvPr id="315" name="Rectangle 71"/>
              <p:cNvSpPr>
                <a:spLocks noChangeArrowheads="1"/>
              </p:cNvSpPr>
              <p:nvPr/>
            </p:nvSpPr>
            <p:spPr bwMode="auto">
              <a:xfrm>
                <a:off x="2215" y="1558"/>
                <a:ext cx="308" cy="279"/>
              </a:xfrm>
              <a:prstGeom prst="rect">
                <a:avLst/>
              </a:prstGeom>
              <a:solidFill>
                <a:srgbClr val="C0C0C0"/>
              </a:solidFill>
              <a:ln w="3175">
                <a:solidFill>
                  <a:srgbClr val="000000"/>
                </a:solidFill>
                <a:miter lim="800000"/>
                <a:headEnd/>
                <a:tailEnd/>
              </a:ln>
            </p:spPr>
            <p:txBody>
              <a:bodyPr wrap="none" anchor="ctr">
                <a:spAutoFit/>
              </a:bodyPr>
              <a:lstStyle/>
              <a:p>
                <a:pPr>
                  <a:defRPr/>
                </a:pPr>
                <a:endParaRPr lang="de-CH" sz="800" kern="0">
                  <a:solidFill>
                    <a:srgbClr val="FFFFFF"/>
                  </a:solidFill>
                  <a:latin typeface="Lucida Sans Unicode"/>
                  <a:cs typeface="Arial" charset="0"/>
                </a:endParaRPr>
              </a:p>
            </p:txBody>
          </p:sp>
          <p:sp>
            <p:nvSpPr>
              <p:cNvPr id="316" name="Rectangle 72"/>
              <p:cNvSpPr>
                <a:spLocks noChangeArrowheads="1"/>
              </p:cNvSpPr>
              <p:nvPr/>
            </p:nvSpPr>
            <p:spPr bwMode="auto">
              <a:xfrm>
                <a:off x="2172" y="1642"/>
                <a:ext cx="308" cy="279"/>
              </a:xfrm>
              <a:prstGeom prst="rect">
                <a:avLst/>
              </a:prstGeom>
              <a:solidFill>
                <a:srgbClr val="60E109"/>
              </a:solidFill>
              <a:ln w="9525">
                <a:noFill/>
                <a:miter lim="800000"/>
                <a:headEnd/>
                <a:tailEnd/>
              </a:ln>
            </p:spPr>
            <p:txBody>
              <a:bodyPr wrap="none" anchor="ctr">
                <a:spAutoFit/>
              </a:bodyPr>
              <a:lstStyle/>
              <a:p>
                <a:pPr>
                  <a:defRPr/>
                </a:pPr>
                <a:endParaRPr lang="de-CH" sz="800" kern="0">
                  <a:solidFill>
                    <a:srgbClr val="FFFFFF"/>
                  </a:solidFill>
                  <a:latin typeface="Lucida Sans Unicode"/>
                  <a:cs typeface="Arial" charset="0"/>
                </a:endParaRPr>
              </a:p>
            </p:txBody>
          </p:sp>
          <p:sp>
            <p:nvSpPr>
              <p:cNvPr id="317" name="Rectangle 73"/>
              <p:cNvSpPr>
                <a:spLocks noChangeArrowheads="1"/>
              </p:cNvSpPr>
              <p:nvPr/>
            </p:nvSpPr>
            <p:spPr bwMode="auto">
              <a:xfrm rot="19660972">
                <a:off x="2268" y="1442"/>
                <a:ext cx="32" cy="279"/>
              </a:xfrm>
              <a:prstGeom prst="rect">
                <a:avLst/>
              </a:prstGeom>
              <a:solidFill>
                <a:srgbClr val="60E109"/>
              </a:solidFill>
              <a:ln w="9525">
                <a:noFill/>
                <a:miter lim="800000"/>
                <a:headEnd/>
                <a:tailEnd/>
              </a:ln>
            </p:spPr>
            <p:txBody>
              <a:bodyPr anchor="ctr">
                <a:spAutoFit/>
              </a:bodyPr>
              <a:lstStyle/>
              <a:p>
                <a:pPr>
                  <a:defRPr/>
                </a:pPr>
                <a:endParaRPr lang="de-CH" sz="800" kern="0">
                  <a:solidFill>
                    <a:srgbClr val="FFFFFF"/>
                  </a:solidFill>
                  <a:latin typeface="Lucida Sans Unicode"/>
                  <a:cs typeface="Arial" charset="0"/>
                </a:endParaRPr>
              </a:p>
            </p:txBody>
          </p:sp>
          <p:sp>
            <p:nvSpPr>
              <p:cNvPr id="318" name="Rectangle 74"/>
              <p:cNvSpPr>
                <a:spLocks noChangeArrowheads="1"/>
              </p:cNvSpPr>
              <p:nvPr/>
            </p:nvSpPr>
            <p:spPr bwMode="auto">
              <a:xfrm rot="19660972">
                <a:off x="2223" y="1468"/>
                <a:ext cx="32" cy="279"/>
              </a:xfrm>
              <a:prstGeom prst="rect">
                <a:avLst/>
              </a:prstGeom>
              <a:solidFill>
                <a:srgbClr val="60E109"/>
              </a:solidFill>
              <a:ln w="9525">
                <a:noFill/>
                <a:miter lim="800000"/>
                <a:headEnd/>
                <a:tailEnd/>
              </a:ln>
            </p:spPr>
            <p:txBody>
              <a:bodyPr anchor="ctr">
                <a:spAutoFit/>
              </a:bodyPr>
              <a:lstStyle/>
              <a:p>
                <a:pPr>
                  <a:defRPr/>
                </a:pPr>
                <a:endParaRPr lang="de-CH" sz="800" kern="0">
                  <a:solidFill>
                    <a:srgbClr val="FFFFFF"/>
                  </a:solidFill>
                  <a:latin typeface="Lucida Sans Unicode"/>
                  <a:cs typeface="Arial" charset="0"/>
                </a:endParaRPr>
              </a:p>
            </p:txBody>
          </p:sp>
          <p:sp>
            <p:nvSpPr>
              <p:cNvPr id="319" name="Rectangle 75"/>
              <p:cNvSpPr>
                <a:spLocks noChangeArrowheads="1"/>
              </p:cNvSpPr>
              <p:nvPr/>
            </p:nvSpPr>
            <p:spPr bwMode="auto">
              <a:xfrm rot="2021848" flipH="1">
                <a:off x="2414" y="1525"/>
                <a:ext cx="50" cy="279"/>
              </a:xfrm>
              <a:prstGeom prst="rect">
                <a:avLst/>
              </a:prstGeom>
              <a:solidFill>
                <a:srgbClr val="C0C0C0"/>
              </a:solidFill>
              <a:ln w="3175">
                <a:solidFill>
                  <a:srgbClr val="000000"/>
                </a:solidFill>
                <a:miter lim="800000"/>
                <a:headEnd/>
                <a:tailEnd/>
              </a:ln>
            </p:spPr>
            <p:txBody>
              <a:bodyPr anchor="ctr">
                <a:spAutoFit/>
              </a:bodyPr>
              <a:lstStyle/>
              <a:p>
                <a:pPr>
                  <a:defRPr/>
                </a:pPr>
                <a:endParaRPr lang="de-CH" sz="800" kern="0">
                  <a:solidFill>
                    <a:srgbClr val="FFFFFF"/>
                  </a:solidFill>
                  <a:latin typeface="Lucida Sans Unicode"/>
                  <a:cs typeface="Arial" charset="0"/>
                </a:endParaRPr>
              </a:p>
            </p:txBody>
          </p:sp>
          <p:sp>
            <p:nvSpPr>
              <p:cNvPr id="320" name="Rectangle 76"/>
              <p:cNvSpPr>
                <a:spLocks noChangeArrowheads="1"/>
              </p:cNvSpPr>
              <p:nvPr/>
            </p:nvSpPr>
            <p:spPr bwMode="auto">
              <a:xfrm>
                <a:off x="2250" y="1640"/>
                <a:ext cx="308" cy="279"/>
              </a:xfrm>
              <a:prstGeom prst="rect">
                <a:avLst/>
              </a:prstGeom>
              <a:solidFill>
                <a:srgbClr val="60E109"/>
              </a:solidFill>
              <a:ln w="9525">
                <a:noFill/>
                <a:miter lim="800000"/>
                <a:headEnd/>
                <a:tailEnd/>
              </a:ln>
            </p:spPr>
            <p:txBody>
              <a:bodyPr wrap="none" anchor="ctr">
                <a:spAutoFit/>
              </a:bodyPr>
              <a:lstStyle/>
              <a:p>
                <a:pPr>
                  <a:defRPr/>
                </a:pPr>
                <a:endParaRPr lang="de-CH" sz="800" kern="0">
                  <a:solidFill>
                    <a:srgbClr val="FFFFFF"/>
                  </a:solidFill>
                  <a:latin typeface="Lucida Sans Unicode"/>
                  <a:cs typeface="Arial" charset="0"/>
                </a:endParaRPr>
              </a:p>
            </p:txBody>
          </p:sp>
          <p:sp>
            <p:nvSpPr>
              <p:cNvPr id="321" name="Rectangle 77"/>
              <p:cNvSpPr>
                <a:spLocks noChangeArrowheads="1"/>
              </p:cNvSpPr>
              <p:nvPr/>
            </p:nvSpPr>
            <p:spPr bwMode="auto">
              <a:xfrm rot="1939028" flipH="1">
                <a:off x="2438" y="1445"/>
                <a:ext cx="32" cy="279"/>
              </a:xfrm>
              <a:prstGeom prst="rect">
                <a:avLst/>
              </a:prstGeom>
              <a:solidFill>
                <a:srgbClr val="60E109"/>
              </a:solidFill>
              <a:ln w="9525">
                <a:noFill/>
                <a:miter lim="800000"/>
                <a:headEnd/>
                <a:tailEnd/>
              </a:ln>
            </p:spPr>
            <p:txBody>
              <a:bodyPr anchor="ctr">
                <a:spAutoFit/>
              </a:bodyPr>
              <a:lstStyle/>
              <a:p>
                <a:pPr>
                  <a:defRPr/>
                </a:pPr>
                <a:endParaRPr lang="de-CH" sz="800" kern="0">
                  <a:solidFill>
                    <a:srgbClr val="FFFFFF"/>
                  </a:solidFill>
                  <a:latin typeface="Lucida Sans Unicode"/>
                  <a:cs typeface="Arial" charset="0"/>
                </a:endParaRPr>
              </a:p>
            </p:txBody>
          </p:sp>
          <p:sp>
            <p:nvSpPr>
              <p:cNvPr id="322" name="Rectangle 78"/>
              <p:cNvSpPr>
                <a:spLocks noChangeArrowheads="1"/>
              </p:cNvSpPr>
              <p:nvPr/>
            </p:nvSpPr>
            <p:spPr bwMode="auto">
              <a:xfrm rot="1939028" flipH="1">
                <a:off x="2480" y="1467"/>
                <a:ext cx="32" cy="279"/>
              </a:xfrm>
              <a:prstGeom prst="rect">
                <a:avLst/>
              </a:prstGeom>
              <a:solidFill>
                <a:srgbClr val="60E109"/>
              </a:solidFill>
              <a:ln w="9525">
                <a:noFill/>
                <a:miter lim="800000"/>
                <a:headEnd/>
                <a:tailEnd/>
              </a:ln>
            </p:spPr>
            <p:txBody>
              <a:bodyPr anchor="ctr">
                <a:spAutoFit/>
              </a:bodyPr>
              <a:lstStyle/>
              <a:p>
                <a:pPr>
                  <a:defRPr/>
                </a:pPr>
                <a:endParaRPr lang="de-CH" sz="800" kern="0">
                  <a:solidFill>
                    <a:srgbClr val="FFFFFF"/>
                  </a:solidFill>
                  <a:latin typeface="Lucida Sans Unicode"/>
                  <a:cs typeface="Arial" charset="0"/>
                </a:endParaRPr>
              </a:p>
            </p:txBody>
          </p:sp>
        </p:grpSp>
        <p:pic>
          <p:nvPicPr>
            <p:cNvPr id="283751" name="Picture 79" descr="26_RANK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302608" flipH="1">
              <a:off x="4178300" y="4151313"/>
              <a:ext cx="1793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3752" name="Group 80"/>
            <p:cNvGrpSpPr>
              <a:grpSpLocks/>
            </p:cNvGrpSpPr>
            <p:nvPr/>
          </p:nvGrpSpPr>
          <p:grpSpPr bwMode="auto">
            <a:xfrm rot="3186036" flipH="1">
              <a:off x="4027760" y="4085459"/>
              <a:ext cx="245564" cy="425554"/>
              <a:chOff x="2185" y="1409"/>
              <a:chExt cx="405" cy="499"/>
            </a:xfrm>
          </p:grpSpPr>
          <p:sp>
            <p:nvSpPr>
              <p:cNvPr id="303" name="Rectangle 81"/>
              <p:cNvSpPr>
                <a:spLocks noChangeArrowheads="1"/>
              </p:cNvSpPr>
              <p:nvPr/>
            </p:nvSpPr>
            <p:spPr bwMode="auto">
              <a:xfrm rot="19578152">
                <a:off x="2279" y="1495"/>
                <a:ext cx="52" cy="260"/>
              </a:xfrm>
              <a:prstGeom prst="rect">
                <a:avLst/>
              </a:prstGeom>
              <a:solidFill>
                <a:srgbClr val="C0C0C0"/>
              </a:solidFill>
              <a:ln w="3175">
                <a:solidFill>
                  <a:srgbClr val="000000"/>
                </a:solidFill>
                <a:miter lim="800000"/>
                <a:headEnd/>
                <a:tailEnd/>
              </a:ln>
            </p:spPr>
            <p:txBody>
              <a:bodyPr anchor="ctr">
                <a:spAutoFit/>
              </a:bodyPr>
              <a:lstStyle/>
              <a:p>
                <a:pPr>
                  <a:defRPr/>
                </a:pPr>
                <a:endParaRPr lang="de-CH" sz="800" kern="0">
                  <a:solidFill>
                    <a:srgbClr val="FFFFFF"/>
                  </a:solidFill>
                  <a:latin typeface="Lucida Sans Unicode"/>
                  <a:cs typeface="Arial" charset="0"/>
                </a:endParaRPr>
              </a:p>
            </p:txBody>
          </p:sp>
          <p:sp>
            <p:nvSpPr>
              <p:cNvPr id="304" name="Rectangle 82"/>
              <p:cNvSpPr>
                <a:spLocks noChangeArrowheads="1"/>
              </p:cNvSpPr>
              <p:nvPr/>
            </p:nvSpPr>
            <p:spPr bwMode="auto">
              <a:xfrm>
                <a:off x="2237" y="1498"/>
                <a:ext cx="305" cy="260"/>
              </a:xfrm>
              <a:prstGeom prst="rect">
                <a:avLst/>
              </a:prstGeom>
              <a:solidFill>
                <a:srgbClr val="C0C0C0"/>
              </a:solidFill>
              <a:ln w="3175">
                <a:solidFill>
                  <a:srgbClr val="000000"/>
                </a:solidFill>
                <a:miter lim="800000"/>
                <a:headEnd/>
                <a:tailEnd/>
              </a:ln>
            </p:spPr>
            <p:txBody>
              <a:bodyPr wrap="none" anchor="ctr">
                <a:spAutoFit/>
              </a:bodyPr>
              <a:lstStyle/>
              <a:p>
                <a:pPr>
                  <a:defRPr/>
                </a:pPr>
                <a:endParaRPr lang="de-CH" sz="800" kern="0">
                  <a:solidFill>
                    <a:srgbClr val="FFFFFF"/>
                  </a:solidFill>
                  <a:latin typeface="Lucida Sans Unicode"/>
                  <a:cs typeface="Arial" charset="0"/>
                </a:endParaRPr>
              </a:p>
            </p:txBody>
          </p:sp>
          <p:sp>
            <p:nvSpPr>
              <p:cNvPr id="305" name="Rectangle 83"/>
              <p:cNvSpPr>
                <a:spLocks noChangeArrowheads="1"/>
              </p:cNvSpPr>
              <p:nvPr/>
            </p:nvSpPr>
            <p:spPr bwMode="auto">
              <a:xfrm>
                <a:off x="2216" y="1576"/>
                <a:ext cx="305" cy="260"/>
              </a:xfrm>
              <a:prstGeom prst="rect">
                <a:avLst/>
              </a:prstGeom>
              <a:solidFill>
                <a:srgbClr val="C0C0C0"/>
              </a:solidFill>
              <a:ln w="3175">
                <a:solidFill>
                  <a:srgbClr val="000000"/>
                </a:solidFill>
                <a:miter lim="800000"/>
                <a:headEnd/>
                <a:tailEnd/>
              </a:ln>
            </p:spPr>
            <p:txBody>
              <a:bodyPr wrap="none" anchor="ctr">
                <a:spAutoFit/>
              </a:bodyPr>
              <a:lstStyle/>
              <a:p>
                <a:pPr>
                  <a:defRPr/>
                </a:pPr>
                <a:endParaRPr lang="de-CH" sz="800" kern="0">
                  <a:solidFill>
                    <a:srgbClr val="FFFFFF"/>
                  </a:solidFill>
                  <a:latin typeface="Lucida Sans Unicode"/>
                  <a:cs typeface="Arial" charset="0"/>
                </a:endParaRPr>
              </a:p>
            </p:txBody>
          </p:sp>
          <p:sp>
            <p:nvSpPr>
              <p:cNvPr id="306" name="Rectangle 84"/>
              <p:cNvSpPr>
                <a:spLocks noChangeArrowheads="1"/>
              </p:cNvSpPr>
              <p:nvPr/>
            </p:nvSpPr>
            <p:spPr bwMode="auto">
              <a:xfrm>
                <a:off x="2185" y="1648"/>
                <a:ext cx="305" cy="260"/>
              </a:xfrm>
              <a:prstGeom prst="rect">
                <a:avLst/>
              </a:prstGeom>
              <a:solidFill>
                <a:srgbClr val="60E109"/>
              </a:solidFill>
              <a:ln w="9525">
                <a:noFill/>
                <a:miter lim="800000"/>
                <a:headEnd/>
                <a:tailEnd/>
              </a:ln>
            </p:spPr>
            <p:txBody>
              <a:bodyPr wrap="none" anchor="ctr">
                <a:spAutoFit/>
              </a:bodyPr>
              <a:lstStyle/>
              <a:p>
                <a:pPr>
                  <a:defRPr/>
                </a:pPr>
                <a:endParaRPr lang="de-CH" sz="800" kern="0">
                  <a:solidFill>
                    <a:srgbClr val="FFFFFF"/>
                  </a:solidFill>
                  <a:latin typeface="Lucida Sans Unicode"/>
                  <a:cs typeface="Arial" charset="0"/>
                </a:endParaRPr>
              </a:p>
            </p:txBody>
          </p:sp>
          <p:sp>
            <p:nvSpPr>
              <p:cNvPr id="307" name="Rectangle 85"/>
              <p:cNvSpPr>
                <a:spLocks noChangeArrowheads="1"/>
              </p:cNvSpPr>
              <p:nvPr/>
            </p:nvSpPr>
            <p:spPr bwMode="auto">
              <a:xfrm rot="19660972">
                <a:off x="2305" y="1409"/>
                <a:ext cx="29" cy="260"/>
              </a:xfrm>
              <a:prstGeom prst="rect">
                <a:avLst/>
              </a:prstGeom>
              <a:solidFill>
                <a:srgbClr val="60E109"/>
              </a:solidFill>
              <a:ln w="9525">
                <a:noFill/>
                <a:miter lim="800000"/>
                <a:headEnd/>
                <a:tailEnd/>
              </a:ln>
            </p:spPr>
            <p:txBody>
              <a:bodyPr anchor="ctr">
                <a:spAutoFit/>
              </a:bodyPr>
              <a:lstStyle/>
              <a:p>
                <a:pPr>
                  <a:defRPr/>
                </a:pPr>
                <a:endParaRPr lang="de-CH" sz="800" kern="0">
                  <a:solidFill>
                    <a:srgbClr val="FFFFFF"/>
                  </a:solidFill>
                  <a:latin typeface="Lucida Sans Unicode"/>
                  <a:cs typeface="Arial" charset="0"/>
                </a:endParaRPr>
              </a:p>
            </p:txBody>
          </p:sp>
          <p:sp>
            <p:nvSpPr>
              <p:cNvPr id="308" name="Rectangle 86"/>
              <p:cNvSpPr>
                <a:spLocks noChangeArrowheads="1"/>
              </p:cNvSpPr>
              <p:nvPr/>
            </p:nvSpPr>
            <p:spPr bwMode="auto">
              <a:xfrm rot="19660972">
                <a:off x="2239" y="1443"/>
                <a:ext cx="31" cy="260"/>
              </a:xfrm>
              <a:prstGeom prst="rect">
                <a:avLst/>
              </a:prstGeom>
              <a:solidFill>
                <a:srgbClr val="60E109"/>
              </a:solidFill>
              <a:ln w="9525">
                <a:noFill/>
                <a:miter lim="800000"/>
                <a:headEnd/>
                <a:tailEnd/>
              </a:ln>
            </p:spPr>
            <p:txBody>
              <a:bodyPr anchor="ctr">
                <a:spAutoFit/>
              </a:bodyPr>
              <a:lstStyle/>
              <a:p>
                <a:pPr>
                  <a:defRPr/>
                </a:pPr>
                <a:endParaRPr lang="de-CH" sz="800" kern="0">
                  <a:solidFill>
                    <a:srgbClr val="FFFFFF"/>
                  </a:solidFill>
                  <a:latin typeface="Lucida Sans Unicode"/>
                  <a:cs typeface="Arial" charset="0"/>
                </a:endParaRPr>
              </a:p>
            </p:txBody>
          </p:sp>
          <p:sp>
            <p:nvSpPr>
              <p:cNvPr id="309" name="Rectangle 87"/>
              <p:cNvSpPr>
                <a:spLocks noChangeArrowheads="1"/>
              </p:cNvSpPr>
              <p:nvPr/>
            </p:nvSpPr>
            <p:spPr bwMode="auto">
              <a:xfrm rot="2021848" flipH="1">
                <a:off x="2446" y="1496"/>
                <a:ext cx="50" cy="260"/>
              </a:xfrm>
              <a:prstGeom prst="rect">
                <a:avLst/>
              </a:prstGeom>
              <a:solidFill>
                <a:srgbClr val="C0C0C0"/>
              </a:solidFill>
              <a:ln w="3175">
                <a:solidFill>
                  <a:srgbClr val="000000"/>
                </a:solidFill>
                <a:miter lim="800000"/>
                <a:headEnd/>
                <a:tailEnd/>
              </a:ln>
            </p:spPr>
            <p:txBody>
              <a:bodyPr anchor="ctr">
                <a:spAutoFit/>
              </a:bodyPr>
              <a:lstStyle/>
              <a:p>
                <a:pPr>
                  <a:defRPr/>
                </a:pPr>
                <a:endParaRPr lang="de-CH" sz="800" kern="0">
                  <a:solidFill>
                    <a:srgbClr val="FFFFFF"/>
                  </a:solidFill>
                  <a:latin typeface="Lucida Sans Unicode"/>
                  <a:cs typeface="Arial" charset="0"/>
                </a:endParaRPr>
              </a:p>
            </p:txBody>
          </p:sp>
          <p:sp>
            <p:nvSpPr>
              <p:cNvPr id="310" name="Rectangle 88"/>
              <p:cNvSpPr>
                <a:spLocks noChangeArrowheads="1"/>
              </p:cNvSpPr>
              <p:nvPr/>
            </p:nvSpPr>
            <p:spPr bwMode="auto">
              <a:xfrm>
                <a:off x="2285" y="1619"/>
                <a:ext cx="305" cy="260"/>
              </a:xfrm>
              <a:prstGeom prst="rect">
                <a:avLst/>
              </a:prstGeom>
              <a:solidFill>
                <a:srgbClr val="60E109"/>
              </a:solidFill>
              <a:ln w="9525">
                <a:noFill/>
                <a:miter lim="800000"/>
                <a:headEnd/>
                <a:tailEnd/>
              </a:ln>
            </p:spPr>
            <p:txBody>
              <a:bodyPr wrap="none" anchor="ctr">
                <a:spAutoFit/>
              </a:bodyPr>
              <a:lstStyle/>
              <a:p>
                <a:pPr>
                  <a:defRPr/>
                </a:pPr>
                <a:endParaRPr lang="de-CH" sz="800" kern="0">
                  <a:solidFill>
                    <a:srgbClr val="FFFFFF"/>
                  </a:solidFill>
                  <a:latin typeface="Lucida Sans Unicode"/>
                  <a:cs typeface="Arial" charset="0"/>
                </a:endParaRPr>
              </a:p>
            </p:txBody>
          </p:sp>
          <p:sp>
            <p:nvSpPr>
              <p:cNvPr id="311" name="Rectangle 89"/>
              <p:cNvSpPr>
                <a:spLocks noChangeArrowheads="1"/>
              </p:cNvSpPr>
              <p:nvPr/>
            </p:nvSpPr>
            <p:spPr bwMode="auto">
              <a:xfrm rot="1939028" flipH="1">
                <a:off x="2470" y="1416"/>
                <a:ext cx="29" cy="260"/>
              </a:xfrm>
              <a:prstGeom prst="rect">
                <a:avLst/>
              </a:prstGeom>
              <a:solidFill>
                <a:srgbClr val="60E109"/>
              </a:solidFill>
              <a:ln w="9525">
                <a:noFill/>
                <a:miter lim="800000"/>
                <a:headEnd/>
                <a:tailEnd/>
              </a:ln>
            </p:spPr>
            <p:txBody>
              <a:bodyPr anchor="ctr">
                <a:spAutoFit/>
              </a:bodyPr>
              <a:lstStyle/>
              <a:p>
                <a:pPr>
                  <a:defRPr/>
                </a:pPr>
                <a:endParaRPr lang="de-CH" sz="800" kern="0">
                  <a:solidFill>
                    <a:srgbClr val="FFFFFF"/>
                  </a:solidFill>
                  <a:latin typeface="Lucida Sans Unicode"/>
                  <a:cs typeface="Arial" charset="0"/>
                </a:endParaRPr>
              </a:p>
            </p:txBody>
          </p:sp>
          <p:sp>
            <p:nvSpPr>
              <p:cNvPr id="312" name="Rectangle 90"/>
              <p:cNvSpPr>
                <a:spLocks noChangeArrowheads="1"/>
              </p:cNvSpPr>
              <p:nvPr/>
            </p:nvSpPr>
            <p:spPr bwMode="auto">
              <a:xfrm rot="1939028" flipH="1">
                <a:off x="2503" y="1446"/>
                <a:ext cx="31" cy="260"/>
              </a:xfrm>
              <a:prstGeom prst="rect">
                <a:avLst/>
              </a:prstGeom>
              <a:solidFill>
                <a:srgbClr val="60E109"/>
              </a:solidFill>
              <a:ln w="9525">
                <a:noFill/>
                <a:miter lim="800000"/>
                <a:headEnd/>
                <a:tailEnd/>
              </a:ln>
            </p:spPr>
            <p:txBody>
              <a:bodyPr anchor="ctr">
                <a:spAutoFit/>
              </a:bodyPr>
              <a:lstStyle/>
              <a:p>
                <a:pPr>
                  <a:defRPr/>
                </a:pPr>
                <a:endParaRPr lang="de-CH" sz="800" kern="0">
                  <a:solidFill>
                    <a:srgbClr val="FFFFFF"/>
                  </a:solidFill>
                  <a:latin typeface="Lucida Sans Unicode"/>
                  <a:cs typeface="Arial" charset="0"/>
                </a:endParaRPr>
              </a:p>
            </p:txBody>
          </p:sp>
        </p:grpSp>
      </p:grpSp>
      <p:sp>
        <p:nvSpPr>
          <p:cNvPr id="283653" name="Text Box 91"/>
          <p:cNvSpPr txBox="1">
            <a:spLocks noChangeArrowheads="1"/>
          </p:cNvSpPr>
          <p:nvPr/>
        </p:nvSpPr>
        <p:spPr bwMode="auto">
          <a:xfrm>
            <a:off x="4224339" y="2852739"/>
            <a:ext cx="17224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spcBef>
                <a:spcPct val="20000"/>
              </a:spcBef>
              <a:buFont typeface="Arial" pitchFamily="34" charset="0"/>
              <a:buChar char="•"/>
              <a:defRPr sz="3200">
                <a:solidFill>
                  <a:schemeClr val="tx1"/>
                </a:solidFill>
                <a:latin typeface="Calibri" pitchFamily="34" charset="0"/>
              </a:defRPr>
            </a:lvl1pPr>
            <a:lvl2pPr marL="742950" indent="-285750" defTabSz="762000" eaLnBrk="0" hangingPunct="0">
              <a:spcBef>
                <a:spcPct val="20000"/>
              </a:spcBef>
              <a:buFont typeface="Arial" pitchFamily="34" charset="0"/>
              <a:buChar char="–"/>
              <a:defRPr sz="2800">
                <a:solidFill>
                  <a:schemeClr val="tx1"/>
                </a:solidFill>
                <a:latin typeface="Calibri" pitchFamily="34" charset="0"/>
              </a:defRPr>
            </a:lvl2pPr>
            <a:lvl3pPr marL="1143000" indent="-228600" defTabSz="762000" eaLnBrk="0" hangingPunct="0">
              <a:spcBef>
                <a:spcPct val="20000"/>
              </a:spcBef>
              <a:buFont typeface="Arial" pitchFamily="34" charset="0"/>
              <a:buChar char="•"/>
              <a:defRPr sz="2400">
                <a:solidFill>
                  <a:schemeClr val="tx1"/>
                </a:solidFill>
                <a:latin typeface="Calibri" pitchFamily="34" charset="0"/>
              </a:defRPr>
            </a:lvl3pPr>
            <a:lvl4pPr marL="1600200" indent="-228600" defTabSz="762000" eaLnBrk="0" hangingPunct="0">
              <a:spcBef>
                <a:spcPct val="20000"/>
              </a:spcBef>
              <a:buFont typeface="Arial" pitchFamily="34" charset="0"/>
              <a:buChar char="–"/>
              <a:defRPr sz="2000">
                <a:solidFill>
                  <a:schemeClr val="tx1"/>
                </a:solidFill>
                <a:latin typeface="Calibri" pitchFamily="34" charset="0"/>
              </a:defRPr>
            </a:lvl4pPr>
            <a:lvl5pPr marL="2057400" indent="-228600" defTabSz="762000" eaLnBrk="0" hangingPunct="0">
              <a:spcBef>
                <a:spcPct val="20000"/>
              </a:spcBef>
              <a:buFont typeface="Arial" pitchFamily="34" charset="0"/>
              <a:buChar char="»"/>
              <a:defRPr sz="2000">
                <a:solidFill>
                  <a:schemeClr val="tx1"/>
                </a:solidFill>
                <a:latin typeface="Calibri" pitchFamily="34" charset="0"/>
              </a:defRPr>
            </a:lvl5pPr>
            <a:lvl6pPr marL="25146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None/>
            </a:pPr>
            <a:r>
              <a:rPr lang="fi-FI" altLang="fi-FI" sz="1400" b="1">
                <a:solidFill>
                  <a:srgbClr val="000000"/>
                </a:solidFill>
                <a:latin typeface="Lucida Sans Unicode" pitchFamily="34" charset="0"/>
                <a:ea typeface="Arial Unicode MS" pitchFamily="34" charset="-128"/>
                <a:cs typeface="Arial Unicode MS" pitchFamily="34" charset="-128"/>
              </a:rPr>
              <a:t>Denosumabi on liukoinen RANK-ligandin estäjä</a:t>
            </a:r>
          </a:p>
        </p:txBody>
      </p:sp>
      <p:grpSp>
        <p:nvGrpSpPr>
          <p:cNvPr id="283654" name="Group 4"/>
          <p:cNvGrpSpPr>
            <a:grpSpLocks/>
          </p:cNvGrpSpPr>
          <p:nvPr/>
        </p:nvGrpSpPr>
        <p:grpSpPr bwMode="auto">
          <a:xfrm>
            <a:off x="1631951" y="1628776"/>
            <a:ext cx="1490663" cy="1175055"/>
            <a:chOff x="289" y="1009"/>
            <a:chExt cx="927" cy="775"/>
          </a:xfrm>
        </p:grpSpPr>
        <p:sp>
          <p:nvSpPr>
            <p:cNvPr id="283720" name="Text Box 5"/>
            <p:cNvSpPr txBox="1">
              <a:spLocks noChangeArrowheads="1"/>
            </p:cNvSpPr>
            <p:nvPr/>
          </p:nvSpPr>
          <p:spPr bwMode="auto">
            <a:xfrm>
              <a:off x="470" y="1009"/>
              <a:ext cx="746" cy="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40000"/>
                </a:lnSpc>
                <a:spcBef>
                  <a:spcPct val="0"/>
                </a:spcBef>
                <a:buNone/>
              </a:pPr>
              <a:r>
                <a:rPr lang="en-US" altLang="fi-FI" sz="1200" b="1">
                  <a:solidFill>
                    <a:srgbClr val="000000"/>
                  </a:solidFill>
                  <a:latin typeface="Lucida Sans Unicode" pitchFamily="34" charset="0"/>
                  <a:ea typeface="Arial Unicode MS" pitchFamily="34" charset="-128"/>
                  <a:cs typeface="Arial Unicode MS" pitchFamily="34" charset="-128"/>
                </a:rPr>
                <a:t>RANK-ligandi</a:t>
              </a:r>
            </a:p>
            <a:p>
              <a:pPr eaLnBrk="1" hangingPunct="1">
                <a:lnSpc>
                  <a:spcPct val="140000"/>
                </a:lnSpc>
                <a:spcBef>
                  <a:spcPct val="0"/>
                </a:spcBef>
                <a:buNone/>
              </a:pPr>
              <a:r>
                <a:rPr lang="en-US" altLang="fi-FI" sz="1200" b="1">
                  <a:solidFill>
                    <a:srgbClr val="000000"/>
                  </a:solidFill>
                  <a:latin typeface="Lucida Sans Unicode" pitchFamily="34" charset="0"/>
                  <a:ea typeface="Arial Unicode MS" pitchFamily="34" charset="-128"/>
                  <a:cs typeface="Arial Unicode MS" pitchFamily="34" charset="-128"/>
                </a:rPr>
                <a:t>RANK</a:t>
              </a:r>
            </a:p>
            <a:p>
              <a:pPr eaLnBrk="1" hangingPunct="1">
                <a:lnSpc>
                  <a:spcPct val="140000"/>
                </a:lnSpc>
                <a:spcBef>
                  <a:spcPct val="0"/>
                </a:spcBef>
                <a:buNone/>
              </a:pPr>
              <a:r>
                <a:rPr lang="en-US" altLang="fi-FI" sz="1200" b="1">
                  <a:solidFill>
                    <a:srgbClr val="000000"/>
                  </a:solidFill>
                  <a:latin typeface="Lucida Sans Unicode" pitchFamily="34" charset="0"/>
                  <a:ea typeface="Arial Unicode MS" pitchFamily="34" charset="-128"/>
                  <a:cs typeface="Arial Unicode MS" pitchFamily="34" charset="-128"/>
                </a:rPr>
                <a:t>OPG</a:t>
              </a:r>
              <a:br>
                <a:rPr lang="en-US" altLang="fi-FI" sz="1200" b="1">
                  <a:solidFill>
                    <a:srgbClr val="000000"/>
                  </a:solidFill>
                  <a:latin typeface="Lucida Sans Unicode" pitchFamily="34" charset="0"/>
                  <a:ea typeface="Arial Unicode MS" pitchFamily="34" charset="-128"/>
                  <a:cs typeface="Arial Unicode MS" pitchFamily="34" charset="-128"/>
                </a:rPr>
              </a:br>
              <a:r>
                <a:rPr lang="en-US" altLang="fi-FI" sz="1200" b="1">
                  <a:solidFill>
                    <a:srgbClr val="000000"/>
                  </a:solidFill>
                  <a:latin typeface="Lucida Sans Unicode" pitchFamily="34" charset="0"/>
                  <a:ea typeface="Arial Unicode MS" pitchFamily="34" charset="-128"/>
                  <a:cs typeface="Arial Unicode MS" pitchFamily="34" charset="-128"/>
                </a:rPr>
                <a:t>Denosumabi</a:t>
              </a:r>
            </a:p>
          </p:txBody>
        </p:sp>
        <p:grpSp>
          <p:nvGrpSpPr>
            <p:cNvPr id="283721" name="Group 6"/>
            <p:cNvGrpSpPr>
              <a:grpSpLocks/>
            </p:cNvGrpSpPr>
            <p:nvPr/>
          </p:nvGrpSpPr>
          <p:grpSpPr bwMode="auto">
            <a:xfrm>
              <a:off x="351" y="1567"/>
              <a:ext cx="154" cy="217"/>
              <a:chOff x="2216" y="1396"/>
              <a:chExt cx="642" cy="579"/>
            </a:xfrm>
          </p:grpSpPr>
          <p:sp>
            <p:nvSpPr>
              <p:cNvPr id="283725" name="Rectangle 7"/>
              <p:cNvSpPr>
                <a:spLocks noChangeArrowheads="1"/>
              </p:cNvSpPr>
              <p:nvPr/>
            </p:nvSpPr>
            <p:spPr bwMode="auto">
              <a:xfrm rot="19578152">
                <a:off x="2266" y="1464"/>
                <a:ext cx="51" cy="379"/>
              </a:xfrm>
              <a:prstGeom prst="rect">
                <a:avLst/>
              </a:prstGeom>
              <a:solidFill>
                <a:srgbClr val="C0C0C0"/>
              </a:solidFill>
              <a:ln w="3175">
                <a:solidFill>
                  <a:schemeClr val="bg2"/>
                </a:solidFill>
                <a:miter lim="800000"/>
                <a:headEnd/>
                <a:tailEnd/>
              </a:ln>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endParaRPr lang="de-CH" altLang="fi-FI" sz="800">
                  <a:solidFill>
                    <a:srgbClr val="FFFFFF"/>
                  </a:solidFill>
                  <a:latin typeface="Lucida Sans Unicode" pitchFamily="34" charset="0"/>
                </a:endParaRPr>
              </a:p>
            </p:txBody>
          </p:sp>
          <p:sp>
            <p:nvSpPr>
              <p:cNvPr id="283726" name="Rectangle 8"/>
              <p:cNvSpPr>
                <a:spLocks noChangeArrowheads="1"/>
              </p:cNvSpPr>
              <p:nvPr/>
            </p:nvSpPr>
            <p:spPr bwMode="auto">
              <a:xfrm>
                <a:off x="2329" y="1470"/>
                <a:ext cx="478" cy="378"/>
              </a:xfrm>
              <a:prstGeom prst="rect">
                <a:avLst/>
              </a:prstGeom>
              <a:solidFill>
                <a:srgbClr val="C0C0C0"/>
              </a:solidFill>
              <a:ln w="3175">
                <a:solidFill>
                  <a:schemeClr val="bg2"/>
                </a:solidFill>
                <a:miter lim="800000"/>
                <a:headEnd/>
                <a:tailEnd/>
              </a:ln>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endParaRPr lang="de-CH" altLang="fi-FI" sz="800">
                  <a:solidFill>
                    <a:srgbClr val="FFFFFF"/>
                  </a:solidFill>
                  <a:latin typeface="Lucida Sans Unicode" pitchFamily="34" charset="0"/>
                </a:endParaRPr>
              </a:p>
            </p:txBody>
          </p:sp>
          <p:sp>
            <p:nvSpPr>
              <p:cNvPr id="283727" name="Rectangle 9"/>
              <p:cNvSpPr>
                <a:spLocks noChangeArrowheads="1"/>
              </p:cNvSpPr>
              <p:nvPr/>
            </p:nvSpPr>
            <p:spPr bwMode="auto">
              <a:xfrm>
                <a:off x="2329" y="1518"/>
                <a:ext cx="478" cy="378"/>
              </a:xfrm>
              <a:prstGeom prst="rect">
                <a:avLst/>
              </a:prstGeom>
              <a:solidFill>
                <a:srgbClr val="C0C0C0"/>
              </a:solidFill>
              <a:ln w="3175">
                <a:solidFill>
                  <a:schemeClr val="bg2"/>
                </a:solidFill>
                <a:miter lim="800000"/>
                <a:headEnd/>
                <a:tailEnd/>
              </a:ln>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endParaRPr lang="de-CH" altLang="fi-FI" sz="800">
                  <a:solidFill>
                    <a:srgbClr val="FFFFFF"/>
                  </a:solidFill>
                  <a:latin typeface="Lucida Sans Unicode" pitchFamily="34" charset="0"/>
                </a:endParaRPr>
              </a:p>
            </p:txBody>
          </p:sp>
          <p:sp>
            <p:nvSpPr>
              <p:cNvPr id="283728" name="Rectangle 10"/>
              <p:cNvSpPr>
                <a:spLocks noChangeArrowheads="1"/>
              </p:cNvSpPr>
              <p:nvPr/>
            </p:nvSpPr>
            <p:spPr bwMode="auto">
              <a:xfrm>
                <a:off x="2308" y="1597"/>
                <a:ext cx="478" cy="378"/>
              </a:xfrm>
              <a:prstGeom prst="rect">
                <a:avLst/>
              </a:prstGeom>
              <a:solidFill>
                <a:srgbClr val="60E10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endParaRPr lang="de-CH" altLang="fi-FI" sz="800">
                  <a:solidFill>
                    <a:srgbClr val="FFFFFF"/>
                  </a:solidFill>
                  <a:latin typeface="Lucida Sans Unicode" pitchFamily="34" charset="0"/>
                </a:endParaRPr>
              </a:p>
            </p:txBody>
          </p:sp>
          <p:sp>
            <p:nvSpPr>
              <p:cNvPr id="283729" name="Rectangle 11"/>
              <p:cNvSpPr>
                <a:spLocks noChangeArrowheads="1"/>
              </p:cNvSpPr>
              <p:nvPr/>
            </p:nvSpPr>
            <p:spPr bwMode="auto">
              <a:xfrm rot="19660972">
                <a:off x="2261" y="1397"/>
                <a:ext cx="31" cy="378"/>
              </a:xfrm>
              <a:prstGeom prst="rect">
                <a:avLst/>
              </a:prstGeom>
              <a:solidFill>
                <a:srgbClr val="60E10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endParaRPr lang="de-CH" altLang="fi-FI" sz="800">
                  <a:solidFill>
                    <a:srgbClr val="FFFFFF"/>
                  </a:solidFill>
                  <a:latin typeface="Lucida Sans Unicode" pitchFamily="34" charset="0"/>
                </a:endParaRPr>
              </a:p>
            </p:txBody>
          </p:sp>
          <p:sp>
            <p:nvSpPr>
              <p:cNvPr id="283730" name="Rectangle 12"/>
              <p:cNvSpPr>
                <a:spLocks noChangeArrowheads="1"/>
              </p:cNvSpPr>
              <p:nvPr/>
            </p:nvSpPr>
            <p:spPr bwMode="auto">
              <a:xfrm rot="19660972">
                <a:off x="2216" y="1421"/>
                <a:ext cx="32" cy="378"/>
              </a:xfrm>
              <a:prstGeom prst="rect">
                <a:avLst/>
              </a:prstGeom>
              <a:solidFill>
                <a:srgbClr val="60E10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endParaRPr lang="de-CH" altLang="fi-FI" sz="800">
                  <a:solidFill>
                    <a:srgbClr val="FFFFFF"/>
                  </a:solidFill>
                  <a:latin typeface="Lucida Sans Unicode" pitchFamily="34" charset="0"/>
                </a:endParaRPr>
              </a:p>
            </p:txBody>
          </p:sp>
          <p:sp>
            <p:nvSpPr>
              <p:cNvPr id="283731" name="Rectangle 13"/>
              <p:cNvSpPr>
                <a:spLocks noChangeArrowheads="1"/>
              </p:cNvSpPr>
              <p:nvPr/>
            </p:nvSpPr>
            <p:spPr bwMode="auto">
              <a:xfrm rot="2021848" flipH="1">
                <a:off x="2407" y="1475"/>
                <a:ext cx="51" cy="378"/>
              </a:xfrm>
              <a:prstGeom prst="rect">
                <a:avLst/>
              </a:prstGeom>
              <a:solidFill>
                <a:srgbClr val="C0C0C0"/>
              </a:solidFill>
              <a:ln w="3175">
                <a:solidFill>
                  <a:schemeClr val="bg2"/>
                </a:solidFill>
                <a:miter lim="800000"/>
                <a:headEnd/>
                <a:tailEnd/>
              </a:ln>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endParaRPr lang="de-CH" altLang="fi-FI" sz="800">
                  <a:solidFill>
                    <a:srgbClr val="FFFFFF"/>
                  </a:solidFill>
                  <a:latin typeface="Lucida Sans Unicode" pitchFamily="34" charset="0"/>
                </a:endParaRPr>
              </a:p>
            </p:txBody>
          </p:sp>
          <p:sp>
            <p:nvSpPr>
              <p:cNvPr id="283732" name="Rectangle 14"/>
              <p:cNvSpPr>
                <a:spLocks noChangeArrowheads="1"/>
              </p:cNvSpPr>
              <p:nvPr/>
            </p:nvSpPr>
            <p:spPr bwMode="auto">
              <a:xfrm>
                <a:off x="2380" y="1596"/>
                <a:ext cx="478" cy="378"/>
              </a:xfrm>
              <a:prstGeom prst="rect">
                <a:avLst/>
              </a:prstGeom>
              <a:solidFill>
                <a:srgbClr val="60E10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endParaRPr lang="de-CH" altLang="fi-FI" sz="800">
                  <a:solidFill>
                    <a:srgbClr val="FFFFFF"/>
                  </a:solidFill>
                  <a:latin typeface="Lucida Sans Unicode" pitchFamily="34" charset="0"/>
                </a:endParaRPr>
              </a:p>
            </p:txBody>
          </p:sp>
          <p:sp>
            <p:nvSpPr>
              <p:cNvPr id="283733" name="Rectangle 15"/>
              <p:cNvSpPr>
                <a:spLocks noChangeArrowheads="1"/>
              </p:cNvSpPr>
              <p:nvPr/>
            </p:nvSpPr>
            <p:spPr bwMode="auto">
              <a:xfrm rot="1939028" flipH="1">
                <a:off x="2429" y="1396"/>
                <a:ext cx="32" cy="378"/>
              </a:xfrm>
              <a:prstGeom prst="rect">
                <a:avLst/>
              </a:prstGeom>
              <a:solidFill>
                <a:srgbClr val="60E10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endParaRPr lang="de-CH" altLang="fi-FI" sz="800">
                  <a:solidFill>
                    <a:srgbClr val="FFFFFF"/>
                  </a:solidFill>
                  <a:latin typeface="Lucida Sans Unicode" pitchFamily="34" charset="0"/>
                </a:endParaRPr>
              </a:p>
            </p:txBody>
          </p:sp>
          <p:sp>
            <p:nvSpPr>
              <p:cNvPr id="283734" name="Rectangle 16"/>
              <p:cNvSpPr>
                <a:spLocks noChangeArrowheads="1"/>
              </p:cNvSpPr>
              <p:nvPr/>
            </p:nvSpPr>
            <p:spPr bwMode="auto">
              <a:xfrm rot="1939028" flipH="1">
                <a:off x="2472" y="1417"/>
                <a:ext cx="31" cy="379"/>
              </a:xfrm>
              <a:prstGeom prst="rect">
                <a:avLst/>
              </a:prstGeom>
              <a:solidFill>
                <a:srgbClr val="60E10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endParaRPr lang="de-CH" altLang="fi-FI" sz="800">
                  <a:solidFill>
                    <a:srgbClr val="FFFFFF"/>
                  </a:solidFill>
                  <a:latin typeface="Lucida Sans Unicode" pitchFamily="34" charset="0"/>
                </a:endParaRPr>
              </a:p>
            </p:txBody>
          </p:sp>
        </p:grpSp>
        <p:pic>
          <p:nvPicPr>
            <p:cNvPr id="283722" name="Picture 17" descr="18_OPG_lr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8" y="1458"/>
              <a:ext cx="170"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723" name="Picture 18" descr="16_RANKL_lr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1" y="1091"/>
              <a:ext cx="12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724" name="Picture 19" descr="17_RANK_lr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9" y="1272"/>
              <a:ext cx="17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3655" name="Group 5"/>
          <p:cNvGrpSpPr>
            <a:grpSpLocks/>
          </p:cNvGrpSpPr>
          <p:nvPr/>
        </p:nvGrpSpPr>
        <p:grpSpPr bwMode="auto">
          <a:xfrm>
            <a:off x="7608888" y="1412875"/>
            <a:ext cx="1655762" cy="1333500"/>
            <a:chOff x="4074" y="1261"/>
            <a:chExt cx="1075" cy="840"/>
          </a:xfrm>
        </p:grpSpPr>
        <p:sp>
          <p:nvSpPr>
            <p:cNvPr id="394" name="Rectangle 6" descr="Stationery"/>
            <p:cNvSpPr>
              <a:spLocks noChangeArrowheads="1"/>
            </p:cNvSpPr>
            <p:nvPr/>
          </p:nvSpPr>
          <p:spPr bwMode="auto">
            <a:xfrm>
              <a:off x="4074" y="1762"/>
              <a:ext cx="1075" cy="339"/>
            </a:xfrm>
            <a:prstGeom prst="rect">
              <a:avLst/>
            </a:prstGeom>
            <a:blipFill dpi="0" rotWithShape="1">
              <a:blip r:embed="rId3" cstate="print"/>
              <a:srcRect/>
              <a:tile tx="0" ty="0" sx="100000" sy="100000" flip="none" algn="tl"/>
            </a:blipFill>
            <a:ln w="9525">
              <a:solidFill>
                <a:srgbClr val="000000"/>
              </a:solidFill>
              <a:miter lim="800000"/>
              <a:headEnd/>
              <a:tailEnd/>
            </a:ln>
          </p:spPr>
          <p:txBody>
            <a:bodyPr wrap="none" anchor="ctr"/>
            <a:lstStyle/>
            <a:p>
              <a:pPr>
                <a:defRPr/>
              </a:pPr>
              <a:endParaRPr lang="de-CH" sz="800" kern="0">
                <a:solidFill>
                  <a:srgbClr val="FFFFFF"/>
                </a:solidFill>
                <a:latin typeface="Lucida Sans Unicode"/>
                <a:cs typeface="Arial" charset="0"/>
              </a:endParaRPr>
            </a:p>
          </p:txBody>
        </p:sp>
        <p:grpSp>
          <p:nvGrpSpPr>
            <p:cNvPr id="283701" name="Group 7"/>
            <p:cNvGrpSpPr>
              <a:grpSpLocks/>
            </p:cNvGrpSpPr>
            <p:nvPr/>
          </p:nvGrpSpPr>
          <p:grpSpPr bwMode="auto">
            <a:xfrm>
              <a:off x="4217" y="1261"/>
              <a:ext cx="765" cy="630"/>
              <a:chOff x="2326" y="3282"/>
              <a:chExt cx="909" cy="666"/>
            </a:xfrm>
          </p:grpSpPr>
          <p:sp>
            <p:nvSpPr>
              <p:cNvPr id="407" name="Freeform 8"/>
              <p:cNvSpPr>
                <a:spLocks/>
              </p:cNvSpPr>
              <p:nvPr/>
            </p:nvSpPr>
            <p:spPr bwMode="auto">
              <a:xfrm>
                <a:off x="2326" y="3282"/>
                <a:ext cx="909" cy="561"/>
              </a:xfrm>
              <a:custGeom>
                <a:avLst/>
                <a:gdLst>
                  <a:gd name="T0" fmla="*/ 48 w 987"/>
                  <a:gd name="T1" fmla="*/ 842 h 481"/>
                  <a:gd name="T2" fmla="*/ 64 w 987"/>
                  <a:gd name="T3" fmla="*/ 637 h 481"/>
                  <a:gd name="T4" fmla="*/ 112 w 987"/>
                  <a:gd name="T5" fmla="*/ 654 h 481"/>
                  <a:gd name="T6" fmla="*/ 122 w 987"/>
                  <a:gd name="T7" fmla="*/ 842 h 481"/>
                  <a:gd name="T8" fmla="*/ 154 w 987"/>
                  <a:gd name="T9" fmla="*/ 858 h 481"/>
                  <a:gd name="T10" fmla="*/ 173 w 987"/>
                  <a:gd name="T11" fmla="*/ 647 h 481"/>
                  <a:gd name="T12" fmla="*/ 214 w 987"/>
                  <a:gd name="T13" fmla="*/ 620 h 481"/>
                  <a:gd name="T14" fmla="*/ 220 w 987"/>
                  <a:gd name="T15" fmla="*/ 780 h 481"/>
                  <a:gd name="T16" fmla="*/ 227 w 987"/>
                  <a:gd name="T17" fmla="*/ 842 h 481"/>
                  <a:gd name="T18" fmla="*/ 252 w 987"/>
                  <a:gd name="T19" fmla="*/ 858 h 481"/>
                  <a:gd name="T20" fmla="*/ 272 w 987"/>
                  <a:gd name="T21" fmla="*/ 759 h 481"/>
                  <a:gd name="T22" fmla="*/ 272 w 987"/>
                  <a:gd name="T23" fmla="*/ 637 h 481"/>
                  <a:gd name="T24" fmla="*/ 302 w 987"/>
                  <a:gd name="T25" fmla="*/ 588 h 481"/>
                  <a:gd name="T26" fmla="*/ 331 w 987"/>
                  <a:gd name="T27" fmla="*/ 658 h 481"/>
                  <a:gd name="T28" fmla="*/ 332 w 987"/>
                  <a:gd name="T29" fmla="*/ 799 h 481"/>
                  <a:gd name="T30" fmla="*/ 343 w 987"/>
                  <a:gd name="T31" fmla="*/ 869 h 481"/>
                  <a:gd name="T32" fmla="*/ 380 w 987"/>
                  <a:gd name="T33" fmla="*/ 853 h 481"/>
                  <a:gd name="T34" fmla="*/ 384 w 987"/>
                  <a:gd name="T35" fmla="*/ 654 h 481"/>
                  <a:gd name="T36" fmla="*/ 403 w 987"/>
                  <a:gd name="T37" fmla="*/ 598 h 481"/>
                  <a:gd name="T38" fmla="*/ 425 w 987"/>
                  <a:gd name="T39" fmla="*/ 598 h 481"/>
                  <a:gd name="T40" fmla="*/ 434 w 987"/>
                  <a:gd name="T41" fmla="*/ 676 h 481"/>
                  <a:gd name="T42" fmla="*/ 436 w 987"/>
                  <a:gd name="T43" fmla="*/ 799 h 481"/>
                  <a:gd name="T44" fmla="*/ 458 w 987"/>
                  <a:gd name="T45" fmla="*/ 865 h 481"/>
                  <a:gd name="T46" fmla="*/ 479 w 987"/>
                  <a:gd name="T47" fmla="*/ 848 h 481"/>
                  <a:gd name="T48" fmla="*/ 489 w 987"/>
                  <a:gd name="T49" fmla="*/ 703 h 481"/>
                  <a:gd name="T50" fmla="*/ 492 w 987"/>
                  <a:gd name="T51" fmla="*/ 631 h 481"/>
                  <a:gd name="T52" fmla="*/ 516 w 987"/>
                  <a:gd name="T53" fmla="*/ 598 h 481"/>
                  <a:gd name="T54" fmla="*/ 542 w 987"/>
                  <a:gd name="T55" fmla="*/ 631 h 481"/>
                  <a:gd name="T56" fmla="*/ 546 w 987"/>
                  <a:gd name="T57" fmla="*/ 709 h 481"/>
                  <a:gd name="T58" fmla="*/ 549 w 987"/>
                  <a:gd name="T59" fmla="*/ 820 h 481"/>
                  <a:gd name="T60" fmla="*/ 559 w 987"/>
                  <a:gd name="T61" fmla="*/ 869 h 481"/>
                  <a:gd name="T62" fmla="*/ 583 w 987"/>
                  <a:gd name="T63" fmla="*/ 858 h 481"/>
                  <a:gd name="T64" fmla="*/ 600 w 987"/>
                  <a:gd name="T65" fmla="*/ 743 h 481"/>
                  <a:gd name="T66" fmla="*/ 600 w 987"/>
                  <a:gd name="T67" fmla="*/ 626 h 481"/>
                  <a:gd name="T68" fmla="*/ 623 w 987"/>
                  <a:gd name="T69" fmla="*/ 598 h 481"/>
                  <a:gd name="T70" fmla="*/ 647 w 987"/>
                  <a:gd name="T71" fmla="*/ 647 h 481"/>
                  <a:gd name="T72" fmla="*/ 657 w 987"/>
                  <a:gd name="T73" fmla="*/ 809 h 481"/>
                  <a:gd name="T74" fmla="*/ 668 w 987"/>
                  <a:gd name="T75" fmla="*/ 869 h 481"/>
                  <a:gd name="T76" fmla="*/ 691 w 987"/>
                  <a:gd name="T77" fmla="*/ 865 h 481"/>
                  <a:gd name="T78" fmla="*/ 705 w 987"/>
                  <a:gd name="T79" fmla="*/ 786 h 481"/>
                  <a:gd name="T80" fmla="*/ 705 w 987"/>
                  <a:gd name="T81" fmla="*/ 610 h 481"/>
                  <a:gd name="T82" fmla="*/ 678 w 987"/>
                  <a:gd name="T83" fmla="*/ 426 h 481"/>
                  <a:gd name="T84" fmla="*/ 598 w 987"/>
                  <a:gd name="T85" fmla="*/ 210 h 481"/>
                  <a:gd name="T86" fmla="*/ 565 w 987"/>
                  <a:gd name="T87" fmla="*/ 159 h 481"/>
                  <a:gd name="T88" fmla="*/ 519 w 987"/>
                  <a:gd name="T89" fmla="*/ 92 h 481"/>
                  <a:gd name="T90" fmla="*/ 436 w 987"/>
                  <a:gd name="T91" fmla="*/ 20 h 481"/>
                  <a:gd name="T92" fmla="*/ 356 w 987"/>
                  <a:gd name="T93" fmla="*/ 9 h 481"/>
                  <a:gd name="T94" fmla="*/ 339 w 987"/>
                  <a:gd name="T95" fmla="*/ 2 h 481"/>
                  <a:gd name="T96" fmla="*/ 246 w 987"/>
                  <a:gd name="T97" fmla="*/ 31 h 481"/>
                  <a:gd name="T98" fmla="*/ 167 w 987"/>
                  <a:gd name="T99" fmla="*/ 114 h 481"/>
                  <a:gd name="T100" fmla="*/ 82 w 987"/>
                  <a:gd name="T101" fmla="*/ 280 h 481"/>
                  <a:gd name="T102" fmla="*/ 43 w 987"/>
                  <a:gd name="T103" fmla="*/ 420 h 481"/>
                  <a:gd name="T104" fmla="*/ 17 w 987"/>
                  <a:gd name="T105" fmla="*/ 521 h 481"/>
                  <a:gd name="T106" fmla="*/ 3 w 987"/>
                  <a:gd name="T107" fmla="*/ 665 h 481"/>
                  <a:gd name="T108" fmla="*/ 6 w 987"/>
                  <a:gd name="T109" fmla="*/ 802 h 481"/>
                  <a:gd name="T110" fmla="*/ 22 w 987"/>
                  <a:gd name="T111" fmla="*/ 853 h 481"/>
                  <a:gd name="T112" fmla="*/ 48 w 987"/>
                  <a:gd name="T113" fmla="*/ 842 h 4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7"/>
                  <a:gd name="T172" fmla="*/ 0 h 481"/>
                  <a:gd name="T173" fmla="*/ 987 w 987"/>
                  <a:gd name="T174" fmla="*/ 481 h 4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7" h="481">
                    <a:moveTo>
                      <a:pt x="66" y="455"/>
                    </a:moveTo>
                    <a:cubicBezTo>
                      <a:pt x="76" y="436"/>
                      <a:pt x="75" y="361"/>
                      <a:pt x="90" y="344"/>
                    </a:cubicBezTo>
                    <a:cubicBezTo>
                      <a:pt x="105" y="327"/>
                      <a:pt x="143" y="335"/>
                      <a:pt x="156" y="353"/>
                    </a:cubicBezTo>
                    <a:cubicBezTo>
                      <a:pt x="169" y="371"/>
                      <a:pt x="159" y="437"/>
                      <a:pt x="168" y="455"/>
                    </a:cubicBezTo>
                    <a:cubicBezTo>
                      <a:pt x="177" y="473"/>
                      <a:pt x="201" y="481"/>
                      <a:pt x="213" y="464"/>
                    </a:cubicBezTo>
                    <a:cubicBezTo>
                      <a:pt x="225" y="447"/>
                      <a:pt x="226" y="371"/>
                      <a:pt x="240" y="350"/>
                    </a:cubicBezTo>
                    <a:cubicBezTo>
                      <a:pt x="254" y="329"/>
                      <a:pt x="286" y="323"/>
                      <a:pt x="297" y="335"/>
                    </a:cubicBezTo>
                    <a:cubicBezTo>
                      <a:pt x="308" y="347"/>
                      <a:pt x="303" y="402"/>
                      <a:pt x="306" y="422"/>
                    </a:cubicBezTo>
                    <a:cubicBezTo>
                      <a:pt x="309" y="442"/>
                      <a:pt x="307" y="448"/>
                      <a:pt x="315" y="455"/>
                    </a:cubicBezTo>
                    <a:cubicBezTo>
                      <a:pt x="323" y="462"/>
                      <a:pt x="341" y="471"/>
                      <a:pt x="351" y="464"/>
                    </a:cubicBezTo>
                    <a:cubicBezTo>
                      <a:pt x="361" y="457"/>
                      <a:pt x="374" y="430"/>
                      <a:pt x="378" y="410"/>
                    </a:cubicBezTo>
                    <a:cubicBezTo>
                      <a:pt x="382" y="390"/>
                      <a:pt x="371" y="359"/>
                      <a:pt x="378" y="344"/>
                    </a:cubicBezTo>
                    <a:cubicBezTo>
                      <a:pt x="385" y="329"/>
                      <a:pt x="407" y="315"/>
                      <a:pt x="420" y="317"/>
                    </a:cubicBezTo>
                    <a:cubicBezTo>
                      <a:pt x="433" y="319"/>
                      <a:pt x="452" y="337"/>
                      <a:pt x="459" y="356"/>
                    </a:cubicBezTo>
                    <a:cubicBezTo>
                      <a:pt x="466" y="375"/>
                      <a:pt x="459" y="412"/>
                      <a:pt x="462" y="431"/>
                    </a:cubicBezTo>
                    <a:cubicBezTo>
                      <a:pt x="465" y="450"/>
                      <a:pt x="466" y="465"/>
                      <a:pt x="477" y="470"/>
                    </a:cubicBezTo>
                    <a:cubicBezTo>
                      <a:pt x="488" y="475"/>
                      <a:pt x="519" y="480"/>
                      <a:pt x="528" y="461"/>
                    </a:cubicBezTo>
                    <a:cubicBezTo>
                      <a:pt x="537" y="442"/>
                      <a:pt x="528" y="376"/>
                      <a:pt x="534" y="353"/>
                    </a:cubicBezTo>
                    <a:cubicBezTo>
                      <a:pt x="540" y="330"/>
                      <a:pt x="552" y="328"/>
                      <a:pt x="561" y="323"/>
                    </a:cubicBezTo>
                    <a:cubicBezTo>
                      <a:pt x="570" y="318"/>
                      <a:pt x="584" y="316"/>
                      <a:pt x="591" y="323"/>
                    </a:cubicBezTo>
                    <a:cubicBezTo>
                      <a:pt x="598" y="330"/>
                      <a:pt x="601" y="347"/>
                      <a:pt x="603" y="365"/>
                    </a:cubicBezTo>
                    <a:cubicBezTo>
                      <a:pt x="605" y="383"/>
                      <a:pt x="601" y="414"/>
                      <a:pt x="606" y="431"/>
                    </a:cubicBezTo>
                    <a:cubicBezTo>
                      <a:pt x="611" y="448"/>
                      <a:pt x="626" y="463"/>
                      <a:pt x="636" y="467"/>
                    </a:cubicBezTo>
                    <a:cubicBezTo>
                      <a:pt x="646" y="471"/>
                      <a:pt x="659" y="472"/>
                      <a:pt x="666" y="458"/>
                    </a:cubicBezTo>
                    <a:cubicBezTo>
                      <a:pt x="673" y="444"/>
                      <a:pt x="678" y="399"/>
                      <a:pt x="681" y="380"/>
                    </a:cubicBezTo>
                    <a:cubicBezTo>
                      <a:pt x="684" y="361"/>
                      <a:pt x="678" y="350"/>
                      <a:pt x="684" y="341"/>
                    </a:cubicBezTo>
                    <a:cubicBezTo>
                      <a:pt x="690" y="332"/>
                      <a:pt x="706" y="323"/>
                      <a:pt x="717" y="323"/>
                    </a:cubicBezTo>
                    <a:cubicBezTo>
                      <a:pt x="728" y="323"/>
                      <a:pt x="746" y="331"/>
                      <a:pt x="753" y="341"/>
                    </a:cubicBezTo>
                    <a:cubicBezTo>
                      <a:pt x="760" y="351"/>
                      <a:pt x="757" y="366"/>
                      <a:pt x="759" y="383"/>
                    </a:cubicBezTo>
                    <a:cubicBezTo>
                      <a:pt x="761" y="400"/>
                      <a:pt x="759" y="429"/>
                      <a:pt x="762" y="443"/>
                    </a:cubicBezTo>
                    <a:cubicBezTo>
                      <a:pt x="765" y="457"/>
                      <a:pt x="769" y="467"/>
                      <a:pt x="777" y="470"/>
                    </a:cubicBezTo>
                    <a:cubicBezTo>
                      <a:pt x="785" y="473"/>
                      <a:pt x="801" y="475"/>
                      <a:pt x="810" y="464"/>
                    </a:cubicBezTo>
                    <a:cubicBezTo>
                      <a:pt x="819" y="453"/>
                      <a:pt x="830" y="422"/>
                      <a:pt x="834" y="401"/>
                    </a:cubicBezTo>
                    <a:cubicBezTo>
                      <a:pt x="838" y="380"/>
                      <a:pt x="829" y="351"/>
                      <a:pt x="834" y="338"/>
                    </a:cubicBezTo>
                    <a:cubicBezTo>
                      <a:pt x="839" y="325"/>
                      <a:pt x="856" y="321"/>
                      <a:pt x="867" y="323"/>
                    </a:cubicBezTo>
                    <a:cubicBezTo>
                      <a:pt x="878" y="325"/>
                      <a:pt x="893" y="331"/>
                      <a:pt x="900" y="350"/>
                    </a:cubicBezTo>
                    <a:cubicBezTo>
                      <a:pt x="907" y="369"/>
                      <a:pt x="908" y="417"/>
                      <a:pt x="912" y="437"/>
                    </a:cubicBezTo>
                    <a:cubicBezTo>
                      <a:pt x="916" y="457"/>
                      <a:pt x="919" y="465"/>
                      <a:pt x="927" y="470"/>
                    </a:cubicBezTo>
                    <a:cubicBezTo>
                      <a:pt x="935" y="475"/>
                      <a:pt x="951" y="475"/>
                      <a:pt x="960" y="467"/>
                    </a:cubicBezTo>
                    <a:cubicBezTo>
                      <a:pt x="969" y="459"/>
                      <a:pt x="978" y="448"/>
                      <a:pt x="981" y="425"/>
                    </a:cubicBezTo>
                    <a:cubicBezTo>
                      <a:pt x="984" y="402"/>
                      <a:pt x="987" y="361"/>
                      <a:pt x="981" y="329"/>
                    </a:cubicBezTo>
                    <a:cubicBezTo>
                      <a:pt x="975" y="297"/>
                      <a:pt x="967" y="266"/>
                      <a:pt x="942" y="230"/>
                    </a:cubicBezTo>
                    <a:cubicBezTo>
                      <a:pt x="917" y="194"/>
                      <a:pt x="857" y="137"/>
                      <a:pt x="831" y="113"/>
                    </a:cubicBezTo>
                    <a:cubicBezTo>
                      <a:pt x="805" y="89"/>
                      <a:pt x="804" y="96"/>
                      <a:pt x="786" y="86"/>
                    </a:cubicBezTo>
                    <a:cubicBezTo>
                      <a:pt x="768" y="76"/>
                      <a:pt x="750" y="62"/>
                      <a:pt x="720" y="50"/>
                    </a:cubicBezTo>
                    <a:cubicBezTo>
                      <a:pt x="690" y="38"/>
                      <a:pt x="643" y="18"/>
                      <a:pt x="606" y="11"/>
                    </a:cubicBezTo>
                    <a:cubicBezTo>
                      <a:pt x="569" y="4"/>
                      <a:pt x="517" y="6"/>
                      <a:pt x="495" y="5"/>
                    </a:cubicBezTo>
                    <a:cubicBezTo>
                      <a:pt x="473" y="4"/>
                      <a:pt x="496" y="0"/>
                      <a:pt x="471" y="2"/>
                    </a:cubicBezTo>
                    <a:cubicBezTo>
                      <a:pt x="446" y="4"/>
                      <a:pt x="382" y="7"/>
                      <a:pt x="342" y="17"/>
                    </a:cubicBezTo>
                    <a:cubicBezTo>
                      <a:pt x="302" y="27"/>
                      <a:pt x="269" y="39"/>
                      <a:pt x="231" y="62"/>
                    </a:cubicBezTo>
                    <a:cubicBezTo>
                      <a:pt x="193" y="85"/>
                      <a:pt x="142" y="125"/>
                      <a:pt x="114" y="152"/>
                    </a:cubicBezTo>
                    <a:cubicBezTo>
                      <a:pt x="86" y="179"/>
                      <a:pt x="75" y="206"/>
                      <a:pt x="60" y="227"/>
                    </a:cubicBezTo>
                    <a:cubicBezTo>
                      <a:pt x="45" y="248"/>
                      <a:pt x="33" y="259"/>
                      <a:pt x="24" y="281"/>
                    </a:cubicBezTo>
                    <a:cubicBezTo>
                      <a:pt x="15" y="303"/>
                      <a:pt x="6" y="334"/>
                      <a:pt x="3" y="359"/>
                    </a:cubicBezTo>
                    <a:cubicBezTo>
                      <a:pt x="0" y="384"/>
                      <a:pt x="2" y="417"/>
                      <a:pt x="6" y="434"/>
                    </a:cubicBezTo>
                    <a:cubicBezTo>
                      <a:pt x="10" y="451"/>
                      <a:pt x="20" y="458"/>
                      <a:pt x="30" y="461"/>
                    </a:cubicBezTo>
                    <a:cubicBezTo>
                      <a:pt x="40" y="464"/>
                      <a:pt x="56" y="474"/>
                      <a:pt x="66" y="455"/>
                    </a:cubicBezTo>
                    <a:close/>
                  </a:path>
                </a:pathLst>
              </a:custGeom>
              <a:solidFill>
                <a:srgbClr val="5B9AD9"/>
              </a:solidFill>
              <a:ln w="9525" cap="flat" cmpd="sng">
                <a:solidFill>
                  <a:srgbClr val="FFFFFF"/>
                </a:solidFill>
                <a:prstDash val="solid"/>
                <a:round/>
                <a:headEnd type="none" w="med" len="med"/>
                <a:tailEnd type="none" w="med" len="med"/>
              </a:ln>
            </p:spPr>
            <p:txBody>
              <a:bodyPr wrap="none" anchor="ctr"/>
              <a:lstStyle/>
              <a:p>
                <a:pPr>
                  <a:defRPr/>
                </a:pPr>
                <a:endParaRPr lang="en-US" sz="800" kern="0">
                  <a:solidFill>
                    <a:srgbClr val="FFFFFF"/>
                  </a:solidFill>
                  <a:latin typeface="Lucida Sans Unicode"/>
                  <a:cs typeface="Arial" charset="0"/>
                </a:endParaRPr>
              </a:p>
            </p:txBody>
          </p:sp>
          <p:sp>
            <p:nvSpPr>
              <p:cNvPr id="408" name="Oval 9"/>
              <p:cNvSpPr>
                <a:spLocks noChangeArrowheads="1"/>
              </p:cNvSpPr>
              <p:nvPr/>
            </p:nvSpPr>
            <p:spPr bwMode="auto">
              <a:xfrm>
                <a:off x="2520" y="3465"/>
                <a:ext cx="138" cy="72"/>
              </a:xfrm>
              <a:prstGeom prst="ellipse">
                <a:avLst/>
              </a:prstGeom>
              <a:solidFill>
                <a:srgbClr val="006AD0"/>
              </a:solidFill>
              <a:ln w="9525">
                <a:solidFill>
                  <a:srgbClr val="006AD0"/>
                </a:solidFill>
                <a:round/>
                <a:headEnd/>
                <a:tailEnd/>
              </a:ln>
            </p:spPr>
            <p:txBody>
              <a:bodyPr wrap="none" anchor="ctr"/>
              <a:lstStyle/>
              <a:p>
                <a:pPr>
                  <a:defRPr/>
                </a:pPr>
                <a:endParaRPr lang="de-CH" sz="800" kern="0">
                  <a:solidFill>
                    <a:srgbClr val="FFFFFF"/>
                  </a:solidFill>
                  <a:latin typeface="Lucida Sans Unicode"/>
                  <a:cs typeface="Arial" charset="0"/>
                </a:endParaRPr>
              </a:p>
            </p:txBody>
          </p:sp>
          <p:sp>
            <p:nvSpPr>
              <p:cNvPr id="409" name="Oval 10"/>
              <p:cNvSpPr>
                <a:spLocks noChangeArrowheads="1"/>
              </p:cNvSpPr>
              <p:nvPr/>
            </p:nvSpPr>
            <p:spPr bwMode="auto">
              <a:xfrm>
                <a:off x="2733" y="3387"/>
                <a:ext cx="138" cy="72"/>
              </a:xfrm>
              <a:prstGeom prst="ellipse">
                <a:avLst/>
              </a:prstGeom>
              <a:solidFill>
                <a:srgbClr val="006AD0"/>
              </a:solidFill>
              <a:ln w="9525">
                <a:solidFill>
                  <a:srgbClr val="006AD0"/>
                </a:solidFill>
                <a:round/>
                <a:headEnd/>
                <a:tailEnd/>
              </a:ln>
            </p:spPr>
            <p:txBody>
              <a:bodyPr wrap="none" anchor="ctr"/>
              <a:lstStyle/>
              <a:p>
                <a:pPr>
                  <a:defRPr/>
                </a:pPr>
                <a:endParaRPr lang="de-CH" sz="800" kern="0">
                  <a:solidFill>
                    <a:srgbClr val="FFFFFF"/>
                  </a:solidFill>
                  <a:latin typeface="Lucida Sans Unicode"/>
                  <a:cs typeface="Arial" charset="0"/>
                </a:endParaRPr>
              </a:p>
            </p:txBody>
          </p:sp>
          <p:sp>
            <p:nvSpPr>
              <p:cNvPr id="410" name="Oval 11"/>
              <p:cNvSpPr>
                <a:spLocks noChangeArrowheads="1"/>
              </p:cNvSpPr>
              <p:nvPr/>
            </p:nvSpPr>
            <p:spPr bwMode="auto">
              <a:xfrm>
                <a:off x="2933" y="3493"/>
                <a:ext cx="142" cy="88"/>
              </a:xfrm>
              <a:prstGeom prst="ellipse">
                <a:avLst/>
              </a:prstGeom>
              <a:solidFill>
                <a:srgbClr val="006AD0"/>
              </a:solidFill>
              <a:ln w="9525">
                <a:solidFill>
                  <a:srgbClr val="006AD0"/>
                </a:solidFill>
                <a:round/>
                <a:headEnd/>
                <a:tailEnd/>
              </a:ln>
            </p:spPr>
            <p:txBody>
              <a:bodyPr wrap="none" anchor="ctr"/>
              <a:lstStyle/>
              <a:p>
                <a:pPr>
                  <a:defRPr/>
                </a:pPr>
                <a:endParaRPr lang="de-CH" sz="800" kern="0">
                  <a:solidFill>
                    <a:srgbClr val="FFFFFF"/>
                  </a:solidFill>
                  <a:latin typeface="Lucida Sans Unicode"/>
                  <a:cs typeface="Arial" charset="0"/>
                </a:endParaRPr>
              </a:p>
            </p:txBody>
          </p:sp>
          <p:sp>
            <p:nvSpPr>
              <p:cNvPr id="411" name="Freeform 12"/>
              <p:cNvSpPr>
                <a:spLocks/>
              </p:cNvSpPr>
              <p:nvPr/>
            </p:nvSpPr>
            <p:spPr bwMode="auto">
              <a:xfrm>
                <a:off x="2351" y="3617"/>
                <a:ext cx="829" cy="331"/>
              </a:xfrm>
              <a:custGeom>
                <a:avLst/>
                <a:gdLst>
                  <a:gd name="T0" fmla="*/ 6 w 900"/>
                  <a:gd name="T1" fmla="*/ 276 h 284"/>
                  <a:gd name="T2" fmla="*/ 64 w 900"/>
                  <a:gd name="T3" fmla="*/ 409 h 284"/>
                  <a:gd name="T4" fmla="*/ 165 w 900"/>
                  <a:gd name="T5" fmla="*/ 491 h 284"/>
                  <a:gd name="T6" fmla="*/ 307 w 900"/>
                  <a:gd name="T7" fmla="*/ 519 h 284"/>
                  <a:gd name="T8" fmla="*/ 468 w 900"/>
                  <a:gd name="T9" fmla="*/ 514 h 284"/>
                  <a:gd name="T10" fmla="*/ 570 w 900"/>
                  <a:gd name="T11" fmla="*/ 452 h 284"/>
                  <a:gd name="T12" fmla="*/ 629 w 900"/>
                  <a:gd name="T13" fmla="*/ 364 h 284"/>
                  <a:gd name="T14" fmla="*/ 647 w 900"/>
                  <a:gd name="T15" fmla="*/ 290 h 284"/>
                  <a:gd name="T16" fmla="*/ 640 w 900"/>
                  <a:gd name="T17" fmla="*/ 241 h 284"/>
                  <a:gd name="T18" fmla="*/ 638 w 900"/>
                  <a:gd name="T19" fmla="*/ 125 h 284"/>
                  <a:gd name="T20" fmla="*/ 634 w 900"/>
                  <a:gd name="T21" fmla="*/ 42 h 284"/>
                  <a:gd name="T22" fmla="*/ 601 w 900"/>
                  <a:gd name="T23" fmla="*/ 31 h 284"/>
                  <a:gd name="T24" fmla="*/ 584 w 900"/>
                  <a:gd name="T25" fmla="*/ 48 h 284"/>
                  <a:gd name="T26" fmla="*/ 578 w 900"/>
                  <a:gd name="T27" fmla="*/ 159 h 284"/>
                  <a:gd name="T28" fmla="*/ 579 w 900"/>
                  <a:gd name="T29" fmla="*/ 209 h 284"/>
                  <a:gd name="T30" fmla="*/ 565 w 900"/>
                  <a:gd name="T31" fmla="*/ 258 h 284"/>
                  <a:gd name="T32" fmla="*/ 541 w 900"/>
                  <a:gd name="T33" fmla="*/ 265 h 284"/>
                  <a:gd name="T34" fmla="*/ 531 w 900"/>
                  <a:gd name="T35" fmla="*/ 136 h 284"/>
                  <a:gd name="T36" fmla="*/ 523 w 900"/>
                  <a:gd name="T37" fmla="*/ 58 h 284"/>
                  <a:gd name="T38" fmla="*/ 497 w 900"/>
                  <a:gd name="T39" fmla="*/ 26 h 284"/>
                  <a:gd name="T40" fmla="*/ 471 w 900"/>
                  <a:gd name="T41" fmla="*/ 76 h 284"/>
                  <a:gd name="T42" fmla="*/ 468 w 900"/>
                  <a:gd name="T43" fmla="*/ 209 h 284"/>
                  <a:gd name="T44" fmla="*/ 461 w 900"/>
                  <a:gd name="T45" fmla="*/ 265 h 284"/>
                  <a:gd name="T46" fmla="*/ 446 w 900"/>
                  <a:gd name="T47" fmla="*/ 297 h 284"/>
                  <a:gd name="T48" fmla="*/ 422 w 900"/>
                  <a:gd name="T49" fmla="*/ 241 h 284"/>
                  <a:gd name="T50" fmla="*/ 414 w 900"/>
                  <a:gd name="T51" fmla="*/ 121 h 284"/>
                  <a:gd name="T52" fmla="*/ 412 w 900"/>
                  <a:gd name="T53" fmla="*/ 36 h 284"/>
                  <a:gd name="T54" fmla="*/ 391 w 900"/>
                  <a:gd name="T55" fmla="*/ 9 h 284"/>
                  <a:gd name="T56" fmla="*/ 368 w 900"/>
                  <a:gd name="T57" fmla="*/ 65 h 284"/>
                  <a:gd name="T58" fmla="*/ 363 w 900"/>
                  <a:gd name="T59" fmla="*/ 159 h 284"/>
                  <a:gd name="T60" fmla="*/ 363 w 900"/>
                  <a:gd name="T61" fmla="*/ 247 h 284"/>
                  <a:gd name="T62" fmla="*/ 349 w 900"/>
                  <a:gd name="T63" fmla="*/ 309 h 284"/>
                  <a:gd name="T64" fmla="*/ 322 w 900"/>
                  <a:gd name="T65" fmla="*/ 287 h 284"/>
                  <a:gd name="T66" fmla="*/ 316 w 900"/>
                  <a:gd name="T67" fmla="*/ 181 h 284"/>
                  <a:gd name="T68" fmla="*/ 309 w 900"/>
                  <a:gd name="T69" fmla="*/ 76 h 284"/>
                  <a:gd name="T70" fmla="*/ 284 w 900"/>
                  <a:gd name="T71" fmla="*/ 2 h 284"/>
                  <a:gd name="T72" fmla="*/ 258 w 900"/>
                  <a:gd name="T73" fmla="*/ 48 h 284"/>
                  <a:gd name="T74" fmla="*/ 250 w 900"/>
                  <a:gd name="T75" fmla="*/ 159 h 284"/>
                  <a:gd name="T76" fmla="*/ 241 w 900"/>
                  <a:gd name="T77" fmla="*/ 241 h 284"/>
                  <a:gd name="T78" fmla="*/ 216 w 900"/>
                  <a:gd name="T79" fmla="*/ 287 h 284"/>
                  <a:gd name="T80" fmla="*/ 202 w 900"/>
                  <a:gd name="T81" fmla="*/ 220 h 284"/>
                  <a:gd name="T82" fmla="*/ 197 w 900"/>
                  <a:gd name="T83" fmla="*/ 76 h 284"/>
                  <a:gd name="T84" fmla="*/ 188 w 900"/>
                  <a:gd name="T85" fmla="*/ 36 h 284"/>
                  <a:gd name="T86" fmla="*/ 160 w 900"/>
                  <a:gd name="T87" fmla="*/ 55 h 284"/>
                  <a:gd name="T88" fmla="*/ 147 w 900"/>
                  <a:gd name="T89" fmla="*/ 114 h 284"/>
                  <a:gd name="T90" fmla="*/ 146 w 900"/>
                  <a:gd name="T91" fmla="*/ 198 h 284"/>
                  <a:gd name="T92" fmla="*/ 136 w 900"/>
                  <a:gd name="T93" fmla="*/ 269 h 284"/>
                  <a:gd name="T94" fmla="*/ 114 w 900"/>
                  <a:gd name="T95" fmla="*/ 276 h 284"/>
                  <a:gd name="T96" fmla="*/ 100 w 900"/>
                  <a:gd name="T97" fmla="*/ 159 h 284"/>
                  <a:gd name="T98" fmla="*/ 91 w 900"/>
                  <a:gd name="T99" fmla="*/ 69 h 284"/>
                  <a:gd name="T100" fmla="*/ 68 w 900"/>
                  <a:gd name="T101" fmla="*/ 36 h 284"/>
                  <a:gd name="T102" fmla="*/ 41 w 900"/>
                  <a:gd name="T103" fmla="*/ 80 h 284"/>
                  <a:gd name="T104" fmla="*/ 31 w 900"/>
                  <a:gd name="T105" fmla="*/ 191 h 284"/>
                  <a:gd name="T106" fmla="*/ 29 w 900"/>
                  <a:gd name="T107" fmla="*/ 258 h 284"/>
                  <a:gd name="T108" fmla="*/ 20 w 900"/>
                  <a:gd name="T109" fmla="*/ 287 h 284"/>
                  <a:gd name="T110" fmla="*/ 6 w 900"/>
                  <a:gd name="T111" fmla="*/ 276 h 2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00"/>
                  <a:gd name="T169" fmla="*/ 0 h 284"/>
                  <a:gd name="T170" fmla="*/ 900 w 900"/>
                  <a:gd name="T171" fmla="*/ 284 h 2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00" h="284">
                    <a:moveTo>
                      <a:pt x="10" y="149"/>
                    </a:moveTo>
                    <a:cubicBezTo>
                      <a:pt x="20" y="160"/>
                      <a:pt x="52" y="202"/>
                      <a:pt x="88" y="221"/>
                    </a:cubicBezTo>
                    <a:cubicBezTo>
                      <a:pt x="124" y="240"/>
                      <a:pt x="173" y="256"/>
                      <a:pt x="229" y="266"/>
                    </a:cubicBezTo>
                    <a:cubicBezTo>
                      <a:pt x="285" y="276"/>
                      <a:pt x="357" y="279"/>
                      <a:pt x="427" y="281"/>
                    </a:cubicBezTo>
                    <a:cubicBezTo>
                      <a:pt x="497" y="283"/>
                      <a:pt x="588" y="284"/>
                      <a:pt x="649" y="278"/>
                    </a:cubicBezTo>
                    <a:cubicBezTo>
                      <a:pt x="710" y="272"/>
                      <a:pt x="756" y="258"/>
                      <a:pt x="793" y="245"/>
                    </a:cubicBezTo>
                    <a:cubicBezTo>
                      <a:pt x="830" y="232"/>
                      <a:pt x="857" y="211"/>
                      <a:pt x="874" y="197"/>
                    </a:cubicBezTo>
                    <a:cubicBezTo>
                      <a:pt x="891" y="183"/>
                      <a:pt x="896" y="169"/>
                      <a:pt x="898" y="158"/>
                    </a:cubicBezTo>
                    <a:cubicBezTo>
                      <a:pt x="900" y="147"/>
                      <a:pt x="891" y="146"/>
                      <a:pt x="889" y="131"/>
                    </a:cubicBezTo>
                    <a:cubicBezTo>
                      <a:pt x="887" y="116"/>
                      <a:pt x="888" y="86"/>
                      <a:pt x="886" y="68"/>
                    </a:cubicBezTo>
                    <a:cubicBezTo>
                      <a:pt x="884" y="50"/>
                      <a:pt x="888" y="31"/>
                      <a:pt x="880" y="23"/>
                    </a:cubicBezTo>
                    <a:cubicBezTo>
                      <a:pt x="872" y="15"/>
                      <a:pt x="846" y="17"/>
                      <a:pt x="835" y="17"/>
                    </a:cubicBezTo>
                    <a:cubicBezTo>
                      <a:pt x="824" y="17"/>
                      <a:pt x="816" y="15"/>
                      <a:pt x="811" y="26"/>
                    </a:cubicBezTo>
                    <a:cubicBezTo>
                      <a:pt x="806" y="37"/>
                      <a:pt x="803" y="72"/>
                      <a:pt x="802" y="86"/>
                    </a:cubicBezTo>
                    <a:cubicBezTo>
                      <a:pt x="801" y="100"/>
                      <a:pt x="808" y="104"/>
                      <a:pt x="805" y="113"/>
                    </a:cubicBezTo>
                    <a:cubicBezTo>
                      <a:pt x="802" y="122"/>
                      <a:pt x="793" y="135"/>
                      <a:pt x="784" y="140"/>
                    </a:cubicBezTo>
                    <a:cubicBezTo>
                      <a:pt x="775" y="145"/>
                      <a:pt x="759" y="154"/>
                      <a:pt x="751" y="143"/>
                    </a:cubicBezTo>
                    <a:cubicBezTo>
                      <a:pt x="743" y="132"/>
                      <a:pt x="740" y="92"/>
                      <a:pt x="736" y="74"/>
                    </a:cubicBezTo>
                    <a:cubicBezTo>
                      <a:pt x="732" y="56"/>
                      <a:pt x="734" y="42"/>
                      <a:pt x="727" y="32"/>
                    </a:cubicBezTo>
                    <a:cubicBezTo>
                      <a:pt x="720" y="22"/>
                      <a:pt x="703" y="13"/>
                      <a:pt x="691" y="14"/>
                    </a:cubicBezTo>
                    <a:cubicBezTo>
                      <a:pt x="679" y="15"/>
                      <a:pt x="662" y="25"/>
                      <a:pt x="655" y="41"/>
                    </a:cubicBezTo>
                    <a:cubicBezTo>
                      <a:pt x="648" y="57"/>
                      <a:pt x="651" y="96"/>
                      <a:pt x="649" y="113"/>
                    </a:cubicBezTo>
                    <a:cubicBezTo>
                      <a:pt x="647" y="130"/>
                      <a:pt x="645" y="135"/>
                      <a:pt x="640" y="143"/>
                    </a:cubicBezTo>
                    <a:cubicBezTo>
                      <a:pt x="635" y="151"/>
                      <a:pt x="628" y="163"/>
                      <a:pt x="619" y="161"/>
                    </a:cubicBezTo>
                    <a:cubicBezTo>
                      <a:pt x="610" y="159"/>
                      <a:pt x="593" y="147"/>
                      <a:pt x="586" y="131"/>
                    </a:cubicBezTo>
                    <a:cubicBezTo>
                      <a:pt x="579" y="115"/>
                      <a:pt x="576" y="83"/>
                      <a:pt x="574" y="65"/>
                    </a:cubicBezTo>
                    <a:cubicBezTo>
                      <a:pt x="572" y="47"/>
                      <a:pt x="576" y="30"/>
                      <a:pt x="571" y="20"/>
                    </a:cubicBezTo>
                    <a:cubicBezTo>
                      <a:pt x="566" y="10"/>
                      <a:pt x="554" y="2"/>
                      <a:pt x="544" y="5"/>
                    </a:cubicBezTo>
                    <a:cubicBezTo>
                      <a:pt x="534" y="8"/>
                      <a:pt x="517" y="22"/>
                      <a:pt x="511" y="35"/>
                    </a:cubicBezTo>
                    <a:cubicBezTo>
                      <a:pt x="505" y="48"/>
                      <a:pt x="506" y="70"/>
                      <a:pt x="505" y="86"/>
                    </a:cubicBezTo>
                    <a:cubicBezTo>
                      <a:pt x="504" y="102"/>
                      <a:pt x="508" y="121"/>
                      <a:pt x="505" y="134"/>
                    </a:cubicBezTo>
                    <a:cubicBezTo>
                      <a:pt x="502" y="147"/>
                      <a:pt x="493" y="163"/>
                      <a:pt x="484" y="167"/>
                    </a:cubicBezTo>
                    <a:cubicBezTo>
                      <a:pt x="475" y="171"/>
                      <a:pt x="455" y="167"/>
                      <a:pt x="448" y="155"/>
                    </a:cubicBezTo>
                    <a:cubicBezTo>
                      <a:pt x="441" y="143"/>
                      <a:pt x="442" y="117"/>
                      <a:pt x="439" y="98"/>
                    </a:cubicBezTo>
                    <a:cubicBezTo>
                      <a:pt x="436" y="79"/>
                      <a:pt x="437" y="57"/>
                      <a:pt x="430" y="41"/>
                    </a:cubicBezTo>
                    <a:cubicBezTo>
                      <a:pt x="423" y="25"/>
                      <a:pt x="406" y="4"/>
                      <a:pt x="394" y="2"/>
                    </a:cubicBezTo>
                    <a:cubicBezTo>
                      <a:pt x="382" y="0"/>
                      <a:pt x="366" y="12"/>
                      <a:pt x="358" y="26"/>
                    </a:cubicBezTo>
                    <a:cubicBezTo>
                      <a:pt x="350" y="40"/>
                      <a:pt x="350" y="69"/>
                      <a:pt x="346" y="86"/>
                    </a:cubicBezTo>
                    <a:cubicBezTo>
                      <a:pt x="342" y="103"/>
                      <a:pt x="341" y="119"/>
                      <a:pt x="334" y="131"/>
                    </a:cubicBezTo>
                    <a:cubicBezTo>
                      <a:pt x="327" y="143"/>
                      <a:pt x="310" y="157"/>
                      <a:pt x="301" y="155"/>
                    </a:cubicBezTo>
                    <a:cubicBezTo>
                      <a:pt x="292" y="153"/>
                      <a:pt x="284" y="138"/>
                      <a:pt x="280" y="119"/>
                    </a:cubicBezTo>
                    <a:cubicBezTo>
                      <a:pt x="276" y="100"/>
                      <a:pt x="277" y="57"/>
                      <a:pt x="274" y="41"/>
                    </a:cubicBezTo>
                    <a:cubicBezTo>
                      <a:pt x="271" y="25"/>
                      <a:pt x="270" y="22"/>
                      <a:pt x="262" y="20"/>
                    </a:cubicBezTo>
                    <a:cubicBezTo>
                      <a:pt x="254" y="18"/>
                      <a:pt x="232" y="22"/>
                      <a:pt x="223" y="29"/>
                    </a:cubicBezTo>
                    <a:cubicBezTo>
                      <a:pt x="214" y="36"/>
                      <a:pt x="208" y="49"/>
                      <a:pt x="205" y="62"/>
                    </a:cubicBezTo>
                    <a:cubicBezTo>
                      <a:pt x="202" y="75"/>
                      <a:pt x="204" y="93"/>
                      <a:pt x="202" y="107"/>
                    </a:cubicBezTo>
                    <a:cubicBezTo>
                      <a:pt x="200" y="121"/>
                      <a:pt x="197" y="139"/>
                      <a:pt x="190" y="146"/>
                    </a:cubicBezTo>
                    <a:cubicBezTo>
                      <a:pt x="183" y="153"/>
                      <a:pt x="168" y="159"/>
                      <a:pt x="160" y="149"/>
                    </a:cubicBezTo>
                    <a:cubicBezTo>
                      <a:pt x="152" y="139"/>
                      <a:pt x="144" y="104"/>
                      <a:pt x="139" y="86"/>
                    </a:cubicBezTo>
                    <a:cubicBezTo>
                      <a:pt x="134" y="68"/>
                      <a:pt x="134" y="49"/>
                      <a:pt x="127" y="38"/>
                    </a:cubicBezTo>
                    <a:cubicBezTo>
                      <a:pt x="120" y="27"/>
                      <a:pt x="105" y="19"/>
                      <a:pt x="94" y="20"/>
                    </a:cubicBezTo>
                    <a:cubicBezTo>
                      <a:pt x="83" y="21"/>
                      <a:pt x="66" y="30"/>
                      <a:pt x="58" y="44"/>
                    </a:cubicBezTo>
                    <a:cubicBezTo>
                      <a:pt x="50" y="58"/>
                      <a:pt x="46" y="88"/>
                      <a:pt x="43" y="104"/>
                    </a:cubicBezTo>
                    <a:cubicBezTo>
                      <a:pt x="40" y="120"/>
                      <a:pt x="42" y="132"/>
                      <a:pt x="40" y="140"/>
                    </a:cubicBezTo>
                    <a:cubicBezTo>
                      <a:pt x="38" y="148"/>
                      <a:pt x="33" y="154"/>
                      <a:pt x="28" y="155"/>
                    </a:cubicBezTo>
                    <a:cubicBezTo>
                      <a:pt x="23" y="156"/>
                      <a:pt x="0" y="138"/>
                      <a:pt x="10" y="149"/>
                    </a:cubicBezTo>
                    <a:close/>
                  </a:path>
                </a:pathLst>
              </a:custGeom>
              <a:solidFill>
                <a:srgbClr val="FFFF99"/>
              </a:solidFill>
              <a:ln w="9525" cap="flat" cmpd="sng">
                <a:solidFill>
                  <a:srgbClr val="FAB900"/>
                </a:solidFill>
                <a:prstDash val="solid"/>
                <a:round/>
                <a:headEnd/>
                <a:tailEnd/>
              </a:ln>
            </p:spPr>
            <p:txBody>
              <a:bodyPr wrap="none" anchor="ctr"/>
              <a:lstStyle/>
              <a:p>
                <a:pPr>
                  <a:defRPr/>
                </a:pPr>
                <a:endParaRPr lang="en-US" sz="800" kern="0">
                  <a:solidFill>
                    <a:srgbClr val="FFFFFF"/>
                  </a:solidFill>
                  <a:latin typeface="Lucida Sans Unicode"/>
                  <a:cs typeface="Arial" charset="0"/>
                </a:endParaRPr>
              </a:p>
            </p:txBody>
          </p:sp>
          <p:sp>
            <p:nvSpPr>
              <p:cNvPr id="412" name="Oval 13"/>
              <p:cNvSpPr>
                <a:spLocks noChangeArrowheads="1"/>
              </p:cNvSpPr>
              <p:nvPr/>
            </p:nvSpPr>
            <p:spPr bwMode="auto">
              <a:xfrm>
                <a:off x="2712" y="3508"/>
                <a:ext cx="140" cy="72"/>
              </a:xfrm>
              <a:prstGeom prst="ellipse">
                <a:avLst/>
              </a:prstGeom>
              <a:solidFill>
                <a:srgbClr val="006AD0"/>
              </a:solidFill>
              <a:ln w="9525">
                <a:solidFill>
                  <a:srgbClr val="006AD0"/>
                </a:solidFill>
                <a:round/>
                <a:headEnd/>
                <a:tailEnd/>
              </a:ln>
            </p:spPr>
            <p:txBody>
              <a:bodyPr wrap="none" anchor="ctr"/>
              <a:lstStyle/>
              <a:p>
                <a:pPr>
                  <a:defRPr/>
                </a:pPr>
                <a:endParaRPr lang="de-CH" sz="800" kern="0">
                  <a:solidFill>
                    <a:srgbClr val="FFFFFF"/>
                  </a:solidFill>
                  <a:latin typeface="Lucida Sans Unicode"/>
                  <a:cs typeface="Arial" charset="0"/>
                </a:endParaRPr>
              </a:p>
            </p:txBody>
          </p:sp>
          <p:sp>
            <p:nvSpPr>
              <p:cNvPr id="413" name="Oval 14"/>
              <p:cNvSpPr>
                <a:spLocks noChangeArrowheads="1"/>
              </p:cNvSpPr>
              <p:nvPr/>
            </p:nvSpPr>
            <p:spPr bwMode="auto">
              <a:xfrm>
                <a:off x="2607" y="3373"/>
                <a:ext cx="138" cy="72"/>
              </a:xfrm>
              <a:prstGeom prst="ellipse">
                <a:avLst/>
              </a:prstGeom>
              <a:solidFill>
                <a:srgbClr val="006AD0"/>
              </a:solidFill>
              <a:ln w="9525">
                <a:solidFill>
                  <a:srgbClr val="006AD0"/>
                </a:solidFill>
                <a:round/>
                <a:headEnd/>
                <a:tailEnd/>
              </a:ln>
            </p:spPr>
            <p:txBody>
              <a:bodyPr wrap="none" anchor="ctr"/>
              <a:lstStyle/>
              <a:p>
                <a:pPr>
                  <a:defRPr/>
                </a:pPr>
                <a:endParaRPr lang="de-CH" sz="800" kern="0">
                  <a:solidFill>
                    <a:srgbClr val="FFFFFF"/>
                  </a:solidFill>
                  <a:latin typeface="Lucida Sans Unicode"/>
                  <a:cs typeface="Arial" charset="0"/>
                </a:endParaRPr>
              </a:p>
            </p:txBody>
          </p:sp>
        </p:grpSp>
        <p:sp>
          <p:nvSpPr>
            <p:cNvPr id="396" name="Freeform 15"/>
            <p:cNvSpPr>
              <a:spLocks/>
            </p:cNvSpPr>
            <p:nvPr/>
          </p:nvSpPr>
          <p:spPr bwMode="auto">
            <a:xfrm>
              <a:off x="4217" y="1772"/>
              <a:ext cx="120" cy="136"/>
            </a:xfrm>
            <a:custGeom>
              <a:avLst/>
              <a:gdLst>
                <a:gd name="T0" fmla="*/ 0 w 528"/>
                <a:gd name="T1" fmla="*/ 40 h 120"/>
                <a:gd name="T2" fmla="*/ 958 w 528"/>
                <a:gd name="T3" fmla="*/ 515 h 120"/>
                <a:gd name="T4" fmla="*/ 1197 w 528"/>
                <a:gd name="T5" fmla="*/ 515 h 120"/>
                <a:gd name="T6" fmla="*/ 1436 w 528"/>
                <a:gd name="T7" fmla="*/ 515 h 120"/>
                <a:gd name="T8" fmla="*/ 1675 w 528"/>
                <a:gd name="T9" fmla="*/ 515 h 120"/>
                <a:gd name="T10" fmla="*/ 1916 w 528"/>
                <a:gd name="T11" fmla="*/ 515 h 120"/>
                <a:gd name="T12" fmla="*/ 2155 w 528"/>
                <a:gd name="T13" fmla="*/ 277 h 120"/>
                <a:gd name="T14" fmla="*/ 2391 w 528"/>
                <a:gd name="T15" fmla="*/ 40 h 120"/>
                <a:gd name="T16" fmla="*/ 2633 w 528"/>
                <a:gd name="T17" fmla="*/ 4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8"/>
                <a:gd name="T28" fmla="*/ 0 h 120"/>
                <a:gd name="T29" fmla="*/ 528 w 528"/>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8" h="120">
                  <a:moveTo>
                    <a:pt x="0" y="8"/>
                  </a:moveTo>
                  <a:cubicBezTo>
                    <a:pt x="76" y="48"/>
                    <a:pt x="152" y="88"/>
                    <a:pt x="192" y="104"/>
                  </a:cubicBezTo>
                  <a:cubicBezTo>
                    <a:pt x="232" y="120"/>
                    <a:pt x="224" y="104"/>
                    <a:pt x="240" y="104"/>
                  </a:cubicBezTo>
                  <a:cubicBezTo>
                    <a:pt x="256" y="104"/>
                    <a:pt x="272" y="104"/>
                    <a:pt x="288" y="104"/>
                  </a:cubicBezTo>
                  <a:cubicBezTo>
                    <a:pt x="304" y="104"/>
                    <a:pt x="320" y="104"/>
                    <a:pt x="336" y="104"/>
                  </a:cubicBezTo>
                  <a:cubicBezTo>
                    <a:pt x="352" y="104"/>
                    <a:pt x="368" y="112"/>
                    <a:pt x="384" y="104"/>
                  </a:cubicBezTo>
                  <a:cubicBezTo>
                    <a:pt x="400" y="96"/>
                    <a:pt x="416" y="72"/>
                    <a:pt x="432" y="56"/>
                  </a:cubicBezTo>
                  <a:cubicBezTo>
                    <a:pt x="448" y="40"/>
                    <a:pt x="464" y="16"/>
                    <a:pt x="480" y="8"/>
                  </a:cubicBezTo>
                  <a:cubicBezTo>
                    <a:pt x="496" y="0"/>
                    <a:pt x="520" y="8"/>
                    <a:pt x="528" y="8"/>
                  </a:cubicBezTo>
                </a:path>
              </a:pathLst>
            </a:custGeom>
            <a:noFill/>
            <a:ln w="57150" cap="flat" cmpd="sng">
              <a:solidFill>
                <a:srgbClr val="CC3300"/>
              </a:solidFill>
              <a:prstDash val="solid"/>
              <a:round/>
              <a:headEnd/>
              <a:tailEnd/>
            </a:ln>
          </p:spPr>
          <p:txBody>
            <a:bodyPr wrap="none" anchor="ctr">
              <a:spAutoFit/>
            </a:bodyPr>
            <a:lstStyle/>
            <a:p>
              <a:pPr>
                <a:defRPr/>
              </a:pPr>
              <a:endParaRPr lang="en-US" sz="800" kern="0">
                <a:solidFill>
                  <a:srgbClr val="FFFFFF"/>
                </a:solidFill>
                <a:latin typeface="Lucida Sans Unicode"/>
                <a:cs typeface="Arial" charset="0"/>
              </a:endParaRPr>
            </a:p>
          </p:txBody>
        </p:sp>
        <p:sp>
          <p:nvSpPr>
            <p:cNvPr id="397" name="Rectangle 16"/>
            <p:cNvSpPr>
              <a:spLocks noChangeArrowheads="1"/>
            </p:cNvSpPr>
            <p:nvPr/>
          </p:nvSpPr>
          <p:spPr bwMode="auto">
            <a:xfrm>
              <a:off x="4462" y="1834"/>
              <a:ext cx="94" cy="97"/>
            </a:xfrm>
            <a:prstGeom prst="rect">
              <a:avLst/>
            </a:prstGeom>
            <a:noFill/>
            <a:ln w="9525">
              <a:noFill/>
              <a:miter lim="800000"/>
              <a:headEnd/>
              <a:tailEnd/>
            </a:ln>
          </p:spPr>
          <p:txBody>
            <a:bodyPr wrap="none" lIns="0" tIns="0" rIns="0" bIns="0">
              <a:spAutoFit/>
            </a:bodyPr>
            <a:lstStyle/>
            <a:p>
              <a:pPr defTabSz="762000" eaLnBrk="0" hangingPunct="0">
                <a:defRPr/>
              </a:pPr>
              <a:r>
                <a:rPr lang="en-US" sz="1000" b="1" kern="0">
                  <a:solidFill>
                    <a:srgbClr val="000000"/>
                  </a:solidFill>
                  <a:latin typeface="Lucida Sans Unicode"/>
                  <a:ea typeface="Arial Unicode MS" pitchFamily="34" charset="-128"/>
                  <a:cs typeface="Arial" charset="0"/>
                </a:rPr>
                <a:t>BP</a:t>
              </a:r>
              <a:endParaRPr lang="en-US" b="1" kern="0">
                <a:solidFill>
                  <a:srgbClr val="FAB900"/>
                </a:solidFill>
                <a:latin typeface="Lucida Sans Unicode"/>
                <a:ea typeface="Arial Unicode MS" pitchFamily="34" charset="-128"/>
                <a:cs typeface="Arial" charset="0"/>
              </a:endParaRPr>
            </a:p>
          </p:txBody>
        </p:sp>
        <p:sp>
          <p:nvSpPr>
            <p:cNvPr id="398" name="Rectangle 17"/>
            <p:cNvSpPr>
              <a:spLocks noChangeArrowheads="1"/>
            </p:cNvSpPr>
            <p:nvPr/>
          </p:nvSpPr>
          <p:spPr bwMode="auto">
            <a:xfrm>
              <a:off x="4677" y="1834"/>
              <a:ext cx="94" cy="97"/>
            </a:xfrm>
            <a:prstGeom prst="rect">
              <a:avLst/>
            </a:prstGeom>
            <a:noFill/>
            <a:ln w="9525">
              <a:noFill/>
              <a:miter lim="800000"/>
              <a:headEnd/>
              <a:tailEnd/>
            </a:ln>
          </p:spPr>
          <p:txBody>
            <a:bodyPr wrap="none" lIns="0" tIns="0" rIns="0" bIns="0">
              <a:spAutoFit/>
            </a:bodyPr>
            <a:lstStyle/>
            <a:p>
              <a:pPr defTabSz="762000" eaLnBrk="0" hangingPunct="0">
                <a:defRPr/>
              </a:pPr>
              <a:r>
                <a:rPr lang="en-US" sz="1000" b="1" kern="0" dirty="0">
                  <a:solidFill>
                    <a:srgbClr val="000000"/>
                  </a:solidFill>
                  <a:latin typeface="Lucida Sans Unicode"/>
                  <a:ea typeface="Arial Unicode MS" pitchFamily="34" charset="-128"/>
                  <a:cs typeface="Arial" charset="0"/>
                </a:rPr>
                <a:t>BP</a:t>
              </a:r>
              <a:endParaRPr lang="en-US" b="1" kern="0" dirty="0">
                <a:solidFill>
                  <a:srgbClr val="FAB900"/>
                </a:solidFill>
                <a:latin typeface="Lucida Sans Unicode"/>
                <a:ea typeface="Arial Unicode MS" pitchFamily="34" charset="-128"/>
                <a:cs typeface="Arial" charset="0"/>
              </a:endParaRPr>
            </a:p>
          </p:txBody>
        </p:sp>
        <p:sp>
          <p:nvSpPr>
            <p:cNvPr id="399" name="Rectangle 18"/>
            <p:cNvSpPr>
              <a:spLocks noChangeArrowheads="1"/>
            </p:cNvSpPr>
            <p:nvPr/>
          </p:nvSpPr>
          <p:spPr bwMode="auto">
            <a:xfrm>
              <a:off x="4821" y="1762"/>
              <a:ext cx="94" cy="97"/>
            </a:xfrm>
            <a:prstGeom prst="rect">
              <a:avLst/>
            </a:prstGeom>
            <a:noFill/>
            <a:ln w="9525">
              <a:noFill/>
              <a:miter lim="800000"/>
              <a:headEnd/>
              <a:tailEnd/>
            </a:ln>
          </p:spPr>
          <p:txBody>
            <a:bodyPr wrap="none" lIns="0" tIns="0" rIns="0" bIns="0">
              <a:spAutoFit/>
            </a:bodyPr>
            <a:lstStyle/>
            <a:p>
              <a:pPr defTabSz="762000" eaLnBrk="0" hangingPunct="0">
                <a:defRPr/>
              </a:pPr>
              <a:r>
                <a:rPr lang="en-US" sz="1000" b="1" kern="0">
                  <a:solidFill>
                    <a:srgbClr val="000000"/>
                  </a:solidFill>
                  <a:latin typeface="Lucida Sans Unicode"/>
                  <a:ea typeface="Arial Unicode MS" pitchFamily="34" charset="-128"/>
                  <a:cs typeface="Arial" charset="0"/>
                </a:rPr>
                <a:t>BP</a:t>
              </a:r>
              <a:endParaRPr lang="en-US" b="1" kern="0">
                <a:solidFill>
                  <a:srgbClr val="FAB900"/>
                </a:solidFill>
                <a:latin typeface="Lucida Sans Unicode"/>
                <a:ea typeface="Arial Unicode MS" pitchFamily="34" charset="-128"/>
                <a:cs typeface="Arial" charset="0"/>
              </a:endParaRPr>
            </a:p>
          </p:txBody>
        </p:sp>
        <p:sp>
          <p:nvSpPr>
            <p:cNvPr id="400" name="Rectangle 19"/>
            <p:cNvSpPr>
              <a:spLocks noChangeArrowheads="1"/>
            </p:cNvSpPr>
            <p:nvPr/>
          </p:nvSpPr>
          <p:spPr bwMode="auto">
            <a:xfrm>
              <a:off x="4293" y="1762"/>
              <a:ext cx="94" cy="97"/>
            </a:xfrm>
            <a:prstGeom prst="rect">
              <a:avLst/>
            </a:prstGeom>
            <a:noFill/>
            <a:ln w="9525">
              <a:noFill/>
              <a:miter lim="800000"/>
              <a:headEnd/>
              <a:tailEnd/>
            </a:ln>
          </p:spPr>
          <p:txBody>
            <a:bodyPr wrap="none" lIns="0" tIns="0" rIns="0" bIns="0">
              <a:spAutoFit/>
            </a:bodyPr>
            <a:lstStyle/>
            <a:p>
              <a:pPr defTabSz="762000" eaLnBrk="0" hangingPunct="0">
                <a:defRPr/>
              </a:pPr>
              <a:r>
                <a:rPr lang="en-US" sz="1000" b="1" kern="0">
                  <a:solidFill>
                    <a:srgbClr val="000000"/>
                  </a:solidFill>
                  <a:latin typeface="Lucida Sans Unicode"/>
                  <a:ea typeface="Arial Unicode MS" pitchFamily="34" charset="-128"/>
                  <a:cs typeface="Arial" charset="0"/>
                </a:rPr>
                <a:t>BP</a:t>
              </a:r>
              <a:endParaRPr lang="en-US" b="1" kern="0">
                <a:solidFill>
                  <a:srgbClr val="FAB900"/>
                </a:solidFill>
                <a:latin typeface="Lucida Sans Unicode"/>
                <a:ea typeface="Arial Unicode MS" pitchFamily="34" charset="-128"/>
                <a:cs typeface="Arial" charset="0"/>
              </a:endParaRPr>
            </a:p>
          </p:txBody>
        </p:sp>
        <p:sp>
          <p:nvSpPr>
            <p:cNvPr id="401" name="Rectangle 20"/>
            <p:cNvSpPr>
              <a:spLocks noChangeArrowheads="1"/>
            </p:cNvSpPr>
            <p:nvPr/>
          </p:nvSpPr>
          <p:spPr bwMode="auto">
            <a:xfrm>
              <a:off x="4671" y="1347"/>
              <a:ext cx="94" cy="97"/>
            </a:xfrm>
            <a:prstGeom prst="rect">
              <a:avLst/>
            </a:prstGeom>
            <a:noFill/>
            <a:ln w="9525">
              <a:noFill/>
              <a:miter lim="800000"/>
              <a:headEnd/>
              <a:tailEnd/>
            </a:ln>
          </p:spPr>
          <p:txBody>
            <a:bodyPr wrap="none" lIns="0" tIns="0" rIns="0" bIns="0">
              <a:spAutoFit/>
            </a:bodyPr>
            <a:lstStyle/>
            <a:p>
              <a:pPr defTabSz="762000" eaLnBrk="0" hangingPunct="0">
                <a:defRPr/>
              </a:pPr>
              <a:r>
                <a:rPr lang="en-US" sz="1000" b="1" kern="0">
                  <a:solidFill>
                    <a:srgbClr val="000000"/>
                  </a:solidFill>
                  <a:latin typeface="Lucida Sans Unicode"/>
                  <a:ea typeface="Arial Unicode MS" pitchFamily="34" charset="-128"/>
                  <a:cs typeface="Arial" charset="0"/>
                </a:rPr>
                <a:t>BP</a:t>
              </a:r>
              <a:endParaRPr lang="en-US" b="1" kern="0">
                <a:solidFill>
                  <a:srgbClr val="FAB900"/>
                </a:solidFill>
                <a:latin typeface="Lucida Sans Unicode"/>
                <a:ea typeface="Arial Unicode MS" pitchFamily="34" charset="-128"/>
                <a:cs typeface="Arial" charset="0"/>
              </a:endParaRPr>
            </a:p>
          </p:txBody>
        </p:sp>
        <p:sp>
          <p:nvSpPr>
            <p:cNvPr id="402" name="Rectangle 21"/>
            <p:cNvSpPr>
              <a:spLocks noChangeArrowheads="1"/>
            </p:cNvSpPr>
            <p:nvPr/>
          </p:nvSpPr>
          <p:spPr bwMode="auto">
            <a:xfrm>
              <a:off x="4829" y="1519"/>
              <a:ext cx="94" cy="97"/>
            </a:xfrm>
            <a:prstGeom prst="rect">
              <a:avLst/>
            </a:prstGeom>
            <a:noFill/>
            <a:ln w="9525">
              <a:noFill/>
              <a:miter lim="800000"/>
              <a:headEnd/>
              <a:tailEnd/>
            </a:ln>
          </p:spPr>
          <p:txBody>
            <a:bodyPr wrap="none" lIns="0" tIns="0" rIns="0" bIns="0">
              <a:spAutoFit/>
            </a:bodyPr>
            <a:lstStyle/>
            <a:p>
              <a:pPr defTabSz="762000" eaLnBrk="0" hangingPunct="0">
                <a:defRPr/>
              </a:pPr>
              <a:r>
                <a:rPr lang="en-US" sz="1000" b="1" kern="0">
                  <a:solidFill>
                    <a:srgbClr val="000000"/>
                  </a:solidFill>
                  <a:latin typeface="Lucida Sans Unicode"/>
                  <a:ea typeface="Arial Unicode MS" pitchFamily="34" charset="-128"/>
                  <a:cs typeface="Arial" charset="0"/>
                </a:rPr>
                <a:t>BP</a:t>
              </a:r>
              <a:endParaRPr lang="en-US" b="1" kern="0">
                <a:solidFill>
                  <a:srgbClr val="FAB900"/>
                </a:solidFill>
                <a:latin typeface="Lucida Sans Unicode"/>
                <a:ea typeface="Arial Unicode MS" pitchFamily="34" charset="-128"/>
                <a:cs typeface="Arial" charset="0"/>
              </a:endParaRPr>
            </a:p>
          </p:txBody>
        </p:sp>
        <p:sp>
          <p:nvSpPr>
            <p:cNvPr id="403" name="Rectangle 22"/>
            <p:cNvSpPr>
              <a:spLocks noChangeArrowheads="1"/>
            </p:cNvSpPr>
            <p:nvPr/>
          </p:nvSpPr>
          <p:spPr bwMode="auto">
            <a:xfrm>
              <a:off x="4284" y="1519"/>
              <a:ext cx="94" cy="97"/>
            </a:xfrm>
            <a:prstGeom prst="rect">
              <a:avLst/>
            </a:prstGeom>
            <a:noFill/>
            <a:ln w="9525">
              <a:noFill/>
              <a:miter lim="800000"/>
              <a:headEnd/>
              <a:tailEnd/>
            </a:ln>
          </p:spPr>
          <p:txBody>
            <a:bodyPr wrap="none" lIns="0" tIns="0" rIns="0" bIns="0">
              <a:spAutoFit/>
            </a:bodyPr>
            <a:lstStyle/>
            <a:p>
              <a:pPr defTabSz="762000" eaLnBrk="0" hangingPunct="0">
                <a:defRPr/>
              </a:pPr>
              <a:r>
                <a:rPr lang="en-US" sz="1000" b="1" kern="0">
                  <a:solidFill>
                    <a:srgbClr val="000000"/>
                  </a:solidFill>
                  <a:latin typeface="Lucida Sans Unicode"/>
                  <a:ea typeface="Arial Unicode MS" pitchFamily="34" charset="-128"/>
                  <a:cs typeface="Arial" charset="0"/>
                </a:rPr>
                <a:t>BP</a:t>
              </a:r>
              <a:endParaRPr lang="en-US" b="1" kern="0">
                <a:solidFill>
                  <a:srgbClr val="FAB900"/>
                </a:solidFill>
                <a:latin typeface="Lucida Sans Unicode"/>
                <a:ea typeface="Arial Unicode MS" pitchFamily="34" charset="-128"/>
                <a:cs typeface="Arial" charset="0"/>
              </a:endParaRPr>
            </a:p>
          </p:txBody>
        </p:sp>
        <p:sp>
          <p:nvSpPr>
            <p:cNvPr id="404" name="Rectangle 23"/>
            <p:cNvSpPr>
              <a:spLocks noChangeArrowheads="1"/>
            </p:cNvSpPr>
            <p:nvPr/>
          </p:nvSpPr>
          <p:spPr bwMode="auto">
            <a:xfrm>
              <a:off x="4443" y="1519"/>
              <a:ext cx="94" cy="97"/>
            </a:xfrm>
            <a:prstGeom prst="rect">
              <a:avLst/>
            </a:prstGeom>
            <a:noFill/>
            <a:ln w="9525">
              <a:noFill/>
              <a:miter lim="800000"/>
              <a:headEnd/>
              <a:tailEnd/>
            </a:ln>
          </p:spPr>
          <p:txBody>
            <a:bodyPr wrap="none" lIns="0" tIns="0" rIns="0" bIns="0">
              <a:spAutoFit/>
            </a:bodyPr>
            <a:lstStyle/>
            <a:p>
              <a:pPr defTabSz="762000" eaLnBrk="0" hangingPunct="0">
                <a:defRPr/>
              </a:pPr>
              <a:r>
                <a:rPr lang="en-US" sz="1000" b="1" kern="0">
                  <a:solidFill>
                    <a:srgbClr val="000000"/>
                  </a:solidFill>
                  <a:latin typeface="Lucida Sans Unicode"/>
                  <a:ea typeface="Arial Unicode MS" pitchFamily="34" charset="-128"/>
                  <a:cs typeface="Arial" charset="0"/>
                </a:rPr>
                <a:t>BP</a:t>
              </a:r>
              <a:endParaRPr lang="en-US" b="1" kern="0">
                <a:solidFill>
                  <a:srgbClr val="FAB900"/>
                </a:solidFill>
                <a:latin typeface="Lucida Sans Unicode"/>
                <a:ea typeface="Arial Unicode MS" pitchFamily="34" charset="-128"/>
                <a:cs typeface="Arial" charset="0"/>
              </a:endParaRPr>
            </a:p>
          </p:txBody>
        </p:sp>
        <p:sp>
          <p:nvSpPr>
            <p:cNvPr id="405" name="Rectangle 24"/>
            <p:cNvSpPr>
              <a:spLocks noChangeArrowheads="1"/>
            </p:cNvSpPr>
            <p:nvPr/>
          </p:nvSpPr>
          <p:spPr bwMode="auto">
            <a:xfrm>
              <a:off x="4499" y="1734"/>
              <a:ext cx="94" cy="97"/>
            </a:xfrm>
            <a:prstGeom prst="rect">
              <a:avLst/>
            </a:prstGeom>
            <a:noFill/>
            <a:ln w="9525">
              <a:noFill/>
              <a:miter lim="800000"/>
              <a:headEnd/>
              <a:tailEnd/>
            </a:ln>
          </p:spPr>
          <p:txBody>
            <a:bodyPr wrap="none" lIns="0" tIns="0" rIns="0" bIns="0">
              <a:spAutoFit/>
            </a:bodyPr>
            <a:lstStyle/>
            <a:p>
              <a:pPr defTabSz="762000" eaLnBrk="0" hangingPunct="0">
                <a:defRPr/>
              </a:pPr>
              <a:r>
                <a:rPr lang="en-US" sz="1000" b="1" kern="0" dirty="0">
                  <a:solidFill>
                    <a:srgbClr val="000000"/>
                  </a:solidFill>
                  <a:latin typeface="Lucida Sans Unicode"/>
                  <a:ea typeface="Arial Unicode MS" pitchFamily="34" charset="-128"/>
                  <a:cs typeface="Arial" charset="0"/>
                </a:rPr>
                <a:t>BP</a:t>
              </a:r>
              <a:endParaRPr lang="en-US" b="1" kern="0" dirty="0">
                <a:solidFill>
                  <a:srgbClr val="FAB900"/>
                </a:solidFill>
                <a:latin typeface="Lucida Sans Unicode"/>
                <a:ea typeface="Arial Unicode MS" pitchFamily="34" charset="-128"/>
                <a:cs typeface="Arial" charset="0"/>
              </a:endParaRPr>
            </a:p>
          </p:txBody>
        </p:sp>
        <p:sp>
          <p:nvSpPr>
            <p:cNvPr id="406" name="Rectangle 25"/>
            <p:cNvSpPr>
              <a:spLocks noChangeArrowheads="1"/>
            </p:cNvSpPr>
            <p:nvPr/>
          </p:nvSpPr>
          <p:spPr bwMode="auto">
            <a:xfrm>
              <a:off x="4102" y="1943"/>
              <a:ext cx="276" cy="136"/>
            </a:xfrm>
            <a:prstGeom prst="rect">
              <a:avLst/>
            </a:prstGeom>
            <a:noFill/>
            <a:ln w="9525">
              <a:noFill/>
              <a:miter lim="800000"/>
              <a:headEnd/>
              <a:tailEnd/>
            </a:ln>
          </p:spPr>
          <p:txBody>
            <a:bodyPr wrap="none" lIns="0" tIns="0" rIns="0" bIns="0">
              <a:spAutoFit/>
            </a:bodyPr>
            <a:lstStyle/>
            <a:p>
              <a:pPr defTabSz="762000" eaLnBrk="0" hangingPunct="0">
                <a:defRPr/>
              </a:pPr>
              <a:r>
                <a:rPr lang="en-US" sz="1400" b="1" kern="0">
                  <a:solidFill>
                    <a:srgbClr val="000000"/>
                  </a:solidFill>
                  <a:latin typeface="Lucida Sans Unicode"/>
                  <a:ea typeface="Arial Unicode MS" pitchFamily="34" charset="-128"/>
                  <a:cs typeface="Arial" charset="0"/>
                </a:rPr>
                <a:t>Bone</a:t>
              </a:r>
            </a:p>
          </p:txBody>
        </p:sp>
      </p:grpSp>
      <p:sp>
        <p:nvSpPr>
          <p:cNvPr id="283656" name="Text Box 4"/>
          <p:cNvSpPr txBox="1">
            <a:spLocks noChangeArrowheads="1"/>
          </p:cNvSpPr>
          <p:nvPr/>
        </p:nvSpPr>
        <p:spPr bwMode="auto">
          <a:xfrm>
            <a:off x="6937376" y="2781300"/>
            <a:ext cx="34067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spcBef>
                <a:spcPct val="20000"/>
              </a:spcBef>
              <a:buFont typeface="Arial" pitchFamily="34" charset="0"/>
              <a:buChar char="•"/>
              <a:defRPr sz="3200">
                <a:solidFill>
                  <a:schemeClr val="tx1"/>
                </a:solidFill>
                <a:latin typeface="Calibri" pitchFamily="34" charset="0"/>
              </a:defRPr>
            </a:lvl1pPr>
            <a:lvl2pPr marL="742950" indent="-285750" defTabSz="762000" eaLnBrk="0" hangingPunct="0">
              <a:spcBef>
                <a:spcPct val="20000"/>
              </a:spcBef>
              <a:buFont typeface="Arial" pitchFamily="34" charset="0"/>
              <a:buChar char="–"/>
              <a:defRPr sz="2800">
                <a:solidFill>
                  <a:schemeClr val="tx1"/>
                </a:solidFill>
                <a:latin typeface="Calibri" pitchFamily="34" charset="0"/>
              </a:defRPr>
            </a:lvl2pPr>
            <a:lvl3pPr marL="1143000" indent="-228600" defTabSz="762000" eaLnBrk="0" hangingPunct="0">
              <a:spcBef>
                <a:spcPct val="20000"/>
              </a:spcBef>
              <a:buFont typeface="Arial" pitchFamily="34" charset="0"/>
              <a:buChar char="•"/>
              <a:defRPr sz="2400">
                <a:solidFill>
                  <a:schemeClr val="tx1"/>
                </a:solidFill>
                <a:latin typeface="Calibri" pitchFamily="34" charset="0"/>
              </a:defRPr>
            </a:lvl3pPr>
            <a:lvl4pPr marL="1600200" indent="-228600" defTabSz="762000" eaLnBrk="0" hangingPunct="0">
              <a:spcBef>
                <a:spcPct val="20000"/>
              </a:spcBef>
              <a:buFont typeface="Arial" pitchFamily="34" charset="0"/>
              <a:buChar char="–"/>
              <a:defRPr sz="2000">
                <a:solidFill>
                  <a:schemeClr val="tx1"/>
                </a:solidFill>
                <a:latin typeface="Calibri" pitchFamily="34" charset="0"/>
              </a:defRPr>
            </a:lvl4pPr>
            <a:lvl5pPr marL="2057400" indent="-228600" defTabSz="762000" eaLnBrk="0" hangingPunct="0">
              <a:spcBef>
                <a:spcPct val="20000"/>
              </a:spcBef>
              <a:buFont typeface="Arial" pitchFamily="34" charset="0"/>
              <a:buChar char="»"/>
              <a:defRPr sz="2000">
                <a:solidFill>
                  <a:schemeClr val="tx1"/>
                </a:solidFill>
                <a:latin typeface="Calibri" pitchFamily="34" charset="0"/>
              </a:defRPr>
            </a:lvl5pPr>
            <a:lvl6pPr marL="25146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None/>
            </a:pPr>
            <a:r>
              <a:rPr lang="fi-FI" altLang="fi-FI" sz="1400" b="1" dirty="0" err="1">
                <a:solidFill>
                  <a:srgbClr val="000000"/>
                </a:solidFill>
                <a:latin typeface="Lucida Sans Unicode" pitchFamily="34" charset="0"/>
                <a:ea typeface="Arial Unicode MS" pitchFamily="34" charset="-128"/>
                <a:cs typeface="Arial Unicode MS" pitchFamily="34" charset="-128"/>
              </a:rPr>
              <a:t>Bisfosfonaatit</a:t>
            </a:r>
            <a:r>
              <a:rPr lang="fi-FI" altLang="fi-FI" sz="1400" b="1" dirty="0">
                <a:solidFill>
                  <a:srgbClr val="000000"/>
                </a:solidFill>
                <a:latin typeface="Lucida Sans Unicode" pitchFamily="34" charset="0"/>
                <a:ea typeface="Arial Unicode MS" pitchFamily="34" charset="-128"/>
                <a:cs typeface="Arial Unicode MS" pitchFamily="34" charset="-128"/>
              </a:rPr>
              <a:t> sitoutuvat luun mineraaleihin hajoamiskohdassa</a:t>
            </a:r>
          </a:p>
          <a:p>
            <a:pPr>
              <a:spcBef>
                <a:spcPct val="0"/>
              </a:spcBef>
              <a:buNone/>
            </a:pPr>
            <a:r>
              <a:rPr lang="fi-FI" altLang="fi-FI" sz="1400" b="1" dirty="0" err="1">
                <a:solidFill>
                  <a:srgbClr val="000000"/>
                </a:solidFill>
                <a:latin typeface="Lucida Sans Unicode" pitchFamily="34" charset="0"/>
                <a:ea typeface="Arial Unicode MS" pitchFamily="34" charset="-128"/>
                <a:cs typeface="Arial Unicode MS" pitchFamily="34" charset="-128"/>
              </a:rPr>
              <a:t>Osteoklasti</a:t>
            </a:r>
            <a:r>
              <a:rPr lang="fi-FI" altLang="fi-FI" sz="1400" b="1" dirty="0">
                <a:solidFill>
                  <a:srgbClr val="000000"/>
                </a:solidFill>
                <a:latin typeface="Lucida Sans Unicode" pitchFamily="34" charset="0"/>
                <a:ea typeface="Arial Unicode MS" pitchFamily="34" charset="-128"/>
                <a:cs typeface="Arial Unicode MS" pitchFamily="34" charset="-128"/>
              </a:rPr>
              <a:t> ottaa </a:t>
            </a:r>
            <a:r>
              <a:rPr lang="fi-FI" altLang="fi-FI" sz="1400" b="1" dirty="0" err="1">
                <a:solidFill>
                  <a:srgbClr val="000000"/>
                </a:solidFill>
                <a:latin typeface="Lucida Sans Unicode" pitchFamily="34" charset="0"/>
                <a:ea typeface="Arial Unicode MS" pitchFamily="34" charset="-128"/>
                <a:cs typeface="Arial Unicode MS" pitchFamily="34" charset="-128"/>
              </a:rPr>
              <a:t>bisfosfonaatteja</a:t>
            </a:r>
            <a:r>
              <a:rPr lang="fi-FI" altLang="fi-FI" sz="1400" b="1" dirty="0">
                <a:solidFill>
                  <a:srgbClr val="000000"/>
                </a:solidFill>
                <a:latin typeface="Lucida Sans Unicode" pitchFamily="34" charset="0"/>
                <a:ea typeface="Arial Unicode MS" pitchFamily="34" charset="-128"/>
                <a:cs typeface="Arial Unicode MS" pitchFamily="34" charset="-128"/>
              </a:rPr>
              <a:t> sisäänsä hajottaessaan luuta</a:t>
            </a:r>
          </a:p>
        </p:txBody>
      </p:sp>
      <p:grpSp>
        <p:nvGrpSpPr>
          <p:cNvPr id="283657" name="Group 34"/>
          <p:cNvGrpSpPr>
            <a:grpSpLocks/>
          </p:cNvGrpSpPr>
          <p:nvPr/>
        </p:nvGrpSpPr>
        <p:grpSpPr bwMode="auto">
          <a:xfrm>
            <a:off x="7742238" y="4437063"/>
            <a:ext cx="1738312" cy="1295400"/>
            <a:chOff x="4497" y="2372"/>
            <a:chExt cx="1121" cy="841"/>
          </a:xfrm>
        </p:grpSpPr>
        <p:sp>
          <p:nvSpPr>
            <p:cNvPr id="486" name="Rectangle 35" descr="Stationery"/>
            <p:cNvSpPr>
              <a:spLocks noChangeArrowheads="1"/>
            </p:cNvSpPr>
            <p:nvPr/>
          </p:nvSpPr>
          <p:spPr bwMode="auto">
            <a:xfrm>
              <a:off x="4497" y="2874"/>
              <a:ext cx="1121" cy="339"/>
            </a:xfrm>
            <a:prstGeom prst="rect">
              <a:avLst/>
            </a:prstGeom>
            <a:blipFill dpi="0" rotWithShape="1">
              <a:blip r:embed="rId3" cstate="print"/>
              <a:srcRect/>
              <a:tile tx="0" ty="0" sx="100000" sy="100000" flip="none" algn="tl"/>
            </a:blipFill>
            <a:ln w="9525">
              <a:solidFill>
                <a:srgbClr val="000000"/>
              </a:solidFill>
              <a:miter lim="800000"/>
              <a:headEnd/>
              <a:tailEnd/>
            </a:ln>
          </p:spPr>
          <p:txBody>
            <a:bodyPr wrap="none" anchor="ctr"/>
            <a:lstStyle/>
            <a:p>
              <a:pPr>
                <a:defRPr/>
              </a:pPr>
              <a:endParaRPr lang="de-CH" sz="800" kern="0">
                <a:solidFill>
                  <a:srgbClr val="FFFFFF"/>
                </a:solidFill>
                <a:latin typeface="Lucida Sans Unicode"/>
                <a:cs typeface="Arial" charset="0"/>
              </a:endParaRPr>
            </a:p>
          </p:txBody>
        </p:sp>
        <p:grpSp>
          <p:nvGrpSpPr>
            <p:cNvPr id="283667" name="Group 36"/>
            <p:cNvGrpSpPr>
              <a:grpSpLocks/>
            </p:cNvGrpSpPr>
            <p:nvPr/>
          </p:nvGrpSpPr>
          <p:grpSpPr bwMode="auto">
            <a:xfrm>
              <a:off x="4646" y="2372"/>
              <a:ext cx="798" cy="630"/>
              <a:chOff x="2326" y="3282"/>
              <a:chExt cx="909" cy="666"/>
            </a:xfrm>
          </p:grpSpPr>
          <p:sp>
            <p:nvSpPr>
              <p:cNvPr id="513" name="Freeform 37"/>
              <p:cNvSpPr>
                <a:spLocks/>
              </p:cNvSpPr>
              <p:nvPr/>
            </p:nvSpPr>
            <p:spPr bwMode="auto">
              <a:xfrm>
                <a:off x="2330" y="3282"/>
                <a:ext cx="905" cy="561"/>
              </a:xfrm>
              <a:custGeom>
                <a:avLst/>
                <a:gdLst>
                  <a:gd name="T0" fmla="*/ 48 w 987"/>
                  <a:gd name="T1" fmla="*/ 842 h 481"/>
                  <a:gd name="T2" fmla="*/ 64 w 987"/>
                  <a:gd name="T3" fmla="*/ 637 h 481"/>
                  <a:gd name="T4" fmla="*/ 112 w 987"/>
                  <a:gd name="T5" fmla="*/ 654 h 481"/>
                  <a:gd name="T6" fmla="*/ 122 w 987"/>
                  <a:gd name="T7" fmla="*/ 842 h 481"/>
                  <a:gd name="T8" fmla="*/ 154 w 987"/>
                  <a:gd name="T9" fmla="*/ 858 h 481"/>
                  <a:gd name="T10" fmla="*/ 173 w 987"/>
                  <a:gd name="T11" fmla="*/ 647 h 481"/>
                  <a:gd name="T12" fmla="*/ 214 w 987"/>
                  <a:gd name="T13" fmla="*/ 620 h 481"/>
                  <a:gd name="T14" fmla="*/ 220 w 987"/>
                  <a:gd name="T15" fmla="*/ 780 h 481"/>
                  <a:gd name="T16" fmla="*/ 227 w 987"/>
                  <a:gd name="T17" fmla="*/ 842 h 481"/>
                  <a:gd name="T18" fmla="*/ 252 w 987"/>
                  <a:gd name="T19" fmla="*/ 858 h 481"/>
                  <a:gd name="T20" fmla="*/ 272 w 987"/>
                  <a:gd name="T21" fmla="*/ 759 h 481"/>
                  <a:gd name="T22" fmla="*/ 272 w 987"/>
                  <a:gd name="T23" fmla="*/ 637 h 481"/>
                  <a:gd name="T24" fmla="*/ 302 w 987"/>
                  <a:gd name="T25" fmla="*/ 588 h 481"/>
                  <a:gd name="T26" fmla="*/ 331 w 987"/>
                  <a:gd name="T27" fmla="*/ 658 h 481"/>
                  <a:gd name="T28" fmla="*/ 332 w 987"/>
                  <a:gd name="T29" fmla="*/ 799 h 481"/>
                  <a:gd name="T30" fmla="*/ 343 w 987"/>
                  <a:gd name="T31" fmla="*/ 869 h 481"/>
                  <a:gd name="T32" fmla="*/ 380 w 987"/>
                  <a:gd name="T33" fmla="*/ 853 h 481"/>
                  <a:gd name="T34" fmla="*/ 384 w 987"/>
                  <a:gd name="T35" fmla="*/ 654 h 481"/>
                  <a:gd name="T36" fmla="*/ 403 w 987"/>
                  <a:gd name="T37" fmla="*/ 598 h 481"/>
                  <a:gd name="T38" fmla="*/ 425 w 987"/>
                  <a:gd name="T39" fmla="*/ 598 h 481"/>
                  <a:gd name="T40" fmla="*/ 434 w 987"/>
                  <a:gd name="T41" fmla="*/ 676 h 481"/>
                  <a:gd name="T42" fmla="*/ 436 w 987"/>
                  <a:gd name="T43" fmla="*/ 799 h 481"/>
                  <a:gd name="T44" fmla="*/ 458 w 987"/>
                  <a:gd name="T45" fmla="*/ 865 h 481"/>
                  <a:gd name="T46" fmla="*/ 479 w 987"/>
                  <a:gd name="T47" fmla="*/ 848 h 481"/>
                  <a:gd name="T48" fmla="*/ 489 w 987"/>
                  <a:gd name="T49" fmla="*/ 703 h 481"/>
                  <a:gd name="T50" fmla="*/ 492 w 987"/>
                  <a:gd name="T51" fmla="*/ 631 h 481"/>
                  <a:gd name="T52" fmla="*/ 516 w 987"/>
                  <a:gd name="T53" fmla="*/ 598 h 481"/>
                  <a:gd name="T54" fmla="*/ 542 w 987"/>
                  <a:gd name="T55" fmla="*/ 631 h 481"/>
                  <a:gd name="T56" fmla="*/ 546 w 987"/>
                  <a:gd name="T57" fmla="*/ 709 h 481"/>
                  <a:gd name="T58" fmla="*/ 549 w 987"/>
                  <a:gd name="T59" fmla="*/ 820 h 481"/>
                  <a:gd name="T60" fmla="*/ 559 w 987"/>
                  <a:gd name="T61" fmla="*/ 869 h 481"/>
                  <a:gd name="T62" fmla="*/ 583 w 987"/>
                  <a:gd name="T63" fmla="*/ 858 h 481"/>
                  <a:gd name="T64" fmla="*/ 600 w 987"/>
                  <a:gd name="T65" fmla="*/ 743 h 481"/>
                  <a:gd name="T66" fmla="*/ 600 w 987"/>
                  <a:gd name="T67" fmla="*/ 626 h 481"/>
                  <a:gd name="T68" fmla="*/ 623 w 987"/>
                  <a:gd name="T69" fmla="*/ 598 h 481"/>
                  <a:gd name="T70" fmla="*/ 647 w 987"/>
                  <a:gd name="T71" fmla="*/ 647 h 481"/>
                  <a:gd name="T72" fmla="*/ 657 w 987"/>
                  <a:gd name="T73" fmla="*/ 809 h 481"/>
                  <a:gd name="T74" fmla="*/ 668 w 987"/>
                  <a:gd name="T75" fmla="*/ 869 h 481"/>
                  <a:gd name="T76" fmla="*/ 691 w 987"/>
                  <a:gd name="T77" fmla="*/ 865 h 481"/>
                  <a:gd name="T78" fmla="*/ 705 w 987"/>
                  <a:gd name="T79" fmla="*/ 786 h 481"/>
                  <a:gd name="T80" fmla="*/ 705 w 987"/>
                  <a:gd name="T81" fmla="*/ 610 h 481"/>
                  <a:gd name="T82" fmla="*/ 678 w 987"/>
                  <a:gd name="T83" fmla="*/ 426 h 481"/>
                  <a:gd name="T84" fmla="*/ 598 w 987"/>
                  <a:gd name="T85" fmla="*/ 210 h 481"/>
                  <a:gd name="T86" fmla="*/ 565 w 987"/>
                  <a:gd name="T87" fmla="*/ 159 h 481"/>
                  <a:gd name="T88" fmla="*/ 519 w 987"/>
                  <a:gd name="T89" fmla="*/ 92 h 481"/>
                  <a:gd name="T90" fmla="*/ 436 w 987"/>
                  <a:gd name="T91" fmla="*/ 20 h 481"/>
                  <a:gd name="T92" fmla="*/ 356 w 987"/>
                  <a:gd name="T93" fmla="*/ 9 h 481"/>
                  <a:gd name="T94" fmla="*/ 339 w 987"/>
                  <a:gd name="T95" fmla="*/ 2 h 481"/>
                  <a:gd name="T96" fmla="*/ 246 w 987"/>
                  <a:gd name="T97" fmla="*/ 31 h 481"/>
                  <a:gd name="T98" fmla="*/ 167 w 987"/>
                  <a:gd name="T99" fmla="*/ 114 h 481"/>
                  <a:gd name="T100" fmla="*/ 82 w 987"/>
                  <a:gd name="T101" fmla="*/ 280 h 481"/>
                  <a:gd name="T102" fmla="*/ 43 w 987"/>
                  <a:gd name="T103" fmla="*/ 420 h 481"/>
                  <a:gd name="T104" fmla="*/ 17 w 987"/>
                  <a:gd name="T105" fmla="*/ 521 h 481"/>
                  <a:gd name="T106" fmla="*/ 3 w 987"/>
                  <a:gd name="T107" fmla="*/ 665 h 481"/>
                  <a:gd name="T108" fmla="*/ 6 w 987"/>
                  <a:gd name="T109" fmla="*/ 802 h 481"/>
                  <a:gd name="T110" fmla="*/ 22 w 987"/>
                  <a:gd name="T111" fmla="*/ 853 h 481"/>
                  <a:gd name="T112" fmla="*/ 48 w 987"/>
                  <a:gd name="T113" fmla="*/ 842 h 4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7"/>
                  <a:gd name="T172" fmla="*/ 0 h 481"/>
                  <a:gd name="T173" fmla="*/ 987 w 987"/>
                  <a:gd name="T174" fmla="*/ 481 h 4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7" h="481">
                    <a:moveTo>
                      <a:pt x="66" y="455"/>
                    </a:moveTo>
                    <a:cubicBezTo>
                      <a:pt x="76" y="436"/>
                      <a:pt x="75" y="361"/>
                      <a:pt x="90" y="344"/>
                    </a:cubicBezTo>
                    <a:cubicBezTo>
                      <a:pt x="105" y="327"/>
                      <a:pt x="143" y="335"/>
                      <a:pt x="156" y="353"/>
                    </a:cubicBezTo>
                    <a:cubicBezTo>
                      <a:pt x="169" y="371"/>
                      <a:pt x="159" y="437"/>
                      <a:pt x="168" y="455"/>
                    </a:cubicBezTo>
                    <a:cubicBezTo>
                      <a:pt x="177" y="473"/>
                      <a:pt x="201" y="481"/>
                      <a:pt x="213" y="464"/>
                    </a:cubicBezTo>
                    <a:cubicBezTo>
                      <a:pt x="225" y="447"/>
                      <a:pt x="226" y="371"/>
                      <a:pt x="240" y="350"/>
                    </a:cubicBezTo>
                    <a:cubicBezTo>
                      <a:pt x="254" y="329"/>
                      <a:pt x="286" y="323"/>
                      <a:pt x="297" y="335"/>
                    </a:cubicBezTo>
                    <a:cubicBezTo>
                      <a:pt x="308" y="347"/>
                      <a:pt x="303" y="402"/>
                      <a:pt x="306" y="422"/>
                    </a:cubicBezTo>
                    <a:cubicBezTo>
                      <a:pt x="309" y="442"/>
                      <a:pt x="307" y="448"/>
                      <a:pt x="315" y="455"/>
                    </a:cubicBezTo>
                    <a:cubicBezTo>
                      <a:pt x="323" y="462"/>
                      <a:pt x="341" y="471"/>
                      <a:pt x="351" y="464"/>
                    </a:cubicBezTo>
                    <a:cubicBezTo>
                      <a:pt x="361" y="457"/>
                      <a:pt x="374" y="430"/>
                      <a:pt x="378" y="410"/>
                    </a:cubicBezTo>
                    <a:cubicBezTo>
                      <a:pt x="382" y="390"/>
                      <a:pt x="371" y="359"/>
                      <a:pt x="378" y="344"/>
                    </a:cubicBezTo>
                    <a:cubicBezTo>
                      <a:pt x="385" y="329"/>
                      <a:pt x="407" y="315"/>
                      <a:pt x="420" y="317"/>
                    </a:cubicBezTo>
                    <a:cubicBezTo>
                      <a:pt x="433" y="319"/>
                      <a:pt x="452" y="337"/>
                      <a:pt x="459" y="356"/>
                    </a:cubicBezTo>
                    <a:cubicBezTo>
                      <a:pt x="466" y="375"/>
                      <a:pt x="459" y="412"/>
                      <a:pt x="462" y="431"/>
                    </a:cubicBezTo>
                    <a:cubicBezTo>
                      <a:pt x="465" y="450"/>
                      <a:pt x="466" y="465"/>
                      <a:pt x="477" y="470"/>
                    </a:cubicBezTo>
                    <a:cubicBezTo>
                      <a:pt x="488" y="475"/>
                      <a:pt x="519" y="480"/>
                      <a:pt x="528" y="461"/>
                    </a:cubicBezTo>
                    <a:cubicBezTo>
                      <a:pt x="537" y="442"/>
                      <a:pt x="528" y="376"/>
                      <a:pt x="534" y="353"/>
                    </a:cubicBezTo>
                    <a:cubicBezTo>
                      <a:pt x="540" y="330"/>
                      <a:pt x="552" y="328"/>
                      <a:pt x="561" y="323"/>
                    </a:cubicBezTo>
                    <a:cubicBezTo>
                      <a:pt x="570" y="318"/>
                      <a:pt x="584" y="316"/>
                      <a:pt x="591" y="323"/>
                    </a:cubicBezTo>
                    <a:cubicBezTo>
                      <a:pt x="598" y="330"/>
                      <a:pt x="601" y="347"/>
                      <a:pt x="603" y="365"/>
                    </a:cubicBezTo>
                    <a:cubicBezTo>
                      <a:pt x="605" y="383"/>
                      <a:pt x="601" y="414"/>
                      <a:pt x="606" y="431"/>
                    </a:cubicBezTo>
                    <a:cubicBezTo>
                      <a:pt x="611" y="448"/>
                      <a:pt x="626" y="463"/>
                      <a:pt x="636" y="467"/>
                    </a:cubicBezTo>
                    <a:cubicBezTo>
                      <a:pt x="646" y="471"/>
                      <a:pt x="659" y="472"/>
                      <a:pt x="666" y="458"/>
                    </a:cubicBezTo>
                    <a:cubicBezTo>
                      <a:pt x="673" y="444"/>
                      <a:pt x="678" y="399"/>
                      <a:pt x="681" y="380"/>
                    </a:cubicBezTo>
                    <a:cubicBezTo>
                      <a:pt x="684" y="361"/>
                      <a:pt x="678" y="350"/>
                      <a:pt x="684" y="341"/>
                    </a:cubicBezTo>
                    <a:cubicBezTo>
                      <a:pt x="690" y="332"/>
                      <a:pt x="706" y="323"/>
                      <a:pt x="717" y="323"/>
                    </a:cubicBezTo>
                    <a:cubicBezTo>
                      <a:pt x="728" y="323"/>
                      <a:pt x="746" y="331"/>
                      <a:pt x="753" y="341"/>
                    </a:cubicBezTo>
                    <a:cubicBezTo>
                      <a:pt x="760" y="351"/>
                      <a:pt x="757" y="366"/>
                      <a:pt x="759" y="383"/>
                    </a:cubicBezTo>
                    <a:cubicBezTo>
                      <a:pt x="761" y="400"/>
                      <a:pt x="759" y="429"/>
                      <a:pt x="762" y="443"/>
                    </a:cubicBezTo>
                    <a:cubicBezTo>
                      <a:pt x="765" y="457"/>
                      <a:pt x="769" y="467"/>
                      <a:pt x="777" y="470"/>
                    </a:cubicBezTo>
                    <a:cubicBezTo>
                      <a:pt x="785" y="473"/>
                      <a:pt x="801" y="475"/>
                      <a:pt x="810" y="464"/>
                    </a:cubicBezTo>
                    <a:cubicBezTo>
                      <a:pt x="819" y="453"/>
                      <a:pt x="830" y="422"/>
                      <a:pt x="834" y="401"/>
                    </a:cubicBezTo>
                    <a:cubicBezTo>
                      <a:pt x="838" y="380"/>
                      <a:pt x="829" y="351"/>
                      <a:pt x="834" y="338"/>
                    </a:cubicBezTo>
                    <a:cubicBezTo>
                      <a:pt x="839" y="325"/>
                      <a:pt x="856" y="321"/>
                      <a:pt x="867" y="323"/>
                    </a:cubicBezTo>
                    <a:cubicBezTo>
                      <a:pt x="878" y="325"/>
                      <a:pt x="893" y="331"/>
                      <a:pt x="900" y="350"/>
                    </a:cubicBezTo>
                    <a:cubicBezTo>
                      <a:pt x="907" y="369"/>
                      <a:pt x="908" y="417"/>
                      <a:pt x="912" y="437"/>
                    </a:cubicBezTo>
                    <a:cubicBezTo>
                      <a:pt x="916" y="457"/>
                      <a:pt x="919" y="465"/>
                      <a:pt x="927" y="470"/>
                    </a:cubicBezTo>
                    <a:cubicBezTo>
                      <a:pt x="935" y="475"/>
                      <a:pt x="951" y="475"/>
                      <a:pt x="960" y="467"/>
                    </a:cubicBezTo>
                    <a:cubicBezTo>
                      <a:pt x="969" y="459"/>
                      <a:pt x="978" y="448"/>
                      <a:pt x="981" y="425"/>
                    </a:cubicBezTo>
                    <a:cubicBezTo>
                      <a:pt x="984" y="402"/>
                      <a:pt x="987" y="361"/>
                      <a:pt x="981" y="329"/>
                    </a:cubicBezTo>
                    <a:cubicBezTo>
                      <a:pt x="975" y="297"/>
                      <a:pt x="967" y="266"/>
                      <a:pt x="942" y="230"/>
                    </a:cubicBezTo>
                    <a:cubicBezTo>
                      <a:pt x="917" y="194"/>
                      <a:pt x="857" y="137"/>
                      <a:pt x="831" y="113"/>
                    </a:cubicBezTo>
                    <a:cubicBezTo>
                      <a:pt x="805" y="89"/>
                      <a:pt x="804" y="96"/>
                      <a:pt x="786" y="86"/>
                    </a:cubicBezTo>
                    <a:cubicBezTo>
                      <a:pt x="768" y="76"/>
                      <a:pt x="750" y="62"/>
                      <a:pt x="720" y="50"/>
                    </a:cubicBezTo>
                    <a:cubicBezTo>
                      <a:pt x="690" y="38"/>
                      <a:pt x="643" y="18"/>
                      <a:pt x="606" y="11"/>
                    </a:cubicBezTo>
                    <a:cubicBezTo>
                      <a:pt x="569" y="4"/>
                      <a:pt x="517" y="6"/>
                      <a:pt x="495" y="5"/>
                    </a:cubicBezTo>
                    <a:cubicBezTo>
                      <a:pt x="473" y="4"/>
                      <a:pt x="496" y="0"/>
                      <a:pt x="471" y="2"/>
                    </a:cubicBezTo>
                    <a:cubicBezTo>
                      <a:pt x="446" y="4"/>
                      <a:pt x="382" y="7"/>
                      <a:pt x="342" y="17"/>
                    </a:cubicBezTo>
                    <a:cubicBezTo>
                      <a:pt x="302" y="27"/>
                      <a:pt x="269" y="39"/>
                      <a:pt x="231" y="62"/>
                    </a:cubicBezTo>
                    <a:cubicBezTo>
                      <a:pt x="193" y="85"/>
                      <a:pt x="142" y="125"/>
                      <a:pt x="114" y="152"/>
                    </a:cubicBezTo>
                    <a:cubicBezTo>
                      <a:pt x="86" y="179"/>
                      <a:pt x="75" y="206"/>
                      <a:pt x="60" y="227"/>
                    </a:cubicBezTo>
                    <a:cubicBezTo>
                      <a:pt x="45" y="248"/>
                      <a:pt x="33" y="259"/>
                      <a:pt x="24" y="281"/>
                    </a:cubicBezTo>
                    <a:cubicBezTo>
                      <a:pt x="15" y="303"/>
                      <a:pt x="6" y="334"/>
                      <a:pt x="3" y="359"/>
                    </a:cubicBezTo>
                    <a:cubicBezTo>
                      <a:pt x="0" y="384"/>
                      <a:pt x="2" y="417"/>
                      <a:pt x="6" y="434"/>
                    </a:cubicBezTo>
                    <a:cubicBezTo>
                      <a:pt x="10" y="451"/>
                      <a:pt x="20" y="458"/>
                      <a:pt x="30" y="461"/>
                    </a:cubicBezTo>
                    <a:cubicBezTo>
                      <a:pt x="40" y="464"/>
                      <a:pt x="56" y="474"/>
                      <a:pt x="66" y="455"/>
                    </a:cubicBezTo>
                    <a:close/>
                  </a:path>
                </a:pathLst>
              </a:custGeom>
              <a:solidFill>
                <a:srgbClr val="5B9AD9"/>
              </a:solidFill>
              <a:ln w="9525" cap="flat" cmpd="sng">
                <a:solidFill>
                  <a:srgbClr val="FFFFFF"/>
                </a:solidFill>
                <a:prstDash val="solid"/>
                <a:round/>
                <a:headEnd type="none" w="med" len="med"/>
                <a:tailEnd type="none" w="med" len="med"/>
              </a:ln>
            </p:spPr>
            <p:txBody>
              <a:bodyPr wrap="none" anchor="ctr"/>
              <a:lstStyle/>
              <a:p>
                <a:pPr>
                  <a:defRPr/>
                </a:pPr>
                <a:endParaRPr lang="en-US" sz="800" kern="0">
                  <a:solidFill>
                    <a:srgbClr val="FFFFFF"/>
                  </a:solidFill>
                  <a:latin typeface="Lucida Sans Unicode"/>
                  <a:cs typeface="Arial" charset="0"/>
                </a:endParaRPr>
              </a:p>
            </p:txBody>
          </p:sp>
          <p:sp>
            <p:nvSpPr>
              <p:cNvPr id="514" name="Oval 38"/>
              <p:cNvSpPr>
                <a:spLocks noChangeArrowheads="1"/>
              </p:cNvSpPr>
              <p:nvPr/>
            </p:nvSpPr>
            <p:spPr bwMode="auto">
              <a:xfrm>
                <a:off x="2519" y="3465"/>
                <a:ext cx="140" cy="72"/>
              </a:xfrm>
              <a:prstGeom prst="ellipse">
                <a:avLst/>
              </a:prstGeom>
              <a:solidFill>
                <a:srgbClr val="FAB900"/>
              </a:solidFill>
              <a:ln w="9525">
                <a:solidFill>
                  <a:srgbClr val="FAB900"/>
                </a:solidFill>
                <a:round/>
                <a:headEnd/>
                <a:tailEnd/>
              </a:ln>
            </p:spPr>
            <p:txBody>
              <a:bodyPr wrap="none" anchor="ctr"/>
              <a:lstStyle/>
              <a:p>
                <a:pPr>
                  <a:defRPr/>
                </a:pPr>
                <a:endParaRPr lang="de-CH" sz="800" kern="0">
                  <a:solidFill>
                    <a:srgbClr val="FFFFFF"/>
                  </a:solidFill>
                  <a:latin typeface="Lucida Sans Unicode"/>
                  <a:cs typeface="Arial" charset="0"/>
                </a:endParaRPr>
              </a:p>
            </p:txBody>
          </p:sp>
          <p:sp>
            <p:nvSpPr>
              <p:cNvPr id="515" name="Oval 39"/>
              <p:cNvSpPr>
                <a:spLocks noChangeArrowheads="1"/>
              </p:cNvSpPr>
              <p:nvPr/>
            </p:nvSpPr>
            <p:spPr bwMode="auto">
              <a:xfrm>
                <a:off x="2736" y="3387"/>
                <a:ext cx="139" cy="72"/>
              </a:xfrm>
              <a:prstGeom prst="ellipse">
                <a:avLst/>
              </a:prstGeom>
              <a:solidFill>
                <a:srgbClr val="FAB900"/>
              </a:solidFill>
              <a:ln w="9525">
                <a:solidFill>
                  <a:srgbClr val="FAB900"/>
                </a:solidFill>
                <a:round/>
                <a:headEnd/>
                <a:tailEnd/>
              </a:ln>
            </p:spPr>
            <p:txBody>
              <a:bodyPr wrap="none" anchor="ctr"/>
              <a:lstStyle/>
              <a:p>
                <a:pPr>
                  <a:defRPr/>
                </a:pPr>
                <a:endParaRPr lang="de-CH" sz="800" kern="0">
                  <a:solidFill>
                    <a:srgbClr val="FFFFFF"/>
                  </a:solidFill>
                  <a:latin typeface="Lucida Sans Unicode"/>
                  <a:cs typeface="Arial" charset="0"/>
                </a:endParaRPr>
              </a:p>
            </p:txBody>
          </p:sp>
          <p:sp>
            <p:nvSpPr>
              <p:cNvPr id="516" name="Oval 40"/>
              <p:cNvSpPr>
                <a:spLocks noChangeArrowheads="1"/>
              </p:cNvSpPr>
              <p:nvPr/>
            </p:nvSpPr>
            <p:spPr bwMode="auto">
              <a:xfrm>
                <a:off x="2933" y="3493"/>
                <a:ext cx="140" cy="85"/>
              </a:xfrm>
              <a:prstGeom prst="ellipse">
                <a:avLst/>
              </a:prstGeom>
              <a:solidFill>
                <a:srgbClr val="FAB900"/>
              </a:solidFill>
              <a:ln w="9525">
                <a:solidFill>
                  <a:srgbClr val="FAB900"/>
                </a:solidFill>
                <a:round/>
                <a:headEnd/>
                <a:tailEnd/>
              </a:ln>
            </p:spPr>
            <p:txBody>
              <a:bodyPr wrap="none" anchor="ctr"/>
              <a:lstStyle/>
              <a:p>
                <a:pPr>
                  <a:defRPr/>
                </a:pPr>
                <a:endParaRPr lang="de-CH" sz="800" kern="0">
                  <a:solidFill>
                    <a:srgbClr val="FFFFFF"/>
                  </a:solidFill>
                  <a:latin typeface="Lucida Sans Unicode"/>
                  <a:cs typeface="Arial" charset="0"/>
                </a:endParaRPr>
              </a:p>
            </p:txBody>
          </p:sp>
          <p:sp>
            <p:nvSpPr>
              <p:cNvPr id="517" name="Freeform 41"/>
              <p:cNvSpPr>
                <a:spLocks/>
              </p:cNvSpPr>
              <p:nvPr/>
            </p:nvSpPr>
            <p:spPr bwMode="auto">
              <a:xfrm>
                <a:off x="2351" y="3615"/>
                <a:ext cx="829" cy="326"/>
              </a:xfrm>
              <a:custGeom>
                <a:avLst/>
                <a:gdLst>
                  <a:gd name="T0" fmla="*/ 6 w 900"/>
                  <a:gd name="T1" fmla="*/ 276 h 284"/>
                  <a:gd name="T2" fmla="*/ 64 w 900"/>
                  <a:gd name="T3" fmla="*/ 409 h 284"/>
                  <a:gd name="T4" fmla="*/ 165 w 900"/>
                  <a:gd name="T5" fmla="*/ 491 h 284"/>
                  <a:gd name="T6" fmla="*/ 307 w 900"/>
                  <a:gd name="T7" fmla="*/ 519 h 284"/>
                  <a:gd name="T8" fmla="*/ 468 w 900"/>
                  <a:gd name="T9" fmla="*/ 514 h 284"/>
                  <a:gd name="T10" fmla="*/ 570 w 900"/>
                  <a:gd name="T11" fmla="*/ 452 h 284"/>
                  <a:gd name="T12" fmla="*/ 629 w 900"/>
                  <a:gd name="T13" fmla="*/ 364 h 284"/>
                  <a:gd name="T14" fmla="*/ 647 w 900"/>
                  <a:gd name="T15" fmla="*/ 290 h 284"/>
                  <a:gd name="T16" fmla="*/ 640 w 900"/>
                  <a:gd name="T17" fmla="*/ 241 h 284"/>
                  <a:gd name="T18" fmla="*/ 638 w 900"/>
                  <a:gd name="T19" fmla="*/ 125 h 284"/>
                  <a:gd name="T20" fmla="*/ 634 w 900"/>
                  <a:gd name="T21" fmla="*/ 42 h 284"/>
                  <a:gd name="T22" fmla="*/ 601 w 900"/>
                  <a:gd name="T23" fmla="*/ 31 h 284"/>
                  <a:gd name="T24" fmla="*/ 584 w 900"/>
                  <a:gd name="T25" fmla="*/ 48 h 284"/>
                  <a:gd name="T26" fmla="*/ 578 w 900"/>
                  <a:gd name="T27" fmla="*/ 159 h 284"/>
                  <a:gd name="T28" fmla="*/ 579 w 900"/>
                  <a:gd name="T29" fmla="*/ 209 h 284"/>
                  <a:gd name="T30" fmla="*/ 565 w 900"/>
                  <a:gd name="T31" fmla="*/ 258 h 284"/>
                  <a:gd name="T32" fmla="*/ 541 w 900"/>
                  <a:gd name="T33" fmla="*/ 265 h 284"/>
                  <a:gd name="T34" fmla="*/ 531 w 900"/>
                  <a:gd name="T35" fmla="*/ 136 h 284"/>
                  <a:gd name="T36" fmla="*/ 523 w 900"/>
                  <a:gd name="T37" fmla="*/ 58 h 284"/>
                  <a:gd name="T38" fmla="*/ 497 w 900"/>
                  <a:gd name="T39" fmla="*/ 26 h 284"/>
                  <a:gd name="T40" fmla="*/ 471 w 900"/>
                  <a:gd name="T41" fmla="*/ 76 h 284"/>
                  <a:gd name="T42" fmla="*/ 468 w 900"/>
                  <a:gd name="T43" fmla="*/ 209 h 284"/>
                  <a:gd name="T44" fmla="*/ 461 w 900"/>
                  <a:gd name="T45" fmla="*/ 265 h 284"/>
                  <a:gd name="T46" fmla="*/ 446 w 900"/>
                  <a:gd name="T47" fmla="*/ 297 h 284"/>
                  <a:gd name="T48" fmla="*/ 422 w 900"/>
                  <a:gd name="T49" fmla="*/ 241 h 284"/>
                  <a:gd name="T50" fmla="*/ 414 w 900"/>
                  <a:gd name="T51" fmla="*/ 121 h 284"/>
                  <a:gd name="T52" fmla="*/ 412 w 900"/>
                  <a:gd name="T53" fmla="*/ 36 h 284"/>
                  <a:gd name="T54" fmla="*/ 391 w 900"/>
                  <a:gd name="T55" fmla="*/ 9 h 284"/>
                  <a:gd name="T56" fmla="*/ 368 w 900"/>
                  <a:gd name="T57" fmla="*/ 65 h 284"/>
                  <a:gd name="T58" fmla="*/ 363 w 900"/>
                  <a:gd name="T59" fmla="*/ 159 h 284"/>
                  <a:gd name="T60" fmla="*/ 363 w 900"/>
                  <a:gd name="T61" fmla="*/ 247 h 284"/>
                  <a:gd name="T62" fmla="*/ 349 w 900"/>
                  <a:gd name="T63" fmla="*/ 309 h 284"/>
                  <a:gd name="T64" fmla="*/ 322 w 900"/>
                  <a:gd name="T65" fmla="*/ 287 h 284"/>
                  <a:gd name="T66" fmla="*/ 316 w 900"/>
                  <a:gd name="T67" fmla="*/ 181 h 284"/>
                  <a:gd name="T68" fmla="*/ 309 w 900"/>
                  <a:gd name="T69" fmla="*/ 76 h 284"/>
                  <a:gd name="T70" fmla="*/ 284 w 900"/>
                  <a:gd name="T71" fmla="*/ 2 h 284"/>
                  <a:gd name="T72" fmla="*/ 258 w 900"/>
                  <a:gd name="T73" fmla="*/ 48 h 284"/>
                  <a:gd name="T74" fmla="*/ 250 w 900"/>
                  <a:gd name="T75" fmla="*/ 159 h 284"/>
                  <a:gd name="T76" fmla="*/ 241 w 900"/>
                  <a:gd name="T77" fmla="*/ 241 h 284"/>
                  <a:gd name="T78" fmla="*/ 216 w 900"/>
                  <a:gd name="T79" fmla="*/ 287 h 284"/>
                  <a:gd name="T80" fmla="*/ 202 w 900"/>
                  <a:gd name="T81" fmla="*/ 220 h 284"/>
                  <a:gd name="T82" fmla="*/ 197 w 900"/>
                  <a:gd name="T83" fmla="*/ 76 h 284"/>
                  <a:gd name="T84" fmla="*/ 188 w 900"/>
                  <a:gd name="T85" fmla="*/ 36 h 284"/>
                  <a:gd name="T86" fmla="*/ 160 w 900"/>
                  <a:gd name="T87" fmla="*/ 55 h 284"/>
                  <a:gd name="T88" fmla="*/ 147 w 900"/>
                  <a:gd name="T89" fmla="*/ 114 h 284"/>
                  <a:gd name="T90" fmla="*/ 146 w 900"/>
                  <a:gd name="T91" fmla="*/ 198 h 284"/>
                  <a:gd name="T92" fmla="*/ 136 w 900"/>
                  <a:gd name="T93" fmla="*/ 269 h 284"/>
                  <a:gd name="T94" fmla="*/ 114 w 900"/>
                  <a:gd name="T95" fmla="*/ 276 h 284"/>
                  <a:gd name="T96" fmla="*/ 100 w 900"/>
                  <a:gd name="T97" fmla="*/ 159 h 284"/>
                  <a:gd name="T98" fmla="*/ 91 w 900"/>
                  <a:gd name="T99" fmla="*/ 69 h 284"/>
                  <a:gd name="T100" fmla="*/ 68 w 900"/>
                  <a:gd name="T101" fmla="*/ 36 h 284"/>
                  <a:gd name="T102" fmla="*/ 41 w 900"/>
                  <a:gd name="T103" fmla="*/ 80 h 284"/>
                  <a:gd name="T104" fmla="*/ 31 w 900"/>
                  <a:gd name="T105" fmla="*/ 191 h 284"/>
                  <a:gd name="T106" fmla="*/ 29 w 900"/>
                  <a:gd name="T107" fmla="*/ 258 h 284"/>
                  <a:gd name="T108" fmla="*/ 20 w 900"/>
                  <a:gd name="T109" fmla="*/ 287 h 284"/>
                  <a:gd name="T110" fmla="*/ 6 w 900"/>
                  <a:gd name="T111" fmla="*/ 276 h 2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00"/>
                  <a:gd name="T169" fmla="*/ 0 h 284"/>
                  <a:gd name="T170" fmla="*/ 900 w 900"/>
                  <a:gd name="T171" fmla="*/ 284 h 2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00" h="284">
                    <a:moveTo>
                      <a:pt x="10" y="149"/>
                    </a:moveTo>
                    <a:cubicBezTo>
                      <a:pt x="20" y="160"/>
                      <a:pt x="52" y="202"/>
                      <a:pt x="88" y="221"/>
                    </a:cubicBezTo>
                    <a:cubicBezTo>
                      <a:pt x="124" y="240"/>
                      <a:pt x="173" y="256"/>
                      <a:pt x="229" y="266"/>
                    </a:cubicBezTo>
                    <a:cubicBezTo>
                      <a:pt x="285" y="276"/>
                      <a:pt x="357" y="279"/>
                      <a:pt x="427" y="281"/>
                    </a:cubicBezTo>
                    <a:cubicBezTo>
                      <a:pt x="497" y="283"/>
                      <a:pt x="588" y="284"/>
                      <a:pt x="649" y="278"/>
                    </a:cubicBezTo>
                    <a:cubicBezTo>
                      <a:pt x="710" y="272"/>
                      <a:pt x="756" y="258"/>
                      <a:pt x="793" y="245"/>
                    </a:cubicBezTo>
                    <a:cubicBezTo>
                      <a:pt x="830" y="232"/>
                      <a:pt x="857" y="211"/>
                      <a:pt x="874" y="197"/>
                    </a:cubicBezTo>
                    <a:cubicBezTo>
                      <a:pt x="891" y="183"/>
                      <a:pt x="896" y="169"/>
                      <a:pt x="898" y="158"/>
                    </a:cubicBezTo>
                    <a:cubicBezTo>
                      <a:pt x="900" y="147"/>
                      <a:pt x="891" y="146"/>
                      <a:pt x="889" y="131"/>
                    </a:cubicBezTo>
                    <a:cubicBezTo>
                      <a:pt x="887" y="116"/>
                      <a:pt x="888" y="86"/>
                      <a:pt x="886" y="68"/>
                    </a:cubicBezTo>
                    <a:cubicBezTo>
                      <a:pt x="884" y="50"/>
                      <a:pt x="888" y="31"/>
                      <a:pt x="880" y="23"/>
                    </a:cubicBezTo>
                    <a:cubicBezTo>
                      <a:pt x="872" y="15"/>
                      <a:pt x="846" y="17"/>
                      <a:pt x="835" y="17"/>
                    </a:cubicBezTo>
                    <a:cubicBezTo>
                      <a:pt x="824" y="17"/>
                      <a:pt x="816" y="15"/>
                      <a:pt x="811" y="26"/>
                    </a:cubicBezTo>
                    <a:cubicBezTo>
                      <a:pt x="806" y="37"/>
                      <a:pt x="803" y="72"/>
                      <a:pt x="802" y="86"/>
                    </a:cubicBezTo>
                    <a:cubicBezTo>
                      <a:pt x="801" y="100"/>
                      <a:pt x="808" y="104"/>
                      <a:pt x="805" y="113"/>
                    </a:cubicBezTo>
                    <a:cubicBezTo>
                      <a:pt x="802" y="122"/>
                      <a:pt x="793" y="135"/>
                      <a:pt x="784" y="140"/>
                    </a:cubicBezTo>
                    <a:cubicBezTo>
                      <a:pt x="775" y="145"/>
                      <a:pt x="759" y="154"/>
                      <a:pt x="751" y="143"/>
                    </a:cubicBezTo>
                    <a:cubicBezTo>
                      <a:pt x="743" y="132"/>
                      <a:pt x="740" y="92"/>
                      <a:pt x="736" y="74"/>
                    </a:cubicBezTo>
                    <a:cubicBezTo>
                      <a:pt x="732" y="56"/>
                      <a:pt x="734" y="42"/>
                      <a:pt x="727" y="32"/>
                    </a:cubicBezTo>
                    <a:cubicBezTo>
                      <a:pt x="720" y="22"/>
                      <a:pt x="703" y="13"/>
                      <a:pt x="691" y="14"/>
                    </a:cubicBezTo>
                    <a:cubicBezTo>
                      <a:pt x="679" y="15"/>
                      <a:pt x="662" y="25"/>
                      <a:pt x="655" y="41"/>
                    </a:cubicBezTo>
                    <a:cubicBezTo>
                      <a:pt x="648" y="57"/>
                      <a:pt x="651" y="96"/>
                      <a:pt x="649" y="113"/>
                    </a:cubicBezTo>
                    <a:cubicBezTo>
                      <a:pt x="647" y="130"/>
                      <a:pt x="645" y="135"/>
                      <a:pt x="640" y="143"/>
                    </a:cubicBezTo>
                    <a:cubicBezTo>
                      <a:pt x="635" y="151"/>
                      <a:pt x="628" y="163"/>
                      <a:pt x="619" y="161"/>
                    </a:cubicBezTo>
                    <a:cubicBezTo>
                      <a:pt x="610" y="159"/>
                      <a:pt x="593" y="147"/>
                      <a:pt x="586" y="131"/>
                    </a:cubicBezTo>
                    <a:cubicBezTo>
                      <a:pt x="579" y="115"/>
                      <a:pt x="576" y="83"/>
                      <a:pt x="574" y="65"/>
                    </a:cubicBezTo>
                    <a:cubicBezTo>
                      <a:pt x="572" y="47"/>
                      <a:pt x="576" y="30"/>
                      <a:pt x="571" y="20"/>
                    </a:cubicBezTo>
                    <a:cubicBezTo>
                      <a:pt x="566" y="10"/>
                      <a:pt x="554" y="2"/>
                      <a:pt x="544" y="5"/>
                    </a:cubicBezTo>
                    <a:cubicBezTo>
                      <a:pt x="534" y="8"/>
                      <a:pt x="517" y="22"/>
                      <a:pt x="511" y="35"/>
                    </a:cubicBezTo>
                    <a:cubicBezTo>
                      <a:pt x="505" y="48"/>
                      <a:pt x="506" y="70"/>
                      <a:pt x="505" y="86"/>
                    </a:cubicBezTo>
                    <a:cubicBezTo>
                      <a:pt x="504" y="102"/>
                      <a:pt x="508" y="121"/>
                      <a:pt x="505" y="134"/>
                    </a:cubicBezTo>
                    <a:cubicBezTo>
                      <a:pt x="502" y="147"/>
                      <a:pt x="493" y="163"/>
                      <a:pt x="484" y="167"/>
                    </a:cubicBezTo>
                    <a:cubicBezTo>
                      <a:pt x="475" y="171"/>
                      <a:pt x="455" y="167"/>
                      <a:pt x="448" y="155"/>
                    </a:cubicBezTo>
                    <a:cubicBezTo>
                      <a:pt x="441" y="143"/>
                      <a:pt x="442" y="117"/>
                      <a:pt x="439" y="98"/>
                    </a:cubicBezTo>
                    <a:cubicBezTo>
                      <a:pt x="436" y="79"/>
                      <a:pt x="437" y="57"/>
                      <a:pt x="430" y="41"/>
                    </a:cubicBezTo>
                    <a:cubicBezTo>
                      <a:pt x="423" y="25"/>
                      <a:pt x="406" y="4"/>
                      <a:pt x="394" y="2"/>
                    </a:cubicBezTo>
                    <a:cubicBezTo>
                      <a:pt x="382" y="0"/>
                      <a:pt x="366" y="12"/>
                      <a:pt x="358" y="26"/>
                    </a:cubicBezTo>
                    <a:cubicBezTo>
                      <a:pt x="350" y="40"/>
                      <a:pt x="350" y="69"/>
                      <a:pt x="346" y="86"/>
                    </a:cubicBezTo>
                    <a:cubicBezTo>
                      <a:pt x="342" y="103"/>
                      <a:pt x="341" y="119"/>
                      <a:pt x="334" y="131"/>
                    </a:cubicBezTo>
                    <a:cubicBezTo>
                      <a:pt x="327" y="143"/>
                      <a:pt x="310" y="157"/>
                      <a:pt x="301" y="155"/>
                    </a:cubicBezTo>
                    <a:cubicBezTo>
                      <a:pt x="292" y="153"/>
                      <a:pt x="284" y="138"/>
                      <a:pt x="280" y="119"/>
                    </a:cubicBezTo>
                    <a:cubicBezTo>
                      <a:pt x="276" y="100"/>
                      <a:pt x="277" y="57"/>
                      <a:pt x="274" y="41"/>
                    </a:cubicBezTo>
                    <a:cubicBezTo>
                      <a:pt x="271" y="25"/>
                      <a:pt x="270" y="22"/>
                      <a:pt x="262" y="20"/>
                    </a:cubicBezTo>
                    <a:cubicBezTo>
                      <a:pt x="254" y="18"/>
                      <a:pt x="232" y="22"/>
                      <a:pt x="223" y="29"/>
                    </a:cubicBezTo>
                    <a:cubicBezTo>
                      <a:pt x="214" y="36"/>
                      <a:pt x="208" y="49"/>
                      <a:pt x="205" y="62"/>
                    </a:cubicBezTo>
                    <a:cubicBezTo>
                      <a:pt x="202" y="75"/>
                      <a:pt x="204" y="93"/>
                      <a:pt x="202" y="107"/>
                    </a:cubicBezTo>
                    <a:cubicBezTo>
                      <a:pt x="200" y="121"/>
                      <a:pt x="197" y="139"/>
                      <a:pt x="190" y="146"/>
                    </a:cubicBezTo>
                    <a:cubicBezTo>
                      <a:pt x="183" y="153"/>
                      <a:pt x="168" y="159"/>
                      <a:pt x="160" y="149"/>
                    </a:cubicBezTo>
                    <a:cubicBezTo>
                      <a:pt x="152" y="139"/>
                      <a:pt x="144" y="104"/>
                      <a:pt x="139" y="86"/>
                    </a:cubicBezTo>
                    <a:cubicBezTo>
                      <a:pt x="134" y="68"/>
                      <a:pt x="134" y="49"/>
                      <a:pt x="127" y="38"/>
                    </a:cubicBezTo>
                    <a:cubicBezTo>
                      <a:pt x="120" y="27"/>
                      <a:pt x="105" y="19"/>
                      <a:pt x="94" y="20"/>
                    </a:cubicBezTo>
                    <a:cubicBezTo>
                      <a:pt x="83" y="21"/>
                      <a:pt x="66" y="30"/>
                      <a:pt x="58" y="44"/>
                    </a:cubicBezTo>
                    <a:cubicBezTo>
                      <a:pt x="50" y="58"/>
                      <a:pt x="46" y="88"/>
                      <a:pt x="43" y="104"/>
                    </a:cubicBezTo>
                    <a:cubicBezTo>
                      <a:pt x="40" y="120"/>
                      <a:pt x="42" y="132"/>
                      <a:pt x="40" y="140"/>
                    </a:cubicBezTo>
                    <a:cubicBezTo>
                      <a:pt x="38" y="148"/>
                      <a:pt x="33" y="154"/>
                      <a:pt x="28" y="155"/>
                    </a:cubicBezTo>
                    <a:cubicBezTo>
                      <a:pt x="23" y="156"/>
                      <a:pt x="0" y="138"/>
                      <a:pt x="10" y="149"/>
                    </a:cubicBezTo>
                    <a:close/>
                  </a:path>
                </a:pathLst>
              </a:custGeom>
              <a:solidFill>
                <a:srgbClr val="FFFF99"/>
              </a:solidFill>
              <a:ln w="9525" cap="flat" cmpd="sng">
                <a:solidFill>
                  <a:srgbClr val="FAB900"/>
                </a:solidFill>
                <a:prstDash val="solid"/>
                <a:round/>
                <a:headEnd/>
                <a:tailEnd/>
              </a:ln>
            </p:spPr>
            <p:txBody>
              <a:bodyPr wrap="none" anchor="ctr"/>
              <a:lstStyle/>
              <a:p>
                <a:pPr>
                  <a:defRPr/>
                </a:pPr>
                <a:endParaRPr lang="en-US" sz="800" kern="0">
                  <a:solidFill>
                    <a:srgbClr val="FFFFFF"/>
                  </a:solidFill>
                  <a:latin typeface="Lucida Sans Unicode"/>
                  <a:cs typeface="Arial" charset="0"/>
                </a:endParaRPr>
              </a:p>
            </p:txBody>
          </p:sp>
          <p:sp>
            <p:nvSpPr>
              <p:cNvPr id="518" name="Oval 42"/>
              <p:cNvSpPr>
                <a:spLocks noChangeArrowheads="1"/>
              </p:cNvSpPr>
              <p:nvPr/>
            </p:nvSpPr>
            <p:spPr bwMode="auto">
              <a:xfrm>
                <a:off x="2715" y="3508"/>
                <a:ext cx="139" cy="72"/>
              </a:xfrm>
              <a:prstGeom prst="ellipse">
                <a:avLst/>
              </a:prstGeom>
              <a:solidFill>
                <a:srgbClr val="FAB900"/>
              </a:solidFill>
              <a:ln w="9525">
                <a:solidFill>
                  <a:srgbClr val="FAB900"/>
                </a:solidFill>
                <a:round/>
                <a:headEnd/>
                <a:tailEnd/>
              </a:ln>
            </p:spPr>
            <p:txBody>
              <a:bodyPr wrap="none" anchor="ctr"/>
              <a:lstStyle/>
              <a:p>
                <a:pPr>
                  <a:defRPr/>
                </a:pPr>
                <a:endParaRPr lang="de-CH" sz="800" kern="0">
                  <a:solidFill>
                    <a:srgbClr val="FFFFFF"/>
                  </a:solidFill>
                  <a:latin typeface="Lucida Sans Unicode"/>
                  <a:cs typeface="Arial" charset="0"/>
                </a:endParaRPr>
              </a:p>
            </p:txBody>
          </p:sp>
          <p:sp>
            <p:nvSpPr>
              <p:cNvPr id="519" name="Oval 43"/>
              <p:cNvSpPr>
                <a:spLocks noChangeArrowheads="1"/>
              </p:cNvSpPr>
              <p:nvPr/>
            </p:nvSpPr>
            <p:spPr bwMode="auto">
              <a:xfrm>
                <a:off x="2606" y="3372"/>
                <a:ext cx="139" cy="73"/>
              </a:xfrm>
              <a:prstGeom prst="ellipse">
                <a:avLst/>
              </a:prstGeom>
              <a:solidFill>
                <a:srgbClr val="FAB900"/>
              </a:solidFill>
              <a:ln w="9525">
                <a:solidFill>
                  <a:srgbClr val="FAB900"/>
                </a:solidFill>
                <a:round/>
                <a:headEnd/>
                <a:tailEnd/>
              </a:ln>
            </p:spPr>
            <p:txBody>
              <a:bodyPr wrap="none" anchor="ctr"/>
              <a:lstStyle/>
              <a:p>
                <a:pPr>
                  <a:defRPr/>
                </a:pPr>
                <a:endParaRPr lang="de-CH" sz="800" kern="0">
                  <a:solidFill>
                    <a:srgbClr val="FFFFFF"/>
                  </a:solidFill>
                  <a:latin typeface="Lucida Sans Unicode"/>
                  <a:cs typeface="Arial" charset="0"/>
                </a:endParaRPr>
              </a:p>
            </p:txBody>
          </p:sp>
        </p:grpSp>
        <p:grpSp>
          <p:nvGrpSpPr>
            <p:cNvPr id="283668" name="Group 44"/>
            <p:cNvGrpSpPr>
              <a:grpSpLocks/>
            </p:cNvGrpSpPr>
            <p:nvPr/>
          </p:nvGrpSpPr>
          <p:grpSpPr bwMode="auto">
            <a:xfrm>
              <a:off x="4638" y="2372"/>
              <a:ext cx="791" cy="616"/>
              <a:chOff x="3947" y="2832"/>
              <a:chExt cx="847" cy="687"/>
            </a:xfrm>
          </p:grpSpPr>
          <p:sp>
            <p:nvSpPr>
              <p:cNvPr id="495" name="Rectangle 45"/>
              <p:cNvSpPr>
                <a:spLocks noChangeArrowheads="1"/>
              </p:cNvSpPr>
              <p:nvPr/>
            </p:nvSpPr>
            <p:spPr bwMode="auto">
              <a:xfrm>
                <a:off x="4462" y="2927"/>
                <a:ext cx="100" cy="111"/>
              </a:xfrm>
              <a:prstGeom prst="rect">
                <a:avLst/>
              </a:prstGeom>
              <a:noFill/>
              <a:ln w="9525">
                <a:noFill/>
                <a:miter lim="800000"/>
                <a:headEnd/>
                <a:tailEnd/>
              </a:ln>
            </p:spPr>
            <p:txBody>
              <a:bodyPr wrap="none" lIns="0" tIns="0" rIns="0" bIns="0">
                <a:spAutoFit/>
              </a:bodyPr>
              <a:lstStyle/>
              <a:p>
                <a:pPr defTabSz="762000" eaLnBrk="0" hangingPunct="0">
                  <a:defRPr/>
                </a:pPr>
                <a:r>
                  <a:rPr lang="en-US" sz="1000" b="1" kern="0">
                    <a:solidFill>
                      <a:srgbClr val="000000"/>
                    </a:solidFill>
                    <a:latin typeface="Lucida Sans Unicode"/>
                    <a:ea typeface="Arial Unicode MS" pitchFamily="34" charset="-128"/>
                    <a:cs typeface="Arial" charset="0"/>
                  </a:rPr>
                  <a:t>BP</a:t>
                </a:r>
                <a:endParaRPr lang="en-US" b="1" kern="0">
                  <a:solidFill>
                    <a:srgbClr val="FAB900"/>
                  </a:solidFill>
                  <a:latin typeface="Lucida Sans Unicode"/>
                  <a:ea typeface="Arial Unicode MS" pitchFamily="34" charset="-128"/>
                  <a:cs typeface="Arial" charset="0"/>
                </a:endParaRPr>
              </a:p>
            </p:txBody>
          </p:sp>
          <p:sp>
            <p:nvSpPr>
              <p:cNvPr id="496" name="Rectangle 46"/>
              <p:cNvSpPr>
                <a:spLocks noChangeArrowheads="1"/>
              </p:cNvSpPr>
              <p:nvPr/>
            </p:nvSpPr>
            <p:spPr bwMode="auto">
              <a:xfrm>
                <a:off x="4646" y="3119"/>
                <a:ext cx="100" cy="111"/>
              </a:xfrm>
              <a:prstGeom prst="rect">
                <a:avLst/>
              </a:prstGeom>
              <a:noFill/>
              <a:ln w="9525">
                <a:noFill/>
                <a:miter lim="800000"/>
                <a:headEnd/>
                <a:tailEnd/>
              </a:ln>
            </p:spPr>
            <p:txBody>
              <a:bodyPr wrap="none" lIns="0" tIns="0" rIns="0" bIns="0">
                <a:spAutoFit/>
              </a:bodyPr>
              <a:lstStyle/>
              <a:p>
                <a:pPr defTabSz="762000" eaLnBrk="0" hangingPunct="0">
                  <a:defRPr/>
                </a:pPr>
                <a:r>
                  <a:rPr lang="en-US" sz="1000" b="1" kern="0">
                    <a:solidFill>
                      <a:srgbClr val="000000"/>
                    </a:solidFill>
                    <a:latin typeface="Lucida Sans Unicode"/>
                    <a:ea typeface="Arial Unicode MS" pitchFamily="34" charset="-128"/>
                    <a:cs typeface="Arial" charset="0"/>
                  </a:rPr>
                  <a:t>BP</a:t>
                </a:r>
                <a:endParaRPr lang="en-US" b="1" kern="0">
                  <a:solidFill>
                    <a:srgbClr val="FAB900"/>
                  </a:solidFill>
                  <a:latin typeface="Lucida Sans Unicode"/>
                  <a:ea typeface="Arial Unicode MS" pitchFamily="34" charset="-128"/>
                  <a:cs typeface="Arial" charset="0"/>
                </a:endParaRPr>
              </a:p>
            </p:txBody>
          </p:sp>
          <p:sp>
            <p:nvSpPr>
              <p:cNvPr id="497" name="Rectangle 47"/>
              <p:cNvSpPr>
                <a:spLocks noChangeArrowheads="1"/>
              </p:cNvSpPr>
              <p:nvPr/>
            </p:nvSpPr>
            <p:spPr bwMode="auto">
              <a:xfrm>
                <a:off x="4033" y="3119"/>
                <a:ext cx="100" cy="111"/>
              </a:xfrm>
              <a:prstGeom prst="rect">
                <a:avLst/>
              </a:prstGeom>
              <a:noFill/>
              <a:ln w="9525">
                <a:noFill/>
                <a:miter lim="800000"/>
                <a:headEnd/>
                <a:tailEnd/>
              </a:ln>
            </p:spPr>
            <p:txBody>
              <a:bodyPr wrap="none" lIns="0" tIns="0" rIns="0" bIns="0">
                <a:spAutoFit/>
              </a:bodyPr>
              <a:lstStyle/>
              <a:p>
                <a:pPr defTabSz="762000" eaLnBrk="0" hangingPunct="0">
                  <a:defRPr/>
                </a:pPr>
                <a:r>
                  <a:rPr lang="en-US" sz="1000" b="1" kern="0">
                    <a:solidFill>
                      <a:srgbClr val="000000"/>
                    </a:solidFill>
                    <a:latin typeface="Lucida Sans Unicode"/>
                    <a:ea typeface="Arial Unicode MS" pitchFamily="34" charset="-128"/>
                    <a:cs typeface="Arial" charset="0"/>
                  </a:rPr>
                  <a:t>BP</a:t>
                </a:r>
                <a:endParaRPr lang="en-US" b="1" kern="0">
                  <a:solidFill>
                    <a:srgbClr val="FAB900"/>
                  </a:solidFill>
                  <a:latin typeface="Lucida Sans Unicode"/>
                  <a:ea typeface="Arial Unicode MS" pitchFamily="34" charset="-128"/>
                  <a:cs typeface="Arial" charset="0"/>
                </a:endParaRPr>
              </a:p>
            </p:txBody>
          </p:sp>
          <p:sp>
            <p:nvSpPr>
              <p:cNvPr id="498" name="Rectangle 48"/>
              <p:cNvSpPr>
                <a:spLocks noChangeArrowheads="1"/>
              </p:cNvSpPr>
              <p:nvPr/>
            </p:nvSpPr>
            <p:spPr bwMode="auto">
              <a:xfrm>
                <a:off x="4208" y="3119"/>
                <a:ext cx="100" cy="111"/>
              </a:xfrm>
              <a:prstGeom prst="rect">
                <a:avLst/>
              </a:prstGeom>
              <a:noFill/>
              <a:ln w="9525">
                <a:noFill/>
                <a:miter lim="800000"/>
                <a:headEnd/>
                <a:tailEnd/>
              </a:ln>
            </p:spPr>
            <p:txBody>
              <a:bodyPr wrap="none" lIns="0" tIns="0" rIns="0" bIns="0">
                <a:spAutoFit/>
              </a:bodyPr>
              <a:lstStyle/>
              <a:p>
                <a:pPr defTabSz="762000" eaLnBrk="0" hangingPunct="0">
                  <a:defRPr/>
                </a:pPr>
                <a:r>
                  <a:rPr lang="en-US" sz="1000" b="1" kern="0">
                    <a:solidFill>
                      <a:srgbClr val="000000"/>
                    </a:solidFill>
                    <a:latin typeface="Lucida Sans Unicode"/>
                    <a:ea typeface="Arial Unicode MS" pitchFamily="34" charset="-128"/>
                    <a:cs typeface="Arial" charset="0"/>
                  </a:rPr>
                  <a:t>BP</a:t>
                </a:r>
                <a:endParaRPr lang="en-US" b="1" kern="0">
                  <a:solidFill>
                    <a:srgbClr val="FAB900"/>
                  </a:solidFill>
                  <a:latin typeface="Lucida Sans Unicode"/>
                  <a:ea typeface="Arial Unicode MS" pitchFamily="34" charset="-128"/>
                  <a:cs typeface="Arial" charset="0"/>
                </a:endParaRPr>
              </a:p>
            </p:txBody>
          </p:sp>
          <p:sp>
            <p:nvSpPr>
              <p:cNvPr id="499" name="Rectangle 49"/>
              <p:cNvSpPr>
                <a:spLocks noChangeArrowheads="1"/>
              </p:cNvSpPr>
              <p:nvPr/>
            </p:nvSpPr>
            <p:spPr bwMode="auto">
              <a:xfrm>
                <a:off x="4269" y="3408"/>
                <a:ext cx="100" cy="111"/>
              </a:xfrm>
              <a:prstGeom prst="rect">
                <a:avLst/>
              </a:prstGeom>
              <a:noFill/>
              <a:ln w="9525">
                <a:noFill/>
                <a:miter lim="800000"/>
                <a:headEnd/>
                <a:tailEnd/>
              </a:ln>
            </p:spPr>
            <p:txBody>
              <a:bodyPr wrap="none" lIns="0" tIns="0" rIns="0" bIns="0">
                <a:spAutoFit/>
              </a:bodyPr>
              <a:lstStyle/>
              <a:p>
                <a:pPr defTabSz="762000" eaLnBrk="0" hangingPunct="0">
                  <a:defRPr/>
                </a:pPr>
                <a:r>
                  <a:rPr lang="en-US" sz="1000" b="1" kern="0">
                    <a:solidFill>
                      <a:srgbClr val="000000"/>
                    </a:solidFill>
                    <a:latin typeface="Lucida Sans Unicode"/>
                    <a:ea typeface="Arial Unicode MS" pitchFamily="34" charset="-128"/>
                    <a:cs typeface="Arial" charset="0"/>
                  </a:rPr>
                  <a:t>BP</a:t>
                </a:r>
                <a:endParaRPr lang="en-US" b="1" kern="0">
                  <a:solidFill>
                    <a:srgbClr val="FAB900"/>
                  </a:solidFill>
                  <a:latin typeface="Lucida Sans Unicode"/>
                  <a:ea typeface="Arial Unicode MS" pitchFamily="34" charset="-128"/>
                  <a:cs typeface="Arial" charset="0"/>
                </a:endParaRPr>
              </a:p>
            </p:txBody>
          </p:sp>
          <p:grpSp>
            <p:nvGrpSpPr>
              <p:cNvPr id="283680" name="Group 50"/>
              <p:cNvGrpSpPr>
                <a:grpSpLocks/>
              </p:cNvGrpSpPr>
              <p:nvPr/>
            </p:nvGrpSpPr>
            <p:grpSpPr bwMode="auto">
              <a:xfrm>
                <a:off x="3947" y="2832"/>
                <a:ext cx="847" cy="592"/>
                <a:chOff x="2208" y="3648"/>
                <a:chExt cx="847" cy="592"/>
              </a:xfrm>
            </p:grpSpPr>
            <p:sp>
              <p:nvSpPr>
                <p:cNvPr id="511" name="Freeform 51"/>
                <p:cNvSpPr>
                  <a:spLocks/>
                </p:cNvSpPr>
                <p:nvPr/>
              </p:nvSpPr>
              <p:spPr bwMode="auto">
                <a:xfrm>
                  <a:off x="2208" y="3648"/>
                  <a:ext cx="847" cy="592"/>
                </a:xfrm>
                <a:custGeom>
                  <a:avLst/>
                  <a:gdLst>
                    <a:gd name="T0" fmla="*/ 36 w 987"/>
                    <a:gd name="T1" fmla="*/ 1044 h 481"/>
                    <a:gd name="T2" fmla="*/ 50 w 987"/>
                    <a:gd name="T3" fmla="*/ 789 h 481"/>
                    <a:gd name="T4" fmla="*/ 87 w 987"/>
                    <a:gd name="T5" fmla="*/ 809 h 481"/>
                    <a:gd name="T6" fmla="*/ 93 w 987"/>
                    <a:gd name="T7" fmla="*/ 1044 h 481"/>
                    <a:gd name="T8" fmla="*/ 118 w 987"/>
                    <a:gd name="T9" fmla="*/ 1065 h 481"/>
                    <a:gd name="T10" fmla="*/ 134 w 987"/>
                    <a:gd name="T11" fmla="*/ 802 h 481"/>
                    <a:gd name="T12" fmla="*/ 166 w 987"/>
                    <a:gd name="T13" fmla="*/ 768 h 481"/>
                    <a:gd name="T14" fmla="*/ 170 w 987"/>
                    <a:gd name="T15" fmla="*/ 967 h 481"/>
                    <a:gd name="T16" fmla="*/ 175 w 987"/>
                    <a:gd name="T17" fmla="*/ 1044 h 481"/>
                    <a:gd name="T18" fmla="*/ 195 w 987"/>
                    <a:gd name="T19" fmla="*/ 1065 h 481"/>
                    <a:gd name="T20" fmla="*/ 212 w 987"/>
                    <a:gd name="T21" fmla="*/ 943 h 481"/>
                    <a:gd name="T22" fmla="*/ 212 w 987"/>
                    <a:gd name="T23" fmla="*/ 789 h 481"/>
                    <a:gd name="T24" fmla="*/ 234 w 987"/>
                    <a:gd name="T25" fmla="*/ 727 h 481"/>
                    <a:gd name="T26" fmla="*/ 256 w 987"/>
                    <a:gd name="T27" fmla="*/ 816 h 481"/>
                    <a:gd name="T28" fmla="*/ 258 w 987"/>
                    <a:gd name="T29" fmla="*/ 987 h 481"/>
                    <a:gd name="T30" fmla="*/ 266 w 987"/>
                    <a:gd name="T31" fmla="*/ 1077 h 481"/>
                    <a:gd name="T32" fmla="*/ 295 w 987"/>
                    <a:gd name="T33" fmla="*/ 1057 h 481"/>
                    <a:gd name="T34" fmla="*/ 298 w 987"/>
                    <a:gd name="T35" fmla="*/ 809 h 481"/>
                    <a:gd name="T36" fmla="*/ 313 w 987"/>
                    <a:gd name="T37" fmla="*/ 742 h 481"/>
                    <a:gd name="T38" fmla="*/ 330 w 987"/>
                    <a:gd name="T39" fmla="*/ 742 h 481"/>
                    <a:gd name="T40" fmla="*/ 336 w 987"/>
                    <a:gd name="T41" fmla="*/ 838 h 481"/>
                    <a:gd name="T42" fmla="*/ 338 w 987"/>
                    <a:gd name="T43" fmla="*/ 987 h 481"/>
                    <a:gd name="T44" fmla="*/ 355 w 987"/>
                    <a:gd name="T45" fmla="*/ 1072 h 481"/>
                    <a:gd name="T46" fmla="*/ 372 w 987"/>
                    <a:gd name="T47" fmla="*/ 1051 h 481"/>
                    <a:gd name="T48" fmla="*/ 380 w 987"/>
                    <a:gd name="T49" fmla="*/ 873 h 481"/>
                    <a:gd name="T50" fmla="*/ 382 w 987"/>
                    <a:gd name="T51" fmla="*/ 783 h 481"/>
                    <a:gd name="T52" fmla="*/ 400 w 987"/>
                    <a:gd name="T53" fmla="*/ 742 h 481"/>
                    <a:gd name="T54" fmla="*/ 421 w 987"/>
                    <a:gd name="T55" fmla="*/ 783 h 481"/>
                    <a:gd name="T56" fmla="*/ 423 w 987"/>
                    <a:gd name="T57" fmla="*/ 879 h 481"/>
                    <a:gd name="T58" fmla="*/ 426 w 987"/>
                    <a:gd name="T59" fmla="*/ 1017 h 481"/>
                    <a:gd name="T60" fmla="*/ 434 w 987"/>
                    <a:gd name="T61" fmla="*/ 1077 h 481"/>
                    <a:gd name="T62" fmla="*/ 452 w 987"/>
                    <a:gd name="T63" fmla="*/ 1065 h 481"/>
                    <a:gd name="T64" fmla="*/ 465 w 987"/>
                    <a:gd name="T65" fmla="*/ 921 h 481"/>
                    <a:gd name="T66" fmla="*/ 465 w 987"/>
                    <a:gd name="T67" fmla="*/ 775 h 481"/>
                    <a:gd name="T68" fmla="*/ 483 w 987"/>
                    <a:gd name="T69" fmla="*/ 742 h 481"/>
                    <a:gd name="T70" fmla="*/ 502 w 987"/>
                    <a:gd name="T71" fmla="*/ 802 h 481"/>
                    <a:gd name="T72" fmla="*/ 509 w 987"/>
                    <a:gd name="T73" fmla="*/ 1003 h 481"/>
                    <a:gd name="T74" fmla="*/ 517 w 987"/>
                    <a:gd name="T75" fmla="*/ 1077 h 481"/>
                    <a:gd name="T76" fmla="*/ 536 w 987"/>
                    <a:gd name="T77" fmla="*/ 1072 h 481"/>
                    <a:gd name="T78" fmla="*/ 547 w 987"/>
                    <a:gd name="T79" fmla="*/ 976 h 481"/>
                    <a:gd name="T80" fmla="*/ 547 w 987"/>
                    <a:gd name="T81" fmla="*/ 754 h 481"/>
                    <a:gd name="T82" fmla="*/ 525 w 987"/>
                    <a:gd name="T83" fmla="*/ 527 h 481"/>
                    <a:gd name="T84" fmla="*/ 464 w 987"/>
                    <a:gd name="T85" fmla="*/ 258 h 481"/>
                    <a:gd name="T86" fmla="*/ 438 w 987"/>
                    <a:gd name="T87" fmla="*/ 197 h 481"/>
                    <a:gd name="T88" fmla="*/ 402 w 987"/>
                    <a:gd name="T89" fmla="*/ 116 h 481"/>
                    <a:gd name="T90" fmla="*/ 338 w 987"/>
                    <a:gd name="T91" fmla="*/ 26 h 481"/>
                    <a:gd name="T92" fmla="*/ 277 w 987"/>
                    <a:gd name="T93" fmla="*/ 11 h 481"/>
                    <a:gd name="T94" fmla="*/ 263 w 987"/>
                    <a:gd name="T95" fmla="*/ 2 h 481"/>
                    <a:gd name="T96" fmla="*/ 191 w 987"/>
                    <a:gd name="T97" fmla="*/ 39 h 481"/>
                    <a:gd name="T98" fmla="*/ 130 w 987"/>
                    <a:gd name="T99" fmla="*/ 143 h 481"/>
                    <a:gd name="T100" fmla="*/ 64 w 987"/>
                    <a:gd name="T101" fmla="*/ 348 h 481"/>
                    <a:gd name="T102" fmla="*/ 34 w 987"/>
                    <a:gd name="T103" fmla="*/ 519 h 481"/>
                    <a:gd name="T104" fmla="*/ 14 w 987"/>
                    <a:gd name="T105" fmla="*/ 645 h 481"/>
                    <a:gd name="T106" fmla="*/ 3 w 987"/>
                    <a:gd name="T107" fmla="*/ 825 h 481"/>
                    <a:gd name="T108" fmla="*/ 3 w 987"/>
                    <a:gd name="T109" fmla="*/ 996 h 481"/>
                    <a:gd name="T110" fmla="*/ 16 w 987"/>
                    <a:gd name="T111" fmla="*/ 1057 h 481"/>
                    <a:gd name="T112" fmla="*/ 36 w 987"/>
                    <a:gd name="T113" fmla="*/ 1044 h 4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7"/>
                    <a:gd name="T172" fmla="*/ 0 h 481"/>
                    <a:gd name="T173" fmla="*/ 987 w 987"/>
                    <a:gd name="T174" fmla="*/ 481 h 4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7" h="481">
                      <a:moveTo>
                        <a:pt x="66" y="455"/>
                      </a:moveTo>
                      <a:cubicBezTo>
                        <a:pt x="76" y="436"/>
                        <a:pt x="75" y="361"/>
                        <a:pt x="90" y="344"/>
                      </a:cubicBezTo>
                      <a:cubicBezTo>
                        <a:pt x="105" y="327"/>
                        <a:pt x="143" y="335"/>
                        <a:pt x="156" y="353"/>
                      </a:cubicBezTo>
                      <a:cubicBezTo>
                        <a:pt x="169" y="371"/>
                        <a:pt x="159" y="437"/>
                        <a:pt x="168" y="455"/>
                      </a:cubicBezTo>
                      <a:cubicBezTo>
                        <a:pt x="177" y="473"/>
                        <a:pt x="201" y="481"/>
                        <a:pt x="213" y="464"/>
                      </a:cubicBezTo>
                      <a:cubicBezTo>
                        <a:pt x="225" y="447"/>
                        <a:pt x="226" y="371"/>
                        <a:pt x="240" y="350"/>
                      </a:cubicBezTo>
                      <a:cubicBezTo>
                        <a:pt x="254" y="329"/>
                        <a:pt x="286" y="323"/>
                        <a:pt x="297" y="335"/>
                      </a:cubicBezTo>
                      <a:cubicBezTo>
                        <a:pt x="308" y="347"/>
                        <a:pt x="303" y="402"/>
                        <a:pt x="306" y="422"/>
                      </a:cubicBezTo>
                      <a:cubicBezTo>
                        <a:pt x="309" y="442"/>
                        <a:pt x="307" y="448"/>
                        <a:pt x="315" y="455"/>
                      </a:cubicBezTo>
                      <a:cubicBezTo>
                        <a:pt x="323" y="462"/>
                        <a:pt x="341" y="471"/>
                        <a:pt x="351" y="464"/>
                      </a:cubicBezTo>
                      <a:cubicBezTo>
                        <a:pt x="361" y="457"/>
                        <a:pt x="374" y="430"/>
                        <a:pt x="378" y="410"/>
                      </a:cubicBezTo>
                      <a:cubicBezTo>
                        <a:pt x="382" y="390"/>
                        <a:pt x="371" y="359"/>
                        <a:pt x="378" y="344"/>
                      </a:cubicBezTo>
                      <a:cubicBezTo>
                        <a:pt x="385" y="329"/>
                        <a:pt x="407" y="315"/>
                        <a:pt x="420" y="317"/>
                      </a:cubicBezTo>
                      <a:cubicBezTo>
                        <a:pt x="433" y="319"/>
                        <a:pt x="452" y="337"/>
                        <a:pt x="459" y="356"/>
                      </a:cubicBezTo>
                      <a:cubicBezTo>
                        <a:pt x="466" y="375"/>
                        <a:pt x="459" y="412"/>
                        <a:pt x="462" y="431"/>
                      </a:cubicBezTo>
                      <a:cubicBezTo>
                        <a:pt x="465" y="450"/>
                        <a:pt x="466" y="465"/>
                        <a:pt x="477" y="470"/>
                      </a:cubicBezTo>
                      <a:cubicBezTo>
                        <a:pt x="488" y="475"/>
                        <a:pt x="519" y="480"/>
                        <a:pt x="528" y="461"/>
                      </a:cubicBezTo>
                      <a:cubicBezTo>
                        <a:pt x="537" y="442"/>
                        <a:pt x="528" y="376"/>
                        <a:pt x="534" y="353"/>
                      </a:cubicBezTo>
                      <a:cubicBezTo>
                        <a:pt x="540" y="330"/>
                        <a:pt x="552" y="328"/>
                        <a:pt x="561" y="323"/>
                      </a:cubicBezTo>
                      <a:cubicBezTo>
                        <a:pt x="570" y="318"/>
                        <a:pt x="584" y="316"/>
                        <a:pt x="591" y="323"/>
                      </a:cubicBezTo>
                      <a:cubicBezTo>
                        <a:pt x="598" y="330"/>
                        <a:pt x="601" y="347"/>
                        <a:pt x="603" y="365"/>
                      </a:cubicBezTo>
                      <a:cubicBezTo>
                        <a:pt x="605" y="383"/>
                        <a:pt x="601" y="414"/>
                        <a:pt x="606" y="431"/>
                      </a:cubicBezTo>
                      <a:cubicBezTo>
                        <a:pt x="611" y="448"/>
                        <a:pt x="626" y="463"/>
                        <a:pt x="636" y="467"/>
                      </a:cubicBezTo>
                      <a:cubicBezTo>
                        <a:pt x="646" y="471"/>
                        <a:pt x="659" y="472"/>
                        <a:pt x="666" y="458"/>
                      </a:cubicBezTo>
                      <a:cubicBezTo>
                        <a:pt x="673" y="444"/>
                        <a:pt x="678" y="399"/>
                        <a:pt x="681" y="380"/>
                      </a:cubicBezTo>
                      <a:cubicBezTo>
                        <a:pt x="684" y="361"/>
                        <a:pt x="678" y="350"/>
                        <a:pt x="684" y="341"/>
                      </a:cubicBezTo>
                      <a:cubicBezTo>
                        <a:pt x="690" y="332"/>
                        <a:pt x="706" y="323"/>
                        <a:pt x="717" y="323"/>
                      </a:cubicBezTo>
                      <a:cubicBezTo>
                        <a:pt x="728" y="323"/>
                        <a:pt x="746" y="331"/>
                        <a:pt x="753" y="341"/>
                      </a:cubicBezTo>
                      <a:cubicBezTo>
                        <a:pt x="760" y="351"/>
                        <a:pt x="757" y="366"/>
                        <a:pt x="759" y="383"/>
                      </a:cubicBezTo>
                      <a:cubicBezTo>
                        <a:pt x="761" y="400"/>
                        <a:pt x="759" y="429"/>
                        <a:pt x="762" y="443"/>
                      </a:cubicBezTo>
                      <a:cubicBezTo>
                        <a:pt x="765" y="457"/>
                        <a:pt x="769" y="467"/>
                        <a:pt x="777" y="470"/>
                      </a:cubicBezTo>
                      <a:cubicBezTo>
                        <a:pt x="785" y="473"/>
                        <a:pt x="801" y="475"/>
                        <a:pt x="810" y="464"/>
                      </a:cubicBezTo>
                      <a:cubicBezTo>
                        <a:pt x="819" y="453"/>
                        <a:pt x="830" y="422"/>
                        <a:pt x="834" y="401"/>
                      </a:cubicBezTo>
                      <a:cubicBezTo>
                        <a:pt x="838" y="380"/>
                        <a:pt x="829" y="351"/>
                        <a:pt x="834" y="338"/>
                      </a:cubicBezTo>
                      <a:cubicBezTo>
                        <a:pt x="839" y="325"/>
                        <a:pt x="856" y="321"/>
                        <a:pt x="867" y="323"/>
                      </a:cubicBezTo>
                      <a:cubicBezTo>
                        <a:pt x="878" y="325"/>
                        <a:pt x="893" y="331"/>
                        <a:pt x="900" y="350"/>
                      </a:cubicBezTo>
                      <a:cubicBezTo>
                        <a:pt x="907" y="369"/>
                        <a:pt x="908" y="417"/>
                        <a:pt x="912" y="437"/>
                      </a:cubicBezTo>
                      <a:cubicBezTo>
                        <a:pt x="916" y="457"/>
                        <a:pt x="919" y="465"/>
                        <a:pt x="927" y="470"/>
                      </a:cubicBezTo>
                      <a:cubicBezTo>
                        <a:pt x="935" y="475"/>
                        <a:pt x="951" y="475"/>
                        <a:pt x="960" y="467"/>
                      </a:cubicBezTo>
                      <a:cubicBezTo>
                        <a:pt x="969" y="459"/>
                        <a:pt x="978" y="448"/>
                        <a:pt x="981" y="425"/>
                      </a:cubicBezTo>
                      <a:cubicBezTo>
                        <a:pt x="984" y="402"/>
                        <a:pt x="987" y="361"/>
                        <a:pt x="981" y="329"/>
                      </a:cubicBezTo>
                      <a:cubicBezTo>
                        <a:pt x="975" y="297"/>
                        <a:pt x="967" y="266"/>
                        <a:pt x="942" y="230"/>
                      </a:cubicBezTo>
                      <a:cubicBezTo>
                        <a:pt x="917" y="194"/>
                        <a:pt x="857" y="137"/>
                        <a:pt x="831" y="113"/>
                      </a:cubicBezTo>
                      <a:cubicBezTo>
                        <a:pt x="805" y="89"/>
                        <a:pt x="804" y="96"/>
                        <a:pt x="786" y="86"/>
                      </a:cubicBezTo>
                      <a:cubicBezTo>
                        <a:pt x="768" y="76"/>
                        <a:pt x="750" y="62"/>
                        <a:pt x="720" y="50"/>
                      </a:cubicBezTo>
                      <a:cubicBezTo>
                        <a:pt x="690" y="38"/>
                        <a:pt x="643" y="18"/>
                        <a:pt x="606" y="11"/>
                      </a:cubicBezTo>
                      <a:cubicBezTo>
                        <a:pt x="569" y="4"/>
                        <a:pt x="517" y="6"/>
                        <a:pt x="495" y="5"/>
                      </a:cubicBezTo>
                      <a:cubicBezTo>
                        <a:pt x="473" y="4"/>
                        <a:pt x="496" y="0"/>
                        <a:pt x="471" y="2"/>
                      </a:cubicBezTo>
                      <a:cubicBezTo>
                        <a:pt x="446" y="4"/>
                        <a:pt x="382" y="7"/>
                        <a:pt x="342" y="17"/>
                      </a:cubicBezTo>
                      <a:cubicBezTo>
                        <a:pt x="302" y="27"/>
                        <a:pt x="269" y="39"/>
                        <a:pt x="231" y="62"/>
                      </a:cubicBezTo>
                      <a:cubicBezTo>
                        <a:pt x="193" y="85"/>
                        <a:pt x="142" y="125"/>
                        <a:pt x="114" y="152"/>
                      </a:cubicBezTo>
                      <a:cubicBezTo>
                        <a:pt x="86" y="179"/>
                        <a:pt x="75" y="206"/>
                        <a:pt x="60" y="227"/>
                      </a:cubicBezTo>
                      <a:cubicBezTo>
                        <a:pt x="45" y="248"/>
                        <a:pt x="33" y="259"/>
                        <a:pt x="24" y="281"/>
                      </a:cubicBezTo>
                      <a:cubicBezTo>
                        <a:pt x="15" y="303"/>
                        <a:pt x="6" y="334"/>
                        <a:pt x="3" y="359"/>
                      </a:cubicBezTo>
                      <a:cubicBezTo>
                        <a:pt x="0" y="384"/>
                        <a:pt x="2" y="417"/>
                        <a:pt x="6" y="434"/>
                      </a:cubicBezTo>
                      <a:cubicBezTo>
                        <a:pt x="10" y="451"/>
                        <a:pt x="20" y="458"/>
                        <a:pt x="30" y="461"/>
                      </a:cubicBezTo>
                      <a:cubicBezTo>
                        <a:pt x="40" y="464"/>
                        <a:pt x="56" y="474"/>
                        <a:pt x="66" y="455"/>
                      </a:cubicBezTo>
                      <a:close/>
                    </a:path>
                  </a:pathLst>
                </a:custGeom>
                <a:solidFill>
                  <a:srgbClr val="5B9AD9"/>
                </a:solidFill>
                <a:ln w="9525" cap="flat" cmpd="sng">
                  <a:solidFill>
                    <a:srgbClr val="FFFFFF"/>
                  </a:solidFill>
                  <a:prstDash val="solid"/>
                  <a:round/>
                  <a:headEnd type="none" w="med" len="med"/>
                  <a:tailEnd type="none" w="med" len="med"/>
                </a:ln>
              </p:spPr>
              <p:txBody>
                <a:bodyPr wrap="none" anchor="ctr"/>
                <a:lstStyle/>
                <a:p>
                  <a:pPr>
                    <a:defRPr/>
                  </a:pPr>
                  <a:endParaRPr lang="en-US" sz="800" kern="0">
                    <a:solidFill>
                      <a:srgbClr val="FFFFFF"/>
                    </a:solidFill>
                    <a:latin typeface="Lucida Sans Unicode"/>
                    <a:cs typeface="Arial" charset="0"/>
                  </a:endParaRPr>
                </a:p>
              </p:txBody>
            </p:sp>
            <p:sp>
              <p:nvSpPr>
                <p:cNvPr id="512" name="Freeform 52"/>
                <p:cNvSpPr>
                  <a:spLocks/>
                </p:cNvSpPr>
                <p:nvPr/>
              </p:nvSpPr>
              <p:spPr bwMode="auto">
                <a:xfrm>
                  <a:off x="2237" y="4037"/>
                  <a:ext cx="127" cy="156"/>
                </a:xfrm>
                <a:custGeom>
                  <a:avLst/>
                  <a:gdLst>
                    <a:gd name="T0" fmla="*/ 15 w 787"/>
                    <a:gd name="T1" fmla="*/ 237 h 259"/>
                    <a:gd name="T2" fmla="*/ 178 w 787"/>
                    <a:gd name="T3" fmla="*/ 259 h 259"/>
                    <a:gd name="T4" fmla="*/ 393 w 787"/>
                    <a:gd name="T5" fmla="*/ 244 h 259"/>
                    <a:gd name="T6" fmla="*/ 785 w 787"/>
                    <a:gd name="T7" fmla="*/ 244 h 259"/>
                    <a:gd name="T8" fmla="*/ 787 w 787"/>
                    <a:gd name="T9" fmla="*/ 143 h 259"/>
                    <a:gd name="T10" fmla="*/ 755 w 787"/>
                    <a:gd name="T11" fmla="*/ 15 h 259"/>
                    <a:gd name="T12" fmla="*/ 718 w 787"/>
                    <a:gd name="T13" fmla="*/ 7 h 259"/>
                    <a:gd name="T14" fmla="*/ 556 w 787"/>
                    <a:gd name="T15" fmla="*/ 0 h 259"/>
                    <a:gd name="T16" fmla="*/ 30 w 787"/>
                    <a:gd name="T17" fmla="*/ 29 h 259"/>
                    <a:gd name="T18" fmla="*/ 0 w 787"/>
                    <a:gd name="T19" fmla="*/ 118 h 259"/>
                    <a:gd name="T20" fmla="*/ 7 w 787"/>
                    <a:gd name="T21" fmla="*/ 178 h 259"/>
                    <a:gd name="T22" fmla="*/ 15 w 787"/>
                    <a:gd name="T23" fmla="*/ 237 h 2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7"/>
                    <a:gd name="T37" fmla="*/ 0 h 259"/>
                    <a:gd name="T38" fmla="*/ 787 w 787"/>
                    <a:gd name="T39" fmla="*/ 259 h 2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7" h="259">
                      <a:moveTo>
                        <a:pt x="15" y="237"/>
                      </a:moveTo>
                      <a:cubicBezTo>
                        <a:pt x="81" y="241"/>
                        <a:pt x="117" y="249"/>
                        <a:pt x="178" y="259"/>
                      </a:cubicBezTo>
                      <a:cubicBezTo>
                        <a:pt x="279" y="251"/>
                        <a:pt x="293" y="236"/>
                        <a:pt x="393" y="244"/>
                      </a:cubicBezTo>
                      <a:cubicBezTo>
                        <a:pt x="521" y="228"/>
                        <a:pt x="655" y="244"/>
                        <a:pt x="785" y="244"/>
                      </a:cubicBezTo>
                      <a:lnTo>
                        <a:pt x="787" y="143"/>
                      </a:lnTo>
                      <a:cubicBezTo>
                        <a:pt x="776" y="100"/>
                        <a:pt x="774" y="54"/>
                        <a:pt x="755" y="15"/>
                      </a:cubicBezTo>
                      <a:cubicBezTo>
                        <a:pt x="749" y="3"/>
                        <a:pt x="730" y="7"/>
                        <a:pt x="718" y="7"/>
                      </a:cubicBezTo>
                      <a:cubicBezTo>
                        <a:pt x="664" y="2"/>
                        <a:pt x="556" y="0"/>
                        <a:pt x="556" y="0"/>
                      </a:cubicBezTo>
                      <a:cubicBezTo>
                        <a:pt x="379" y="18"/>
                        <a:pt x="207" y="24"/>
                        <a:pt x="30" y="29"/>
                      </a:cubicBezTo>
                      <a:cubicBezTo>
                        <a:pt x="20" y="58"/>
                        <a:pt x="9" y="88"/>
                        <a:pt x="0" y="118"/>
                      </a:cubicBezTo>
                      <a:cubicBezTo>
                        <a:pt x="2" y="138"/>
                        <a:pt x="4" y="158"/>
                        <a:pt x="7" y="178"/>
                      </a:cubicBezTo>
                      <a:cubicBezTo>
                        <a:pt x="9" y="197"/>
                        <a:pt x="15" y="237"/>
                        <a:pt x="15" y="237"/>
                      </a:cubicBezTo>
                      <a:close/>
                    </a:path>
                  </a:pathLst>
                </a:custGeom>
                <a:solidFill>
                  <a:srgbClr val="5B9AD9"/>
                </a:solidFill>
                <a:ln w="9525" cap="flat" cmpd="sng">
                  <a:noFill/>
                  <a:prstDash val="solid"/>
                  <a:round/>
                  <a:headEnd/>
                  <a:tailEnd/>
                </a:ln>
              </p:spPr>
              <p:txBody>
                <a:bodyPr wrap="none" anchor="ctr">
                  <a:spAutoFit/>
                </a:bodyPr>
                <a:lstStyle/>
                <a:p>
                  <a:pPr>
                    <a:defRPr/>
                  </a:pPr>
                  <a:endParaRPr lang="en-US" sz="800" kern="0">
                    <a:solidFill>
                      <a:srgbClr val="FFFFFF"/>
                    </a:solidFill>
                    <a:latin typeface="Lucida Sans Unicode"/>
                    <a:cs typeface="Arial" charset="0"/>
                  </a:endParaRPr>
                </a:p>
              </p:txBody>
            </p:sp>
          </p:grpSp>
          <p:grpSp>
            <p:nvGrpSpPr>
              <p:cNvPr id="283681" name="Group 53"/>
              <p:cNvGrpSpPr>
                <a:grpSpLocks/>
              </p:cNvGrpSpPr>
              <p:nvPr/>
            </p:nvGrpSpPr>
            <p:grpSpPr bwMode="auto">
              <a:xfrm>
                <a:off x="4224" y="2928"/>
                <a:ext cx="374" cy="288"/>
                <a:chOff x="1325" y="1891"/>
                <a:chExt cx="374" cy="288"/>
              </a:xfrm>
            </p:grpSpPr>
            <p:sp>
              <p:nvSpPr>
                <p:cNvPr id="506" name="Oval 54"/>
                <p:cNvSpPr>
                  <a:spLocks noChangeArrowheads="1"/>
                </p:cNvSpPr>
                <p:nvPr/>
              </p:nvSpPr>
              <p:spPr bwMode="auto">
                <a:xfrm rot="5400000">
                  <a:off x="1350" y="1919"/>
                  <a:ext cx="98" cy="136"/>
                </a:xfrm>
                <a:prstGeom prst="ellipse">
                  <a:avLst/>
                </a:prstGeom>
                <a:solidFill>
                  <a:srgbClr val="006AD0"/>
                </a:solidFill>
                <a:ln w="12700">
                  <a:solidFill>
                    <a:srgbClr val="006AD0"/>
                  </a:solidFill>
                  <a:round/>
                  <a:headEnd type="none" w="sm" len="sm"/>
                  <a:tailEnd type="none" w="sm" len="sm"/>
                </a:ln>
              </p:spPr>
              <p:txBody>
                <a:bodyPr wrap="none" anchor="ctr"/>
                <a:lstStyle/>
                <a:p>
                  <a:pPr>
                    <a:defRPr/>
                  </a:pPr>
                  <a:endParaRPr lang="de-CH" sz="800" kern="0">
                    <a:solidFill>
                      <a:srgbClr val="FFFFFF"/>
                    </a:solidFill>
                    <a:latin typeface="Lucida Sans Unicode"/>
                    <a:cs typeface="Arial" charset="0"/>
                  </a:endParaRPr>
                </a:p>
              </p:txBody>
            </p:sp>
            <p:sp>
              <p:nvSpPr>
                <p:cNvPr id="507" name="Oval 55"/>
                <p:cNvSpPr>
                  <a:spLocks noChangeArrowheads="1"/>
                </p:cNvSpPr>
                <p:nvPr/>
              </p:nvSpPr>
              <p:spPr bwMode="auto">
                <a:xfrm rot="5400000">
                  <a:off x="1442" y="2015"/>
                  <a:ext cx="94" cy="135"/>
                </a:xfrm>
                <a:prstGeom prst="ellipse">
                  <a:avLst/>
                </a:prstGeom>
                <a:solidFill>
                  <a:srgbClr val="006AD0"/>
                </a:solidFill>
                <a:ln w="12700">
                  <a:solidFill>
                    <a:srgbClr val="006AD0"/>
                  </a:solidFill>
                  <a:round/>
                  <a:headEnd type="none" w="sm" len="sm"/>
                  <a:tailEnd type="none" w="sm" len="sm"/>
                </a:ln>
              </p:spPr>
              <p:txBody>
                <a:bodyPr wrap="none" anchor="ctr"/>
                <a:lstStyle/>
                <a:p>
                  <a:pPr>
                    <a:defRPr/>
                  </a:pPr>
                  <a:endParaRPr lang="de-CH" sz="800" kern="0">
                    <a:solidFill>
                      <a:srgbClr val="FFFFFF"/>
                    </a:solidFill>
                    <a:latin typeface="Lucida Sans Unicode"/>
                    <a:cs typeface="Arial" charset="0"/>
                  </a:endParaRPr>
                </a:p>
              </p:txBody>
            </p:sp>
            <p:sp>
              <p:nvSpPr>
                <p:cNvPr id="508" name="Oval 56"/>
                <p:cNvSpPr>
                  <a:spLocks noChangeArrowheads="1"/>
                </p:cNvSpPr>
                <p:nvPr/>
              </p:nvSpPr>
              <p:spPr bwMode="auto">
                <a:xfrm rot="5400000">
                  <a:off x="1586" y="2016"/>
                  <a:ext cx="94" cy="134"/>
                </a:xfrm>
                <a:prstGeom prst="ellipse">
                  <a:avLst/>
                </a:prstGeom>
                <a:solidFill>
                  <a:srgbClr val="006AD0"/>
                </a:solidFill>
                <a:ln w="12700">
                  <a:solidFill>
                    <a:srgbClr val="006AD0"/>
                  </a:solidFill>
                  <a:round/>
                  <a:headEnd type="none" w="sm" len="sm"/>
                  <a:tailEnd type="none" w="sm" len="sm"/>
                </a:ln>
              </p:spPr>
              <p:txBody>
                <a:bodyPr wrap="none" anchor="ctr"/>
                <a:lstStyle/>
                <a:p>
                  <a:pPr>
                    <a:defRPr/>
                  </a:pPr>
                  <a:endParaRPr lang="de-CH" sz="800" kern="0">
                    <a:solidFill>
                      <a:srgbClr val="FFFFFF"/>
                    </a:solidFill>
                    <a:latin typeface="Lucida Sans Unicode"/>
                    <a:cs typeface="Arial" charset="0"/>
                  </a:endParaRPr>
                </a:p>
              </p:txBody>
            </p:sp>
            <p:sp>
              <p:nvSpPr>
                <p:cNvPr id="509" name="Oval 57"/>
                <p:cNvSpPr>
                  <a:spLocks noChangeArrowheads="1"/>
                </p:cNvSpPr>
                <p:nvPr/>
              </p:nvSpPr>
              <p:spPr bwMode="auto">
                <a:xfrm rot="5400000">
                  <a:off x="1358" y="2063"/>
                  <a:ext cx="99" cy="136"/>
                </a:xfrm>
                <a:prstGeom prst="ellipse">
                  <a:avLst/>
                </a:prstGeom>
                <a:solidFill>
                  <a:srgbClr val="006AD0"/>
                </a:solidFill>
                <a:ln w="12700">
                  <a:solidFill>
                    <a:srgbClr val="006AD0"/>
                  </a:solidFill>
                  <a:round/>
                  <a:headEnd type="none" w="sm" len="sm"/>
                  <a:tailEnd type="none" w="sm" len="sm"/>
                </a:ln>
              </p:spPr>
              <p:txBody>
                <a:bodyPr wrap="none" anchor="ctr"/>
                <a:lstStyle/>
                <a:p>
                  <a:pPr>
                    <a:defRPr/>
                  </a:pPr>
                  <a:endParaRPr lang="de-CH" sz="800" kern="0">
                    <a:solidFill>
                      <a:srgbClr val="FFFFFF"/>
                    </a:solidFill>
                    <a:latin typeface="Lucida Sans Unicode"/>
                    <a:cs typeface="Arial" charset="0"/>
                  </a:endParaRPr>
                </a:p>
              </p:txBody>
            </p:sp>
            <p:sp>
              <p:nvSpPr>
                <p:cNvPr id="510" name="Oval 58"/>
                <p:cNvSpPr>
                  <a:spLocks noChangeArrowheads="1"/>
                </p:cNvSpPr>
                <p:nvPr/>
              </p:nvSpPr>
              <p:spPr bwMode="auto">
                <a:xfrm rot="5400000">
                  <a:off x="1488" y="1870"/>
                  <a:ext cx="100" cy="134"/>
                </a:xfrm>
                <a:prstGeom prst="ellipse">
                  <a:avLst/>
                </a:prstGeom>
                <a:solidFill>
                  <a:srgbClr val="006AD0"/>
                </a:solidFill>
                <a:ln w="12700">
                  <a:solidFill>
                    <a:srgbClr val="006AD0"/>
                  </a:solidFill>
                  <a:round/>
                  <a:headEnd type="none" w="sm" len="sm"/>
                  <a:tailEnd type="none" w="sm" len="sm"/>
                </a:ln>
              </p:spPr>
              <p:txBody>
                <a:bodyPr wrap="none" anchor="ctr"/>
                <a:lstStyle/>
                <a:p>
                  <a:pPr>
                    <a:defRPr/>
                  </a:pPr>
                  <a:endParaRPr lang="de-CH" sz="800" kern="0">
                    <a:solidFill>
                      <a:srgbClr val="FFFFFF"/>
                    </a:solidFill>
                    <a:latin typeface="Lucida Sans Unicode"/>
                    <a:cs typeface="Arial" charset="0"/>
                  </a:endParaRPr>
                </a:p>
              </p:txBody>
            </p:sp>
          </p:grpSp>
          <p:sp>
            <p:nvSpPr>
              <p:cNvPr id="502" name="Rectangle 59"/>
              <p:cNvSpPr>
                <a:spLocks noChangeArrowheads="1"/>
              </p:cNvSpPr>
              <p:nvPr/>
            </p:nvSpPr>
            <p:spPr bwMode="auto">
              <a:xfrm>
                <a:off x="4317" y="3216"/>
                <a:ext cx="100" cy="111"/>
              </a:xfrm>
              <a:prstGeom prst="rect">
                <a:avLst/>
              </a:prstGeom>
              <a:noFill/>
              <a:ln w="9525">
                <a:noFill/>
                <a:miter lim="800000"/>
                <a:headEnd/>
                <a:tailEnd/>
              </a:ln>
            </p:spPr>
            <p:txBody>
              <a:bodyPr wrap="none" lIns="0" tIns="0" rIns="0" bIns="0">
                <a:spAutoFit/>
              </a:bodyPr>
              <a:lstStyle/>
              <a:p>
                <a:pPr defTabSz="762000" eaLnBrk="0" hangingPunct="0">
                  <a:defRPr/>
                </a:pPr>
                <a:r>
                  <a:rPr lang="en-US" sz="1000" b="1" kern="0" dirty="0">
                    <a:solidFill>
                      <a:srgbClr val="000000"/>
                    </a:solidFill>
                    <a:latin typeface="Lucida Sans Unicode"/>
                    <a:ea typeface="Arial Unicode MS" pitchFamily="34" charset="-128"/>
                    <a:cs typeface="Arial" charset="0"/>
                  </a:rPr>
                  <a:t>BP</a:t>
                </a:r>
                <a:endParaRPr lang="en-US" b="1" kern="0" dirty="0">
                  <a:solidFill>
                    <a:srgbClr val="FAB900"/>
                  </a:solidFill>
                  <a:latin typeface="Lucida Sans Unicode"/>
                  <a:ea typeface="Arial Unicode MS" pitchFamily="34" charset="-128"/>
                  <a:cs typeface="Arial" charset="0"/>
                </a:endParaRPr>
              </a:p>
            </p:txBody>
          </p:sp>
          <p:sp>
            <p:nvSpPr>
              <p:cNvPr id="503" name="Rectangle 60"/>
              <p:cNvSpPr>
                <a:spLocks noChangeArrowheads="1"/>
              </p:cNvSpPr>
              <p:nvPr/>
            </p:nvSpPr>
            <p:spPr bwMode="auto">
              <a:xfrm>
                <a:off x="4056" y="3278"/>
                <a:ext cx="100" cy="111"/>
              </a:xfrm>
              <a:prstGeom prst="rect">
                <a:avLst/>
              </a:prstGeom>
              <a:noFill/>
              <a:ln w="9525">
                <a:noFill/>
                <a:miter lim="800000"/>
                <a:headEnd/>
                <a:tailEnd/>
              </a:ln>
            </p:spPr>
            <p:txBody>
              <a:bodyPr wrap="none" lIns="0" tIns="0" rIns="0" bIns="0">
                <a:spAutoFit/>
              </a:bodyPr>
              <a:lstStyle/>
              <a:p>
                <a:pPr defTabSz="762000" eaLnBrk="0" hangingPunct="0">
                  <a:defRPr/>
                </a:pPr>
                <a:r>
                  <a:rPr lang="en-US" sz="1000" b="1" kern="0">
                    <a:solidFill>
                      <a:srgbClr val="000000"/>
                    </a:solidFill>
                    <a:latin typeface="Lucida Sans Unicode"/>
                    <a:ea typeface="Arial Unicode MS" pitchFamily="34" charset="-128"/>
                    <a:cs typeface="Arial" charset="0"/>
                  </a:rPr>
                  <a:t>BP</a:t>
                </a:r>
                <a:endParaRPr lang="en-US" b="1" kern="0">
                  <a:solidFill>
                    <a:srgbClr val="FAB900"/>
                  </a:solidFill>
                  <a:latin typeface="Lucida Sans Unicode"/>
                  <a:ea typeface="Arial Unicode MS" pitchFamily="34" charset="-128"/>
                  <a:cs typeface="Arial" charset="0"/>
                </a:endParaRPr>
              </a:p>
            </p:txBody>
          </p:sp>
          <p:sp>
            <p:nvSpPr>
              <p:cNvPr id="504" name="Rectangle 61"/>
              <p:cNvSpPr>
                <a:spLocks noChangeArrowheads="1"/>
              </p:cNvSpPr>
              <p:nvPr/>
            </p:nvSpPr>
            <p:spPr bwMode="auto">
              <a:xfrm>
                <a:off x="4070" y="3119"/>
                <a:ext cx="100" cy="111"/>
              </a:xfrm>
              <a:prstGeom prst="rect">
                <a:avLst/>
              </a:prstGeom>
              <a:noFill/>
              <a:ln w="9525">
                <a:noFill/>
                <a:miter lim="800000"/>
                <a:headEnd/>
                <a:tailEnd/>
              </a:ln>
            </p:spPr>
            <p:txBody>
              <a:bodyPr wrap="none" lIns="0" tIns="0" rIns="0" bIns="0">
                <a:spAutoFit/>
              </a:bodyPr>
              <a:lstStyle/>
              <a:p>
                <a:pPr defTabSz="762000" eaLnBrk="0" hangingPunct="0">
                  <a:defRPr/>
                </a:pPr>
                <a:r>
                  <a:rPr lang="en-US" sz="1000" b="1" kern="0">
                    <a:solidFill>
                      <a:srgbClr val="000000"/>
                    </a:solidFill>
                    <a:latin typeface="Lucida Sans Unicode"/>
                    <a:ea typeface="Arial Unicode MS" pitchFamily="34" charset="-128"/>
                    <a:cs typeface="Arial" charset="0"/>
                  </a:rPr>
                  <a:t>BP</a:t>
                </a:r>
                <a:endParaRPr lang="en-US" b="1" kern="0">
                  <a:solidFill>
                    <a:srgbClr val="FAB900"/>
                  </a:solidFill>
                  <a:latin typeface="Lucida Sans Unicode"/>
                  <a:ea typeface="Arial Unicode MS" pitchFamily="34" charset="-128"/>
                  <a:cs typeface="Arial" charset="0"/>
                </a:endParaRPr>
              </a:p>
            </p:txBody>
          </p:sp>
          <p:sp>
            <p:nvSpPr>
              <p:cNvPr id="505" name="Rectangle 62"/>
              <p:cNvSpPr>
                <a:spLocks noChangeArrowheads="1"/>
              </p:cNvSpPr>
              <p:nvPr/>
            </p:nvSpPr>
            <p:spPr bwMode="auto">
              <a:xfrm>
                <a:off x="4646" y="3216"/>
                <a:ext cx="100" cy="111"/>
              </a:xfrm>
              <a:prstGeom prst="rect">
                <a:avLst/>
              </a:prstGeom>
              <a:noFill/>
              <a:ln w="9525">
                <a:noFill/>
                <a:miter lim="800000"/>
                <a:headEnd/>
                <a:tailEnd/>
              </a:ln>
            </p:spPr>
            <p:txBody>
              <a:bodyPr wrap="none" lIns="0" tIns="0" rIns="0" bIns="0">
                <a:spAutoFit/>
              </a:bodyPr>
              <a:lstStyle/>
              <a:p>
                <a:pPr defTabSz="762000" eaLnBrk="0" hangingPunct="0">
                  <a:defRPr/>
                </a:pPr>
                <a:r>
                  <a:rPr lang="en-US" sz="1000" b="1" kern="0">
                    <a:solidFill>
                      <a:srgbClr val="000000"/>
                    </a:solidFill>
                    <a:latin typeface="Lucida Sans Unicode"/>
                    <a:ea typeface="Arial Unicode MS" pitchFamily="34" charset="-128"/>
                    <a:cs typeface="Arial" charset="0"/>
                  </a:rPr>
                  <a:t>BP</a:t>
                </a:r>
                <a:endParaRPr lang="en-US" b="1" kern="0">
                  <a:solidFill>
                    <a:srgbClr val="FAB900"/>
                  </a:solidFill>
                  <a:latin typeface="Lucida Sans Unicode"/>
                  <a:ea typeface="Arial Unicode MS" pitchFamily="34" charset="-128"/>
                  <a:cs typeface="Arial" charset="0"/>
                </a:endParaRPr>
              </a:p>
            </p:txBody>
          </p:sp>
        </p:grpSp>
        <p:sp>
          <p:nvSpPr>
            <p:cNvPr id="489" name="Rectangle 63"/>
            <p:cNvSpPr>
              <a:spLocks noChangeArrowheads="1"/>
            </p:cNvSpPr>
            <p:nvPr/>
          </p:nvSpPr>
          <p:spPr bwMode="auto">
            <a:xfrm>
              <a:off x="4545" y="3055"/>
              <a:ext cx="274" cy="140"/>
            </a:xfrm>
            <a:prstGeom prst="rect">
              <a:avLst/>
            </a:prstGeom>
            <a:noFill/>
            <a:ln w="9525">
              <a:noFill/>
              <a:miter lim="800000"/>
              <a:headEnd/>
              <a:tailEnd/>
            </a:ln>
          </p:spPr>
          <p:txBody>
            <a:bodyPr wrap="none" lIns="0" tIns="0" rIns="0" bIns="0">
              <a:spAutoFit/>
            </a:bodyPr>
            <a:lstStyle/>
            <a:p>
              <a:pPr defTabSz="762000" eaLnBrk="0" hangingPunct="0">
                <a:defRPr/>
              </a:pPr>
              <a:r>
                <a:rPr lang="en-US" sz="1400" b="1" kern="0">
                  <a:solidFill>
                    <a:srgbClr val="000000"/>
                  </a:solidFill>
                  <a:latin typeface="Lucida Sans Unicode"/>
                  <a:ea typeface="Arial Unicode MS" pitchFamily="34" charset="-128"/>
                  <a:cs typeface="Arial" charset="0"/>
                </a:rPr>
                <a:t>Bone</a:t>
              </a:r>
              <a:endParaRPr lang="en-US" sz="1400" b="1" kern="0">
                <a:solidFill>
                  <a:srgbClr val="FAB900"/>
                </a:solidFill>
                <a:latin typeface="Lucida Sans Unicode"/>
                <a:ea typeface="Arial Unicode MS" pitchFamily="34" charset="-128"/>
                <a:cs typeface="Arial" charset="0"/>
              </a:endParaRPr>
            </a:p>
          </p:txBody>
        </p:sp>
        <p:sp>
          <p:nvSpPr>
            <p:cNvPr id="490" name="Freeform 64"/>
            <p:cNvSpPr>
              <a:spLocks/>
            </p:cNvSpPr>
            <p:nvPr/>
          </p:nvSpPr>
          <p:spPr bwMode="auto">
            <a:xfrm>
              <a:off x="4646" y="2882"/>
              <a:ext cx="119" cy="140"/>
            </a:xfrm>
            <a:custGeom>
              <a:avLst/>
              <a:gdLst>
                <a:gd name="T0" fmla="*/ 0 w 528"/>
                <a:gd name="T1" fmla="*/ 40 h 120"/>
                <a:gd name="T2" fmla="*/ 1132 w 528"/>
                <a:gd name="T3" fmla="*/ 515 h 120"/>
                <a:gd name="T4" fmla="*/ 1417 w 528"/>
                <a:gd name="T5" fmla="*/ 515 h 120"/>
                <a:gd name="T6" fmla="*/ 1701 w 528"/>
                <a:gd name="T7" fmla="*/ 515 h 120"/>
                <a:gd name="T8" fmla="*/ 1984 w 528"/>
                <a:gd name="T9" fmla="*/ 515 h 120"/>
                <a:gd name="T10" fmla="*/ 2269 w 528"/>
                <a:gd name="T11" fmla="*/ 515 h 120"/>
                <a:gd name="T12" fmla="*/ 2548 w 528"/>
                <a:gd name="T13" fmla="*/ 277 h 120"/>
                <a:gd name="T14" fmla="*/ 2832 w 528"/>
                <a:gd name="T15" fmla="*/ 40 h 120"/>
                <a:gd name="T16" fmla="*/ 3117 w 528"/>
                <a:gd name="T17" fmla="*/ 4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8"/>
                <a:gd name="T28" fmla="*/ 0 h 120"/>
                <a:gd name="T29" fmla="*/ 528 w 528"/>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8" h="120">
                  <a:moveTo>
                    <a:pt x="0" y="8"/>
                  </a:moveTo>
                  <a:cubicBezTo>
                    <a:pt x="76" y="48"/>
                    <a:pt x="152" y="88"/>
                    <a:pt x="192" y="104"/>
                  </a:cubicBezTo>
                  <a:cubicBezTo>
                    <a:pt x="232" y="120"/>
                    <a:pt x="224" y="104"/>
                    <a:pt x="240" y="104"/>
                  </a:cubicBezTo>
                  <a:cubicBezTo>
                    <a:pt x="256" y="104"/>
                    <a:pt x="272" y="104"/>
                    <a:pt x="288" y="104"/>
                  </a:cubicBezTo>
                  <a:cubicBezTo>
                    <a:pt x="304" y="104"/>
                    <a:pt x="320" y="104"/>
                    <a:pt x="336" y="104"/>
                  </a:cubicBezTo>
                  <a:cubicBezTo>
                    <a:pt x="352" y="104"/>
                    <a:pt x="368" y="112"/>
                    <a:pt x="384" y="104"/>
                  </a:cubicBezTo>
                  <a:cubicBezTo>
                    <a:pt x="400" y="96"/>
                    <a:pt x="416" y="72"/>
                    <a:pt x="432" y="56"/>
                  </a:cubicBezTo>
                  <a:cubicBezTo>
                    <a:pt x="448" y="40"/>
                    <a:pt x="464" y="16"/>
                    <a:pt x="480" y="8"/>
                  </a:cubicBezTo>
                  <a:cubicBezTo>
                    <a:pt x="496" y="0"/>
                    <a:pt x="520" y="8"/>
                    <a:pt x="528" y="8"/>
                  </a:cubicBezTo>
                </a:path>
              </a:pathLst>
            </a:custGeom>
            <a:noFill/>
            <a:ln w="57150" cap="flat" cmpd="sng">
              <a:solidFill>
                <a:srgbClr val="CC3300"/>
              </a:solidFill>
              <a:prstDash val="solid"/>
              <a:round/>
              <a:headEnd/>
              <a:tailEnd/>
            </a:ln>
          </p:spPr>
          <p:txBody>
            <a:bodyPr wrap="none" anchor="ctr">
              <a:spAutoFit/>
            </a:bodyPr>
            <a:lstStyle/>
            <a:p>
              <a:pPr>
                <a:defRPr/>
              </a:pPr>
              <a:endParaRPr lang="en-US" sz="800" kern="0">
                <a:solidFill>
                  <a:srgbClr val="FFFFFF"/>
                </a:solidFill>
                <a:latin typeface="Lucida Sans Unicode"/>
                <a:cs typeface="Arial" charset="0"/>
              </a:endParaRPr>
            </a:p>
          </p:txBody>
        </p:sp>
        <p:sp>
          <p:nvSpPr>
            <p:cNvPr id="491" name="Rectangle 65"/>
            <p:cNvSpPr>
              <a:spLocks noChangeArrowheads="1"/>
            </p:cNvSpPr>
            <p:nvPr/>
          </p:nvSpPr>
          <p:spPr bwMode="auto">
            <a:xfrm>
              <a:off x="4903" y="2946"/>
              <a:ext cx="93" cy="100"/>
            </a:xfrm>
            <a:prstGeom prst="rect">
              <a:avLst/>
            </a:prstGeom>
            <a:noFill/>
            <a:ln w="9525">
              <a:noFill/>
              <a:miter lim="800000"/>
              <a:headEnd/>
              <a:tailEnd/>
            </a:ln>
          </p:spPr>
          <p:txBody>
            <a:bodyPr wrap="none" lIns="0" tIns="0" rIns="0" bIns="0">
              <a:spAutoFit/>
            </a:bodyPr>
            <a:lstStyle/>
            <a:p>
              <a:pPr defTabSz="762000" eaLnBrk="0" hangingPunct="0">
                <a:defRPr/>
              </a:pPr>
              <a:r>
                <a:rPr lang="en-US" sz="1000" b="1" kern="0">
                  <a:solidFill>
                    <a:srgbClr val="000000"/>
                  </a:solidFill>
                  <a:latin typeface="Lucida Sans Unicode"/>
                  <a:ea typeface="Arial Unicode MS" pitchFamily="34" charset="-128"/>
                  <a:cs typeface="Arial" charset="0"/>
                </a:rPr>
                <a:t>BP</a:t>
              </a:r>
              <a:endParaRPr lang="en-US" b="1" kern="0">
                <a:solidFill>
                  <a:srgbClr val="FAB900"/>
                </a:solidFill>
                <a:latin typeface="Lucida Sans Unicode"/>
                <a:ea typeface="Arial Unicode MS" pitchFamily="34" charset="-128"/>
                <a:cs typeface="Arial" charset="0"/>
              </a:endParaRPr>
            </a:p>
          </p:txBody>
        </p:sp>
        <p:sp>
          <p:nvSpPr>
            <p:cNvPr id="492" name="Rectangle 66"/>
            <p:cNvSpPr>
              <a:spLocks noChangeArrowheads="1"/>
            </p:cNvSpPr>
            <p:nvPr/>
          </p:nvSpPr>
          <p:spPr bwMode="auto">
            <a:xfrm>
              <a:off x="5128" y="2946"/>
              <a:ext cx="93" cy="100"/>
            </a:xfrm>
            <a:prstGeom prst="rect">
              <a:avLst/>
            </a:prstGeom>
            <a:noFill/>
            <a:ln w="9525">
              <a:noFill/>
              <a:miter lim="800000"/>
              <a:headEnd/>
              <a:tailEnd/>
            </a:ln>
          </p:spPr>
          <p:txBody>
            <a:bodyPr wrap="none" lIns="0" tIns="0" rIns="0" bIns="0">
              <a:spAutoFit/>
            </a:bodyPr>
            <a:lstStyle/>
            <a:p>
              <a:pPr defTabSz="762000" eaLnBrk="0" hangingPunct="0">
                <a:defRPr/>
              </a:pPr>
              <a:r>
                <a:rPr lang="en-US" sz="1000" b="1" kern="0">
                  <a:solidFill>
                    <a:srgbClr val="000000"/>
                  </a:solidFill>
                  <a:latin typeface="Lucida Sans Unicode"/>
                  <a:ea typeface="Arial Unicode MS" pitchFamily="34" charset="-128"/>
                  <a:cs typeface="Arial" charset="0"/>
                </a:rPr>
                <a:t>BP</a:t>
              </a:r>
              <a:endParaRPr lang="en-US" b="1" kern="0">
                <a:solidFill>
                  <a:srgbClr val="FAB900"/>
                </a:solidFill>
                <a:latin typeface="Lucida Sans Unicode"/>
                <a:ea typeface="Arial Unicode MS" pitchFamily="34" charset="-128"/>
                <a:cs typeface="Arial" charset="0"/>
              </a:endParaRPr>
            </a:p>
          </p:txBody>
        </p:sp>
        <p:sp>
          <p:nvSpPr>
            <p:cNvPr id="493" name="Rectangle 67"/>
            <p:cNvSpPr>
              <a:spLocks noChangeArrowheads="1"/>
            </p:cNvSpPr>
            <p:nvPr/>
          </p:nvSpPr>
          <p:spPr bwMode="auto">
            <a:xfrm>
              <a:off x="5277" y="2874"/>
              <a:ext cx="93" cy="100"/>
            </a:xfrm>
            <a:prstGeom prst="rect">
              <a:avLst/>
            </a:prstGeom>
            <a:noFill/>
            <a:ln w="9525">
              <a:noFill/>
              <a:miter lim="800000"/>
              <a:headEnd/>
              <a:tailEnd/>
            </a:ln>
          </p:spPr>
          <p:txBody>
            <a:bodyPr wrap="none" lIns="0" tIns="0" rIns="0" bIns="0">
              <a:spAutoFit/>
            </a:bodyPr>
            <a:lstStyle/>
            <a:p>
              <a:pPr defTabSz="762000" eaLnBrk="0" hangingPunct="0">
                <a:defRPr/>
              </a:pPr>
              <a:r>
                <a:rPr lang="en-US" sz="1000" b="1" kern="0">
                  <a:solidFill>
                    <a:srgbClr val="000000"/>
                  </a:solidFill>
                  <a:latin typeface="Lucida Sans Unicode"/>
                  <a:ea typeface="Arial Unicode MS" pitchFamily="34" charset="-128"/>
                  <a:cs typeface="Arial" charset="0"/>
                </a:rPr>
                <a:t>BP</a:t>
              </a:r>
              <a:endParaRPr lang="en-US" b="1" kern="0">
                <a:solidFill>
                  <a:srgbClr val="FAB900"/>
                </a:solidFill>
                <a:latin typeface="Lucida Sans Unicode"/>
                <a:ea typeface="Arial Unicode MS" pitchFamily="34" charset="-128"/>
                <a:cs typeface="Arial" charset="0"/>
              </a:endParaRPr>
            </a:p>
          </p:txBody>
        </p:sp>
        <p:sp>
          <p:nvSpPr>
            <p:cNvPr id="494" name="Rectangle 68"/>
            <p:cNvSpPr>
              <a:spLocks noChangeArrowheads="1"/>
            </p:cNvSpPr>
            <p:nvPr/>
          </p:nvSpPr>
          <p:spPr bwMode="auto">
            <a:xfrm>
              <a:off x="4731" y="2874"/>
              <a:ext cx="93" cy="100"/>
            </a:xfrm>
            <a:prstGeom prst="rect">
              <a:avLst/>
            </a:prstGeom>
            <a:noFill/>
            <a:ln w="9525">
              <a:noFill/>
              <a:miter lim="800000"/>
              <a:headEnd/>
              <a:tailEnd/>
            </a:ln>
          </p:spPr>
          <p:txBody>
            <a:bodyPr wrap="none" lIns="0" tIns="0" rIns="0" bIns="0">
              <a:spAutoFit/>
            </a:bodyPr>
            <a:lstStyle/>
            <a:p>
              <a:pPr defTabSz="762000" eaLnBrk="0" hangingPunct="0">
                <a:defRPr/>
              </a:pPr>
              <a:r>
                <a:rPr lang="en-US" sz="1000" b="1" kern="0">
                  <a:solidFill>
                    <a:srgbClr val="000000"/>
                  </a:solidFill>
                  <a:latin typeface="Lucida Sans Unicode"/>
                  <a:ea typeface="Arial Unicode MS" pitchFamily="34" charset="-128"/>
                  <a:cs typeface="Arial" charset="0"/>
                </a:rPr>
                <a:t>BP</a:t>
              </a:r>
              <a:endParaRPr lang="en-US" b="1" kern="0">
                <a:solidFill>
                  <a:srgbClr val="FAB900"/>
                </a:solidFill>
                <a:latin typeface="Lucida Sans Unicode"/>
                <a:ea typeface="Arial Unicode MS" pitchFamily="34" charset="-128"/>
                <a:cs typeface="Arial" charset="0"/>
              </a:endParaRPr>
            </a:p>
          </p:txBody>
        </p:sp>
      </p:grpSp>
      <p:sp>
        <p:nvSpPr>
          <p:cNvPr id="283658" name="Text Box 26"/>
          <p:cNvSpPr txBox="1">
            <a:spLocks noChangeArrowheads="1"/>
          </p:cNvSpPr>
          <p:nvPr/>
        </p:nvSpPr>
        <p:spPr bwMode="auto">
          <a:xfrm>
            <a:off x="6240463" y="5732464"/>
            <a:ext cx="417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spcBef>
                <a:spcPct val="20000"/>
              </a:spcBef>
              <a:buFont typeface="Arial" pitchFamily="34" charset="0"/>
              <a:buChar char="•"/>
              <a:defRPr sz="3200">
                <a:solidFill>
                  <a:schemeClr val="tx1"/>
                </a:solidFill>
                <a:latin typeface="Calibri" pitchFamily="34" charset="0"/>
              </a:defRPr>
            </a:lvl1pPr>
            <a:lvl2pPr marL="742950" indent="-285750" defTabSz="762000" eaLnBrk="0" hangingPunct="0">
              <a:spcBef>
                <a:spcPct val="20000"/>
              </a:spcBef>
              <a:buFont typeface="Arial" pitchFamily="34" charset="0"/>
              <a:buChar char="–"/>
              <a:defRPr sz="2800">
                <a:solidFill>
                  <a:schemeClr val="tx1"/>
                </a:solidFill>
                <a:latin typeface="Calibri" pitchFamily="34" charset="0"/>
              </a:defRPr>
            </a:lvl2pPr>
            <a:lvl3pPr marL="1143000" indent="-228600" defTabSz="762000" eaLnBrk="0" hangingPunct="0">
              <a:spcBef>
                <a:spcPct val="20000"/>
              </a:spcBef>
              <a:buFont typeface="Arial" pitchFamily="34" charset="0"/>
              <a:buChar char="•"/>
              <a:defRPr sz="2400">
                <a:solidFill>
                  <a:schemeClr val="tx1"/>
                </a:solidFill>
                <a:latin typeface="Calibri" pitchFamily="34" charset="0"/>
              </a:defRPr>
            </a:lvl3pPr>
            <a:lvl4pPr marL="1600200" indent="-228600" defTabSz="762000" eaLnBrk="0" hangingPunct="0">
              <a:spcBef>
                <a:spcPct val="20000"/>
              </a:spcBef>
              <a:buFont typeface="Arial" pitchFamily="34" charset="0"/>
              <a:buChar char="–"/>
              <a:defRPr sz="2000">
                <a:solidFill>
                  <a:schemeClr val="tx1"/>
                </a:solidFill>
                <a:latin typeface="Calibri" pitchFamily="34" charset="0"/>
              </a:defRPr>
            </a:lvl4pPr>
            <a:lvl5pPr marL="2057400" indent="-228600" defTabSz="762000" eaLnBrk="0" hangingPunct="0">
              <a:spcBef>
                <a:spcPct val="20000"/>
              </a:spcBef>
              <a:buFont typeface="Arial" pitchFamily="34" charset="0"/>
              <a:buChar char="»"/>
              <a:defRPr sz="2000">
                <a:solidFill>
                  <a:schemeClr val="tx1"/>
                </a:solidFill>
                <a:latin typeface="Calibri" pitchFamily="34" charset="0"/>
              </a:defRPr>
            </a:lvl5pPr>
            <a:lvl6pPr marL="25146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None/>
            </a:pPr>
            <a:r>
              <a:rPr lang="fi-FI" altLang="fi-FI" sz="1400" b="1" dirty="0" err="1">
                <a:solidFill>
                  <a:srgbClr val="000000"/>
                </a:solidFill>
                <a:latin typeface="Lucida Sans Unicode" pitchFamily="34" charset="0"/>
                <a:ea typeface="Arial Unicode MS" pitchFamily="34" charset="-128"/>
                <a:cs typeface="Arial Unicode MS" pitchFamily="34" charset="-128"/>
              </a:rPr>
              <a:t>Bisfosfonaatit</a:t>
            </a:r>
            <a:r>
              <a:rPr lang="fi-FI" altLang="fi-FI" sz="1400" b="1" dirty="0">
                <a:solidFill>
                  <a:srgbClr val="000000"/>
                </a:solidFill>
                <a:latin typeface="Lucida Sans Unicode" pitchFamily="34" charset="0"/>
                <a:ea typeface="Arial Unicode MS" pitchFamily="34" charset="-128"/>
                <a:cs typeface="Arial Unicode MS" pitchFamily="34" charset="-128"/>
              </a:rPr>
              <a:t> vähentävät luun hajotusta</a:t>
            </a:r>
          </a:p>
        </p:txBody>
      </p:sp>
      <p:sp>
        <p:nvSpPr>
          <p:cNvPr id="521" name="TextBox 520"/>
          <p:cNvSpPr txBox="1"/>
          <p:nvPr/>
        </p:nvSpPr>
        <p:spPr>
          <a:xfrm>
            <a:off x="1839913" y="333376"/>
            <a:ext cx="2673350" cy="646113"/>
          </a:xfrm>
          <a:prstGeom prst="rect">
            <a:avLst/>
          </a:prstGeom>
          <a:solidFill>
            <a:srgbClr val="FF0000"/>
          </a:solidFill>
        </p:spPr>
        <p:txBody>
          <a:bodyPr wrap="none">
            <a:spAutoFit/>
          </a:bodyPr>
          <a:lstStyle/>
          <a:p>
            <a:pPr>
              <a:defRPr/>
            </a:pPr>
            <a:r>
              <a:rPr lang="fi-FI" b="1" dirty="0">
                <a:solidFill>
                  <a:srgbClr val="464646"/>
                </a:solidFill>
                <a:effectLst>
                  <a:outerShdw blurRad="31750" dist="25400" dir="5400000" algn="tl" rotWithShape="0">
                    <a:srgbClr val="000000">
                      <a:alpha val="25000"/>
                    </a:srgbClr>
                  </a:outerShdw>
                </a:effectLst>
                <a:latin typeface="Comic Sans MS" pitchFamily="66" charset="0"/>
                <a:cs typeface="Arial" charset="0"/>
              </a:rPr>
              <a:t>Denosumabin vaikutus </a:t>
            </a:r>
          </a:p>
          <a:p>
            <a:pPr>
              <a:defRPr/>
            </a:pPr>
            <a:r>
              <a:rPr lang="fi-FI" b="1" dirty="0">
                <a:solidFill>
                  <a:srgbClr val="464646"/>
                </a:solidFill>
                <a:effectLst>
                  <a:outerShdw blurRad="31750" dist="25400" dir="5400000" algn="tl" rotWithShape="0">
                    <a:srgbClr val="000000">
                      <a:alpha val="25000"/>
                    </a:srgbClr>
                  </a:outerShdw>
                </a:effectLst>
                <a:latin typeface="Comic Sans MS" pitchFamily="66" charset="0"/>
                <a:cs typeface="Arial" charset="0"/>
              </a:rPr>
              <a:t>osteoklasteihin</a:t>
            </a:r>
            <a:endParaRPr lang="en-US" b="1" dirty="0">
              <a:solidFill>
                <a:srgbClr val="464646"/>
              </a:solidFill>
              <a:effectLst>
                <a:outerShdw blurRad="31750" dist="25400" dir="5400000" algn="tl" rotWithShape="0">
                  <a:srgbClr val="000000">
                    <a:alpha val="25000"/>
                  </a:srgbClr>
                </a:outerShdw>
              </a:effectLst>
              <a:latin typeface="Comic Sans MS" pitchFamily="66" charset="0"/>
              <a:cs typeface="Arial" charset="0"/>
            </a:endParaRPr>
          </a:p>
        </p:txBody>
      </p:sp>
      <p:sp>
        <p:nvSpPr>
          <p:cNvPr id="522" name="TextBox 521"/>
          <p:cNvSpPr txBox="1"/>
          <p:nvPr/>
        </p:nvSpPr>
        <p:spPr>
          <a:xfrm>
            <a:off x="7165976" y="333376"/>
            <a:ext cx="3095625" cy="646113"/>
          </a:xfrm>
          <a:prstGeom prst="rect">
            <a:avLst/>
          </a:prstGeom>
          <a:solidFill>
            <a:srgbClr val="FF0000"/>
          </a:solidFill>
        </p:spPr>
        <p:txBody>
          <a:bodyPr wrap="none">
            <a:spAutoFit/>
          </a:bodyPr>
          <a:lstStyle/>
          <a:p>
            <a:pPr>
              <a:defRPr/>
            </a:pPr>
            <a:r>
              <a:rPr lang="fi-FI" b="1" dirty="0">
                <a:solidFill>
                  <a:srgbClr val="464646"/>
                </a:solidFill>
                <a:effectLst>
                  <a:outerShdw blurRad="31750" dist="25400" dir="5400000" algn="tl" rotWithShape="0">
                    <a:srgbClr val="000000">
                      <a:alpha val="25000"/>
                    </a:srgbClr>
                  </a:outerShdw>
                </a:effectLst>
                <a:latin typeface="Comic Sans MS" pitchFamily="66" charset="0"/>
                <a:cs typeface="Arial" charset="0"/>
              </a:rPr>
              <a:t>Bisfosfonaattien vaikutus </a:t>
            </a:r>
          </a:p>
          <a:p>
            <a:pPr>
              <a:defRPr/>
            </a:pPr>
            <a:r>
              <a:rPr lang="fi-FI" b="1" dirty="0">
                <a:solidFill>
                  <a:srgbClr val="464646"/>
                </a:solidFill>
                <a:effectLst>
                  <a:outerShdw blurRad="31750" dist="25400" dir="5400000" algn="tl" rotWithShape="0">
                    <a:srgbClr val="000000">
                      <a:alpha val="25000"/>
                    </a:srgbClr>
                  </a:outerShdw>
                </a:effectLst>
                <a:latin typeface="Comic Sans MS" pitchFamily="66" charset="0"/>
                <a:cs typeface="Arial" charset="0"/>
              </a:rPr>
              <a:t>osteoklasteihin</a:t>
            </a:r>
            <a:endParaRPr lang="en-US" b="1" dirty="0">
              <a:solidFill>
                <a:srgbClr val="464646"/>
              </a:solidFill>
              <a:effectLst>
                <a:outerShdw blurRad="31750" dist="25400" dir="5400000" algn="tl" rotWithShape="0">
                  <a:srgbClr val="000000">
                    <a:alpha val="25000"/>
                  </a:srgbClr>
                </a:outerShdw>
              </a:effectLst>
              <a:latin typeface="Comic Sans MS" pitchFamily="66" charset="0"/>
              <a:cs typeface="Arial" charset="0"/>
            </a:endParaRPr>
          </a:p>
        </p:txBody>
      </p:sp>
      <p:sp>
        <p:nvSpPr>
          <p:cNvPr id="283661" name="Line 112"/>
          <p:cNvSpPr>
            <a:spLocks noChangeShapeType="1"/>
          </p:cNvSpPr>
          <p:nvPr/>
        </p:nvSpPr>
        <p:spPr bwMode="auto">
          <a:xfrm rot="-3566408" flipH="1" flipV="1">
            <a:off x="4510882" y="1643857"/>
            <a:ext cx="803275" cy="290512"/>
          </a:xfrm>
          <a:prstGeom prst="line">
            <a:avLst/>
          </a:prstGeom>
          <a:noFill/>
          <a:ln w="762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fi-FI">
              <a:solidFill>
                <a:prstClr val="black"/>
              </a:solidFill>
              <a:latin typeface="Calibri"/>
            </a:endParaRPr>
          </a:p>
        </p:txBody>
      </p:sp>
      <p:sp>
        <p:nvSpPr>
          <p:cNvPr id="283662" name="Line 112"/>
          <p:cNvSpPr>
            <a:spLocks noChangeShapeType="1"/>
          </p:cNvSpPr>
          <p:nvPr/>
        </p:nvSpPr>
        <p:spPr bwMode="auto">
          <a:xfrm rot="-3566408" flipH="1" flipV="1">
            <a:off x="2956719" y="3307556"/>
            <a:ext cx="723900" cy="1588"/>
          </a:xfrm>
          <a:prstGeom prst="line">
            <a:avLst/>
          </a:prstGeom>
          <a:noFill/>
          <a:ln w="762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fi-FI">
              <a:solidFill>
                <a:prstClr val="black"/>
              </a:solidFill>
              <a:latin typeface="Calibri"/>
            </a:endParaRPr>
          </a:p>
        </p:txBody>
      </p:sp>
      <p:sp>
        <p:nvSpPr>
          <p:cNvPr id="283663" name="Line 112"/>
          <p:cNvSpPr>
            <a:spLocks noChangeShapeType="1"/>
          </p:cNvSpPr>
          <p:nvPr/>
        </p:nvSpPr>
        <p:spPr bwMode="auto">
          <a:xfrm rot="18033592" flipH="1">
            <a:off x="7142164" y="1073151"/>
            <a:ext cx="33337" cy="855663"/>
          </a:xfrm>
          <a:prstGeom prst="line">
            <a:avLst/>
          </a:prstGeom>
          <a:noFill/>
          <a:ln w="762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fi-FI">
              <a:solidFill>
                <a:prstClr val="black"/>
              </a:solidFill>
              <a:latin typeface="Calibri"/>
            </a:endParaRPr>
          </a:p>
        </p:txBody>
      </p:sp>
      <p:sp>
        <p:nvSpPr>
          <p:cNvPr id="283664" name="TextBox 525"/>
          <p:cNvSpPr txBox="1">
            <a:spLocks noChangeArrowheads="1"/>
          </p:cNvSpPr>
          <p:nvPr/>
        </p:nvSpPr>
        <p:spPr bwMode="auto">
          <a:xfrm>
            <a:off x="8983664" y="1484313"/>
            <a:ext cx="1552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fi-FI" altLang="fi-FI" sz="1200" b="1">
                <a:solidFill>
                  <a:srgbClr val="000000"/>
                </a:solidFill>
                <a:latin typeface="Lucida Sans Unicode" pitchFamily="34" charset="0"/>
              </a:rPr>
              <a:t>BP= bisfosfonaatti</a:t>
            </a:r>
            <a:endParaRPr lang="en-US" altLang="fi-FI" sz="1200" b="1">
              <a:solidFill>
                <a:srgbClr val="000000"/>
              </a:solidFill>
              <a:latin typeface="Lucida Sans Unicode" pitchFamily="34" charset="0"/>
            </a:endParaRPr>
          </a:p>
        </p:txBody>
      </p:sp>
      <p:sp>
        <p:nvSpPr>
          <p:cNvPr id="283665" name="Line 112"/>
          <p:cNvSpPr>
            <a:spLocks noChangeShapeType="1"/>
          </p:cNvSpPr>
          <p:nvPr/>
        </p:nvSpPr>
        <p:spPr bwMode="auto">
          <a:xfrm rot="18033592" flipH="1">
            <a:off x="8231982" y="3853657"/>
            <a:ext cx="531813" cy="374650"/>
          </a:xfrm>
          <a:prstGeom prst="line">
            <a:avLst/>
          </a:prstGeom>
          <a:noFill/>
          <a:ln w="762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fi-FI">
              <a:solidFill>
                <a:prstClr val="black"/>
              </a:solidFill>
              <a:latin typeface="Calibri"/>
            </a:endParaRPr>
          </a:p>
        </p:txBody>
      </p:sp>
    </p:spTree>
    <p:extLst>
      <p:ext uri="{BB962C8B-B14F-4D97-AF65-F5344CB8AC3E}">
        <p14:creationId xmlns:p14="http://schemas.microsoft.com/office/powerpoint/2010/main" val="3730047345"/>
      </p:ext>
    </p:extLst>
  </p:cSld>
  <p:clrMapOvr>
    <a:masterClrMapping/>
  </p:clrMapOvr>
  <p:transition>
    <p:pull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udetG107092017v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824" y="1820344"/>
            <a:ext cx="7090143" cy="3790939"/>
          </a:xfrm>
          <a:prstGeom prst="rect">
            <a:avLst/>
          </a:prstGeom>
        </p:spPr>
      </p:pic>
      <p:sp>
        <p:nvSpPr>
          <p:cNvPr id="4" name="Title 1"/>
          <p:cNvSpPr txBox="1">
            <a:spLocks/>
          </p:cNvSpPr>
          <p:nvPr/>
        </p:nvSpPr>
        <p:spPr>
          <a:xfrm>
            <a:off x="1943804" y="209862"/>
            <a:ext cx="8237836" cy="636833"/>
          </a:xfrm>
          <a:prstGeom prst="rect">
            <a:avLst/>
          </a:prstGeom>
        </p:spPr>
        <p:txBody>
          <a:bodyPr/>
          <a:lstStyle>
            <a:lvl1pPr algn="l" rtl="0" fontAlgn="base">
              <a:spcBef>
                <a:spcPct val="0"/>
              </a:spcBef>
              <a:spcAft>
                <a:spcPct val="0"/>
              </a:spcAft>
              <a:defRPr sz="3200" b="1" i="0" kern="1200">
                <a:solidFill>
                  <a:srgbClr val="005291"/>
                </a:solidFill>
                <a:latin typeface="Arial Bold"/>
                <a:ea typeface="+mj-ea"/>
                <a:cs typeface="Arial Bold"/>
              </a:defRPr>
            </a:lvl1pPr>
            <a:lvl2pPr algn="l" rtl="0" fontAlgn="base">
              <a:spcBef>
                <a:spcPct val="0"/>
              </a:spcBef>
              <a:spcAft>
                <a:spcPct val="0"/>
              </a:spcAft>
              <a:defRPr sz="3200" b="1">
                <a:solidFill>
                  <a:srgbClr val="005291"/>
                </a:solidFill>
                <a:latin typeface="Arial" pitchFamily="34" charset="0"/>
                <a:cs typeface="Arial" pitchFamily="34" charset="0"/>
              </a:defRPr>
            </a:lvl2pPr>
            <a:lvl3pPr algn="l" rtl="0" fontAlgn="base">
              <a:spcBef>
                <a:spcPct val="0"/>
              </a:spcBef>
              <a:spcAft>
                <a:spcPct val="0"/>
              </a:spcAft>
              <a:defRPr sz="3200" b="1">
                <a:solidFill>
                  <a:srgbClr val="005291"/>
                </a:solidFill>
                <a:latin typeface="Arial" pitchFamily="34" charset="0"/>
                <a:cs typeface="Arial" pitchFamily="34" charset="0"/>
              </a:defRPr>
            </a:lvl3pPr>
            <a:lvl4pPr algn="l" rtl="0" fontAlgn="base">
              <a:spcBef>
                <a:spcPct val="0"/>
              </a:spcBef>
              <a:spcAft>
                <a:spcPct val="0"/>
              </a:spcAft>
              <a:defRPr sz="3200" b="1">
                <a:solidFill>
                  <a:srgbClr val="005291"/>
                </a:solidFill>
                <a:latin typeface="Arial" pitchFamily="34" charset="0"/>
                <a:cs typeface="Arial" pitchFamily="34" charset="0"/>
              </a:defRPr>
            </a:lvl4pPr>
            <a:lvl5pPr algn="l" rtl="0" fontAlgn="base">
              <a:spcBef>
                <a:spcPct val="0"/>
              </a:spcBef>
              <a:spcAft>
                <a:spcPct val="0"/>
              </a:spcAft>
              <a:defRPr sz="3200" b="1">
                <a:solidFill>
                  <a:srgbClr val="005291"/>
                </a:solidFill>
                <a:latin typeface="Arial" pitchFamily="34" charset="0"/>
                <a:cs typeface="Arial" pitchFamily="34" charset="0"/>
              </a:defRPr>
            </a:lvl5pPr>
            <a:lvl6pPr marL="457200" algn="l" rtl="0" fontAlgn="base">
              <a:spcBef>
                <a:spcPct val="0"/>
              </a:spcBef>
              <a:spcAft>
                <a:spcPct val="0"/>
              </a:spcAft>
              <a:defRPr sz="3200" b="1">
                <a:solidFill>
                  <a:srgbClr val="005291"/>
                </a:solidFill>
                <a:latin typeface="Arial" pitchFamily="34" charset="0"/>
                <a:cs typeface="Arial" pitchFamily="34" charset="0"/>
              </a:defRPr>
            </a:lvl6pPr>
            <a:lvl7pPr marL="914400" algn="l" rtl="0" fontAlgn="base">
              <a:spcBef>
                <a:spcPct val="0"/>
              </a:spcBef>
              <a:spcAft>
                <a:spcPct val="0"/>
              </a:spcAft>
              <a:defRPr sz="3200" b="1">
                <a:solidFill>
                  <a:srgbClr val="005291"/>
                </a:solidFill>
                <a:latin typeface="Arial" pitchFamily="34" charset="0"/>
                <a:cs typeface="Arial" pitchFamily="34" charset="0"/>
              </a:defRPr>
            </a:lvl7pPr>
            <a:lvl8pPr marL="1371600" algn="l" rtl="0" fontAlgn="base">
              <a:spcBef>
                <a:spcPct val="0"/>
              </a:spcBef>
              <a:spcAft>
                <a:spcPct val="0"/>
              </a:spcAft>
              <a:defRPr sz="3200" b="1">
                <a:solidFill>
                  <a:srgbClr val="005291"/>
                </a:solidFill>
                <a:latin typeface="Arial" pitchFamily="34" charset="0"/>
                <a:cs typeface="Arial" pitchFamily="34" charset="0"/>
              </a:defRPr>
            </a:lvl8pPr>
            <a:lvl9pPr marL="1828800" algn="l" rtl="0" fontAlgn="base">
              <a:spcBef>
                <a:spcPct val="0"/>
              </a:spcBef>
              <a:spcAft>
                <a:spcPct val="0"/>
              </a:spcAft>
              <a:defRPr sz="3200" b="1">
                <a:solidFill>
                  <a:srgbClr val="005291"/>
                </a:solidFill>
                <a:latin typeface="Arial" pitchFamily="34" charset="0"/>
                <a:cs typeface="Arial" pitchFamily="34" charset="0"/>
              </a:defRPr>
            </a:lvl9pPr>
          </a:lstStyle>
          <a:p>
            <a:pPr algn="ctr"/>
            <a:r>
              <a:rPr lang="fi-FI" altLang="fi-FI" sz="2400" dirty="0" err="1">
                <a:solidFill>
                  <a:srgbClr val="4F81BD"/>
                </a:solidFill>
              </a:rPr>
              <a:t>Denosumabi</a:t>
            </a:r>
            <a:r>
              <a:rPr lang="fi-FI" altLang="fi-FI" sz="2400" dirty="0">
                <a:solidFill>
                  <a:srgbClr val="4F81BD"/>
                </a:solidFill>
              </a:rPr>
              <a:t>, </a:t>
            </a:r>
            <a:r>
              <a:rPr lang="fi-FI" altLang="fi-FI" sz="2400" dirty="0" err="1">
                <a:solidFill>
                  <a:srgbClr val="4F81BD"/>
                </a:solidFill>
              </a:rPr>
              <a:t>Prolia</a:t>
            </a:r>
            <a:r>
              <a:rPr lang="fi-FI" altLang="fi-FI" sz="2400" dirty="0">
                <a:solidFill>
                  <a:srgbClr val="4F81BD"/>
                </a:solidFill>
              </a:rPr>
              <a:t>, 10-vuoden teho lannenikamissa</a:t>
            </a:r>
            <a:endParaRPr lang="fi-FI" sz="2400" dirty="0">
              <a:solidFill>
                <a:srgbClr val="4F81BD"/>
              </a:solidFill>
            </a:endParaRPr>
          </a:p>
        </p:txBody>
      </p:sp>
      <p:sp>
        <p:nvSpPr>
          <p:cNvPr id="12" name="TextBox 32"/>
          <p:cNvSpPr txBox="1">
            <a:spLocks noChangeArrowheads="1"/>
          </p:cNvSpPr>
          <p:nvPr/>
        </p:nvSpPr>
        <p:spPr bwMode="auto">
          <a:xfrm>
            <a:off x="5354266" y="1846668"/>
            <a:ext cx="715333"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40000"/>
              </a:spcBef>
              <a:buClr>
                <a:schemeClr val="tx2"/>
              </a:buClr>
              <a:buChar char="•"/>
              <a:defRPr sz="2800">
                <a:solidFill>
                  <a:schemeClr val="tx1"/>
                </a:solidFill>
                <a:latin typeface="Arial" panose="020B0604020202020204" pitchFamily="34" charset="0"/>
              </a:defRPr>
            </a:lvl1pPr>
            <a:lvl2pPr marL="742950" indent="-285750">
              <a:spcBef>
                <a:spcPct val="20000"/>
              </a:spcBef>
              <a:buClr>
                <a:schemeClr val="tx2"/>
              </a:buClr>
              <a:buChar char="–"/>
              <a:defRPr sz="24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fi-FI" sz="1100" b="1" dirty="0">
                <a:solidFill>
                  <a:srgbClr val="EEECE1"/>
                </a:solidFill>
                <a:cs typeface="Arial" panose="020B0604020202020204" pitchFamily="34" charset="0"/>
              </a:rPr>
              <a:t>21,7 % </a:t>
            </a:r>
            <a:r>
              <a:rPr lang="en-US" altLang="fi-FI" sz="1100" b="1" baseline="30000" dirty="0">
                <a:solidFill>
                  <a:srgbClr val="EEECE1"/>
                </a:solidFill>
                <a:cs typeface="Arial" panose="020B0604020202020204" pitchFamily="34" charset="0"/>
              </a:rPr>
              <a:t>c</a:t>
            </a:r>
          </a:p>
        </p:txBody>
      </p:sp>
      <p:sp>
        <p:nvSpPr>
          <p:cNvPr id="23" name="Rectangle 10"/>
          <p:cNvSpPr>
            <a:spLocks noChangeArrowheads="1"/>
          </p:cNvSpPr>
          <p:nvPr/>
        </p:nvSpPr>
        <p:spPr bwMode="auto">
          <a:xfrm>
            <a:off x="3713269" y="1654992"/>
            <a:ext cx="2100291"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40000"/>
              </a:spcBef>
              <a:buClr>
                <a:schemeClr val="tx2"/>
              </a:buClr>
              <a:buChar char="•"/>
              <a:defRPr sz="2800">
                <a:solidFill>
                  <a:schemeClr val="tx1"/>
                </a:solidFill>
                <a:latin typeface="Arial" panose="020B0604020202020204" pitchFamily="34" charset="0"/>
              </a:defRPr>
            </a:lvl1pPr>
            <a:lvl2pPr marL="742950" indent="-285750">
              <a:spcBef>
                <a:spcPct val="20000"/>
              </a:spcBef>
              <a:buClr>
                <a:schemeClr val="tx2"/>
              </a:buClr>
              <a:buChar char="–"/>
              <a:defRPr sz="24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fi-FI" altLang="fi-FI" sz="1200" b="1" dirty="0">
                <a:solidFill>
                  <a:prstClr val="black"/>
                </a:solidFill>
                <a:ea typeface="MS PGothic" panose="020B0600070205080204" pitchFamily="34" charset="-128"/>
                <a:cs typeface="Arial" panose="020B0604020202020204" pitchFamily="34" charset="0"/>
              </a:rPr>
              <a:t>Lannenikamat</a:t>
            </a:r>
          </a:p>
        </p:txBody>
      </p:sp>
      <p:sp>
        <p:nvSpPr>
          <p:cNvPr id="24" name="Rectangle 4229"/>
          <p:cNvSpPr>
            <a:spLocks noChangeArrowheads="1"/>
          </p:cNvSpPr>
          <p:nvPr/>
        </p:nvSpPr>
        <p:spPr bwMode="auto">
          <a:xfrm rot="16200000">
            <a:off x="1727397" y="2810282"/>
            <a:ext cx="287184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40000"/>
              </a:spcBef>
              <a:buClr>
                <a:schemeClr val="tx2"/>
              </a:buClr>
              <a:buChar char="•"/>
              <a:defRPr sz="2800">
                <a:solidFill>
                  <a:schemeClr val="tx1"/>
                </a:solidFill>
                <a:latin typeface="Arial" panose="020B0604020202020204" pitchFamily="34" charset="0"/>
              </a:defRPr>
            </a:lvl1pPr>
            <a:lvl2pPr marL="742950" indent="-285750">
              <a:spcBef>
                <a:spcPct val="20000"/>
              </a:spcBef>
              <a:buClr>
                <a:schemeClr val="tx2"/>
              </a:buClr>
              <a:buChar char="–"/>
              <a:defRPr sz="24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fi-FI" altLang="fi-FI" sz="1100" b="1" dirty="0">
                <a:solidFill>
                  <a:prstClr val="black"/>
                </a:solidFill>
                <a:cs typeface="Arial" panose="020B0604020202020204" pitchFamily="34" charset="0"/>
              </a:rPr>
              <a:t>Luun mineraalitiheyden muutos lähtötilanteesta (%)</a:t>
            </a:r>
          </a:p>
        </p:txBody>
      </p:sp>
      <p:sp>
        <p:nvSpPr>
          <p:cNvPr id="123" name="TextBox 122"/>
          <p:cNvSpPr txBox="1"/>
          <p:nvPr/>
        </p:nvSpPr>
        <p:spPr>
          <a:xfrm>
            <a:off x="1815323" y="5047403"/>
            <a:ext cx="3977371" cy="246221"/>
          </a:xfrm>
          <a:prstGeom prst="rect">
            <a:avLst/>
          </a:prstGeom>
          <a:noFill/>
        </p:spPr>
        <p:txBody>
          <a:bodyPr wrap="none" rtlCol="0">
            <a:spAutoFit/>
          </a:bodyPr>
          <a:lstStyle/>
          <a:p>
            <a:r>
              <a:rPr lang="fi-FI" sz="1000" dirty="0">
                <a:solidFill>
                  <a:prstClr val="black"/>
                </a:solidFill>
              </a:rPr>
              <a:t>Tiheystulokset pienimmän neliösumman keskiarvo ja 95 % luottamusväli.</a:t>
            </a:r>
          </a:p>
        </p:txBody>
      </p:sp>
      <p:sp>
        <p:nvSpPr>
          <p:cNvPr id="124" name="TextBox 123"/>
          <p:cNvSpPr txBox="1"/>
          <p:nvPr/>
        </p:nvSpPr>
        <p:spPr>
          <a:xfrm>
            <a:off x="2501126" y="5799213"/>
            <a:ext cx="5461752" cy="230832"/>
          </a:xfrm>
          <a:prstGeom prst="rect">
            <a:avLst/>
          </a:prstGeom>
          <a:noFill/>
        </p:spPr>
        <p:txBody>
          <a:bodyPr wrap="none" rtlCol="0">
            <a:spAutoFit/>
          </a:bodyPr>
          <a:lstStyle/>
          <a:p>
            <a:r>
              <a:rPr lang="pt-BR" sz="900" dirty="0">
                <a:solidFill>
                  <a:prstClr val="black"/>
                </a:solidFill>
              </a:rPr>
              <a:t>Bone ym. Lancet Diabetes Endocrinol. 2017;7:513-523. doi: 10.1016/S2213-8587(17)30138-9. Epub 2017 May 22.</a:t>
            </a:r>
            <a:endParaRPr lang="fi-FI" sz="900" dirty="0">
              <a:solidFill>
                <a:prstClr val="black"/>
              </a:solidFill>
            </a:endParaRPr>
          </a:p>
        </p:txBody>
      </p:sp>
      <p:sp>
        <p:nvSpPr>
          <p:cNvPr id="125" name="TextBox 124"/>
          <p:cNvSpPr txBox="1"/>
          <p:nvPr/>
        </p:nvSpPr>
        <p:spPr>
          <a:xfrm>
            <a:off x="2147536" y="754772"/>
            <a:ext cx="8367207" cy="584776"/>
          </a:xfrm>
          <a:prstGeom prst="rect">
            <a:avLst/>
          </a:prstGeom>
          <a:noFill/>
        </p:spPr>
        <p:txBody>
          <a:bodyPr wrap="square" rtlCol="0">
            <a:spAutoFit/>
          </a:bodyPr>
          <a:lstStyle/>
          <a:p>
            <a:pPr marL="285750" indent="-285750">
              <a:buClr>
                <a:srgbClr val="4F81BD"/>
              </a:buClr>
              <a:buFont typeface="Arial"/>
              <a:buChar char="•"/>
            </a:pPr>
            <a:r>
              <a:rPr lang="fi-FI" sz="1600" dirty="0">
                <a:solidFill>
                  <a:prstClr val="black"/>
                </a:solidFill>
              </a:rPr>
              <a:t>Jatkuva luun mineraalitiheyden kasvu lannenikamissa</a:t>
            </a:r>
          </a:p>
          <a:p>
            <a:pPr marL="285750" indent="-285750">
              <a:buClr>
                <a:srgbClr val="4F81BD"/>
              </a:buClr>
              <a:buFont typeface="Arial"/>
              <a:buChar char="•"/>
            </a:pPr>
            <a:r>
              <a:rPr lang="fi-FI" sz="1600" dirty="0">
                <a:solidFill>
                  <a:prstClr val="black"/>
                </a:solidFill>
              </a:rPr>
              <a:t>Alhainen uusien nikamamurtumien ilmaantuvuus</a:t>
            </a:r>
          </a:p>
        </p:txBody>
      </p:sp>
      <p:sp>
        <p:nvSpPr>
          <p:cNvPr id="126" name="Rectangle 507"/>
          <p:cNvSpPr>
            <a:spLocks noChangeArrowheads="1"/>
          </p:cNvSpPr>
          <p:nvPr/>
        </p:nvSpPr>
        <p:spPr bwMode="auto">
          <a:xfrm>
            <a:off x="1661756" y="2727526"/>
            <a:ext cx="1340907" cy="12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40000"/>
              </a:spcBef>
              <a:buClr>
                <a:schemeClr val="tx2"/>
              </a:buClr>
              <a:buChar char="•"/>
              <a:defRPr sz="2800">
                <a:solidFill>
                  <a:schemeClr val="tx1"/>
                </a:solidFill>
                <a:latin typeface="Arial" panose="020B0604020202020204" pitchFamily="34" charset="0"/>
              </a:defRPr>
            </a:lvl1pPr>
            <a:lvl2pPr marL="742950" indent="-285750">
              <a:spcBef>
                <a:spcPct val="20000"/>
              </a:spcBef>
              <a:buClr>
                <a:schemeClr val="tx2"/>
              </a:buClr>
              <a:buChar char="–"/>
              <a:defRPr sz="24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fi-FI" altLang="fi-FI" sz="700" b="1" baseline="30000" dirty="0" err="1">
                <a:solidFill>
                  <a:prstClr val="black"/>
                </a:solidFill>
                <a:ea typeface="MS PGothic" panose="020B0600070205080204" pitchFamily="34" charset="-128"/>
                <a:cs typeface="Arial" panose="020B0604020202020204" pitchFamily="34" charset="0"/>
              </a:rPr>
              <a:t>a</a:t>
            </a:r>
            <a:r>
              <a:rPr lang="fi-FI" altLang="fi-FI" sz="700" b="1" i="1" dirty="0" err="1">
                <a:solidFill>
                  <a:prstClr val="black"/>
                </a:solidFill>
                <a:ea typeface="MS PGothic" panose="020B0600070205080204" pitchFamily="34" charset="-128"/>
                <a:cs typeface="Arial" panose="020B0604020202020204" pitchFamily="34" charset="0"/>
              </a:rPr>
              <a:t>p</a:t>
            </a:r>
            <a:r>
              <a:rPr lang="fi-FI" altLang="fi-FI" sz="700" b="1" dirty="0">
                <a:solidFill>
                  <a:prstClr val="black"/>
                </a:solidFill>
                <a:ea typeface="MS PGothic" panose="020B0600070205080204" pitchFamily="34" charset="-128"/>
                <a:cs typeface="Arial" panose="020B0604020202020204" pitchFamily="34" charset="0"/>
              </a:rPr>
              <a:t> &lt; 0,05 </a:t>
            </a:r>
            <a:r>
              <a:rPr lang="fi-FI" altLang="fi-FI" sz="700" b="1" dirty="0" err="1">
                <a:solidFill>
                  <a:prstClr val="black"/>
                </a:solidFill>
                <a:ea typeface="MS PGothic" panose="020B0600070205080204" pitchFamily="34" charset="-128"/>
                <a:cs typeface="Arial" panose="020B0604020202020204" pitchFamily="34" charset="0"/>
              </a:rPr>
              <a:t>vs</a:t>
            </a:r>
            <a:r>
              <a:rPr lang="fi-FI" altLang="fi-FI" sz="700" b="1" dirty="0">
                <a:solidFill>
                  <a:prstClr val="black"/>
                </a:solidFill>
                <a:ea typeface="MS PGothic" panose="020B0600070205080204" pitchFamily="34" charset="-128"/>
                <a:cs typeface="Arial" panose="020B0604020202020204" pitchFamily="34" charset="0"/>
              </a:rPr>
              <a:t> </a:t>
            </a:r>
            <a:r>
              <a:rPr lang="fi-FI" altLang="fi-FI" sz="700" b="1" dirty="0" err="1">
                <a:solidFill>
                  <a:prstClr val="black"/>
                </a:solidFill>
                <a:ea typeface="MS PGothic" panose="020B0600070205080204" pitchFamily="34" charset="-128"/>
                <a:cs typeface="Arial" panose="020B0604020202020204" pitchFamily="34" charset="0"/>
              </a:rPr>
              <a:t>FREEDOM’n</a:t>
            </a:r>
            <a:r>
              <a:rPr lang="fi-FI" altLang="fi-FI" sz="700" b="1" dirty="0">
                <a:solidFill>
                  <a:prstClr val="black"/>
                </a:solidFill>
                <a:ea typeface="MS PGothic" panose="020B0600070205080204" pitchFamily="34" charset="-128"/>
                <a:cs typeface="Arial" panose="020B0604020202020204" pitchFamily="34" charset="0"/>
              </a:rPr>
              <a:t> lähtötilanne.  </a:t>
            </a:r>
          </a:p>
          <a:p>
            <a:pPr>
              <a:spcBef>
                <a:spcPct val="0"/>
              </a:spcBef>
              <a:buClrTx/>
              <a:buFontTx/>
              <a:buNone/>
            </a:pPr>
            <a:r>
              <a:rPr lang="fi-FI" altLang="fi-FI" sz="700" b="1" baseline="30000" dirty="0" err="1">
                <a:solidFill>
                  <a:prstClr val="black"/>
                </a:solidFill>
                <a:ea typeface="MS PGothic" panose="020B0600070205080204" pitchFamily="34" charset="-128"/>
                <a:cs typeface="Arial" panose="020B0604020202020204" pitchFamily="34" charset="0"/>
              </a:rPr>
              <a:t>b</a:t>
            </a:r>
            <a:r>
              <a:rPr lang="fi-FI" altLang="fi-FI" sz="700" b="1" i="1" dirty="0" err="1">
                <a:solidFill>
                  <a:prstClr val="black"/>
                </a:solidFill>
                <a:ea typeface="MS PGothic" panose="020B0600070205080204" pitchFamily="34" charset="-128"/>
                <a:cs typeface="Arial" panose="020B0604020202020204" pitchFamily="34" charset="0"/>
              </a:rPr>
              <a:t>p</a:t>
            </a:r>
            <a:r>
              <a:rPr lang="fi-FI" altLang="fi-FI" sz="700" b="1" dirty="0">
                <a:solidFill>
                  <a:prstClr val="black"/>
                </a:solidFill>
                <a:ea typeface="MS PGothic" panose="020B0600070205080204" pitchFamily="34" charset="-128"/>
                <a:cs typeface="Arial" panose="020B0604020202020204" pitchFamily="34" charset="0"/>
              </a:rPr>
              <a:t> &lt; 0,05 </a:t>
            </a:r>
            <a:r>
              <a:rPr lang="fi-FI" altLang="fi-FI" sz="700" b="1" dirty="0" err="1">
                <a:solidFill>
                  <a:prstClr val="black"/>
                </a:solidFill>
                <a:ea typeface="MS PGothic" panose="020B0600070205080204" pitchFamily="34" charset="-128"/>
                <a:cs typeface="Arial" panose="020B0604020202020204" pitchFamily="34" charset="0"/>
              </a:rPr>
              <a:t>vs</a:t>
            </a:r>
            <a:r>
              <a:rPr lang="fi-FI" altLang="fi-FI" sz="700" b="1" dirty="0">
                <a:solidFill>
                  <a:prstClr val="black"/>
                </a:solidFill>
                <a:ea typeface="MS PGothic" panose="020B0600070205080204" pitchFamily="34" charset="-128"/>
                <a:cs typeface="Arial" panose="020B0604020202020204" pitchFamily="34" charset="0"/>
              </a:rPr>
              <a:t> </a:t>
            </a:r>
            <a:r>
              <a:rPr lang="fi-FI" altLang="fi-FI" sz="700" b="1" dirty="0" err="1">
                <a:solidFill>
                  <a:prstClr val="black"/>
                </a:solidFill>
                <a:ea typeface="MS PGothic" panose="020B0600070205080204" pitchFamily="34" charset="-128"/>
                <a:cs typeface="Arial" panose="020B0604020202020204" pitchFamily="34" charset="0"/>
              </a:rPr>
              <a:t>FREEDOM’n</a:t>
            </a:r>
            <a:r>
              <a:rPr lang="fi-FI" altLang="fi-FI" sz="700" b="1" dirty="0">
                <a:solidFill>
                  <a:prstClr val="black"/>
                </a:solidFill>
                <a:ea typeface="MS PGothic" panose="020B0600070205080204" pitchFamily="34" charset="-128"/>
                <a:cs typeface="Arial" panose="020B0604020202020204" pitchFamily="34" charset="0"/>
              </a:rPr>
              <a:t> ja jatkotutkimuksen lähtötilanne.  </a:t>
            </a:r>
            <a:r>
              <a:rPr lang="fi-FI" altLang="fi-FI" sz="700" b="1" baseline="30000" dirty="0" err="1">
                <a:solidFill>
                  <a:prstClr val="black"/>
                </a:solidFill>
                <a:ea typeface="MS PGothic" panose="020B0600070205080204" pitchFamily="34" charset="-128"/>
                <a:cs typeface="Arial" panose="020B0604020202020204" pitchFamily="34" charset="0"/>
              </a:rPr>
              <a:t>c</a:t>
            </a:r>
            <a:r>
              <a:rPr lang="fi-FI" altLang="fi-FI" sz="700" b="1" dirty="0" err="1">
                <a:solidFill>
                  <a:prstClr val="black"/>
                </a:solidFill>
                <a:ea typeface="MS PGothic" panose="020B0600070205080204" pitchFamily="34" charset="-128"/>
                <a:cs typeface="Arial" panose="020B0604020202020204" pitchFamily="34" charset="0"/>
              </a:rPr>
              <a:t>Prosentuaalinen</a:t>
            </a:r>
            <a:r>
              <a:rPr lang="fi-FI" altLang="fi-FI" sz="700" b="1" dirty="0">
                <a:solidFill>
                  <a:prstClr val="black"/>
                </a:solidFill>
                <a:ea typeface="MS PGothic" panose="020B0600070205080204" pitchFamily="34" charset="-128"/>
                <a:cs typeface="Arial" panose="020B0604020202020204" pitchFamily="34" charset="0"/>
              </a:rPr>
              <a:t> muutos </a:t>
            </a:r>
            <a:r>
              <a:rPr lang="fi-FI" altLang="fi-FI" sz="700" b="1" dirty="0" err="1">
                <a:solidFill>
                  <a:prstClr val="black"/>
                </a:solidFill>
                <a:ea typeface="MS PGothic" panose="020B0600070205080204" pitchFamily="34" charset="-128"/>
                <a:cs typeface="Arial" panose="020B0604020202020204" pitchFamily="34" charset="0"/>
              </a:rPr>
              <a:t>denosumabi-hoidon</a:t>
            </a:r>
            <a:r>
              <a:rPr lang="fi-FI" altLang="fi-FI" sz="700" b="1" dirty="0">
                <a:solidFill>
                  <a:prstClr val="black"/>
                </a:solidFill>
                <a:ea typeface="MS PGothic" panose="020B0600070205080204" pitchFamily="34" charset="-128"/>
                <a:cs typeface="Arial" panose="020B0604020202020204" pitchFamily="34" charset="0"/>
              </a:rPr>
              <a:t> aikana.  </a:t>
            </a:r>
          </a:p>
          <a:p>
            <a:pPr>
              <a:spcBef>
                <a:spcPct val="0"/>
              </a:spcBef>
              <a:buClrTx/>
              <a:buFontTx/>
              <a:buNone/>
            </a:pPr>
            <a:r>
              <a:rPr lang="fi-FI" altLang="fi-FI" sz="700" b="1" baseline="30000" dirty="0" err="1">
                <a:solidFill>
                  <a:prstClr val="black"/>
                </a:solidFill>
                <a:ea typeface="MS PGothic" panose="020B0600070205080204" pitchFamily="34" charset="-128"/>
                <a:cs typeface="Arial" panose="020B0604020202020204" pitchFamily="34" charset="0"/>
              </a:rPr>
              <a:t>d</a:t>
            </a:r>
            <a:r>
              <a:rPr lang="fi-FI" altLang="fi-FI" sz="700" b="1" dirty="0" err="1">
                <a:solidFill>
                  <a:prstClr val="black"/>
                </a:solidFill>
                <a:ea typeface="MS PGothic" panose="020B0600070205080204" pitchFamily="34" charset="-128"/>
                <a:cs typeface="Arial" panose="020B0604020202020204" pitchFamily="34" charset="0"/>
              </a:rPr>
              <a:t>Vuosittainen</a:t>
            </a:r>
            <a:r>
              <a:rPr lang="fi-FI" altLang="fi-FI" sz="700" b="1" dirty="0">
                <a:solidFill>
                  <a:prstClr val="black"/>
                </a:solidFill>
                <a:ea typeface="MS PGothic" panose="020B0600070205080204" pitchFamily="34" charset="-128"/>
                <a:cs typeface="Arial" panose="020B0604020202020204" pitchFamily="34" charset="0"/>
              </a:rPr>
              <a:t> ilmaantuvuus: </a:t>
            </a:r>
          </a:p>
          <a:p>
            <a:pPr>
              <a:spcBef>
                <a:spcPct val="0"/>
              </a:spcBef>
              <a:buClrTx/>
              <a:buFontTx/>
              <a:buNone/>
            </a:pPr>
            <a:r>
              <a:rPr lang="fi-FI" altLang="fi-FI" sz="700" b="1" dirty="0">
                <a:solidFill>
                  <a:prstClr val="black"/>
                </a:solidFill>
                <a:ea typeface="MS PGothic" panose="020B0600070205080204" pitchFamily="34" charset="-128"/>
                <a:cs typeface="Arial" panose="020B0604020202020204" pitchFamily="34" charset="0"/>
              </a:rPr>
              <a:t>(2 vuoden ilmaantuvuus) / 2.  Selkärangan lateraalisia röntgenkuvia ei otettu vuosina 4, 7 ja 9 (vuosina 1, 4 ja 6 jatkotutkimuksessa). </a:t>
            </a:r>
          </a:p>
        </p:txBody>
      </p:sp>
      <p:sp>
        <p:nvSpPr>
          <p:cNvPr id="130" name="Rectangle 4471"/>
          <p:cNvSpPr>
            <a:spLocks noChangeArrowheads="1"/>
          </p:cNvSpPr>
          <p:nvPr/>
        </p:nvSpPr>
        <p:spPr bwMode="auto">
          <a:xfrm>
            <a:off x="3673714" y="4738598"/>
            <a:ext cx="2088923"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40000"/>
              </a:spcBef>
              <a:buClr>
                <a:schemeClr val="tx2"/>
              </a:buClr>
              <a:buChar char="•"/>
              <a:defRPr sz="2800">
                <a:solidFill>
                  <a:schemeClr val="tx1"/>
                </a:solidFill>
                <a:latin typeface="Arial" panose="020B0604020202020204" pitchFamily="34" charset="0"/>
              </a:defRPr>
            </a:lvl1pPr>
            <a:lvl2pPr marL="742950" indent="-285750">
              <a:spcBef>
                <a:spcPct val="20000"/>
              </a:spcBef>
              <a:buClr>
                <a:schemeClr val="tx2"/>
              </a:buClr>
              <a:buChar char="–"/>
              <a:defRPr sz="24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fi-FI" altLang="fi-FI" sz="1100" b="1" dirty="0">
                <a:solidFill>
                  <a:prstClr val="black"/>
                </a:solidFill>
                <a:cs typeface="Arial" panose="020B0604020202020204" pitchFamily="34" charset="0"/>
              </a:rPr>
              <a:t>Tutkimuksen kesto, vuotta</a:t>
            </a:r>
          </a:p>
        </p:txBody>
      </p:sp>
      <p:sp>
        <p:nvSpPr>
          <p:cNvPr id="64" name="TextBox 32"/>
          <p:cNvSpPr txBox="1">
            <a:spLocks noChangeArrowheads="1"/>
          </p:cNvSpPr>
          <p:nvPr/>
        </p:nvSpPr>
        <p:spPr bwMode="auto">
          <a:xfrm>
            <a:off x="3535241" y="1892605"/>
            <a:ext cx="82586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40000"/>
              </a:spcBef>
              <a:buClr>
                <a:schemeClr val="tx2"/>
              </a:buClr>
              <a:buChar char="•"/>
              <a:defRPr sz="2800">
                <a:solidFill>
                  <a:schemeClr val="tx1"/>
                </a:solidFill>
                <a:latin typeface="Arial" panose="020B0604020202020204" pitchFamily="34" charset="0"/>
              </a:defRPr>
            </a:lvl1pPr>
            <a:lvl2pPr marL="742950" indent="-285750">
              <a:spcBef>
                <a:spcPct val="20000"/>
              </a:spcBef>
              <a:buClr>
                <a:schemeClr val="tx2"/>
              </a:buClr>
              <a:buChar char="–"/>
              <a:defRPr sz="24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fi-FI" sz="1000" b="1" dirty="0">
                <a:solidFill>
                  <a:srgbClr val="EEECE1"/>
                </a:solidFill>
                <a:cs typeface="Arial" panose="020B0604020202020204" pitchFamily="34" charset="0"/>
              </a:rPr>
              <a:t>FREEDOM</a:t>
            </a:r>
            <a:endParaRPr lang="en-US" altLang="fi-FI" sz="1000" b="1" baseline="30000" dirty="0">
              <a:solidFill>
                <a:srgbClr val="EEECE1"/>
              </a:solidFill>
              <a:cs typeface="Arial" panose="020B0604020202020204" pitchFamily="34" charset="0"/>
            </a:endParaRPr>
          </a:p>
        </p:txBody>
      </p:sp>
      <p:sp>
        <p:nvSpPr>
          <p:cNvPr id="67" name="TextBox 32"/>
          <p:cNvSpPr txBox="1">
            <a:spLocks noChangeArrowheads="1"/>
          </p:cNvSpPr>
          <p:nvPr/>
        </p:nvSpPr>
        <p:spPr bwMode="auto">
          <a:xfrm>
            <a:off x="4411132" y="1892605"/>
            <a:ext cx="1051891"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40000"/>
              </a:spcBef>
              <a:buClr>
                <a:schemeClr val="tx2"/>
              </a:buClr>
              <a:buChar char="•"/>
              <a:defRPr sz="2800">
                <a:solidFill>
                  <a:schemeClr val="tx1"/>
                </a:solidFill>
                <a:latin typeface="Arial" panose="020B0604020202020204" pitchFamily="34" charset="0"/>
              </a:defRPr>
            </a:lvl1pPr>
            <a:lvl2pPr marL="742950" indent="-285750">
              <a:spcBef>
                <a:spcPct val="20000"/>
              </a:spcBef>
              <a:buClr>
                <a:schemeClr val="tx2"/>
              </a:buClr>
              <a:buChar char="–"/>
              <a:defRPr sz="24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fi-FI" sz="1000" b="1" dirty="0" err="1">
                <a:solidFill>
                  <a:srgbClr val="EEECE1"/>
                </a:solidFill>
                <a:cs typeface="Arial" panose="020B0604020202020204" pitchFamily="34" charset="0"/>
              </a:rPr>
              <a:t>Jatkotutkimus</a:t>
            </a:r>
            <a:endParaRPr lang="en-US" altLang="fi-FI" sz="1000" b="1" baseline="30000" dirty="0">
              <a:solidFill>
                <a:srgbClr val="EEECE1"/>
              </a:solidFill>
              <a:cs typeface="Arial" panose="020B0604020202020204" pitchFamily="34" charset="0"/>
            </a:endParaRPr>
          </a:p>
        </p:txBody>
      </p:sp>
      <p:sp>
        <p:nvSpPr>
          <p:cNvPr id="156" name="Rectangle 619"/>
          <p:cNvSpPr>
            <a:spLocks noChangeArrowheads="1"/>
          </p:cNvSpPr>
          <p:nvPr/>
        </p:nvSpPr>
        <p:spPr bwMode="auto">
          <a:xfrm>
            <a:off x="7594676" y="1369737"/>
            <a:ext cx="179831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Char char="•"/>
              <a:defRPr sz="2800">
                <a:solidFill>
                  <a:schemeClr val="tx1"/>
                </a:solidFill>
                <a:latin typeface="Arial" panose="020B0604020202020204" pitchFamily="34" charset="0"/>
              </a:defRPr>
            </a:lvl1pPr>
            <a:lvl2pPr marL="742950" indent="-285750">
              <a:spcBef>
                <a:spcPct val="20000"/>
              </a:spcBef>
              <a:buClr>
                <a:schemeClr val="tx2"/>
              </a:buClr>
              <a:buChar char="–"/>
              <a:defRPr sz="24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fi-FI" altLang="fi-FI" sz="1400" b="1" dirty="0">
                <a:solidFill>
                  <a:prstClr val="black"/>
                </a:solidFill>
                <a:cs typeface="Arial" panose="020B0604020202020204" pitchFamily="34" charset="0"/>
              </a:rPr>
              <a:t>Vaihto </a:t>
            </a:r>
            <a:r>
              <a:rPr lang="fi-FI" altLang="fi-FI" sz="1400" b="1" dirty="0" err="1">
                <a:solidFill>
                  <a:prstClr val="black"/>
                </a:solidFill>
                <a:cs typeface="Arial" panose="020B0604020202020204" pitchFamily="34" charset="0"/>
              </a:rPr>
              <a:t>denosumabiin</a:t>
            </a:r>
            <a:endParaRPr lang="fi-FI" altLang="fi-FI" sz="1400" b="1" dirty="0">
              <a:solidFill>
                <a:prstClr val="black"/>
              </a:solidFill>
              <a:cs typeface="Arial" panose="020B0604020202020204" pitchFamily="34" charset="0"/>
            </a:endParaRPr>
          </a:p>
        </p:txBody>
      </p:sp>
      <p:sp>
        <p:nvSpPr>
          <p:cNvPr id="157" name="Rectangle 619"/>
          <p:cNvSpPr>
            <a:spLocks noChangeArrowheads="1"/>
          </p:cNvSpPr>
          <p:nvPr/>
        </p:nvSpPr>
        <p:spPr bwMode="auto">
          <a:xfrm>
            <a:off x="4975988" y="1369737"/>
            <a:ext cx="2245808"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Char char="•"/>
              <a:defRPr sz="2800">
                <a:solidFill>
                  <a:schemeClr val="tx1"/>
                </a:solidFill>
                <a:latin typeface="Arial" panose="020B0604020202020204" pitchFamily="34" charset="0"/>
              </a:defRPr>
            </a:lvl1pPr>
            <a:lvl2pPr marL="742950" indent="-285750">
              <a:spcBef>
                <a:spcPct val="20000"/>
              </a:spcBef>
              <a:buClr>
                <a:schemeClr val="tx2"/>
              </a:buClr>
              <a:buChar char="–"/>
              <a:defRPr sz="24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fi-FI" altLang="fi-FI" sz="1400" b="1" dirty="0">
                <a:solidFill>
                  <a:prstClr val="black"/>
                </a:solidFill>
                <a:cs typeface="Arial" panose="020B0604020202020204" pitchFamily="34" charset="0"/>
              </a:rPr>
              <a:t>Pitkäaikainen denosumabi</a:t>
            </a:r>
          </a:p>
        </p:txBody>
      </p:sp>
      <p:sp>
        <p:nvSpPr>
          <p:cNvPr id="158" name="Rectangle 40"/>
          <p:cNvSpPr>
            <a:spLocks noChangeAspect="1" noChangeArrowheads="1"/>
          </p:cNvSpPr>
          <p:nvPr/>
        </p:nvSpPr>
        <p:spPr bwMode="auto">
          <a:xfrm>
            <a:off x="7355858" y="1406432"/>
            <a:ext cx="128286" cy="128287"/>
          </a:xfrm>
          <a:prstGeom prst="rect">
            <a:avLst/>
          </a:prstGeom>
          <a:solidFill>
            <a:srgbClr val="0066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a:sp3d>
        </p:spPr>
        <p:txBody>
          <a:bodyPr/>
          <a:lstStyle/>
          <a:p>
            <a:pPr algn="ctr">
              <a:defRPr/>
            </a:pPr>
            <a:endParaRPr lang="fr-FR" sz="1400" b="1">
              <a:solidFill>
                <a:srgbClr val="FFFFFF"/>
              </a:solidFill>
              <a:ea typeface="ＭＳ Ｐゴシック" pitchFamily="34" charset="-128"/>
              <a:cs typeface="Arial" charset="0"/>
            </a:endParaRPr>
          </a:p>
        </p:txBody>
      </p:sp>
      <p:sp>
        <p:nvSpPr>
          <p:cNvPr id="159" name="Rectangle 40"/>
          <p:cNvSpPr>
            <a:spLocks noChangeAspect="1" noChangeArrowheads="1"/>
          </p:cNvSpPr>
          <p:nvPr/>
        </p:nvSpPr>
        <p:spPr bwMode="auto">
          <a:xfrm>
            <a:off x="4738877" y="1406432"/>
            <a:ext cx="128286" cy="128287"/>
          </a:xfrm>
          <a:prstGeom prst="rect">
            <a:avLst/>
          </a:prstGeom>
          <a:solidFill>
            <a:srgbClr val="70DA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a:sp3d>
        </p:spPr>
        <p:txBody>
          <a:bodyPr/>
          <a:lstStyle/>
          <a:p>
            <a:pPr algn="ctr">
              <a:defRPr/>
            </a:pPr>
            <a:endParaRPr lang="fr-FR" sz="1400" b="1">
              <a:solidFill>
                <a:srgbClr val="FFFFFF"/>
              </a:solidFill>
              <a:ea typeface="ＭＳ Ｐゴシック" pitchFamily="34" charset="-128"/>
              <a:cs typeface="Arial" charset="0"/>
            </a:endParaRPr>
          </a:p>
        </p:txBody>
      </p:sp>
      <p:sp>
        <p:nvSpPr>
          <p:cNvPr id="160" name="Rectangle 618"/>
          <p:cNvSpPr>
            <a:spLocks noChangeArrowheads="1"/>
          </p:cNvSpPr>
          <p:nvPr/>
        </p:nvSpPr>
        <p:spPr bwMode="auto">
          <a:xfrm>
            <a:off x="4133682" y="1369737"/>
            <a:ext cx="48731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Char char="•"/>
              <a:defRPr sz="2800">
                <a:solidFill>
                  <a:schemeClr val="tx1"/>
                </a:solidFill>
                <a:latin typeface="Arial" panose="020B0604020202020204" pitchFamily="34" charset="0"/>
              </a:defRPr>
            </a:lvl1pPr>
            <a:lvl2pPr marL="742950" indent="-285750">
              <a:spcBef>
                <a:spcPct val="20000"/>
              </a:spcBef>
              <a:buClr>
                <a:schemeClr val="tx2"/>
              </a:buClr>
              <a:buChar char="–"/>
              <a:defRPr sz="24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fi-FI" altLang="fi-FI" sz="1400" b="1" dirty="0">
                <a:solidFill>
                  <a:srgbClr val="000000"/>
                </a:solidFill>
                <a:cs typeface="Arial" panose="020B0604020202020204" pitchFamily="34" charset="0"/>
              </a:rPr>
              <a:t>Lume</a:t>
            </a:r>
          </a:p>
        </p:txBody>
      </p:sp>
      <p:sp>
        <p:nvSpPr>
          <p:cNvPr id="161" name="Rectangle 40"/>
          <p:cNvSpPr>
            <a:spLocks noChangeAspect="1" noChangeArrowheads="1"/>
          </p:cNvSpPr>
          <p:nvPr/>
        </p:nvSpPr>
        <p:spPr bwMode="auto">
          <a:xfrm>
            <a:off x="3905845" y="1406432"/>
            <a:ext cx="128286" cy="128287"/>
          </a:xfrm>
          <a:prstGeom prst="rect">
            <a:avLst/>
          </a:prstGeom>
          <a:solidFill>
            <a:schemeClr val="accent1">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a:sp3d>
        </p:spPr>
        <p:txBody>
          <a:bodyPr/>
          <a:lstStyle/>
          <a:p>
            <a:pPr algn="ctr">
              <a:defRPr/>
            </a:pPr>
            <a:endParaRPr lang="fr-FR" sz="1400" b="1">
              <a:solidFill>
                <a:srgbClr val="1F497D">
                  <a:lumMod val="20000"/>
                  <a:lumOff val="80000"/>
                </a:srgbClr>
              </a:solidFill>
              <a:ea typeface="ＭＳ Ｐゴシック" pitchFamily="34" charset="-128"/>
              <a:cs typeface="Arial" charset="0"/>
            </a:endParaRPr>
          </a:p>
        </p:txBody>
      </p:sp>
      <p:sp>
        <p:nvSpPr>
          <p:cNvPr id="26" name="Rectangle 4471"/>
          <p:cNvSpPr>
            <a:spLocks noChangeArrowheads="1"/>
          </p:cNvSpPr>
          <p:nvPr/>
        </p:nvSpPr>
        <p:spPr bwMode="auto">
          <a:xfrm rot="16200000">
            <a:off x="5735707" y="4400364"/>
            <a:ext cx="1442258"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Char char="•"/>
              <a:defRPr sz="2800">
                <a:solidFill>
                  <a:schemeClr val="tx1"/>
                </a:solidFill>
                <a:latin typeface="Arial" panose="020B0604020202020204" pitchFamily="34" charset="0"/>
              </a:defRPr>
            </a:lvl1pPr>
            <a:lvl2pPr marL="742950" indent="-285750">
              <a:spcBef>
                <a:spcPct val="20000"/>
              </a:spcBef>
              <a:buClr>
                <a:schemeClr val="tx2"/>
              </a:buClr>
              <a:buChar char="–"/>
              <a:defRPr sz="24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fi-FI" altLang="fi-FI" sz="1100" b="1" dirty="0">
                <a:solidFill>
                  <a:prstClr val="black"/>
                </a:solidFill>
                <a:cs typeface="Arial" panose="020B0604020202020204" pitchFamily="34" charset="0"/>
              </a:rPr>
              <a:t>Uusien </a:t>
            </a:r>
            <a:r>
              <a:rPr lang="fi-FI" altLang="fi-FI" sz="1100" b="1" dirty="0" err="1">
                <a:solidFill>
                  <a:prstClr val="black"/>
                </a:solidFill>
                <a:cs typeface="Arial" panose="020B0604020202020204" pitchFamily="34" charset="0"/>
              </a:rPr>
              <a:t>nikamamurtu</a:t>
            </a:r>
            <a:r>
              <a:rPr lang="fi-FI" altLang="fi-FI" sz="1100" b="1" dirty="0">
                <a:solidFill>
                  <a:prstClr val="black"/>
                </a:solidFill>
                <a:cs typeface="Arial" panose="020B0604020202020204" pitchFamily="34" charset="0"/>
              </a:rPr>
              <a:t>-</a:t>
            </a:r>
          </a:p>
          <a:p>
            <a:pPr algn="ctr">
              <a:spcBef>
                <a:spcPct val="0"/>
              </a:spcBef>
              <a:buClrTx/>
              <a:buFontTx/>
              <a:buNone/>
            </a:pPr>
            <a:r>
              <a:rPr lang="fi-FI" altLang="fi-FI" sz="1100" b="1" dirty="0" err="1">
                <a:solidFill>
                  <a:prstClr val="black"/>
                </a:solidFill>
                <a:cs typeface="Arial" panose="020B0604020202020204" pitchFamily="34" charset="0"/>
              </a:rPr>
              <a:t>mien</a:t>
            </a:r>
            <a:r>
              <a:rPr lang="fi-FI" altLang="fi-FI" sz="1100" b="1" dirty="0">
                <a:solidFill>
                  <a:prstClr val="black"/>
                </a:solidFill>
                <a:cs typeface="Arial" panose="020B0604020202020204" pitchFamily="34" charset="0"/>
              </a:rPr>
              <a:t> vuosittainen </a:t>
            </a:r>
          </a:p>
          <a:p>
            <a:pPr algn="ctr">
              <a:spcBef>
                <a:spcPct val="0"/>
              </a:spcBef>
              <a:buClrTx/>
              <a:buFontTx/>
              <a:buNone/>
            </a:pPr>
            <a:r>
              <a:rPr lang="fi-FI" altLang="fi-FI" sz="1100" b="1" dirty="0">
                <a:solidFill>
                  <a:prstClr val="black"/>
                </a:solidFill>
                <a:cs typeface="Arial" panose="020B0604020202020204" pitchFamily="34" charset="0"/>
              </a:rPr>
              <a:t>ilmaantuvuus (%)</a:t>
            </a:r>
          </a:p>
        </p:txBody>
      </p:sp>
      <p:sp>
        <p:nvSpPr>
          <p:cNvPr id="27" name="Rectangle 4471"/>
          <p:cNvSpPr>
            <a:spLocks noChangeArrowheads="1"/>
          </p:cNvSpPr>
          <p:nvPr/>
        </p:nvSpPr>
        <p:spPr bwMode="auto">
          <a:xfrm rot="16200000">
            <a:off x="5730098" y="2433134"/>
            <a:ext cx="1442258"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Char char="•"/>
              <a:defRPr sz="2800">
                <a:solidFill>
                  <a:schemeClr val="tx1"/>
                </a:solidFill>
                <a:latin typeface="Arial" panose="020B0604020202020204" pitchFamily="34" charset="0"/>
              </a:defRPr>
            </a:lvl1pPr>
            <a:lvl2pPr marL="742950" indent="-285750">
              <a:spcBef>
                <a:spcPct val="20000"/>
              </a:spcBef>
              <a:buClr>
                <a:schemeClr val="tx2"/>
              </a:buClr>
              <a:buChar char="–"/>
              <a:defRPr sz="24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fi-FI" altLang="fi-FI" sz="1100" b="1" dirty="0">
                <a:solidFill>
                  <a:prstClr val="black"/>
                </a:solidFill>
                <a:cs typeface="Arial" panose="020B0604020202020204" pitchFamily="34" charset="0"/>
              </a:rPr>
              <a:t>Uusien </a:t>
            </a:r>
            <a:r>
              <a:rPr lang="fi-FI" altLang="fi-FI" sz="1100" b="1" dirty="0" err="1">
                <a:solidFill>
                  <a:prstClr val="black"/>
                </a:solidFill>
                <a:cs typeface="Arial" panose="020B0604020202020204" pitchFamily="34" charset="0"/>
              </a:rPr>
              <a:t>nikamamurtu</a:t>
            </a:r>
            <a:r>
              <a:rPr lang="fi-FI" altLang="fi-FI" sz="1100" b="1" dirty="0">
                <a:solidFill>
                  <a:prstClr val="black"/>
                </a:solidFill>
                <a:cs typeface="Arial" panose="020B0604020202020204" pitchFamily="34" charset="0"/>
              </a:rPr>
              <a:t>-</a:t>
            </a:r>
          </a:p>
          <a:p>
            <a:pPr algn="ctr">
              <a:spcBef>
                <a:spcPct val="0"/>
              </a:spcBef>
              <a:buClrTx/>
              <a:buFontTx/>
              <a:buNone/>
            </a:pPr>
            <a:r>
              <a:rPr lang="fi-FI" altLang="fi-FI" sz="1100" b="1" dirty="0" err="1">
                <a:solidFill>
                  <a:prstClr val="black"/>
                </a:solidFill>
                <a:cs typeface="Arial" panose="020B0604020202020204" pitchFamily="34" charset="0"/>
              </a:rPr>
              <a:t>mien</a:t>
            </a:r>
            <a:r>
              <a:rPr lang="fi-FI" altLang="fi-FI" sz="1100" b="1" dirty="0">
                <a:solidFill>
                  <a:prstClr val="black"/>
                </a:solidFill>
                <a:cs typeface="Arial" panose="020B0604020202020204" pitchFamily="34" charset="0"/>
              </a:rPr>
              <a:t> vuosittainen </a:t>
            </a:r>
          </a:p>
          <a:p>
            <a:pPr algn="ctr">
              <a:spcBef>
                <a:spcPct val="0"/>
              </a:spcBef>
              <a:buClrTx/>
              <a:buFontTx/>
              <a:buNone/>
            </a:pPr>
            <a:r>
              <a:rPr lang="fi-FI" altLang="fi-FI" sz="1100" b="1" dirty="0">
                <a:solidFill>
                  <a:prstClr val="black"/>
                </a:solidFill>
                <a:cs typeface="Arial" panose="020B0604020202020204" pitchFamily="34" charset="0"/>
              </a:rPr>
              <a:t>ilmaantuvuus (%)</a:t>
            </a:r>
          </a:p>
        </p:txBody>
      </p:sp>
      <p:sp>
        <p:nvSpPr>
          <p:cNvPr id="28" name="Rectangle 4471"/>
          <p:cNvSpPr>
            <a:spLocks noChangeArrowheads="1"/>
          </p:cNvSpPr>
          <p:nvPr/>
        </p:nvSpPr>
        <p:spPr bwMode="auto">
          <a:xfrm>
            <a:off x="8668839" y="5601435"/>
            <a:ext cx="1739747"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Char char="•"/>
              <a:defRPr sz="2800">
                <a:solidFill>
                  <a:schemeClr val="tx1"/>
                </a:solidFill>
                <a:latin typeface="Arial" panose="020B0604020202020204" pitchFamily="34" charset="0"/>
              </a:defRPr>
            </a:lvl1pPr>
            <a:lvl2pPr marL="742950" indent="-285750">
              <a:spcBef>
                <a:spcPct val="20000"/>
              </a:spcBef>
              <a:buClr>
                <a:schemeClr val="tx2"/>
              </a:buClr>
              <a:buChar char="–"/>
              <a:defRPr sz="24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fi-FI" altLang="fi-FI" sz="1100" b="1" dirty="0">
                <a:solidFill>
                  <a:srgbClr val="000000"/>
                </a:solidFill>
                <a:cs typeface="Arial" panose="020B0604020202020204" pitchFamily="34" charset="0"/>
              </a:rPr>
              <a:t>Denosumabi-hoito, vuotta</a:t>
            </a:r>
          </a:p>
        </p:txBody>
      </p:sp>
      <p:sp>
        <p:nvSpPr>
          <p:cNvPr id="29" name="Rectangle 4471"/>
          <p:cNvSpPr>
            <a:spLocks noChangeArrowheads="1"/>
          </p:cNvSpPr>
          <p:nvPr/>
        </p:nvSpPr>
        <p:spPr bwMode="auto">
          <a:xfrm>
            <a:off x="7840431" y="3627192"/>
            <a:ext cx="1739747"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Char char="•"/>
              <a:defRPr sz="2800">
                <a:solidFill>
                  <a:schemeClr val="tx1"/>
                </a:solidFill>
                <a:latin typeface="Arial" panose="020B0604020202020204" pitchFamily="34" charset="0"/>
              </a:defRPr>
            </a:lvl1pPr>
            <a:lvl2pPr marL="742950" indent="-285750">
              <a:spcBef>
                <a:spcPct val="20000"/>
              </a:spcBef>
              <a:buClr>
                <a:schemeClr val="tx2"/>
              </a:buClr>
              <a:buChar char="–"/>
              <a:defRPr sz="24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fi-FI" altLang="fi-FI" sz="1100" b="1" dirty="0">
                <a:solidFill>
                  <a:srgbClr val="000000"/>
                </a:solidFill>
                <a:cs typeface="Arial" panose="020B0604020202020204" pitchFamily="34" charset="0"/>
              </a:rPr>
              <a:t>Denosumabi-hoito, vuotta</a:t>
            </a:r>
          </a:p>
        </p:txBody>
      </p:sp>
      <p:sp>
        <p:nvSpPr>
          <p:cNvPr id="31" name="Rectangle 4471"/>
          <p:cNvSpPr>
            <a:spLocks noChangeArrowheads="1"/>
          </p:cNvSpPr>
          <p:nvPr/>
        </p:nvSpPr>
        <p:spPr bwMode="auto">
          <a:xfrm>
            <a:off x="7468954" y="1898402"/>
            <a:ext cx="705321"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Char char="•"/>
              <a:defRPr sz="2800">
                <a:solidFill>
                  <a:schemeClr val="tx1"/>
                </a:solidFill>
                <a:latin typeface="Arial" panose="020B0604020202020204" pitchFamily="34" charset="0"/>
              </a:defRPr>
            </a:lvl1pPr>
            <a:lvl2pPr marL="742950" indent="-285750">
              <a:spcBef>
                <a:spcPct val="20000"/>
              </a:spcBef>
              <a:buClr>
                <a:schemeClr val="tx2"/>
              </a:buClr>
              <a:buChar char="–"/>
              <a:defRPr sz="24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fi-FI" altLang="fi-FI" sz="1100" b="1" dirty="0">
                <a:solidFill>
                  <a:prstClr val="white"/>
                </a:solidFill>
                <a:cs typeface="Arial" panose="020B0604020202020204" pitchFamily="34" charset="0"/>
              </a:rPr>
              <a:t>FREEDOM</a:t>
            </a:r>
          </a:p>
        </p:txBody>
      </p:sp>
      <p:sp>
        <p:nvSpPr>
          <p:cNvPr id="32" name="Rectangle 4471"/>
          <p:cNvSpPr>
            <a:spLocks noChangeArrowheads="1"/>
          </p:cNvSpPr>
          <p:nvPr/>
        </p:nvSpPr>
        <p:spPr bwMode="auto">
          <a:xfrm>
            <a:off x="9137415" y="1898402"/>
            <a:ext cx="955390"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Char char="•"/>
              <a:defRPr sz="2800">
                <a:solidFill>
                  <a:schemeClr val="tx1"/>
                </a:solidFill>
                <a:latin typeface="Arial" panose="020B0604020202020204" pitchFamily="34" charset="0"/>
              </a:defRPr>
            </a:lvl1pPr>
            <a:lvl2pPr marL="742950" indent="-285750">
              <a:spcBef>
                <a:spcPct val="20000"/>
              </a:spcBef>
              <a:buClr>
                <a:schemeClr val="tx2"/>
              </a:buClr>
              <a:buChar char="–"/>
              <a:defRPr sz="24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fi-FI" altLang="fi-FI" sz="1100" b="1" dirty="0">
                <a:solidFill>
                  <a:prstClr val="white"/>
                </a:solidFill>
                <a:cs typeface="Arial" panose="020B0604020202020204" pitchFamily="34" charset="0"/>
              </a:rPr>
              <a:t>Jatkotutkimus</a:t>
            </a:r>
          </a:p>
        </p:txBody>
      </p:sp>
      <p:sp>
        <p:nvSpPr>
          <p:cNvPr id="33" name="Rectangle 4471"/>
          <p:cNvSpPr>
            <a:spLocks noChangeArrowheads="1"/>
          </p:cNvSpPr>
          <p:nvPr/>
        </p:nvSpPr>
        <p:spPr bwMode="auto">
          <a:xfrm>
            <a:off x="7468954" y="3876425"/>
            <a:ext cx="705321"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Char char="•"/>
              <a:defRPr sz="2800">
                <a:solidFill>
                  <a:schemeClr val="tx1"/>
                </a:solidFill>
                <a:latin typeface="Arial" panose="020B0604020202020204" pitchFamily="34" charset="0"/>
              </a:defRPr>
            </a:lvl1pPr>
            <a:lvl2pPr marL="742950" indent="-285750">
              <a:spcBef>
                <a:spcPct val="20000"/>
              </a:spcBef>
              <a:buClr>
                <a:schemeClr val="tx2"/>
              </a:buClr>
              <a:buChar char="–"/>
              <a:defRPr sz="24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fi-FI" altLang="fi-FI" sz="1100" b="1" dirty="0">
                <a:solidFill>
                  <a:prstClr val="white"/>
                </a:solidFill>
                <a:cs typeface="Arial" panose="020B0604020202020204" pitchFamily="34" charset="0"/>
              </a:rPr>
              <a:t>FREEDOM</a:t>
            </a:r>
          </a:p>
        </p:txBody>
      </p:sp>
      <p:sp>
        <p:nvSpPr>
          <p:cNvPr id="34" name="Rectangle 4471"/>
          <p:cNvSpPr>
            <a:spLocks noChangeArrowheads="1"/>
          </p:cNvSpPr>
          <p:nvPr/>
        </p:nvSpPr>
        <p:spPr bwMode="auto">
          <a:xfrm>
            <a:off x="9137415" y="3876425"/>
            <a:ext cx="955390"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40000"/>
              </a:spcBef>
              <a:buClr>
                <a:schemeClr val="tx2"/>
              </a:buClr>
              <a:buChar char="•"/>
              <a:defRPr sz="2800">
                <a:solidFill>
                  <a:schemeClr val="tx1"/>
                </a:solidFill>
                <a:latin typeface="Arial" panose="020B0604020202020204" pitchFamily="34" charset="0"/>
              </a:defRPr>
            </a:lvl1pPr>
            <a:lvl2pPr marL="742950" indent="-285750">
              <a:spcBef>
                <a:spcPct val="20000"/>
              </a:spcBef>
              <a:buClr>
                <a:schemeClr val="tx2"/>
              </a:buClr>
              <a:buChar char="–"/>
              <a:defRPr sz="24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fi-FI" altLang="fi-FI" sz="1100" b="1" dirty="0">
                <a:solidFill>
                  <a:prstClr val="white"/>
                </a:solidFill>
                <a:cs typeface="Arial" panose="020B0604020202020204" pitchFamily="34" charset="0"/>
              </a:rPr>
              <a:t>Jatkotutkimus</a:t>
            </a:r>
          </a:p>
        </p:txBody>
      </p:sp>
      <p:sp>
        <p:nvSpPr>
          <p:cNvPr id="36" name="TextBox 32"/>
          <p:cNvSpPr txBox="1">
            <a:spLocks noChangeArrowheads="1"/>
          </p:cNvSpPr>
          <p:nvPr/>
        </p:nvSpPr>
        <p:spPr bwMode="auto">
          <a:xfrm>
            <a:off x="5363791" y="2283127"/>
            <a:ext cx="715333"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40000"/>
              </a:spcBef>
              <a:buClr>
                <a:schemeClr val="tx2"/>
              </a:buClr>
              <a:buChar char="•"/>
              <a:defRPr sz="2800">
                <a:solidFill>
                  <a:schemeClr val="tx1"/>
                </a:solidFill>
                <a:latin typeface="Arial" panose="020B0604020202020204" pitchFamily="34" charset="0"/>
              </a:defRPr>
            </a:lvl1pPr>
            <a:lvl2pPr marL="742950" indent="-285750">
              <a:spcBef>
                <a:spcPct val="20000"/>
              </a:spcBef>
              <a:buClr>
                <a:schemeClr val="tx2"/>
              </a:buClr>
              <a:buChar char="–"/>
              <a:defRPr sz="24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fi-FI" sz="1100" b="1" dirty="0">
                <a:solidFill>
                  <a:srgbClr val="EEECE1"/>
                </a:solidFill>
                <a:cs typeface="Arial" panose="020B0604020202020204" pitchFamily="34" charset="0"/>
              </a:rPr>
              <a:t>16,5 % </a:t>
            </a:r>
            <a:r>
              <a:rPr lang="en-US" altLang="fi-FI" sz="1100" b="1" baseline="30000" dirty="0">
                <a:solidFill>
                  <a:srgbClr val="EEECE1"/>
                </a:solidFill>
                <a:cs typeface="Arial" panose="020B0604020202020204" pitchFamily="34" charset="0"/>
              </a:rPr>
              <a:t>c</a:t>
            </a:r>
          </a:p>
        </p:txBody>
      </p:sp>
    </p:spTree>
    <p:extLst>
      <p:ext uri="{BB962C8B-B14F-4D97-AF65-F5344CB8AC3E}">
        <p14:creationId xmlns:p14="http://schemas.microsoft.com/office/powerpoint/2010/main" val="3285164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48F436-4AA9-3C06-F223-B41EE8EC6960}"/>
              </a:ext>
            </a:extLst>
          </p:cNvPr>
          <p:cNvSpPr>
            <a:spLocks noGrp="1"/>
          </p:cNvSpPr>
          <p:nvPr>
            <p:ph type="title"/>
          </p:nvPr>
        </p:nvSpPr>
        <p:spPr/>
        <p:txBody>
          <a:bodyPr/>
          <a:lstStyle/>
          <a:p>
            <a:r>
              <a:rPr lang="fi-FI" dirty="0"/>
              <a:t>Milloin lääkehoito ?</a:t>
            </a:r>
          </a:p>
        </p:txBody>
      </p:sp>
      <p:sp>
        <p:nvSpPr>
          <p:cNvPr id="3" name="Sisällön paikkamerkki 2">
            <a:extLst>
              <a:ext uri="{FF2B5EF4-FFF2-40B4-BE49-F238E27FC236}">
                <a16:creationId xmlns:a16="http://schemas.microsoft.com/office/drawing/2014/main" id="{2D4283BC-DC97-F748-257D-72B50D8081FB}"/>
              </a:ext>
            </a:extLst>
          </p:cNvPr>
          <p:cNvSpPr>
            <a:spLocks noGrp="1"/>
          </p:cNvSpPr>
          <p:nvPr>
            <p:ph idx="1"/>
          </p:nvPr>
        </p:nvSpPr>
        <p:spPr/>
        <p:txBody>
          <a:bodyPr/>
          <a:lstStyle/>
          <a:p>
            <a:r>
              <a:rPr lang="fi-FI" dirty="0"/>
              <a:t>Kun korkea murtumariski</a:t>
            </a:r>
          </a:p>
          <a:p>
            <a:r>
              <a:rPr lang="fi-FI" dirty="0"/>
              <a:t>Mitä ei tapahtuisi muutenkaan, ei voida lääkkeellä estää</a:t>
            </a:r>
          </a:p>
        </p:txBody>
      </p:sp>
    </p:spTree>
    <p:extLst>
      <p:ext uri="{BB962C8B-B14F-4D97-AF65-F5344CB8AC3E}">
        <p14:creationId xmlns:p14="http://schemas.microsoft.com/office/powerpoint/2010/main" val="841381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21D17D6-85FB-FC48-ACB7-BF2DF98D480C}"/>
              </a:ext>
            </a:extLst>
          </p:cNvPr>
          <p:cNvSpPr txBox="1"/>
          <p:nvPr/>
        </p:nvSpPr>
        <p:spPr>
          <a:xfrm>
            <a:off x="727819" y="6362603"/>
            <a:ext cx="9517712" cy="369332"/>
          </a:xfrm>
          <a:prstGeom prst="rect">
            <a:avLst/>
          </a:prstGeom>
          <a:noFill/>
        </p:spPr>
        <p:txBody>
          <a:bodyPr wrap="square" rtlCol="0">
            <a:spAutoFit/>
          </a:bodyPr>
          <a:lstStyle/>
          <a:p>
            <a:pPr marL="0" marR="0" lvl="0" indent="0" algn="l" defTabSz="609585" rtl="0" eaLnBrk="1" fontAlgn="auto" latinLnBrk="0" hangingPunct="0">
              <a:lnSpc>
                <a:spcPct val="100000"/>
              </a:lnSpc>
              <a:spcBef>
                <a:spcPts val="0"/>
              </a:spcBef>
              <a:spcAft>
                <a:spcPts val="0"/>
              </a:spcAft>
              <a:buClrTx/>
              <a:buSzTx/>
              <a:buFontTx/>
              <a:buNone/>
              <a:tabLst/>
              <a:defRPr/>
            </a:pPr>
            <a:r>
              <a:rPr kumimoji="0" lang="fi-FI" sz="900" b="0" i="0" u="none" strike="noStrike" kern="0" cap="none" spc="0" normalizeH="0" baseline="0" noProof="0" dirty="0">
                <a:ln>
                  <a:noFill/>
                </a:ln>
                <a:solidFill>
                  <a:srgbClr val="000000"/>
                </a:solidFill>
                <a:effectLst/>
                <a:uLnTx/>
                <a:uFillTx/>
                <a:latin typeface="Lucida Sans Unicode"/>
                <a:cs typeface="Lucida Sans Unicode"/>
                <a:sym typeface="Lucida Sans Unicode"/>
              </a:rPr>
              <a:t>Viite 2. Osteoporoosi: Käypä hoito -suositus, 2020. </a:t>
            </a:r>
            <a:r>
              <a:rPr kumimoji="0" lang="fi-FI" sz="900" b="0" i="0" u="none" strike="noStrike" kern="0" cap="none" spc="0" normalizeH="0" baseline="0" noProof="0" dirty="0">
                <a:ln>
                  <a:noFill/>
                </a:ln>
                <a:solidFill>
                  <a:srgbClr val="000000"/>
                </a:solidFill>
                <a:effectLst/>
                <a:uLnTx/>
                <a:uFillTx/>
                <a:latin typeface="Lucida Sans Unicode"/>
                <a:cs typeface="Lucida Sans Unicode"/>
                <a:sym typeface="Lucida Sans Unicode"/>
                <a:hlinkClick r:id="rId3"/>
              </a:rPr>
              <a:t>www.käypähoito.fi .Niskanen</a:t>
            </a:r>
            <a:r>
              <a:rPr kumimoji="0" lang="fi-FI" sz="900" b="0" i="0" u="none" strike="noStrike" kern="0" cap="none" spc="0" normalizeH="0" baseline="0" noProof="0" dirty="0">
                <a:ln>
                  <a:noFill/>
                </a:ln>
                <a:solidFill>
                  <a:srgbClr val="000000"/>
                </a:solidFill>
                <a:effectLst/>
                <a:uLnTx/>
                <a:uFillTx/>
                <a:latin typeface="Lucida Sans Unicode"/>
                <a:cs typeface="Lucida Sans Unicode"/>
                <a:sym typeface="Lucida Sans Unicode"/>
              </a:rPr>
              <a:t> L: </a:t>
            </a:r>
            <a:r>
              <a:rPr kumimoji="0" lang="fi-FI" sz="900" b="0" i="0" u="none" strike="noStrike" kern="0" cap="none" spc="0" normalizeH="0" baseline="0" noProof="0" dirty="0" err="1">
                <a:ln>
                  <a:noFill/>
                </a:ln>
                <a:solidFill>
                  <a:srgbClr val="000000"/>
                </a:solidFill>
                <a:effectLst/>
                <a:uLnTx/>
                <a:uFillTx/>
                <a:latin typeface="Lucida Sans Unicode"/>
                <a:cs typeface="Lucida Sans Unicode"/>
                <a:sym typeface="Lucida Sans Unicode"/>
              </a:rPr>
              <a:t>Postmenopausaalisen</a:t>
            </a:r>
            <a:r>
              <a:rPr kumimoji="0" lang="fi-FI" sz="900" b="0" i="0" u="none" strike="noStrike" kern="0" cap="none" spc="0" normalizeH="0" baseline="0" noProof="0" dirty="0">
                <a:ln>
                  <a:noFill/>
                </a:ln>
                <a:solidFill>
                  <a:srgbClr val="000000"/>
                </a:solidFill>
                <a:effectLst/>
                <a:uLnTx/>
                <a:uFillTx/>
                <a:latin typeface="Lucida Sans Unicode"/>
                <a:cs typeface="Lucida Sans Unicode"/>
                <a:sym typeface="Lucida Sans Unicode"/>
              </a:rPr>
              <a:t> osteoporoosin lääkehoito on tehokasta. Suomen </a:t>
            </a:r>
            <a:r>
              <a:rPr kumimoji="0" lang="fi-FI" sz="900" b="0" i="0" u="none" strike="noStrike" kern="0" cap="none" spc="0" normalizeH="0" baseline="0" noProof="0" dirty="0" err="1">
                <a:ln>
                  <a:noFill/>
                </a:ln>
                <a:solidFill>
                  <a:srgbClr val="000000"/>
                </a:solidFill>
                <a:effectLst/>
                <a:uLnTx/>
                <a:uFillTx/>
                <a:latin typeface="Lucida Sans Unicode"/>
                <a:cs typeface="Lucida Sans Unicode"/>
                <a:sym typeface="Lucida Sans Unicode"/>
              </a:rPr>
              <a:t>Lääkörilehti</a:t>
            </a:r>
            <a:r>
              <a:rPr kumimoji="0" lang="fi-FI" sz="900" b="0" i="0" u="none" strike="noStrike" kern="0" cap="none" spc="0" normalizeH="0" baseline="0" noProof="0" dirty="0">
                <a:ln>
                  <a:noFill/>
                </a:ln>
                <a:solidFill>
                  <a:srgbClr val="000000"/>
                </a:solidFill>
                <a:effectLst/>
                <a:uLnTx/>
                <a:uFillTx/>
                <a:latin typeface="Lucida Sans Unicode"/>
                <a:cs typeface="Lucida Sans Unicode"/>
                <a:sym typeface="Lucida Sans Unicode"/>
              </a:rPr>
              <a:t> </a:t>
            </a:r>
            <a:r>
              <a:rPr kumimoji="0" lang="nn-NO" sz="900" b="0" i="0" u="none" strike="noStrike" kern="1200" cap="none" spc="0" normalizeH="0" baseline="0" noProof="0" dirty="0">
                <a:ln>
                  <a:noFill/>
                </a:ln>
                <a:solidFill>
                  <a:srgbClr val="404040"/>
                </a:solidFill>
                <a:effectLst/>
                <a:uLnTx/>
                <a:uFillTx/>
                <a:latin typeface="Helvetica" panose="020B0604020202020204" pitchFamily="34" charset="0"/>
                <a:cs typeface="Helvetica"/>
              </a:rPr>
              <a:t>2022 vsk 77, s. 750 - 753</a:t>
            </a:r>
            <a:endParaRPr kumimoji="0" lang="fi-FI" sz="900" b="0" i="0" u="none" strike="noStrike" kern="0" cap="none" spc="0" normalizeH="0" baseline="0" noProof="0" dirty="0">
              <a:ln>
                <a:noFill/>
              </a:ln>
              <a:solidFill>
                <a:srgbClr val="000000"/>
              </a:solidFill>
              <a:effectLst/>
              <a:uLnTx/>
              <a:uFillTx/>
              <a:latin typeface="Lucida Sans Unicode"/>
              <a:cs typeface="Lucida Sans Unicode"/>
              <a:sym typeface="Lucida Sans Unicode"/>
            </a:endParaRPr>
          </a:p>
        </p:txBody>
      </p:sp>
      <p:sp>
        <p:nvSpPr>
          <p:cNvPr id="3" name="TextBox 2">
            <a:extLst>
              <a:ext uri="{FF2B5EF4-FFF2-40B4-BE49-F238E27FC236}">
                <a16:creationId xmlns:a16="http://schemas.microsoft.com/office/drawing/2014/main" id="{A04F1ED8-433D-E74D-AFF5-F2843AEA115C}"/>
              </a:ext>
            </a:extLst>
          </p:cNvPr>
          <p:cNvSpPr txBox="1"/>
          <p:nvPr/>
        </p:nvSpPr>
        <p:spPr>
          <a:xfrm>
            <a:off x="14630400" y="3368040"/>
            <a:ext cx="184731" cy="369332"/>
          </a:xfrm>
          <a:prstGeom prst="rect">
            <a:avLst/>
          </a:prstGeom>
          <a:noFill/>
        </p:spPr>
        <p:txBody>
          <a:bodyPr wrap="none" rtlCol="0">
            <a:spAutoFit/>
          </a:bodyPr>
          <a:lstStyle/>
          <a:p>
            <a:pPr marL="0" marR="0" lvl="0" indent="0" algn="l" defTabSz="609585" rtl="0" eaLnBrk="1" fontAlgn="auto" latinLnBrk="0" hangingPunct="0">
              <a:lnSpc>
                <a:spcPct val="100000"/>
              </a:lnSpc>
              <a:spcBef>
                <a:spcPts val="0"/>
              </a:spcBef>
              <a:spcAft>
                <a:spcPts val="0"/>
              </a:spcAft>
              <a:buClrTx/>
              <a:buSzTx/>
              <a:buFontTx/>
              <a:buNone/>
              <a:tabLst/>
              <a:defRPr/>
            </a:pPr>
            <a:endParaRPr kumimoji="0" lang="en-FI" sz="1800" b="0" i="0" u="none" strike="noStrike" kern="0" cap="none" spc="0" normalizeH="0" baseline="0" noProof="0" dirty="0">
              <a:ln>
                <a:noFill/>
              </a:ln>
              <a:solidFill>
                <a:srgbClr val="000000"/>
              </a:solidFill>
              <a:effectLst/>
              <a:uLnTx/>
              <a:uFillTx/>
              <a:latin typeface="Lucida Sans Unicode"/>
              <a:cs typeface="Lucida Sans Unicode"/>
              <a:sym typeface="Lucida Sans Unicode"/>
            </a:endParaRPr>
          </a:p>
        </p:txBody>
      </p:sp>
      <p:sp>
        <p:nvSpPr>
          <p:cNvPr id="16" name="Rectangle 15">
            <a:extLst>
              <a:ext uri="{FF2B5EF4-FFF2-40B4-BE49-F238E27FC236}">
                <a16:creationId xmlns:a16="http://schemas.microsoft.com/office/drawing/2014/main" id="{A4DB6627-D5F0-6B4B-81F6-1B9EAE9B1E77}"/>
              </a:ext>
            </a:extLst>
          </p:cNvPr>
          <p:cNvSpPr/>
          <p:nvPr/>
        </p:nvSpPr>
        <p:spPr>
          <a:xfrm>
            <a:off x="560346" y="229911"/>
            <a:ext cx="7967429" cy="954107"/>
          </a:xfrm>
          <a:prstGeom prst="rect">
            <a:avLst/>
          </a:prstGeom>
        </p:spPr>
        <p:txBody>
          <a:bodyPr wrap="square">
            <a:spAutoFit/>
          </a:bodyPr>
          <a:lstStyle/>
          <a:p>
            <a:pPr marL="0" marR="0" lvl="0" indent="0" algn="l" defTabSz="609585" rtl="0" eaLnBrk="1" fontAlgn="auto" latinLnBrk="0" hangingPunct="0">
              <a:lnSpc>
                <a:spcPct val="100000"/>
              </a:lnSpc>
              <a:spcBef>
                <a:spcPts val="0"/>
              </a:spcBef>
              <a:spcAft>
                <a:spcPts val="0"/>
              </a:spcAft>
              <a:buClrTx/>
              <a:buSzTx/>
              <a:buFontTx/>
              <a:buNone/>
              <a:tabLst/>
              <a:defRPr/>
            </a:pPr>
            <a:r>
              <a:rPr kumimoji="0" lang="fi-FI"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Lucida Sans Unicode"/>
              </a:rPr>
              <a:t>Osteoporoosin lääkehoidon aiheet murtuman jo sairastaneilla</a:t>
            </a:r>
          </a:p>
        </p:txBody>
      </p:sp>
      <p:sp>
        <p:nvSpPr>
          <p:cNvPr id="21" name="Text Placeholder 2">
            <a:extLst>
              <a:ext uri="{FF2B5EF4-FFF2-40B4-BE49-F238E27FC236}">
                <a16:creationId xmlns:a16="http://schemas.microsoft.com/office/drawing/2014/main" id="{E4D6351A-CF72-F24A-A092-E84016517650}"/>
              </a:ext>
            </a:extLst>
          </p:cNvPr>
          <p:cNvSpPr txBox="1">
            <a:spLocks/>
          </p:cNvSpPr>
          <p:nvPr/>
        </p:nvSpPr>
        <p:spPr>
          <a:xfrm>
            <a:off x="675028" y="1959127"/>
            <a:ext cx="5301560" cy="749519"/>
          </a:xfrm>
          <a:prstGeom prst="rect">
            <a:avLst/>
          </a:prstGeom>
        </p:spPr>
        <p:txBody>
          <a:bodyPr vert="horz" lIns="91440" tIns="45720" rIns="91440" bIns="45720" rtlCol="0" anchor="ctr">
            <a:noAutofit/>
          </a:bodyPr>
          <a:lstStyle>
            <a:defPPr>
              <a:defRPr lang="en-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sym typeface="Lucida Sans Unicode"/>
              </a:rPr>
              <a:t>Pienienergiainen lonkka- tai nikamamurtuma</a:t>
            </a:r>
          </a:p>
        </p:txBody>
      </p:sp>
      <p:sp>
        <p:nvSpPr>
          <p:cNvPr id="22" name="Text Placeholder 3">
            <a:extLst>
              <a:ext uri="{FF2B5EF4-FFF2-40B4-BE49-F238E27FC236}">
                <a16:creationId xmlns:a16="http://schemas.microsoft.com/office/drawing/2014/main" id="{48663BAC-6C22-9542-96FA-2A99DC042CED}"/>
              </a:ext>
            </a:extLst>
          </p:cNvPr>
          <p:cNvSpPr txBox="1">
            <a:spLocks/>
          </p:cNvSpPr>
          <p:nvPr/>
        </p:nvSpPr>
        <p:spPr>
          <a:xfrm>
            <a:off x="4608300" y="1945326"/>
            <a:ext cx="4248472" cy="791319"/>
          </a:xfrm>
          <a:prstGeom prst="rect">
            <a:avLst/>
          </a:prstGeom>
        </p:spPr>
        <p:txBody>
          <a:bodyPr vert="horz" lIns="91440" tIns="45720" rIns="91440" bIns="45720" rtlCol="0" anchor="ctr">
            <a:noAutofit/>
          </a:bodyPr>
          <a:lstStyle>
            <a:defPPr>
              <a:defRPr lang="en-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sym typeface="Lucida Sans Unicode"/>
              </a:rPr>
              <a:t>Muu pienienergiainen murtuma (esim. rannemurtuma)</a:t>
            </a:r>
          </a:p>
        </p:txBody>
      </p:sp>
      <p:sp>
        <p:nvSpPr>
          <p:cNvPr id="23" name="Text Placeholder 4">
            <a:extLst>
              <a:ext uri="{FF2B5EF4-FFF2-40B4-BE49-F238E27FC236}">
                <a16:creationId xmlns:a16="http://schemas.microsoft.com/office/drawing/2014/main" id="{44FBD7D3-EFFE-9345-9B2B-5B4D14E1D026}"/>
              </a:ext>
            </a:extLst>
          </p:cNvPr>
          <p:cNvSpPr txBox="1">
            <a:spLocks/>
          </p:cNvSpPr>
          <p:nvPr/>
        </p:nvSpPr>
        <p:spPr>
          <a:xfrm>
            <a:off x="727819" y="3068500"/>
            <a:ext cx="3887787" cy="30972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92" marR="0" lvl="0" indent="-304792" algn="l" defTabSz="1219170" rtl="0" eaLnBrk="1" fontAlgn="auto" latinLnBrk="0" hangingPunct="1">
              <a:lnSpc>
                <a:spcPct val="90000"/>
              </a:lnSpc>
              <a:spcBef>
                <a:spcPts val="1333"/>
              </a:spcBef>
              <a:spcAft>
                <a:spcPts val="0"/>
              </a:spcAft>
              <a:buClr>
                <a:srgbClr val="00AF00"/>
              </a:buClr>
              <a:buSzTx/>
              <a:buFont typeface="Wingdings" pitchFamily="2" charset="2"/>
              <a:buChar char="v"/>
              <a:tabLst/>
              <a:defRPr/>
            </a:pPr>
            <a:r>
              <a:rPr kumimoji="0" lang="fi-FI" sz="18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sym typeface="Lucida Sans Unicode"/>
              </a:rPr>
              <a:t>Aloita</a:t>
            </a:r>
            <a:r>
              <a:rPr kumimoji="0" lang="fi-FI" sz="18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sym typeface="Lucida Sans Unicode"/>
              </a:rPr>
              <a:t> lääkehoito</a:t>
            </a:r>
          </a:p>
          <a:p>
            <a:pPr marL="304792" marR="0" lvl="0" indent="-304792" algn="l" defTabSz="1219170" rtl="0" eaLnBrk="1" fontAlgn="auto" latinLnBrk="0" hangingPunct="1">
              <a:lnSpc>
                <a:spcPct val="90000"/>
              </a:lnSpc>
              <a:spcBef>
                <a:spcPts val="1333"/>
              </a:spcBef>
              <a:spcAft>
                <a:spcPts val="0"/>
              </a:spcAft>
              <a:buClr>
                <a:srgbClr val="00AF00"/>
              </a:buClr>
              <a:buSzTx/>
              <a:buFont typeface="Wingdings" pitchFamily="2" charset="2"/>
              <a:buChar char="v"/>
              <a:tabLst/>
              <a:defRPr/>
            </a:pPr>
            <a:r>
              <a:rPr kumimoji="0" lang="fi-FI" sz="18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sym typeface="Lucida Sans Unicode"/>
              </a:rPr>
              <a:t>Jos eliniän ennuste on &gt; 5 v, luun tiheysmittaus on suositeltavaa seurannan vuoksi</a:t>
            </a:r>
          </a:p>
        </p:txBody>
      </p:sp>
      <p:sp>
        <p:nvSpPr>
          <p:cNvPr id="24" name="Text Placeholder 5">
            <a:extLst>
              <a:ext uri="{FF2B5EF4-FFF2-40B4-BE49-F238E27FC236}">
                <a16:creationId xmlns:a16="http://schemas.microsoft.com/office/drawing/2014/main" id="{F423124C-A6C8-3346-A380-40197B1A4186}"/>
              </a:ext>
            </a:extLst>
          </p:cNvPr>
          <p:cNvSpPr txBox="1">
            <a:spLocks/>
          </p:cNvSpPr>
          <p:nvPr/>
        </p:nvSpPr>
        <p:spPr>
          <a:xfrm>
            <a:off x="4589867" y="3096499"/>
            <a:ext cx="5562600" cy="40316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92" marR="0" lvl="0" indent="-304792" algn="l" defTabSz="1219170" rtl="0" eaLnBrk="1" fontAlgn="auto" latinLnBrk="0" hangingPunct="1">
              <a:lnSpc>
                <a:spcPct val="90000"/>
              </a:lnSpc>
              <a:spcBef>
                <a:spcPts val="1333"/>
              </a:spcBef>
              <a:spcAft>
                <a:spcPts val="0"/>
              </a:spcAft>
              <a:buClr>
                <a:srgbClr val="00AF00"/>
              </a:buClr>
              <a:buSzTx/>
              <a:buFont typeface="Wingdings" pitchFamily="2" charset="2"/>
              <a:buChar char="v"/>
              <a:tabLst/>
              <a:defRPr/>
            </a:pPr>
            <a:r>
              <a:rPr kumimoji="0" lang="fi-FI" sz="18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sym typeface="Lucida Sans Unicode"/>
              </a:rPr>
              <a:t>Luun tiheysmittauksessa todetaan </a:t>
            </a:r>
            <a:r>
              <a:rPr kumimoji="0" lang="fi-FI" sz="18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sym typeface="Lucida Sans Unicode"/>
              </a:rPr>
              <a:t>osteoporoosi</a:t>
            </a:r>
            <a:br>
              <a:rPr kumimoji="0" lang="fi-FI" sz="18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sym typeface="Lucida Sans Unicode"/>
              </a:rPr>
            </a:br>
            <a:r>
              <a:rPr kumimoji="0" lang="fi-FI" sz="18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sym typeface="Lucida Sans Unicode"/>
              </a:rPr>
              <a:t> </a:t>
            </a:r>
            <a:r>
              <a:rPr kumimoji="0" lang="fi-FI" sz="18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sym typeface="Lucida Sans Unicode"/>
              </a:rPr>
              <a:t>    </a:t>
            </a:r>
            <a:r>
              <a:rPr kumimoji="0" lang="fi-FI" sz="18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sym typeface="Lucida Sans Unicode"/>
              </a:rPr>
              <a:t>aloita</a:t>
            </a:r>
            <a:r>
              <a:rPr kumimoji="0" lang="fi-FI" sz="18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sym typeface="Lucida Sans Unicode"/>
              </a:rPr>
              <a:t> lääkehoito potilaan kokonaistilanteen mukaan</a:t>
            </a:r>
          </a:p>
          <a:p>
            <a:pPr marL="304792" marR="0" lvl="0" indent="-304792" algn="l" defTabSz="1219170" rtl="0" eaLnBrk="1" fontAlgn="auto" latinLnBrk="0" hangingPunct="1">
              <a:lnSpc>
                <a:spcPct val="90000"/>
              </a:lnSpc>
              <a:spcBef>
                <a:spcPts val="1333"/>
              </a:spcBef>
              <a:spcAft>
                <a:spcPts val="0"/>
              </a:spcAft>
              <a:buClr>
                <a:srgbClr val="00AF00"/>
              </a:buClr>
              <a:buSzTx/>
              <a:buFont typeface="Wingdings" pitchFamily="2" charset="2"/>
              <a:buChar char="v"/>
              <a:tabLst/>
              <a:defRPr/>
            </a:pPr>
            <a:r>
              <a:rPr kumimoji="0" lang="fi-FI" sz="18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sym typeface="Lucida Sans Unicode"/>
              </a:rPr>
              <a:t>Luun tiheysmittauksessa todetaan </a:t>
            </a:r>
            <a:r>
              <a:rPr kumimoji="0" lang="fi-FI" sz="1800" b="1" i="0" u="none" strike="noStrike" kern="1200" cap="none" spc="0" normalizeH="0" baseline="0" noProof="0" dirty="0" err="1">
                <a:ln>
                  <a:noFill/>
                </a:ln>
                <a:solidFill>
                  <a:srgbClr val="000000">
                    <a:lumMod val="65000"/>
                    <a:lumOff val="35000"/>
                  </a:srgbClr>
                </a:solidFill>
                <a:effectLst/>
                <a:uLnTx/>
                <a:uFillTx/>
                <a:latin typeface="Arial" panose="020B0604020202020204" pitchFamily="34" charset="0"/>
                <a:cs typeface="Arial" panose="020B0604020202020204" pitchFamily="34" charset="0"/>
                <a:sym typeface="Lucida Sans Unicode"/>
              </a:rPr>
              <a:t>osteopenia</a:t>
            </a:r>
            <a:br>
              <a:rPr kumimoji="0" lang="fi-FI" sz="18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sym typeface="Lucida Sans Unicode"/>
              </a:rPr>
            </a:br>
            <a:r>
              <a:rPr kumimoji="0" lang="fi-FI" sz="18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sym typeface="Lucida Sans Unicode"/>
              </a:rPr>
              <a:t>     </a:t>
            </a:r>
            <a:r>
              <a:rPr kumimoji="0" lang="fi-FI" sz="18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sym typeface="Lucida Sans Unicode"/>
              </a:rPr>
              <a:t>harkitse</a:t>
            </a:r>
            <a:r>
              <a:rPr kumimoji="0" lang="fi-FI" sz="18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sym typeface="Lucida Sans Unicode"/>
              </a:rPr>
              <a:t> lääkehoitoa, jos potilaalla runsaasti kliinisiä murtuman riskitekijöitä, FRAX</a:t>
            </a:r>
          </a:p>
          <a:p>
            <a:pPr marL="304792" marR="0" lvl="0" indent="-304792" algn="l" defTabSz="1219170" rtl="0" eaLnBrk="1" fontAlgn="auto" latinLnBrk="0" hangingPunct="1">
              <a:lnSpc>
                <a:spcPct val="90000"/>
              </a:lnSpc>
              <a:spcBef>
                <a:spcPts val="1333"/>
              </a:spcBef>
              <a:spcAft>
                <a:spcPts val="0"/>
              </a:spcAft>
              <a:buClr>
                <a:srgbClr val="00AF00"/>
              </a:buClr>
              <a:buSzTx/>
              <a:buFont typeface="Wingdings" pitchFamily="2" charset="2"/>
              <a:buChar char="v"/>
              <a:tabLst/>
              <a:defRPr/>
            </a:pPr>
            <a:r>
              <a:rPr kumimoji="0" lang="fi-FI" sz="18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sym typeface="Lucida Sans Unicode"/>
              </a:rPr>
              <a:t>Luun tiheysmittaus ei ole saatavissa       Jos FRAX-murtumariski on suuri, voidaan suosituksen perusteella harkita lääkehoitoa</a:t>
            </a:r>
          </a:p>
        </p:txBody>
      </p:sp>
      <p:sp>
        <p:nvSpPr>
          <p:cNvPr id="25" name="TextBox 24">
            <a:extLst>
              <a:ext uri="{FF2B5EF4-FFF2-40B4-BE49-F238E27FC236}">
                <a16:creationId xmlns:a16="http://schemas.microsoft.com/office/drawing/2014/main" id="{5AF7AD84-A993-334E-9AD3-B655CFC963AF}"/>
              </a:ext>
            </a:extLst>
          </p:cNvPr>
          <p:cNvSpPr txBox="1"/>
          <p:nvPr/>
        </p:nvSpPr>
        <p:spPr>
          <a:xfrm>
            <a:off x="650659" y="5415718"/>
            <a:ext cx="2829621" cy="276999"/>
          </a:xfrm>
          <a:prstGeom prst="rect">
            <a:avLst/>
          </a:prstGeom>
          <a:noFill/>
        </p:spPr>
        <p:txBody>
          <a:bodyPr wrap="none" rtlCol="0">
            <a:spAutoFit/>
          </a:bodyPr>
          <a:lstStyle/>
          <a:p>
            <a:pPr marL="0" marR="0" lvl="0" indent="0" algn="l" defTabSz="609585" rtl="0" eaLnBrk="1" fontAlgn="auto" latinLnBrk="0" hangingPunct="0">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sym typeface="Lucida Sans Unicode"/>
              </a:rPr>
              <a:t>FRAX = </a:t>
            </a:r>
            <a:r>
              <a:rPr kumimoji="0" lang="fi-FI" sz="1200" b="0" i="0" u="none" strike="noStrike" kern="0" cap="none" spc="0" normalizeH="0" baseline="0" noProof="0" dirty="0" err="1">
                <a:ln>
                  <a:noFill/>
                </a:ln>
                <a:solidFill>
                  <a:srgbClr val="000000">
                    <a:lumMod val="65000"/>
                    <a:lumOff val="35000"/>
                  </a:srgbClr>
                </a:solidFill>
                <a:effectLst/>
                <a:uLnTx/>
                <a:uFillTx/>
                <a:latin typeface="Arial" panose="020B0604020202020204" pitchFamily="34" charset="0"/>
                <a:cs typeface="Arial" panose="020B0604020202020204" pitchFamily="34" charset="0"/>
                <a:sym typeface="Lucida Sans Unicode"/>
              </a:rPr>
              <a:t>Fracture</a:t>
            </a:r>
            <a:r>
              <a:rPr kumimoji="0" lang="fi-FI" sz="1200" b="0"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sym typeface="Lucida Sans Unicode"/>
              </a:rPr>
              <a:t> </a:t>
            </a:r>
            <a:r>
              <a:rPr kumimoji="0" lang="fi-FI" sz="1200" b="0" i="0" u="none" strike="noStrike" kern="0" cap="none" spc="0" normalizeH="0" baseline="0" noProof="0" dirty="0" err="1">
                <a:ln>
                  <a:noFill/>
                </a:ln>
                <a:solidFill>
                  <a:srgbClr val="000000">
                    <a:lumMod val="65000"/>
                    <a:lumOff val="35000"/>
                  </a:srgbClr>
                </a:solidFill>
                <a:effectLst/>
                <a:uLnTx/>
                <a:uFillTx/>
                <a:latin typeface="Arial" panose="020B0604020202020204" pitchFamily="34" charset="0"/>
                <a:cs typeface="Arial" panose="020B0604020202020204" pitchFamily="34" charset="0"/>
                <a:sym typeface="Lucida Sans Unicode"/>
              </a:rPr>
              <a:t>Risk</a:t>
            </a:r>
            <a:r>
              <a:rPr kumimoji="0" lang="fi-FI" sz="1200" b="0"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sym typeface="Lucida Sans Unicode"/>
              </a:rPr>
              <a:t> </a:t>
            </a:r>
            <a:r>
              <a:rPr kumimoji="0" lang="fi-FI" sz="1200" b="0" i="0" u="none" strike="noStrike" kern="0" cap="none" spc="0" normalizeH="0" baseline="0" noProof="0" dirty="0" err="1">
                <a:ln>
                  <a:noFill/>
                </a:ln>
                <a:solidFill>
                  <a:srgbClr val="000000">
                    <a:lumMod val="65000"/>
                    <a:lumOff val="35000"/>
                  </a:srgbClr>
                </a:solidFill>
                <a:effectLst/>
                <a:uLnTx/>
                <a:uFillTx/>
                <a:latin typeface="Arial" panose="020B0604020202020204" pitchFamily="34" charset="0"/>
                <a:cs typeface="Arial" panose="020B0604020202020204" pitchFamily="34" charset="0"/>
                <a:sym typeface="Lucida Sans Unicode"/>
              </a:rPr>
              <a:t>Assesment</a:t>
            </a:r>
            <a:r>
              <a:rPr kumimoji="0" lang="fi-FI" sz="1200" b="0"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sym typeface="Lucida Sans Unicode"/>
              </a:rPr>
              <a:t> </a:t>
            </a:r>
            <a:r>
              <a:rPr kumimoji="0" lang="fi-FI" sz="1200" b="0" i="0" u="none" strike="noStrike" kern="0" cap="none" spc="0" normalizeH="0" baseline="0" noProof="0" dirty="0" err="1">
                <a:ln>
                  <a:noFill/>
                </a:ln>
                <a:solidFill>
                  <a:srgbClr val="000000">
                    <a:lumMod val="65000"/>
                    <a:lumOff val="35000"/>
                  </a:srgbClr>
                </a:solidFill>
                <a:effectLst/>
                <a:uLnTx/>
                <a:uFillTx/>
                <a:latin typeface="Arial" panose="020B0604020202020204" pitchFamily="34" charset="0"/>
                <a:cs typeface="Arial" panose="020B0604020202020204" pitchFamily="34" charset="0"/>
                <a:sym typeface="Lucida Sans Unicode"/>
              </a:rPr>
              <a:t>Tool</a:t>
            </a:r>
            <a:endParaRPr kumimoji="0" lang="fi-FI" sz="1200" b="0"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sym typeface="Lucida Sans Unicode"/>
            </a:endParaRPr>
          </a:p>
        </p:txBody>
      </p:sp>
      <p:cxnSp>
        <p:nvCxnSpPr>
          <p:cNvPr id="26" name="Straight Arrow Connector 25">
            <a:extLst>
              <a:ext uri="{FF2B5EF4-FFF2-40B4-BE49-F238E27FC236}">
                <a16:creationId xmlns:a16="http://schemas.microsoft.com/office/drawing/2014/main" id="{95ED51EC-241C-4149-8042-0AED68430398}"/>
              </a:ext>
            </a:extLst>
          </p:cNvPr>
          <p:cNvCxnSpPr/>
          <p:nvPr/>
        </p:nvCxnSpPr>
        <p:spPr>
          <a:xfrm>
            <a:off x="4886815" y="3509235"/>
            <a:ext cx="288032" cy="0"/>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C36C99B3-1940-824E-88B1-64E944A14BFC}"/>
              </a:ext>
            </a:extLst>
          </p:cNvPr>
          <p:cNvCxnSpPr/>
          <p:nvPr/>
        </p:nvCxnSpPr>
        <p:spPr>
          <a:xfrm>
            <a:off x="4886815" y="4367907"/>
            <a:ext cx="288032" cy="0"/>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A2BBC497-899A-A54A-97D9-BF73EB1AB181}"/>
              </a:ext>
            </a:extLst>
          </p:cNvPr>
          <p:cNvCxnSpPr/>
          <p:nvPr/>
        </p:nvCxnSpPr>
        <p:spPr>
          <a:xfrm>
            <a:off x="8684653" y="5008507"/>
            <a:ext cx="288032" cy="0"/>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7438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hashOverlay-FullResolve.png">
            <a:extLst>
              <a:ext uri="{FF2B5EF4-FFF2-40B4-BE49-F238E27FC236}">
                <a16:creationId xmlns:a16="http://schemas.microsoft.com/office/drawing/2014/main" id="{18CC5C92-28FB-D845-99FC-780CFB7C90A3}"/>
              </a:ext>
            </a:extLst>
          </p:cNvPr>
          <p:cNvPicPr>
            <a:picLocks noChangeAspect="1"/>
          </p:cNvPicPr>
          <p:nvPr/>
        </p:nvPicPr>
        <p:blipFill>
          <a:blip r:embed="rId3">
            <a:alphaModFix amt="10000"/>
            <a:extLst>
              <a:ext uri="{28A0092B-C50C-407E-A947-70E740481C1C}">
                <a14:useLocalDpi xmlns:a14="http://schemas.microsoft.com/office/drawing/2010/main"/>
              </a:ext>
            </a:extLst>
          </a:blip>
          <a:stretch>
            <a:fillRect/>
          </a:stretch>
        </p:blipFill>
        <p:spPr>
          <a:xfrm>
            <a:off x="10403584" y="0"/>
            <a:ext cx="1788417" cy="6858000"/>
          </a:xfrm>
          <a:prstGeom prst="rect">
            <a:avLst/>
          </a:prstGeom>
        </p:spPr>
      </p:pic>
      <p:sp>
        <p:nvSpPr>
          <p:cNvPr id="13" name="TextBox 12">
            <a:extLst>
              <a:ext uri="{FF2B5EF4-FFF2-40B4-BE49-F238E27FC236}">
                <a16:creationId xmlns:a16="http://schemas.microsoft.com/office/drawing/2014/main" id="{721D17D6-85FB-FC48-ACB7-BF2DF98D480C}"/>
              </a:ext>
            </a:extLst>
          </p:cNvPr>
          <p:cNvSpPr txBox="1"/>
          <p:nvPr/>
        </p:nvSpPr>
        <p:spPr>
          <a:xfrm>
            <a:off x="822200" y="6308348"/>
            <a:ext cx="9517712" cy="369332"/>
          </a:xfrm>
          <a:prstGeom prst="rect">
            <a:avLst/>
          </a:prstGeom>
          <a:noFill/>
        </p:spPr>
        <p:txBody>
          <a:bodyPr wrap="square" rtlCol="0">
            <a:spAutoFit/>
          </a:bodyPr>
          <a:lstStyle/>
          <a:p>
            <a:pPr marL="0" marR="0" lvl="0" indent="0" algn="l" defTabSz="609585" rtl="0" eaLnBrk="1" fontAlgn="auto" latinLnBrk="0" hangingPunct="0">
              <a:lnSpc>
                <a:spcPct val="100000"/>
              </a:lnSpc>
              <a:spcBef>
                <a:spcPts val="0"/>
              </a:spcBef>
              <a:spcAft>
                <a:spcPts val="0"/>
              </a:spcAft>
              <a:buClrTx/>
              <a:buSzTx/>
              <a:buFontTx/>
              <a:buNone/>
              <a:tabLst/>
              <a:defRPr/>
            </a:pPr>
            <a:r>
              <a:rPr kumimoji="0" lang="fi-FI" sz="900" b="0" i="0" u="none" strike="noStrike" kern="0" cap="none" spc="0" normalizeH="0" baseline="0" noProof="0" dirty="0">
                <a:ln>
                  <a:noFill/>
                </a:ln>
                <a:solidFill>
                  <a:srgbClr val="000000"/>
                </a:solidFill>
                <a:effectLst/>
                <a:uLnTx/>
                <a:uFillTx/>
                <a:latin typeface="Lucida Sans Unicode"/>
                <a:ea typeface="+mn-ea"/>
                <a:cs typeface="Lucida Sans Unicode"/>
                <a:sym typeface="Lucida Sans Unicode"/>
              </a:rPr>
              <a:t>Osteoporoosi: Käypä hoito -suositus, 2020. </a:t>
            </a:r>
            <a:r>
              <a:rPr kumimoji="0" lang="fi-FI" sz="900" b="0" i="0" u="none" strike="noStrike" kern="0" cap="none" spc="0" normalizeH="0" baseline="0" noProof="0" dirty="0">
                <a:ln>
                  <a:noFill/>
                </a:ln>
                <a:solidFill>
                  <a:srgbClr val="000000"/>
                </a:solidFill>
                <a:effectLst/>
                <a:uLnTx/>
                <a:uFillTx/>
                <a:latin typeface="Lucida Sans Unicode"/>
                <a:ea typeface="+mn-ea"/>
                <a:cs typeface="Lucida Sans Unicode"/>
                <a:sym typeface="Lucida Sans Unicode"/>
                <a:hlinkClick r:id="rId4"/>
              </a:rPr>
              <a:t>www.käypähoito.fi .Niskanen</a:t>
            </a:r>
            <a:r>
              <a:rPr kumimoji="0" lang="fi-FI" sz="900" b="0" i="0" u="none" strike="noStrike" kern="0" cap="none" spc="0" normalizeH="0" baseline="0" noProof="0" dirty="0">
                <a:ln>
                  <a:noFill/>
                </a:ln>
                <a:solidFill>
                  <a:srgbClr val="000000"/>
                </a:solidFill>
                <a:effectLst/>
                <a:uLnTx/>
                <a:uFillTx/>
                <a:latin typeface="Lucida Sans Unicode"/>
                <a:ea typeface="+mn-ea"/>
                <a:cs typeface="Lucida Sans Unicode"/>
                <a:sym typeface="Lucida Sans Unicode"/>
              </a:rPr>
              <a:t> L: </a:t>
            </a:r>
            <a:r>
              <a:rPr kumimoji="0" lang="fi-FI" sz="900" b="0" i="0" u="none" strike="noStrike" kern="0" cap="none" spc="0" normalizeH="0" baseline="0" noProof="0" dirty="0" err="1">
                <a:ln>
                  <a:noFill/>
                </a:ln>
                <a:solidFill>
                  <a:srgbClr val="000000"/>
                </a:solidFill>
                <a:effectLst/>
                <a:uLnTx/>
                <a:uFillTx/>
                <a:latin typeface="Lucida Sans Unicode"/>
                <a:ea typeface="+mn-ea"/>
                <a:cs typeface="Lucida Sans Unicode"/>
                <a:sym typeface="Lucida Sans Unicode"/>
              </a:rPr>
              <a:t>Postmenopausaalisen</a:t>
            </a:r>
            <a:r>
              <a:rPr kumimoji="0" lang="fi-FI" sz="900" b="0" i="0" u="none" strike="noStrike" kern="0" cap="none" spc="0" normalizeH="0" baseline="0" noProof="0" dirty="0">
                <a:ln>
                  <a:noFill/>
                </a:ln>
                <a:solidFill>
                  <a:srgbClr val="000000"/>
                </a:solidFill>
                <a:effectLst/>
                <a:uLnTx/>
                <a:uFillTx/>
                <a:latin typeface="Lucida Sans Unicode"/>
                <a:ea typeface="+mn-ea"/>
                <a:cs typeface="Lucida Sans Unicode"/>
                <a:sym typeface="Lucida Sans Unicode"/>
              </a:rPr>
              <a:t> osteoporoosin lääkehoito on tehokasta. Suomen </a:t>
            </a:r>
            <a:r>
              <a:rPr kumimoji="0" lang="fi-FI" sz="900" b="0" i="0" u="none" strike="noStrike" kern="0" cap="none" spc="0" normalizeH="0" baseline="0" noProof="0" dirty="0" err="1">
                <a:ln>
                  <a:noFill/>
                </a:ln>
                <a:solidFill>
                  <a:srgbClr val="000000"/>
                </a:solidFill>
                <a:effectLst/>
                <a:uLnTx/>
                <a:uFillTx/>
                <a:latin typeface="Lucida Sans Unicode"/>
                <a:ea typeface="+mn-ea"/>
                <a:cs typeface="Lucida Sans Unicode"/>
                <a:sym typeface="Lucida Sans Unicode"/>
              </a:rPr>
              <a:t>Lääkörilehti</a:t>
            </a:r>
            <a:r>
              <a:rPr kumimoji="0" lang="fi-FI" sz="900" b="0" i="0" u="none" strike="noStrike" kern="0" cap="none" spc="0" normalizeH="0" baseline="0" noProof="0" dirty="0">
                <a:ln>
                  <a:noFill/>
                </a:ln>
                <a:solidFill>
                  <a:srgbClr val="000000"/>
                </a:solidFill>
                <a:effectLst/>
                <a:uLnTx/>
                <a:uFillTx/>
                <a:latin typeface="Lucida Sans Unicode"/>
                <a:ea typeface="+mn-ea"/>
                <a:cs typeface="Lucida Sans Unicode"/>
                <a:sym typeface="Lucida Sans Unicode"/>
              </a:rPr>
              <a:t> </a:t>
            </a:r>
            <a:r>
              <a:rPr kumimoji="0" lang="nn-NO" sz="900" b="0" i="0" u="none" strike="noStrike" kern="1200" cap="none" spc="0" normalizeH="0" baseline="0" noProof="0" dirty="0">
                <a:ln>
                  <a:noFill/>
                </a:ln>
                <a:solidFill>
                  <a:srgbClr val="404040"/>
                </a:solidFill>
                <a:effectLst/>
                <a:uLnTx/>
                <a:uFillTx/>
                <a:latin typeface="Helvetica" panose="020B0604020202020204" pitchFamily="34" charset="0"/>
                <a:ea typeface="+mn-ea"/>
                <a:cs typeface="+mn-cs"/>
              </a:rPr>
              <a:t>2022 vsk 77, s. 750 - 753</a:t>
            </a:r>
            <a:endParaRPr kumimoji="0" lang="fi-FI" sz="900" b="0" i="0" u="none" strike="noStrike" kern="0" cap="none" spc="0" normalizeH="0" baseline="0" noProof="0" dirty="0">
              <a:ln>
                <a:noFill/>
              </a:ln>
              <a:solidFill>
                <a:srgbClr val="000000"/>
              </a:solidFill>
              <a:effectLst/>
              <a:uLnTx/>
              <a:uFillTx/>
              <a:latin typeface="Lucida Sans Unicode"/>
              <a:ea typeface="+mn-ea"/>
              <a:cs typeface="Lucida Sans Unicode"/>
              <a:sym typeface="Lucida Sans Unicode"/>
            </a:endParaRPr>
          </a:p>
        </p:txBody>
      </p:sp>
      <p:sp>
        <p:nvSpPr>
          <p:cNvPr id="3" name="TextBox 2">
            <a:extLst>
              <a:ext uri="{FF2B5EF4-FFF2-40B4-BE49-F238E27FC236}">
                <a16:creationId xmlns:a16="http://schemas.microsoft.com/office/drawing/2014/main" id="{A04F1ED8-433D-E74D-AFF5-F2843AEA115C}"/>
              </a:ext>
            </a:extLst>
          </p:cNvPr>
          <p:cNvSpPr txBox="1"/>
          <p:nvPr/>
        </p:nvSpPr>
        <p:spPr>
          <a:xfrm>
            <a:off x="14630400" y="336804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 Placeholder 2">
            <a:extLst>
              <a:ext uri="{FF2B5EF4-FFF2-40B4-BE49-F238E27FC236}">
                <a16:creationId xmlns:a16="http://schemas.microsoft.com/office/drawing/2014/main" id="{E4D6351A-CF72-F24A-A092-E84016517650}"/>
              </a:ext>
            </a:extLst>
          </p:cNvPr>
          <p:cNvSpPr txBox="1">
            <a:spLocks/>
          </p:cNvSpPr>
          <p:nvPr/>
        </p:nvSpPr>
        <p:spPr>
          <a:xfrm>
            <a:off x="606849" y="1717827"/>
            <a:ext cx="5301560" cy="749519"/>
          </a:xfrm>
          <a:prstGeom prst="rect">
            <a:avLst/>
          </a:prstGeom>
        </p:spPr>
        <p:txBody>
          <a:bodyPr vert="horz" lIns="91440" tIns="45720" rIns="91440" bIns="45720" rtlCol="0" anchor="ctr">
            <a:noAutofit/>
          </a:bodyPr>
          <a:lstStyle>
            <a:defPPr>
              <a:defRPr lang="en-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Luun tiheysmittauksessa todettu osteoporoosi/</a:t>
            </a:r>
            <a:r>
              <a:rPr kumimoji="0" lang="fi-FI" sz="2000" b="1"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osteopenia</a:t>
            </a:r>
            <a:endParaRPr kumimoji="0" lang="fi-FI" sz="2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22" name="Text Placeholder 3">
            <a:extLst>
              <a:ext uri="{FF2B5EF4-FFF2-40B4-BE49-F238E27FC236}">
                <a16:creationId xmlns:a16="http://schemas.microsoft.com/office/drawing/2014/main" id="{48663BAC-6C22-9542-96FA-2A99DC042CED}"/>
              </a:ext>
            </a:extLst>
          </p:cNvPr>
          <p:cNvSpPr txBox="1">
            <a:spLocks/>
          </p:cNvSpPr>
          <p:nvPr/>
        </p:nvSpPr>
        <p:spPr>
          <a:xfrm>
            <a:off x="5520904" y="1704026"/>
            <a:ext cx="4248472" cy="791319"/>
          </a:xfrm>
          <a:prstGeom prst="rect">
            <a:avLst/>
          </a:prstGeom>
        </p:spPr>
        <p:txBody>
          <a:bodyPr vert="horz" lIns="91440" tIns="45720" rIns="91440" bIns="45720" rtlCol="0" anchor="ctr">
            <a:noAutofit/>
          </a:bodyPr>
          <a:lstStyle>
            <a:defPPr>
              <a:defRPr lang="en-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Murtumariski suurentunut, mutta luuntiheysmittausta ei saatavilla</a:t>
            </a:r>
          </a:p>
        </p:txBody>
      </p:sp>
      <p:sp>
        <p:nvSpPr>
          <p:cNvPr id="25" name="TextBox 24">
            <a:extLst>
              <a:ext uri="{FF2B5EF4-FFF2-40B4-BE49-F238E27FC236}">
                <a16:creationId xmlns:a16="http://schemas.microsoft.com/office/drawing/2014/main" id="{5AF7AD84-A993-334E-9AD3-B655CFC963AF}"/>
              </a:ext>
            </a:extLst>
          </p:cNvPr>
          <p:cNvSpPr txBox="1"/>
          <p:nvPr/>
        </p:nvSpPr>
        <p:spPr>
          <a:xfrm>
            <a:off x="823375" y="5564455"/>
            <a:ext cx="280134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FRAX = </a:t>
            </a:r>
            <a:r>
              <a:rPr kumimoji="0" lang="fi-FI" sz="12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Fracture</a:t>
            </a:r>
            <a:r>
              <a:rPr kumimoji="0" lang="fi-FI"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r>
              <a:rPr kumimoji="0" lang="fi-FI" sz="12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Risk</a:t>
            </a:r>
            <a:r>
              <a:rPr kumimoji="0" lang="fi-FI"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r>
              <a:rPr kumimoji="0" lang="fi-FI" sz="12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Assesment</a:t>
            </a:r>
            <a:r>
              <a:rPr kumimoji="0" lang="fi-FI"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r>
              <a:rPr kumimoji="0" lang="fi-FI" sz="12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Tool</a:t>
            </a:r>
            <a:endParaRPr kumimoji="0" lang="fi-FI"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34" name="Text Placeholder 4">
            <a:extLst>
              <a:ext uri="{FF2B5EF4-FFF2-40B4-BE49-F238E27FC236}">
                <a16:creationId xmlns:a16="http://schemas.microsoft.com/office/drawing/2014/main" id="{24C78868-7631-0C43-9869-B540AE7C6ED7}"/>
              </a:ext>
            </a:extLst>
          </p:cNvPr>
          <p:cNvSpPr txBox="1">
            <a:spLocks/>
          </p:cNvSpPr>
          <p:nvPr/>
        </p:nvSpPr>
        <p:spPr>
          <a:xfrm>
            <a:off x="606850" y="2735012"/>
            <a:ext cx="4031679" cy="30972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00AF00"/>
              </a:buClr>
              <a:buSzTx/>
              <a:buFont typeface="Wingdings" pitchFamily="2" charset="2"/>
              <a:buChar char="v"/>
              <a:tabLst/>
              <a:defRPr/>
            </a:pPr>
            <a:r>
              <a:rPr kumimoji="0" lang="fi-FI"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Osteoporoosi (T-luku ≤ -2,5)  </a:t>
            </a:r>
            <a:br>
              <a:rPr kumimoji="0" lang="fi-FI"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br>
            <a:r>
              <a:rPr kumimoji="0" lang="fi-FI"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r>
              <a:rPr kumimoji="0" lang="fi-FI" sz="1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aloita</a:t>
            </a:r>
            <a:r>
              <a:rPr kumimoji="0" lang="fi-FI"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lääkehoito potilaan kokonaistilanteen ja murtumariskin mukaan</a:t>
            </a:r>
          </a:p>
          <a:p>
            <a:pPr marL="228600" marR="0" lvl="0" indent="-228600" algn="l" defTabSz="914400" rtl="0" eaLnBrk="1" fontAlgn="auto" latinLnBrk="0" hangingPunct="1">
              <a:lnSpc>
                <a:spcPct val="90000"/>
              </a:lnSpc>
              <a:spcBef>
                <a:spcPts val="1000"/>
              </a:spcBef>
              <a:spcAft>
                <a:spcPts val="0"/>
              </a:spcAft>
              <a:buClr>
                <a:srgbClr val="00AF00"/>
              </a:buClr>
              <a:buSzTx/>
              <a:buFont typeface="Wingdings" pitchFamily="2" charset="2"/>
              <a:buChar char="v"/>
              <a:tabLst/>
              <a:defRPr/>
            </a:pPr>
            <a:r>
              <a:rPr kumimoji="0" lang="fi-FI" sz="18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Osteopenia</a:t>
            </a:r>
            <a:r>
              <a:rPr kumimoji="0" lang="fi-FI"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(-2,5 &lt; T-luku &lt; -1) </a:t>
            </a:r>
            <a:br>
              <a:rPr kumimoji="0" lang="fi-FI"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br>
            <a:r>
              <a:rPr kumimoji="0" lang="fi-FI"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r>
              <a:rPr kumimoji="0" lang="fi-FI" sz="1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harkitse</a:t>
            </a:r>
            <a:r>
              <a:rPr kumimoji="0" lang="fi-FI"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lääkehoitoa, jos potilaalla runsaasti kliinisiä murtuman riskitekijöitä esim. FRAX-riskilaskurilla arvioituna</a:t>
            </a:r>
          </a:p>
        </p:txBody>
      </p:sp>
      <p:sp>
        <p:nvSpPr>
          <p:cNvPr id="36" name="Text Placeholder 5">
            <a:extLst>
              <a:ext uri="{FF2B5EF4-FFF2-40B4-BE49-F238E27FC236}">
                <a16:creationId xmlns:a16="http://schemas.microsoft.com/office/drawing/2014/main" id="{5BCBF51E-57ED-E649-A87C-5460B6EAC012}"/>
              </a:ext>
            </a:extLst>
          </p:cNvPr>
          <p:cNvSpPr txBox="1">
            <a:spLocks/>
          </p:cNvSpPr>
          <p:nvPr/>
        </p:nvSpPr>
        <p:spPr>
          <a:xfrm>
            <a:off x="5520905" y="2761518"/>
            <a:ext cx="3446620" cy="32093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00AF00"/>
              </a:buClr>
              <a:buSzTx/>
              <a:buFont typeface="Wingdings" pitchFamily="2" charset="2"/>
              <a:buChar char="v"/>
              <a:tabLst/>
              <a:defRPr/>
            </a:pPr>
            <a:r>
              <a:rPr kumimoji="0" lang="fi-FI"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Jos FRAX-murtumariski on suuri, voidaan suosituksen perusteella harkita lääkehoitoa</a:t>
            </a:r>
          </a:p>
        </p:txBody>
      </p:sp>
      <p:cxnSp>
        <p:nvCxnSpPr>
          <p:cNvPr id="37" name="Straight Arrow Connector 36">
            <a:extLst>
              <a:ext uri="{FF2B5EF4-FFF2-40B4-BE49-F238E27FC236}">
                <a16:creationId xmlns:a16="http://schemas.microsoft.com/office/drawing/2014/main" id="{07A80DA7-F0FB-ED40-9684-F06CC764DB42}"/>
              </a:ext>
            </a:extLst>
          </p:cNvPr>
          <p:cNvCxnSpPr>
            <a:cxnSpLocks/>
          </p:cNvCxnSpPr>
          <p:nvPr/>
        </p:nvCxnSpPr>
        <p:spPr>
          <a:xfrm>
            <a:off x="930745" y="4282677"/>
            <a:ext cx="288032" cy="0"/>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9217693D-CF85-9443-811A-2AA4F57AAAAF}"/>
              </a:ext>
            </a:extLst>
          </p:cNvPr>
          <p:cNvCxnSpPr>
            <a:cxnSpLocks/>
          </p:cNvCxnSpPr>
          <p:nvPr/>
        </p:nvCxnSpPr>
        <p:spPr>
          <a:xfrm>
            <a:off x="930745" y="3148913"/>
            <a:ext cx="288032" cy="0"/>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AE4184DD-FC56-1B4A-BE74-9B0F70045500}"/>
              </a:ext>
            </a:extLst>
          </p:cNvPr>
          <p:cNvSpPr/>
          <p:nvPr/>
        </p:nvSpPr>
        <p:spPr>
          <a:xfrm>
            <a:off x="0" y="5366149"/>
            <a:ext cx="10339912" cy="100584"/>
          </a:xfrm>
          <a:prstGeom prst="rect">
            <a:avLst/>
          </a:prstGeom>
          <a:solidFill>
            <a:srgbClr val="00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3623200-DA52-534C-858F-095832DF7C95}"/>
              </a:ext>
            </a:extLst>
          </p:cNvPr>
          <p:cNvSpPr/>
          <p:nvPr/>
        </p:nvSpPr>
        <p:spPr>
          <a:xfrm>
            <a:off x="654814" y="180320"/>
            <a:ext cx="796742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Osteoporoosin lääkehoidon aiheet primaaripreventiossa. Murtumariskin arviointi ensisijainen ennen luuntiheysmittausta</a:t>
            </a:r>
            <a:r>
              <a:rPr kumimoji="0" lang="fi-FI" sz="2400" b="0" i="0" u="none" strike="noStrike" kern="1200" cap="none" spc="0" normalizeH="0" baseline="0" noProof="0" dirty="0">
                <a:ln>
                  <a:noFill/>
                </a:ln>
                <a:solidFill>
                  <a:srgbClr val="9AB1B5"/>
                </a:solidFill>
                <a:effectLst/>
                <a:uLnTx/>
                <a:uFillTx/>
                <a:latin typeface="Arial" panose="020B0604020202020204" pitchFamily="34" charset="0"/>
                <a:ea typeface="+mn-ea"/>
                <a:cs typeface="Arial" panose="020B0604020202020204" pitchFamily="34" charset="0"/>
              </a:rPr>
              <a:t>.  </a:t>
            </a:r>
          </a:p>
        </p:txBody>
      </p:sp>
      <p:sp>
        <p:nvSpPr>
          <p:cNvPr id="28" name="Rectangle 27">
            <a:extLst>
              <a:ext uri="{FF2B5EF4-FFF2-40B4-BE49-F238E27FC236}">
                <a16:creationId xmlns:a16="http://schemas.microsoft.com/office/drawing/2014/main" id="{8D9955FE-2D2E-4E48-9661-4B29E064550D}"/>
              </a:ext>
            </a:extLst>
          </p:cNvPr>
          <p:cNvSpPr/>
          <p:nvPr/>
        </p:nvSpPr>
        <p:spPr>
          <a:xfrm flipH="1">
            <a:off x="706146" y="1401457"/>
            <a:ext cx="8806767" cy="100584"/>
          </a:xfrm>
          <a:prstGeom prst="rect">
            <a:avLst/>
          </a:prstGeom>
          <a:solidFill>
            <a:srgbClr val="00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044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hashOverlay-FullResolve.png">
            <a:extLst>
              <a:ext uri="{FF2B5EF4-FFF2-40B4-BE49-F238E27FC236}">
                <a16:creationId xmlns:a16="http://schemas.microsoft.com/office/drawing/2014/main" id="{18CC5C92-28FB-D845-99FC-780CFB7C90A3}"/>
              </a:ext>
            </a:extLst>
          </p:cNvPr>
          <p:cNvPicPr>
            <a:picLocks noChangeAspect="1"/>
          </p:cNvPicPr>
          <p:nvPr/>
        </p:nvPicPr>
        <p:blipFill>
          <a:blip r:embed="rId3">
            <a:alphaModFix amt="10000"/>
            <a:extLst>
              <a:ext uri="{28A0092B-C50C-407E-A947-70E740481C1C}">
                <a14:useLocalDpi xmlns:a14="http://schemas.microsoft.com/office/drawing/2010/main"/>
              </a:ext>
            </a:extLst>
          </a:blip>
          <a:stretch>
            <a:fillRect/>
          </a:stretch>
        </p:blipFill>
        <p:spPr>
          <a:xfrm>
            <a:off x="10403584" y="0"/>
            <a:ext cx="1788417" cy="6858000"/>
          </a:xfrm>
          <a:prstGeom prst="rect">
            <a:avLst/>
          </a:prstGeom>
        </p:spPr>
      </p:pic>
      <p:sp>
        <p:nvSpPr>
          <p:cNvPr id="3" name="TextBox 2">
            <a:extLst>
              <a:ext uri="{FF2B5EF4-FFF2-40B4-BE49-F238E27FC236}">
                <a16:creationId xmlns:a16="http://schemas.microsoft.com/office/drawing/2014/main" id="{A04F1ED8-433D-E74D-AFF5-F2843AEA115C}"/>
              </a:ext>
            </a:extLst>
          </p:cNvPr>
          <p:cNvSpPr txBox="1"/>
          <p:nvPr/>
        </p:nvSpPr>
        <p:spPr>
          <a:xfrm>
            <a:off x="14630400" y="3368040"/>
            <a:ext cx="184731" cy="369332"/>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1" name="TextBox 150">
            <a:extLst>
              <a:ext uri="{FF2B5EF4-FFF2-40B4-BE49-F238E27FC236}">
                <a16:creationId xmlns:a16="http://schemas.microsoft.com/office/drawing/2014/main" id="{BF31C4FC-13E8-D944-99BA-CAA6DED78310}"/>
              </a:ext>
            </a:extLst>
          </p:cNvPr>
          <p:cNvSpPr txBox="1"/>
          <p:nvPr/>
        </p:nvSpPr>
        <p:spPr>
          <a:xfrm>
            <a:off x="560346" y="6464782"/>
            <a:ext cx="7949840" cy="246221"/>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prstClr val="black"/>
                </a:solidFill>
                <a:effectLst/>
                <a:uLnTx/>
                <a:uFillTx/>
                <a:latin typeface="Calibri" panose="020F0502020204030204"/>
                <a:ea typeface="+mn-ea"/>
                <a:cs typeface="+mn-cs"/>
              </a:rPr>
              <a:t>Viite 2. Osteoporoosi</a:t>
            </a: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 Käypä hoito -suositus, 2020 .</a:t>
            </a:r>
            <a:r>
              <a:rPr kumimoji="0" lang="fi-FI" sz="9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www.käypähoito.fi</a:t>
            </a: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aphicFrame>
        <p:nvGraphicFramePr>
          <p:cNvPr id="2" name="Table 7">
            <a:extLst>
              <a:ext uri="{FF2B5EF4-FFF2-40B4-BE49-F238E27FC236}">
                <a16:creationId xmlns:a16="http://schemas.microsoft.com/office/drawing/2014/main" id="{16355B92-F87B-DD45-9BAF-E0FD57378361}"/>
              </a:ext>
            </a:extLst>
          </p:cNvPr>
          <p:cNvGraphicFramePr>
            <a:graphicFrameLocks noGrp="1"/>
          </p:cNvGraphicFramePr>
          <p:nvPr>
            <p:extLst>
              <p:ext uri="{D42A27DB-BD31-4B8C-83A1-F6EECF244321}">
                <p14:modId xmlns:p14="http://schemas.microsoft.com/office/powerpoint/2010/main" val="1167267812"/>
              </p:ext>
            </p:extLst>
          </p:nvPr>
        </p:nvGraphicFramePr>
        <p:xfrm>
          <a:off x="508552" y="1261877"/>
          <a:ext cx="4905735" cy="5010971"/>
        </p:xfrm>
        <a:graphic>
          <a:graphicData uri="http://schemas.openxmlformats.org/drawingml/2006/table">
            <a:tbl>
              <a:tblPr firstRow="1" bandRow="1">
                <a:tableStyleId>{5C22544A-7EE6-4342-B048-85BDC9FD1C3A}</a:tableStyleId>
              </a:tblPr>
              <a:tblGrid>
                <a:gridCol w="1704822">
                  <a:extLst>
                    <a:ext uri="{9D8B030D-6E8A-4147-A177-3AD203B41FA5}">
                      <a16:colId xmlns:a16="http://schemas.microsoft.com/office/drawing/2014/main" val="2466265673"/>
                    </a:ext>
                  </a:extLst>
                </a:gridCol>
                <a:gridCol w="3200913">
                  <a:extLst>
                    <a:ext uri="{9D8B030D-6E8A-4147-A177-3AD203B41FA5}">
                      <a16:colId xmlns:a16="http://schemas.microsoft.com/office/drawing/2014/main" val="1539703764"/>
                    </a:ext>
                  </a:extLst>
                </a:gridCol>
              </a:tblGrid>
              <a:tr h="554960">
                <a:tc gridSpan="2">
                  <a:txBody>
                    <a:bodyPr/>
                    <a:lstStyle/>
                    <a:p>
                      <a:r>
                        <a:rPr lang="en-GB" sz="1600" dirty="0">
                          <a:latin typeface="Arial" panose="020B0604020202020204" pitchFamily="34" charset="0"/>
                          <a:cs typeface="Arial" panose="020B0604020202020204" pitchFamily="34" charset="0"/>
                        </a:rPr>
                        <a:t> </a:t>
                      </a:r>
                      <a:endParaRPr lang="en-FI" sz="1600" dirty="0">
                        <a:latin typeface="Arial" panose="020B0604020202020204" pitchFamily="34" charset="0"/>
                        <a:cs typeface="Arial" panose="020B0604020202020204" pitchFamily="34" charset="0"/>
                      </a:endParaRPr>
                    </a:p>
                  </a:txBody>
                  <a:tcPr/>
                </a:tc>
                <a:tc hMerge="1">
                  <a:txBody>
                    <a:bodyPr/>
                    <a:lstStyle/>
                    <a:p>
                      <a:endParaRPr lang="en-FI"/>
                    </a:p>
                  </a:txBody>
                  <a:tcPr/>
                </a:tc>
                <a:extLst>
                  <a:ext uri="{0D108BD9-81ED-4DB2-BD59-A6C34878D82A}">
                    <a16:rowId xmlns:a16="http://schemas.microsoft.com/office/drawing/2014/main" val="2659064741"/>
                  </a:ext>
                </a:extLst>
              </a:tr>
              <a:tr h="2500253">
                <a:tc>
                  <a:txBody>
                    <a:bodyPr/>
                    <a:lstStyle/>
                    <a:p>
                      <a:r>
                        <a:rPr lang="en-GB" sz="1200" b="1" dirty="0" err="1">
                          <a:latin typeface="Arial" panose="020B0604020202020204" pitchFamily="34" charset="0"/>
                          <a:cs typeface="Arial" panose="020B0604020202020204" pitchFamily="34" charset="0"/>
                        </a:rPr>
                        <a:t>Bisfosfonaatit</a:t>
                      </a:r>
                      <a:endParaRPr lang="en-FI" sz="1200" b="1"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alendronaattia</a:t>
                      </a:r>
                      <a:r>
                        <a:rPr lang="en-GB" sz="1100" dirty="0">
                          <a:latin typeface="Arial" panose="020B0604020202020204" pitchFamily="34" charset="0"/>
                          <a:cs typeface="Arial" panose="020B0604020202020204" pitchFamily="34" charset="0"/>
                        </a:rPr>
                        <a:t> 70 mg </a:t>
                      </a:r>
                      <a:r>
                        <a:rPr lang="en-GB" sz="1100" dirty="0" err="1">
                          <a:latin typeface="Arial" panose="020B0604020202020204" pitchFamily="34" charset="0"/>
                          <a:cs typeface="Arial" panose="020B0604020202020204" pitchFamily="34" charset="0"/>
                        </a:rPr>
                        <a:t>yhtenä</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aamuna</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viikossa</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puoli</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tuntia</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ennen</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aamupalaa</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runsaan</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veden</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kera</a:t>
                      </a:r>
                      <a:r>
                        <a:rPr lang="en-GB" sz="1100" dirty="0">
                          <a:latin typeface="Arial" panose="020B0604020202020204" pitchFamily="34" charset="0"/>
                          <a:cs typeface="Arial" panose="020B0604020202020204" pitchFamily="34" charset="0"/>
                        </a:rPr>
                        <a:t>. </a:t>
                      </a:r>
                      <a:br>
                        <a:rPr lang="en-GB" sz="1100" dirty="0">
                          <a:latin typeface="Arial" panose="020B0604020202020204" pitchFamily="34" charset="0"/>
                          <a:cs typeface="Arial" panose="020B0604020202020204" pitchFamily="34" charset="0"/>
                        </a:rPr>
                      </a:br>
                      <a:r>
                        <a:rPr lang="en-GB" sz="1100" dirty="0" err="1">
                          <a:latin typeface="Arial" panose="020B0604020202020204" pitchFamily="34" charset="0"/>
                          <a:cs typeface="Arial" panose="020B0604020202020204" pitchFamily="34" charset="0"/>
                        </a:rPr>
                        <a:t>Potilaan</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oltava</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puoli</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tuntia</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kohoasennossa</a:t>
                      </a:r>
                      <a:r>
                        <a:rPr lang="en-GB" sz="1100" dirty="0">
                          <a:latin typeface="Arial" panose="020B0604020202020204" pitchFamily="34" charset="0"/>
                          <a:cs typeface="Arial" panose="020B0604020202020204" pitchFamily="34" charset="0"/>
                        </a:rPr>
                        <a:t>.</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risedronaattia</a:t>
                      </a:r>
                      <a:r>
                        <a:rPr lang="en-GB" sz="1100" dirty="0">
                          <a:latin typeface="Arial" panose="020B0604020202020204" pitchFamily="34" charset="0"/>
                          <a:cs typeface="Arial" panose="020B0604020202020204" pitchFamily="34" charset="0"/>
                        </a:rPr>
                        <a:t> 35 mg </a:t>
                      </a:r>
                      <a:r>
                        <a:rPr lang="en-GB" sz="1100" dirty="0" err="1">
                          <a:latin typeface="Arial" panose="020B0604020202020204" pitchFamily="34" charset="0"/>
                          <a:cs typeface="Arial" panose="020B0604020202020204" pitchFamily="34" charset="0"/>
                        </a:rPr>
                        <a:t>yhtenä</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aamuna</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viikossa</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kuten</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alendronaattia</a:t>
                      </a:r>
                      <a:endParaRPr lang="en-GB" sz="1100" dirty="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ibandronaattia</a:t>
                      </a:r>
                      <a:r>
                        <a:rPr lang="en-GB" sz="1100" dirty="0">
                          <a:latin typeface="Arial" panose="020B0604020202020204" pitchFamily="34" charset="0"/>
                          <a:cs typeface="Arial" panose="020B0604020202020204" pitchFamily="34" charset="0"/>
                        </a:rPr>
                        <a:t> 150 mg </a:t>
                      </a:r>
                      <a:r>
                        <a:rPr lang="en-GB" sz="1100" dirty="0" err="1">
                          <a:latin typeface="Arial" panose="020B0604020202020204" pitchFamily="34" charset="0"/>
                          <a:cs typeface="Arial" panose="020B0604020202020204" pitchFamily="34" charset="0"/>
                        </a:rPr>
                        <a:t>yhtenä</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aamuna</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kuukaudessa</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kuten</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alendronaattia</a:t>
                      </a:r>
                      <a:r>
                        <a:rPr lang="en-GB" sz="1100" dirty="0">
                          <a:latin typeface="Arial" panose="020B0604020202020204" pitchFamily="34" charset="0"/>
                          <a:cs typeface="Arial" panose="020B0604020202020204" pitchFamily="34" charset="0"/>
                        </a:rPr>
                        <a:t> tai 3 </a:t>
                      </a:r>
                      <a:r>
                        <a:rPr lang="en-GB" sz="1100" dirty="0" err="1">
                          <a:latin typeface="Arial" panose="020B0604020202020204" pitchFamily="34" charset="0"/>
                          <a:cs typeface="Arial" panose="020B0604020202020204" pitchFamily="34" charset="0"/>
                        </a:rPr>
                        <a:t>mg:n</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injektio</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laskimoon</a:t>
                      </a:r>
                      <a:r>
                        <a:rPr lang="en-GB" sz="1100" dirty="0">
                          <a:latin typeface="Arial" panose="020B0604020202020204" pitchFamily="34" charset="0"/>
                          <a:cs typeface="Arial" panose="020B0604020202020204" pitchFamily="34" charset="0"/>
                        </a:rPr>
                        <a:t>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3 </a:t>
                      </a:r>
                      <a:r>
                        <a:rPr lang="en-GB" sz="1100" dirty="0" err="1">
                          <a:latin typeface="Arial" panose="020B0604020202020204" pitchFamily="34" charset="0"/>
                          <a:cs typeface="Arial" panose="020B0604020202020204" pitchFamily="34" charset="0"/>
                        </a:rPr>
                        <a:t>kuukauden</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välein</a:t>
                      </a:r>
                      <a:r>
                        <a:rPr lang="en-GB" sz="1100" dirty="0">
                          <a:latin typeface="Arial" panose="020B0604020202020204" pitchFamily="34" charset="0"/>
                          <a:cs typeface="Arial" panose="020B0604020202020204" pitchFamily="34" charset="0"/>
                        </a:rPr>
                        <a:t>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tsoledronihappoa</a:t>
                      </a:r>
                      <a:r>
                        <a:rPr lang="en-GB" sz="1100" dirty="0">
                          <a:latin typeface="Arial" panose="020B0604020202020204" pitchFamily="34" charset="0"/>
                          <a:cs typeface="Arial" panose="020B0604020202020204" pitchFamily="34" charset="0"/>
                        </a:rPr>
                        <a:t> 5 mg </a:t>
                      </a:r>
                      <a:r>
                        <a:rPr lang="en-GB" sz="1100" dirty="0" err="1">
                          <a:latin typeface="Arial" panose="020B0604020202020204" pitchFamily="34" charset="0"/>
                          <a:cs typeface="Arial" panose="020B0604020202020204" pitchFamily="34" charset="0"/>
                        </a:rPr>
                        <a:t>kerran</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vuodessa</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laskimoon</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infuusiona</a:t>
                      </a:r>
                      <a:endParaRPr lang="en-FI"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74756741"/>
                  </a:ext>
                </a:extLst>
              </a:tr>
              <a:tr h="420523">
                <a:tc>
                  <a:txBody>
                    <a:bodyPr/>
                    <a:lstStyle/>
                    <a:p>
                      <a:r>
                        <a:rPr lang="en-GB" sz="1200" b="1" dirty="0" err="1">
                          <a:latin typeface="Arial" panose="020B0604020202020204" pitchFamily="34" charset="0"/>
                          <a:cs typeface="Arial" panose="020B0604020202020204" pitchFamily="34" charset="0"/>
                        </a:rPr>
                        <a:t>Teriparatidi</a:t>
                      </a:r>
                      <a:endParaRPr lang="en-FI" sz="1200" b="1"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20 µg </a:t>
                      </a:r>
                      <a:r>
                        <a:rPr lang="en-GB" sz="1100" dirty="0" err="1">
                          <a:latin typeface="Arial" panose="020B0604020202020204" pitchFamily="34" charset="0"/>
                          <a:cs typeface="Arial" panose="020B0604020202020204" pitchFamily="34" charset="0"/>
                        </a:rPr>
                        <a:t>ruiskeena</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ihon</a:t>
                      </a:r>
                      <a:r>
                        <a:rPr lang="en-GB" sz="1100" dirty="0">
                          <a:latin typeface="Arial" panose="020B0604020202020204" pitchFamily="34" charset="0"/>
                          <a:cs typeface="Arial" panose="020B0604020202020204" pitchFamily="34" charset="0"/>
                        </a:rPr>
                        <a:t> alle </a:t>
                      </a:r>
                      <a:r>
                        <a:rPr lang="en-GB" sz="1100" dirty="0" err="1">
                          <a:latin typeface="Arial" panose="020B0604020202020204" pitchFamily="34" charset="0"/>
                          <a:cs typeface="Arial" panose="020B0604020202020204" pitchFamily="34" charset="0"/>
                        </a:rPr>
                        <a:t>kerran</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päivässä</a:t>
                      </a:r>
                      <a:r>
                        <a:rPr lang="en-GB" sz="1100" dirty="0">
                          <a:latin typeface="Arial" panose="020B0604020202020204" pitchFamily="34" charset="0"/>
                          <a:cs typeface="Arial" panose="020B0604020202020204" pitchFamily="34" charset="0"/>
                        </a:rPr>
                        <a:t> 24 </a:t>
                      </a:r>
                      <a:r>
                        <a:rPr lang="en-GB" sz="1100" dirty="0" err="1">
                          <a:latin typeface="Arial" panose="020B0604020202020204" pitchFamily="34" charset="0"/>
                          <a:cs typeface="Arial" panose="020B0604020202020204" pitchFamily="34" charset="0"/>
                        </a:rPr>
                        <a:t>kuukauden</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ajan</a:t>
                      </a:r>
                      <a:endParaRPr lang="en-FI"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31672218"/>
                  </a:ext>
                </a:extLst>
              </a:tr>
              <a:tr h="299560">
                <a:tc>
                  <a:txBody>
                    <a:bodyPr/>
                    <a:lstStyle/>
                    <a:p>
                      <a:r>
                        <a:rPr lang="en-GB" sz="1200" b="1" dirty="0" err="1">
                          <a:latin typeface="Arial" panose="020B0604020202020204" pitchFamily="34" charset="0"/>
                          <a:cs typeface="Arial" panose="020B0604020202020204" pitchFamily="34" charset="0"/>
                        </a:rPr>
                        <a:t>Denosumabi</a:t>
                      </a:r>
                      <a:endParaRPr lang="en-FI" sz="1200" b="1"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60 mg </a:t>
                      </a:r>
                      <a:r>
                        <a:rPr lang="en-GB" sz="1100" dirty="0" err="1">
                          <a:latin typeface="Arial" panose="020B0604020202020204" pitchFamily="34" charset="0"/>
                          <a:cs typeface="Arial" panose="020B0604020202020204" pitchFamily="34" charset="0"/>
                        </a:rPr>
                        <a:t>ruiskeena</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ihon</a:t>
                      </a:r>
                      <a:r>
                        <a:rPr lang="en-GB" sz="1100" dirty="0">
                          <a:latin typeface="Arial" panose="020B0604020202020204" pitchFamily="34" charset="0"/>
                          <a:cs typeface="Arial" panose="020B0604020202020204" pitchFamily="34" charset="0"/>
                        </a:rPr>
                        <a:t> alle 6 </a:t>
                      </a:r>
                      <a:r>
                        <a:rPr lang="en-GB" sz="1100" dirty="0" err="1">
                          <a:latin typeface="Arial" panose="020B0604020202020204" pitchFamily="34" charset="0"/>
                          <a:cs typeface="Arial" panose="020B0604020202020204" pitchFamily="34" charset="0"/>
                        </a:rPr>
                        <a:t>kuukauden</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välein</a:t>
                      </a:r>
                      <a:endParaRPr lang="en-FI"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54595809"/>
                  </a:ext>
                </a:extLst>
              </a:tr>
              <a:tr h="1123691">
                <a:tc>
                  <a:txBody>
                    <a:bodyPr/>
                    <a:lstStyle/>
                    <a:p>
                      <a:r>
                        <a:rPr lang="en-GB" sz="1200" b="1" dirty="0" err="1">
                          <a:latin typeface="Arial" panose="020B0604020202020204" pitchFamily="34" charset="0"/>
                          <a:cs typeface="Arial" panose="020B0604020202020204" pitchFamily="34" charset="0"/>
                        </a:rPr>
                        <a:t>Romosotsumabi</a:t>
                      </a:r>
                      <a:endParaRPr lang="en-FI" sz="1200" b="1"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210 mg (</a:t>
                      </a:r>
                      <a:r>
                        <a:rPr lang="en-GB" sz="1100" dirty="0" err="1">
                          <a:latin typeface="Arial" panose="020B0604020202020204" pitchFamily="34" charset="0"/>
                          <a:cs typeface="Arial" panose="020B0604020202020204" pitchFamily="34" charset="0"/>
                        </a:rPr>
                        <a:t>kahtena</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ihon</a:t>
                      </a:r>
                      <a:r>
                        <a:rPr lang="en-GB" sz="1100" dirty="0">
                          <a:latin typeface="Arial" panose="020B0604020202020204" pitchFamily="34" charset="0"/>
                          <a:cs typeface="Arial" panose="020B0604020202020204" pitchFamily="34" charset="0"/>
                        </a:rPr>
                        <a:t> alle </a:t>
                      </a:r>
                      <a:r>
                        <a:rPr lang="en-GB" sz="1100" dirty="0" err="1">
                          <a:latin typeface="Arial" panose="020B0604020202020204" pitchFamily="34" charset="0"/>
                          <a:cs typeface="Arial" panose="020B0604020202020204" pitchFamily="34" charset="0"/>
                        </a:rPr>
                        <a:t>annettavana</a:t>
                      </a:r>
                      <a:r>
                        <a:rPr lang="en-GB" sz="1100" dirty="0">
                          <a:latin typeface="Arial" panose="020B0604020202020204" pitchFamily="34" charset="0"/>
                          <a:cs typeface="Arial" panose="020B0604020202020204" pitchFamily="34" charset="0"/>
                        </a:rPr>
                        <a:t> 105 </a:t>
                      </a:r>
                      <a:r>
                        <a:rPr lang="en-GB" sz="1100" dirty="0" err="1">
                          <a:latin typeface="Arial" panose="020B0604020202020204" pitchFamily="34" charset="0"/>
                          <a:cs typeface="Arial" panose="020B0604020202020204" pitchFamily="34" charset="0"/>
                        </a:rPr>
                        <a:t>mg:n</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injektiona</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kerran</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kuukaudessa</a:t>
                      </a:r>
                      <a:r>
                        <a:rPr lang="en-GB" sz="1100" dirty="0">
                          <a:latin typeface="Arial" panose="020B0604020202020204" pitchFamily="34" charset="0"/>
                          <a:cs typeface="Arial" panose="020B0604020202020204" pitchFamily="34" charset="0"/>
                        </a:rPr>
                        <a:t> 12 </a:t>
                      </a:r>
                      <a:r>
                        <a:rPr lang="en-GB" sz="1100" dirty="0" err="1">
                          <a:latin typeface="Arial" panose="020B0604020202020204" pitchFamily="34" charset="0"/>
                          <a:cs typeface="Arial" panose="020B0604020202020204" pitchFamily="34" charset="0"/>
                        </a:rPr>
                        <a:t>kuukauden</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ajan</a:t>
                      </a:r>
                      <a:r>
                        <a:rPr lang="en-GB" sz="1100" dirty="0">
                          <a:latin typeface="Arial" panose="020B0604020202020204" pitchFamily="34" charset="0"/>
                          <a:cs typeface="Arial" panose="020B0604020202020204" pitchFamily="34" charset="0"/>
                        </a:rPr>
                        <a:t> </a:t>
                      </a:r>
                      <a:br>
                        <a:rPr lang="en-GB" sz="1100" dirty="0">
                          <a:latin typeface="Arial" panose="020B0604020202020204" pitchFamily="34" charset="0"/>
                          <a:cs typeface="Arial" panose="020B0604020202020204" pitchFamily="34" charset="0"/>
                        </a:rPr>
                      </a:br>
                      <a:endParaRPr lang="en-FI"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3162441"/>
                  </a:ext>
                </a:extLst>
              </a:tr>
            </a:tbl>
          </a:graphicData>
        </a:graphic>
      </p:graphicFrame>
      <p:graphicFrame>
        <p:nvGraphicFramePr>
          <p:cNvPr id="13" name="Table 7">
            <a:extLst>
              <a:ext uri="{FF2B5EF4-FFF2-40B4-BE49-F238E27FC236}">
                <a16:creationId xmlns:a16="http://schemas.microsoft.com/office/drawing/2014/main" id="{E7F2342F-5A1C-0342-90CB-3954AF212D73}"/>
              </a:ext>
            </a:extLst>
          </p:cNvPr>
          <p:cNvGraphicFramePr>
            <a:graphicFrameLocks noGrp="1"/>
          </p:cNvGraphicFramePr>
          <p:nvPr>
            <p:extLst>
              <p:ext uri="{D42A27DB-BD31-4B8C-83A1-F6EECF244321}">
                <p14:modId xmlns:p14="http://schemas.microsoft.com/office/powerpoint/2010/main" val="3735611290"/>
              </p:ext>
            </p:extLst>
          </p:nvPr>
        </p:nvGraphicFramePr>
        <p:xfrm>
          <a:off x="5733229" y="1261878"/>
          <a:ext cx="4463904" cy="4898988"/>
        </p:xfrm>
        <a:graphic>
          <a:graphicData uri="http://schemas.openxmlformats.org/drawingml/2006/table">
            <a:tbl>
              <a:tblPr firstRow="1" bandRow="1">
                <a:tableStyleId>{5C22544A-7EE6-4342-B048-85BDC9FD1C3A}</a:tableStyleId>
              </a:tblPr>
              <a:tblGrid>
                <a:gridCol w="1375143">
                  <a:extLst>
                    <a:ext uri="{9D8B030D-6E8A-4147-A177-3AD203B41FA5}">
                      <a16:colId xmlns:a16="http://schemas.microsoft.com/office/drawing/2014/main" val="2466265673"/>
                    </a:ext>
                  </a:extLst>
                </a:gridCol>
                <a:gridCol w="3088761">
                  <a:extLst>
                    <a:ext uri="{9D8B030D-6E8A-4147-A177-3AD203B41FA5}">
                      <a16:colId xmlns:a16="http://schemas.microsoft.com/office/drawing/2014/main" val="1539703764"/>
                    </a:ext>
                  </a:extLst>
                </a:gridCol>
              </a:tblGrid>
              <a:tr h="592323">
                <a:tc gridSpan="2">
                  <a:txBody>
                    <a:bodyPr/>
                    <a:lstStyle/>
                    <a:p>
                      <a:r>
                        <a:rPr lang="en-GB" sz="1600" dirty="0" err="1">
                          <a:latin typeface="Arial" panose="020B0604020202020204" pitchFamily="34" charset="0"/>
                          <a:cs typeface="Arial" panose="020B0604020202020204" pitchFamily="34" charset="0"/>
                        </a:rPr>
                        <a:t>Hormonihoidot</a:t>
                      </a:r>
                      <a:endParaRPr lang="en-FI" sz="1600" dirty="0">
                        <a:latin typeface="Arial" panose="020B0604020202020204" pitchFamily="34" charset="0"/>
                        <a:cs typeface="Arial" panose="020B0604020202020204" pitchFamily="34" charset="0"/>
                      </a:endParaRPr>
                    </a:p>
                  </a:txBody>
                  <a:tcPr/>
                </a:tc>
                <a:tc hMerge="1">
                  <a:txBody>
                    <a:bodyPr/>
                    <a:lstStyle/>
                    <a:p>
                      <a:endParaRPr lang="en-FI"/>
                    </a:p>
                  </a:txBody>
                  <a:tcPr/>
                </a:tc>
                <a:extLst>
                  <a:ext uri="{0D108BD9-81ED-4DB2-BD59-A6C34878D82A}">
                    <a16:rowId xmlns:a16="http://schemas.microsoft.com/office/drawing/2014/main" val="2141932957"/>
                  </a:ext>
                </a:extLst>
              </a:tr>
              <a:tr h="1391920">
                <a:tc>
                  <a:txBody>
                    <a:bodyPr/>
                    <a:lstStyle/>
                    <a:p>
                      <a:r>
                        <a:rPr lang="en-GB" sz="1200" b="1" dirty="0" err="1">
                          <a:latin typeface="Arial" panose="020B0604020202020204" pitchFamily="34" charset="0"/>
                          <a:cs typeface="Arial" panose="020B0604020202020204" pitchFamily="34" charset="0"/>
                        </a:rPr>
                        <a:t>Estrogeenit</a:t>
                      </a:r>
                      <a:endParaRPr lang="en-FI" sz="1200" b="1"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estradiolia</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suun</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kautta</a:t>
                      </a:r>
                      <a:r>
                        <a:rPr lang="en-GB" sz="1100" dirty="0">
                          <a:latin typeface="Arial" panose="020B0604020202020204" pitchFamily="34" charset="0"/>
                          <a:cs typeface="Arial" panose="020B0604020202020204" pitchFamily="34" charset="0"/>
                        </a:rPr>
                        <a:t> 1–2 mg/</a:t>
                      </a:r>
                      <a:r>
                        <a:rPr lang="en-GB" sz="1100" dirty="0" err="1">
                          <a:latin typeface="Arial" panose="020B0604020202020204" pitchFamily="34" charset="0"/>
                          <a:cs typeface="Arial" panose="020B0604020202020204" pitchFamily="34" charset="0"/>
                        </a:rPr>
                        <a:t>vrk</a:t>
                      </a:r>
                      <a:r>
                        <a:rPr lang="en-GB" sz="1100" dirty="0">
                          <a:latin typeface="Arial" panose="020B0604020202020204" pitchFamily="34" charset="0"/>
                          <a:cs typeface="Arial" panose="020B0604020202020204" pitchFamily="34" charset="0"/>
                        </a:rPr>
                        <a:t> tai </a:t>
                      </a:r>
                      <a:r>
                        <a:rPr lang="en-GB" sz="1100" dirty="0" err="1">
                          <a:latin typeface="Arial" panose="020B0604020202020204" pitchFamily="34" charset="0"/>
                          <a:cs typeface="Arial" panose="020B0604020202020204" pitchFamily="34" charset="0"/>
                        </a:rPr>
                        <a:t>ihon</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kautta</a:t>
                      </a:r>
                      <a:r>
                        <a:rPr lang="en-GB" sz="1100" dirty="0">
                          <a:latin typeface="Arial" panose="020B0604020202020204" pitchFamily="34" charset="0"/>
                          <a:cs typeface="Arial" panose="020B0604020202020204" pitchFamily="34" charset="0"/>
                        </a:rPr>
                        <a:t> 25–50 </a:t>
                      </a:r>
                      <a:r>
                        <a:rPr lang="el-GR" sz="1100" dirty="0">
                          <a:latin typeface="Arial" panose="020B0604020202020204" pitchFamily="34" charset="0"/>
                          <a:cs typeface="Arial" panose="020B0604020202020204" pitchFamily="34" charset="0"/>
                        </a:rPr>
                        <a:t>μ</a:t>
                      </a:r>
                      <a:r>
                        <a:rPr lang="en-GB" sz="1100" dirty="0">
                          <a:latin typeface="Arial" panose="020B0604020202020204" pitchFamily="34" charset="0"/>
                          <a:cs typeface="Arial" panose="020B0604020202020204" pitchFamily="34" charset="0"/>
                        </a:rPr>
                        <a:t>g/</a:t>
                      </a:r>
                      <a:r>
                        <a:rPr lang="en-GB" sz="1100" dirty="0" err="1">
                          <a:latin typeface="Arial" panose="020B0604020202020204" pitchFamily="34" charset="0"/>
                          <a:cs typeface="Arial" panose="020B0604020202020204" pitchFamily="34" charset="0"/>
                        </a:rPr>
                        <a:t>vrk</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estradiolia</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vapauttava</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laastari</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estradioligeeliä</a:t>
                      </a:r>
                      <a:r>
                        <a:rPr lang="en-GB" sz="1100" dirty="0">
                          <a:latin typeface="Arial" panose="020B0604020202020204" pitchFamily="34" charset="0"/>
                          <a:cs typeface="Arial" panose="020B0604020202020204" pitchFamily="34" charset="0"/>
                        </a:rPr>
                        <a:t> 0,5–1,5 mg </a:t>
                      </a:r>
                      <a:r>
                        <a:rPr lang="en-GB" sz="1100" dirty="0" err="1">
                          <a:latin typeface="Arial" panose="020B0604020202020204" pitchFamily="34" charset="0"/>
                          <a:cs typeface="Arial" panose="020B0604020202020204" pitchFamily="34" charset="0"/>
                        </a:rPr>
                        <a:t>kerran</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vuorokaudessa</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iholle</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levitettynä</a:t>
                      </a:r>
                      <a:r>
                        <a:rPr lang="en-GB" sz="1100" dirty="0">
                          <a:latin typeface="Arial" panose="020B0604020202020204" pitchFamily="34" charset="0"/>
                          <a:cs typeface="Arial" panose="020B0604020202020204" pitchFamily="34" charset="0"/>
                        </a:rPr>
                        <a:t> tai </a:t>
                      </a:r>
                      <a:r>
                        <a:rPr lang="en-GB" sz="1100" dirty="0" err="1">
                          <a:latin typeface="Arial" panose="020B0604020202020204" pitchFamily="34" charset="0"/>
                          <a:cs typeface="Arial" panose="020B0604020202020204" pitchFamily="34" charset="0"/>
                        </a:rPr>
                        <a:t>estrogeenisuihke</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iholle</a:t>
                      </a:r>
                      <a:r>
                        <a:rPr lang="en-GB" sz="1100" dirty="0">
                          <a:latin typeface="Arial" panose="020B0604020202020204" pitchFamily="34" charset="0"/>
                          <a:cs typeface="Arial" panose="020B0604020202020204" pitchFamily="34" charset="0"/>
                        </a:rPr>
                        <a:t> 1–3 </a:t>
                      </a:r>
                      <a:r>
                        <a:rPr lang="en-GB" sz="1100" dirty="0" err="1">
                          <a:latin typeface="Arial" panose="020B0604020202020204" pitchFamily="34" charset="0"/>
                          <a:cs typeface="Arial" panose="020B0604020202020204" pitchFamily="34" charset="0"/>
                        </a:rPr>
                        <a:t>annosta</a:t>
                      </a:r>
                      <a:r>
                        <a:rPr lang="en-GB" sz="1100" dirty="0">
                          <a:latin typeface="Arial" panose="020B0604020202020204" pitchFamily="34" charset="0"/>
                          <a:cs typeface="Arial" panose="020B0604020202020204" pitchFamily="34" charset="0"/>
                        </a:rPr>
                        <a:t> (1,53 mg/</a:t>
                      </a:r>
                      <a:r>
                        <a:rPr lang="en-GB" sz="1100" dirty="0" err="1">
                          <a:latin typeface="Arial" panose="020B0604020202020204" pitchFamily="34" charset="0"/>
                          <a:cs typeface="Arial" panose="020B0604020202020204" pitchFamily="34" charset="0"/>
                        </a:rPr>
                        <a:t>annos</a:t>
                      </a:r>
                      <a:r>
                        <a:rPr lang="en-GB" sz="1100" dirty="0">
                          <a:latin typeface="Arial" panose="020B0604020202020204" pitchFamily="34" charset="0"/>
                          <a:cs typeface="Arial" panose="020B0604020202020204" pitchFamily="34" charset="0"/>
                        </a:rPr>
                        <a:t>)/</a:t>
                      </a:r>
                      <a:r>
                        <a:rPr lang="en-GB" sz="1100" dirty="0" err="1">
                          <a:latin typeface="Arial" panose="020B0604020202020204" pitchFamily="34" charset="0"/>
                          <a:cs typeface="Arial" panose="020B0604020202020204" pitchFamily="34" charset="0"/>
                        </a:rPr>
                        <a:t>vrk</a:t>
                      </a:r>
                      <a:endParaRPr lang="en-GB" sz="1100" dirty="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progestiinilisä</a:t>
                      </a:r>
                      <a:r>
                        <a:rPr lang="en-GB" sz="1100" dirty="0">
                          <a:latin typeface="Arial" panose="020B0604020202020204" pitchFamily="34" charset="0"/>
                          <a:cs typeface="Arial" panose="020B0604020202020204" pitchFamily="34" charset="0"/>
                        </a:rPr>
                        <a:t> on </a:t>
                      </a:r>
                      <a:r>
                        <a:rPr lang="en-GB" sz="1100" dirty="0" err="1">
                          <a:latin typeface="Arial" panose="020B0604020202020204" pitchFamily="34" charset="0"/>
                          <a:cs typeface="Arial" panose="020B0604020202020204" pitchFamily="34" charset="0"/>
                        </a:rPr>
                        <a:t>tarpeen</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jos</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kohtu</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tallella</a:t>
                      </a:r>
                      <a:endParaRPr lang="en-FI"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91865920"/>
                  </a:ext>
                </a:extLst>
              </a:tr>
              <a:tr h="822960">
                <a:tc>
                  <a:txBody>
                    <a:bodyPr/>
                    <a:lstStyle/>
                    <a:p>
                      <a:r>
                        <a:rPr lang="en-GB" sz="1200" b="1" dirty="0">
                          <a:latin typeface="Arial" panose="020B0604020202020204" pitchFamily="34" charset="0"/>
                          <a:cs typeface="Arial" panose="020B0604020202020204" pitchFamily="34" charset="0"/>
                        </a:rPr>
                        <a:t>TSEC (Tissue specific </a:t>
                      </a:r>
                      <a:r>
                        <a:rPr lang="en-GB" sz="1200" b="1" dirty="0" err="1">
                          <a:latin typeface="Arial" panose="020B0604020202020204" pitchFamily="34" charset="0"/>
                          <a:cs typeface="Arial" panose="020B0604020202020204" pitchFamily="34" charset="0"/>
                        </a:rPr>
                        <a:t>estrogen</a:t>
                      </a:r>
                      <a:r>
                        <a:rPr lang="en-GB" sz="1200" b="1" dirty="0">
                          <a:latin typeface="Arial" panose="020B0604020202020204" pitchFamily="34" charset="0"/>
                          <a:cs typeface="Arial" panose="020B0604020202020204" pitchFamily="34" charset="0"/>
                        </a:rPr>
                        <a:t> complex)</a:t>
                      </a:r>
                      <a:endParaRPr lang="en-FI" sz="1200" b="1" dirty="0">
                        <a:latin typeface="Arial" panose="020B0604020202020204" pitchFamily="34" charset="0"/>
                        <a:cs typeface="Arial" panose="020B0604020202020204" pitchFamily="34" charset="0"/>
                      </a:endParaRPr>
                    </a:p>
                  </a:txBody>
                  <a:tcPr/>
                </a:tc>
                <a:tc>
                  <a:txBody>
                    <a:bodyPr/>
                    <a:lstStyle/>
                    <a:p>
                      <a:r>
                        <a:rPr lang="en-GB" sz="1100" dirty="0" err="1">
                          <a:latin typeface="Arial" panose="020B0604020202020204" pitchFamily="34" charset="0"/>
                          <a:cs typeface="Arial" panose="020B0604020202020204" pitchFamily="34" charset="0"/>
                        </a:rPr>
                        <a:t>konjugoitua</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estrogeeniä</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suun</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kautta</a:t>
                      </a:r>
                      <a:r>
                        <a:rPr lang="en-GB" sz="1100" dirty="0">
                          <a:latin typeface="Arial" panose="020B0604020202020204" pitchFamily="34" charset="0"/>
                          <a:cs typeface="Arial" panose="020B0604020202020204" pitchFamily="34" charset="0"/>
                        </a:rPr>
                        <a:t> 0,45 mg </a:t>
                      </a:r>
                      <a:r>
                        <a:rPr lang="en-GB" sz="1100" dirty="0" err="1">
                          <a:latin typeface="Arial" panose="020B0604020202020204" pitchFamily="34" charset="0"/>
                          <a:cs typeface="Arial" panose="020B0604020202020204" pitchFamily="34" charset="0"/>
                        </a:rPr>
                        <a:t>ja</a:t>
                      </a:r>
                      <a:r>
                        <a:rPr lang="en-GB" sz="1100" dirty="0">
                          <a:latin typeface="Arial" panose="020B0604020202020204" pitchFamily="34" charset="0"/>
                          <a:cs typeface="Arial" panose="020B0604020202020204" pitchFamily="34" charset="0"/>
                        </a:rPr>
                        <a:t> </a:t>
                      </a:r>
                      <a:br>
                        <a:rPr lang="en-GB" sz="1100" dirty="0">
                          <a:latin typeface="Arial" panose="020B0604020202020204" pitchFamily="34" charset="0"/>
                          <a:cs typeface="Arial" panose="020B0604020202020204" pitchFamily="34" charset="0"/>
                        </a:rPr>
                      </a:br>
                      <a:r>
                        <a:rPr lang="en-GB" sz="1100" dirty="0" err="1">
                          <a:latin typeface="Arial" panose="020B0604020202020204" pitchFamily="34" charset="0"/>
                          <a:cs typeface="Arial" panose="020B0604020202020204" pitchFamily="34" charset="0"/>
                        </a:rPr>
                        <a:t>sen</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yhteydessä</a:t>
                      </a:r>
                      <a:r>
                        <a:rPr lang="en-GB" sz="1100" dirty="0">
                          <a:latin typeface="Arial" panose="020B0604020202020204" pitchFamily="34" charset="0"/>
                          <a:cs typeface="Arial" panose="020B0604020202020204" pitchFamily="34" charset="0"/>
                        </a:rPr>
                        <a:t> 20 mg </a:t>
                      </a:r>
                      <a:r>
                        <a:rPr lang="en-GB" sz="1100" dirty="0" err="1">
                          <a:latin typeface="Arial" panose="020B0604020202020204" pitchFamily="34" charset="0"/>
                          <a:cs typeface="Arial" panose="020B0604020202020204" pitchFamily="34" charset="0"/>
                        </a:rPr>
                        <a:t>batsedoksifeenia</a:t>
                      </a:r>
                      <a:endParaRPr lang="en-FI"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89103846"/>
                  </a:ext>
                </a:extLst>
              </a:tr>
              <a:tr h="786225">
                <a:tc>
                  <a:txBody>
                    <a:bodyPr/>
                    <a:lstStyle/>
                    <a:p>
                      <a:r>
                        <a:rPr lang="en-GB" sz="1200" b="1" dirty="0" err="1">
                          <a:latin typeface="Arial" panose="020B0604020202020204" pitchFamily="34" charset="0"/>
                          <a:cs typeface="Arial" panose="020B0604020202020204" pitchFamily="34" charset="0"/>
                        </a:rPr>
                        <a:t>Tiboloni</a:t>
                      </a:r>
                      <a:endParaRPr lang="en-FI" sz="1200" b="1" dirty="0">
                        <a:latin typeface="Arial" panose="020B0604020202020204" pitchFamily="34" charset="0"/>
                        <a:cs typeface="Arial" panose="020B0604020202020204" pitchFamily="34" charset="0"/>
                      </a:endParaRPr>
                    </a:p>
                  </a:txBody>
                  <a:tcPr/>
                </a:tc>
                <a:tc>
                  <a:txBody>
                    <a:bodyPr/>
                    <a:lstStyle/>
                    <a:p>
                      <a:r>
                        <a:rPr lang="en-GB" sz="1100">
                          <a:latin typeface="Arial" panose="020B0604020202020204" pitchFamily="34" charset="0"/>
                          <a:cs typeface="Arial" panose="020B0604020202020204" pitchFamily="34" charset="0"/>
                        </a:rPr>
                        <a:t>suun kautta 2,5 mg kerran päivässä</a:t>
                      </a:r>
                      <a:endParaRPr lang="en-FI"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06608772"/>
                  </a:ext>
                </a:extLst>
              </a:tr>
              <a:tr h="1229360">
                <a:tc>
                  <a:txBody>
                    <a:bodyPr/>
                    <a:lstStyle/>
                    <a:p>
                      <a:r>
                        <a:rPr lang="en-GB" sz="1200" b="1" dirty="0" err="1">
                          <a:latin typeface="Arial" panose="020B0604020202020204" pitchFamily="34" charset="0"/>
                          <a:cs typeface="Arial" panose="020B0604020202020204" pitchFamily="34" charset="0"/>
                        </a:rPr>
                        <a:t>Testosteroni</a:t>
                      </a:r>
                      <a:r>
                        <a:rPr lang="en-GB" sz="1200" b="1" dirty="0">
                          <a:latin typeface="Arial" panose="020B0604020202020204" pitchFamily="34" charset="0"/>
                          <a:cs typeface="Arial" panose="020B0604020202020204" pitchFamily="34" charset="0"/>
                        </a:rPr>
                        <a:t> (</a:t>
                      </a:r>
                      <a:r>
                        <a:rPr lang="en-GB" sz="1200" b="1" dirty="0" err="1">
                          <a:latin typeface="Arial" panose="020B0604020202020204" pitchFamily="34" charset="0"/>
                          <a:cs typeface="Arial" panose="020B0604020202020204" pitchFamily="34" charset="0"/>
                        </a:rPr>
                        <a:t>miehille</a:t>
                      </a:r>
                      <a:r>
                        <a:rPr lang="en-GB" sz="1200" b="1" dirty="0">
                          <a:latin typeface="Arial" panose="020B0604020202020204" pitchFamily="34" charset="0"/>
                          <a:cs typeface="Arial" panose="020B0604020202020204" pitchFamily="34" charset="0"/>
                        </a:rPr>
                        <a:t>)</a:t>
                      </a:r>
                      <a:endParaRPr lang="en-FI" sz="1200" b="1"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valmisteen</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mukaan</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lihakseen</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joko</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testosteroni-estereitä</a:t>
                      </a:r>
                      <a:r>
                        <a:rPr lang="en-GB" sz="1100" dirty="0">
                          <a:latin typeface="Arial" panose="020B0604020202020204" pitchFamily="34" charset="0"/>
                          <a:cs typeface="Arial" panose="020B0604020202020204" pitchFamily="34" charset="0"/>
                        </a:rPr>
                        <a:t> 250 mg </a:t>
                      </a:r>
                      <a:r>
                        <a:rPr lang="en-GB" sz="1100" dirty="0" err="1">
                          <a:latin typeface="Arial" panose="020B0604020202020204" pitchFamily="34" charset="0"/>
                          <a:cs typeface="Arial" panose="020B0604020202020204" pitchFamily="34" charset="0"/>
                        </a:rPr>
                        <a:t>joka</a:t>
                      </a:r>
                      <a:r>
                        <a:rPr lang="en-GB" sz="1100" dirty="0">
                          <a:latin typeface="Arial" panose="020B0604020202020204" pitchFamily="34" charset="0"/>
                          <a:cs typeface="Arial" panose="020B0604020202020204" pitchFamily="34" charset="0"/>
                        </a:rPr>
                        <a:t> 2.–4. </a:t>
                      </a:r>
                      <a:r>
                        <a:rPr lang="en-GB" sz="1100" dirty="0" err="1">
                          <a:latin typeface="Arial" panose="020B0604020202020204" pitchFamily="34" charset="0"/>
                          <a:cs typeface="Arial" panose="020B0604020202020204" pitchFamily="34" charset="0"/>
                        </a:rPr>
                        <a:t>viikko</a:t>
                      </a:r>
                      <a:r>
                        <a:rPr lang="en-GB" sz="1100" dirty="0">
                          <a:latin typeface="Arial" panose="020B0604020202020204" pitchFamily="34" charset="0"/>
                          <a:cs typeface="Arial" panose="020B0604020202020204" pitchFamily="34" charset="0"/>
                        </a:rPr>
                        <a:t> tai </a:t>
                      </a:r>
                      <a:r>
                        <a:rPr lang="en-GB" sz="1100" dirty="0" err="1">
                          <a:latin typeface="Arial" panose="020B0604020202020204" pitchFamily="34" charset="0"/>
                          <a:cs typeface="Arial" panose="020B0604020202020204" pitchFamily="34" charset="0"/>
                        </a:rPr>
                        <a:t>testosteroni-undekanoaattia</a:t>
                      </a:r>
                      <a:r>
                        <a:rPr lang="en-GB" sz="1100" dirty="0">
                          <a:latin typeface="Arial" panose="020B0604020202020204" pitchFamily="34" charset="0"/>
                          <a:cs typeface="Arial" panose="020B0604020202020204" pitchFamily="34" charset="0"/>
                        </a:rPr>
                        <a:t> 1 000 mg </a:t>
                      </a:r>
                      <a:r>
                        <a:rPr lang="en-GB" sz="1100" dirty="0" err="1">
                          <a:latin typeface="Arial" panose="020B0604020202020204" pitchFamily="34" charset="0"/>
                          <a:cs typeface="Arial" panose="020B0604020202020204" pitchFamily="34" charset="0"/>
                        </a:rPr>
                        <a:t>joka</a:t>
                      </a:r>
                      <a:r>
                        <a:rPr lang="en-GB" sz="1100" dirty="0">
                          <a:latin typeface="Arial" panose="020B0604020202020204" pitchFamily="34" charset="0"/>
                          <a:cs typeface="Arial" panose="020B0604020202020204" pitchFamily="34" charset="0"/>
                        </a:rPr>
                        <a:t> 10.–14. </a:t>
                      </a:r>
                      <a:r>
                        <a:rPr lang="en-GB" sz="1100" dirty="0" err="1">
                          <a:latin typeface="Arial" panose="020B0604020202020204" pitchFamily="34" charset="0"/>
                          <a:cs typeface="Arial" panose="020B0604020202020204" pitchFamily="34" charset="0"/>
                        </a:rPr>
                        <a:t>viikko</a:t>
                      </a:r>
                      <a:endParaRPr lang="en-GB" sz="1100" dirty="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testosteronigeeliä</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yksilöllisesti</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annosteltuna</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iholle</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kerran</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vuorokaudessa</a:t>
                      </a:r>
                      <a:endParaRPr lang="en-FI"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08612715"/>
                  </a:ext>
                </a:extLst>
              </a:tr>
            </a:tbl>
          </a:graphicData>
        </a:graphic>
      </p:graphicFrame>
      <p:sp>
        <p:nvSpPr>
          <p:cNvPr id="15" name="Rectangle 14">
            <a:extLst>
              <a:ext uri="{FF2B5EF4-FFF2-40B4-BE49-F238E27FC236}">
                <a16:creationId xmlns:a16="http://schemas.microsoft.com/office/drawing/2014/main" id="{D2D5BCA8-E0F7-1542-B93E-9AB342DA82A1}"/>
              </a:ext>
            </a:extLst>
          </p:cNvPr>
          <p:cNvSpPr/>
          <p:nvPr/>
        </p:nvSpPr>
        <p:spPr>
          <a:xfrm>
            <a:off x="11492059" y="6135627"/>
            <a:ext cx="381000" cy="100584"/>
          </a:xfrm>
          <a:prstGeom prst="rect">
            <a:avLst/>
          </a:prstGeom>
          <a:solidFill>
            <a:srgbClr val="8FB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4C4A415-FB86-174B-916B-50E443F289B1}"/>
              </a:ext>
            </a:extLst>
          </p:cNvPr>
          <p:cNvSpPr/>
          <p:nvPr/>
        </p:nvSpPr>
        <p:spPr>
          <a:xfrm>
            <a:off x="10403581" y="6135627"/>
            <a:ext cx="1024467" cy="10058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3C2799A-DAAA-464F-B0A9-C33450E1CD23}"/>
              </a:ext>
            </a:extLst>
          </p:cNvPr>
          <p:cNvSpPr/>
          <p:nvPr/>
        </p:nvSpPr>
        <p:spPr>
          <a:xfrm>
            <a:off x="0" y="6135627"/>
            <a:ext cx="10339912" cy="100584"/>
          </a:xfrm>
          <a:prstGeom prst="rect">
            <a:avLst/>
          </a:prstGeom>
          <a:solidFill>
            <a:srgbClr val="00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451A8A93-6635-AC43-AA41-C5370B62F5BF}"/>
              </a:ext>
            </a:extLst>
          </p:cNvPr>
          <p:cNvSpPr/>
          <p:nvPr/>
        </p:nvSpPr>
        <p:spPr>
          <a:xfrm>
            <a:off x="560346" y="229911"/>
            <a:ext cx="7967429" cy="584775"/>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3200" b="1" i="0" u="none" strike="noStrike" kern="1200" cap="none" spc="0" normalizeH="0" baseline="0" noProof="0" dirty="0">
                <a:ln>
                  <a:noFill/>
                </a:ln>
                <a:effectLst/>
                <a:uLnTx/>
                <a:uFillTx/>
                <a:latin typeface="Calibri" panose="020F0502020204030204"/>
                <a:ea typeface="+mn-ea"/>
                <a:cs typeface="Arial" panose="020B0604020202020204" pitchFamily="34" charset="0"/>
              </a:rPr>
              <a:t>Osteoporoosin lääkehoito </a:t>
            </a:r>
          </a:p>
        </p:txBody>
      </p:sp>
      <p:sp>
        <p:nvSpPr>
          <p:cNvPr id="27" name="Rectangle 26">
            <a:extLst>
              <a:ext uri="{FF2B5EF4-FFF2-40B4-BE49-F238E27FC236}">
                <a16:creationId xmlns:a16="http://schemas.microsoft.com/office/drawing/2014/main" id="{F9BEF823-A90D-6A4A-8F24-2EB9BCE3E7A7}"/>
              </a:ext>
            </a:extLst>
          </p:cNvPr>
          <p:cNvSpPr/>
          <p:nvPr/>
        </p:nvSpPr>
        <p:spPr>
          <a:xfrm flipH="1">
            <a:off x="0" y="921031"/>
            <a:ext cx="381000" cy="100584"/>
          </a:xfrm>
          <a:prstGeom prst="rect">
            <a:avLst/>
          </a:prstGeom>
          <a:solidFill>
            <a:srgbClr val="8FB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4C43539E-9E49-7643-9BCA-1F64502DAD8C}"/>
              </a:ext>
            </a:extLst>
          </p:cNvPr>
          <p:cNvSpPr/>
          <p:nvPr/>
        </p:nvSpPr>
        <p:spPr>
          <a:xfrm flipH="1">
            <a:off x="445011" y="921031"/>
            <a:ext cx="1024467" cy="10058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3A23E805-FABE-C54A-88B6-C3D14FCE3BD6}"/>
              </a:ext>
            </a:extLst>
          </p:cNvPr>
          <p:cNvSpPr/>
          <p:nvPr/>
        </p:nvSpPr>
        <p:spPr>
          <a:xfrm flipH="1">
            <a:off x="1533146" y="921031"/>
            <a:ext cx="8806767" cy="100584"/>
          </a:xfrm>
          <a:prstGeom prst="rect">
            <a:avLst/>
          </a:prstGeom>
          <a:solidFill>
            <a:srgbClr val="00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 name="Suora yhdysviiva 4">
            <a:extLst>
              <a:ext uri="{FF2B5EF4-FFF2-40B4-BE49-F238E27FC236}">
                <a16:creationId xmlns:a16="http://schemas.microsoft.com/office/drawing/2014/main" id="{3CC7FC54-45AA-9CBD-6985-593DFE9984B5}"/>
              </a:ext>
            </a:extLst>
          </p:cNvPr>
          <p:cNvCxnSpPr/>
          <p:nvPr/>
        </p:nvCxnSpPr>
        <p:spPr>
          <a:xfrm>
            <a:off x="5869459" y="3368040"/>
            <a:ext cx="4015946" cy="697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uora yhdysviiva 6">
            <a:extLst>
              <a:ext uri="{FF2B5EF4-FFF2-40B4-BE49-F238E27FC236}">
                <a16:creationId xmlns:a16="http://schemas.microsoft.com/office/drawing/2014/main" id="{5407C0B5-36BC-907E-1FCA-867DCE6C0193}"/>
              </a:ext>
            </a:extLst>
          </p:cNvPr>
          <p:cNvCxnSpPr/>
          <p:nvPr/>
        </p:nvCxnSpPr>
        <p:spPr>
          <a:xfrm flipV="1">
            <a:off x="5733229" y="3368040"/>
            <a:ext cx="4312814" cy="796187"/>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iruutu 7">
            <a:extLst>
              <a:ext uri="{FF2B5EF4-FFF2-40B4-BE49-F238E27FC236}">
                <a16:creationId xmlns:a16="http://schemas.microsoft.com/office/drawing/2014/main" id="{DAF188D9-DEE5-AE5C-F897-C38C2DBD4796}"/>
              </a:ext>
            </a:extLst>
          </p:cNvPr>
          <p:cNvSpPr txBox="1"/>
          <p:nvPr/>
        </p:nvSpPr>
        <p:spPr>
          <a:xfrm>
            <a:off x="4530101" y="6403226"/>
            <a:ext cx="3545586" cy="369332"/>
          </a:xfrm>
          <a:prstGeom prst="rect">
            <a:avLst/>
          </a:prstGeom>
          <a:noFill/>
        </p:spPr>
        <p:txBody>
          <a:bodyPr wrap="none" rtlCol="0">
            <a:spAutoFit/>
          </a:bodyPr>
          <a:lstStyle/>
          <a:p>
            <a:r>
              <a:rPr lang="fi-FI" dirty="0"/>
              <a:t>Käyty 25.2.2025 (TSEC poistumassa)</a:t>
            </a:r>
          </a:p>
        </p:txBody>
      </p:sp>
    </p:spTree>
    <p:extLst>
      <p:ext uri="{BB962C8B-B14F-4D97-AF65-F5344CB8AC3E}">
        <p14:creationId xmlns:p14="http://schemas.microsoft.com/office/powerpoint/2010/main" val="571404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41722" y="355076"/>
            <a:ext cx="9875520" cy="1356360"/>
          </a:xfrm>
        </p:spPr>
        <p:txBody>
          <a:bodyPr>
            <a:normAutofit fontScale="90000"/>
          </a:bodyPr>
          <a:lstStyle/>
          <a:p>
            <a:r>
              <a:rPr lang="fi-FI" dirty="0">
                <a:latin typeface="Arial" panose="020B0604020202020204" pitchFamily="34" charset="0"/>
                <a:cs typeface="Arial" panose="020B0604020202020204" pitchFamily="34" charset="0"/>
              </a:rPr>
              <a:t>Osteoporoosin (</a:t>
            </a:r>
            <a:r>
              <a:rPr lang="fi-FI" dirty="0" err="1">
                <a:latin typeface="Arial" panose="020B0604020202020204" pitchFamily="34" charset="0"/>
                <a:cs typeface="Arial" panose="020B0604020202020204" pitchFamily="34" charset="0"/>
              </a:rPr>
              <a:t>antiresorptiivisen</a:t>
            </a:r>
            <a:r>
              <a:rPr lang="fi-FI" dirty="0">
                <a:latin typeface="Arial" panose="020B0604020202020204" pitchFamily="34" charset="0"/>
                <a:cs typeface="Arial" panose="020B0604020202020204" pitchFamily="34" charset="0"/>
              </a:rPr>
              <a:t>) hoidon harvinaiset haitat: reiden atyyppinen murtuma ja leukaluun </a:t>
            </a:r>
            <a:r>
              <a:rPr lang="fi-FI" dirty="0" err="1">
                <a:latin typeface="Arial" panose="020B0604020202020204" pitchFamily="34" charset="0"/>
                <a:cs typeface="Arial" panose="020B0604020202020204" pitchFamily="34" charset="0"/>
              </a:rPr>
              <a:t>osteonekroosi</a:t>
            </a:r>
            <a:endParaRPr lang="fi-FI" dirty="0">
              <a:latin typeface="Arial" panose="020B0604020202020204" pitchFamily="34" charset="0"/>
              <a:cs typeface="Arial" panose="020B0604020202020204" pitchFamily="34" charset="0"/>
            </a:endParaRPr>
          </a:p>
        </p:txBody>
      </p:sp>
      <p:sp>
        <p:nvSpPr>
          <p:cNvPr id="4" name="Sisällön paikkamerkki 3">
            <a:extLst>
              <a:ext uri="{FF2B5EF4-FFF2-40B4-BE49-F238E27FC236}">
                <a16:creationId xmlns:a16="http://schemas.microsoft.com/office/drawing/2014/main" id="{E08B94A5-4DC3-CB4E-D4C8-BFE01DA5DB78}"/>
              </a:ext>
            </a:extLst>
          </p:cNvPr>
          <p:cNvSpPr>
            <a:spLocks noGrp="1"/>
          </p:cNvSpPr>
          <p:nvPr>
            <p:ph sz="half" idx="2"/>
          </p:nvPr>
        </p:nvSpPr>
        <p:spPr>
          <a:xfrm>
            <a:off x="6196288" y="2057399"/>
            <a:ext cx="5800808" cy="4699223"/>
          </a:xfrm>
        </p:spPr>
        <p:txBody>
          <a:bodyPr>
            <a:normAutofit/>
          </a:bodyPr>
          <a:lstStyle/>
          <a:p>
            <a:pPr marL="34290" indent="0">
              <a:buNone/>
            </a:pPr>
            <a:r>
              <a:rPr lang="fi-FI" sz="2200" dirty="0">
                <a:solidFill>
                  <a:srgbClr val="404040"/>
                </a:solidFill>
                <a:latin typeface="Helvetica" panose="020B0604020202020204" pitchFamily="34" charset="0"/>
              </a:rPr>
              <a:t>Haitat suhteessa hyötyyn:  kolmen vuoden hoidolla estetty 149 </a:t>
            </a:r>
            <a:r>
              <a:rPr lang="fi-FI" sz="2200" b="0" i="0" dirty="0">
                <a:solidFill>
                  <a:srgbClr val="404040"/>
                </a:solidFill>
                <a:effectLst/>
                <a:latin typeface="Helvetica" panose="020B0604020202020204" pitchFamily="34" charset="0"/>
              </a:rPr>
              <a:t> lonkkamurtumaa ja 541 kliinistä murtumaa mutta tullut 2 (kaksi) epätyypillistä murtumaa. </a:t>
            </a:r>
          </a:p>
          <a:p>
            <a:pPr marL="34290" indent="0">
              <a:buNone/>
            </a:pPr>
            <a:r>
              <a:rPr lang="fi-FI" sz="2200" b="0" i="0" dirty="0">
                <a:solidFill>
                  <a:srgbClr val="404040"/>
                </a:solidFill>
                <a:effectLst/>
                <a:latin typeface="Helvetica" panose="020B0604020202020204" pitchFamily="34" charset="0"/>
              </a:rPr>
              <a:t>Viiden vuoden hoidon jälkeen vastaavat luvut olivat 8, 286 ja 859 </a:t>
            </a:r>
          </a:p>
          <a:p>
            <a:pPr marL="34290" indent="0">
              <a:buNone/>
            </a:pPr>
            <a:endParaRPr lang="fi-FI" sz="2200" dirty="0">
              <a:solidFill>
                <a:srgbClr val="404040"/>
              </a:solidFill>
              <a:latin typeface="Helvetica" panose="020B0604020202020204" pitchFamily="34" charset="0"/>
            </a:endParaRPr>
          </a:p>
          <a:p>
            <a:pPr marL="34290" indent="0">
              <a:buNone/>
            </a:pPr>
            <a:endParaRPr lang="fi-FI" sz="2200" b="0" i="0" dirty="0">
              <a:solidFill>
                <a:srgbClr val="404040"/>
              </a:solidFill>
              <a:effectLst/>
              <a:latin typeface="Helvetica" panose="020B0604020202020204" pitchFamily="34" charset="0"/>
            </a:endParaRPr>
          </a:p>
          <a:p>
            <a:pPr marL="34290" indent="0">
              <a:buNone/>
            </a:pPr>
            <a:r>
              <a:rPr lang="fi-FI" b="0" i="0" dirty="0">
                <a:solidFill>
                  <a:srgbClr val="404040"/>
                </a:solidFill>
                <a:effectLst/>
                <a:latin typeface="Helvetica" panose="020B0604020202020204" pitchFamily="34" charset="0"/>
              </a:rPr>
              <a:t>(</a:t>
            </a:r>
            <a:r>
              <a:rPr lang="fi-FI" sz="1200" b="0" i="0" dirty="0">
                <a:solidFill>
                  <a:srgbClr val="404040"/>
                </a:solidFill>
                <a:effectLst/>
                <a:latin typeface="Helvetica" panose="020B0604020202020204" pitchFamily="34" charset="0"/>
              </a:rPr>
              <a:t>Black DM, </a:t>
            </a:r>
            <a:r>
              <a:rPr lang="fi-FI" sz="1200" b="0" i="0" dirty="0" err="1">
                <a:solidFill>
                  <a:srgbClr val="404040"/>
                </a:solidFill>
                <a:effectLst/>
                <a:latin typeface="Helvetica" panose="020B0604020202020204" pitchFamily="34" charset="0"/>
              </a:rPr>
              <a:t>Geiger</a:t>
            </a:r>
            <a:r>
              <a:rPr lang="fi-FI" sz="1200" b="0" i="0" dirty="0">
                <a:solidFill>
                  <a:srgbClr val="404040"/>
                </a:solidFill>
                <a:effectLst/>
                <a:latin typeface="Helvetica" panose="020B0604020202020204" pitchFamily="34" charset="0"/>
              </a:rPr>
              <a:t> EJ, </a:t>
            </a:r>
            <a:r>
              <a:rPr lang="fi-FI" sz="1200" b="0" i="0" dirty="0" err="1">
                <a:solidFill>
                  <a:srgbClr val="404040"/>
                </a:solidFill>
                <a:effectLst/>
                <a:latin typeface="Helvetica" panose="020B0604020202020204" pitchFamily="34" charset="0"/>
              </a:rPr>
              <a:t>Eastell</a:t>
            </a:r>
            <a:r>
              <a:rPr lang="fi-FI" sz="1200" b="0" i="0" dirty="0">
                <a:solidFill>
                  <a:srgbClr val="404040"/>
                </a:solidFill>
                <a:effectLst/>
                <a:latin typeface="Helvetica" panose="020B0604020202020204" pitchFamily="34" charset="0"/>
              </a:rPr>
              <a:t> R ym. </a:t>
            </a:r>
            <a:r>
              <a:rPr lang="fi-FI" sz="1200" b="0" i="0" dirty="0" err="1">
                <a:solidFill>
                  <a:srgbClr val="404040"/>
                </a:solidFill>
                <a:effectLst/>
                <a:latin typeface="Helvetica" panose="020B0604020202020204" pitchFamily="34" charset="0"/>
              </a:rPr>
              <a:t>Atypical</a:t>
            </a:r>
            <a:r>
              <a:rPr lang="fi-FI" sz="1200" b="0" i="0" dirty="0">
                <a:solidFill>
                  <a:srgbClr val="404040"/>
                </a:solidFill>
                <a:effectLst/>
                <a:latin typeface="Helvetica" panose="020B0604020202020204" pitchFamily="34" charset="0"/>
              </a:rPr>
              <a:t> </a:t>
            </a:r>
            <a:r>
              <a:rPr lang="fi-FI" sz="1200" b="0" i="0" dirty="0" err="1">
                <a:solidFill>
                  <a:srgbClr val="404040"/>
                </a:solidFill>
                <a:effectLst/>
                <a:latin typeface="Helvetica" panose="020B0604020202020204" pitchFamily="34" charset="0"/>
              </a:rPr>
              <a:t>femur</a:t>
            </a:r>
            <a:r>
              <a:rPr lang="fi-FI" sz="1200" b="0" i="0" dirty="0">
                <a:solidFill>
                  <a:srgbClr val="404040"/>
                </a:solidFill>
                <a:effectLst/>
                <a:latin typeface="Helvetica" panose="020B0604020202020204" pitchFamily="34" charset="0"/>
              </a:rPr>
              <a:t> </a:t>
            </a:r>
            <a:r>
              <a:rPr lang="fi-FI" sz="1200" b="0" i="0" dirty="0" err="1">
                <a:solidFill>
                  <a:srgbClr val="404040"/>
                </a:solidFill>
                <a:effectLst/>
                <a:latin typeface="Helvetica" panose="020B0604020202020204" pitchFamily="34" charset="0"/>
              </a:rPr>
              <a:t>fracture</a:t>
            </a:r>
            <a:r>
              <a:rPr lang="fi-FI" sz="1200" b="0" i="0" dirty="0">
                <a:solidFill>
                  <a:srgbClr val="404040"/>
                </a:solidFill>
                <a:effectLst/>
                <a:latin typeface="Helvetica" panose="020B0604020202020204" pitchFamily="34" charset="0"/>
              </a:rPr>
              <a:t> </a:t>
            </a:r>
            <a:r>
              <a:rPr lang="fi-FI" sz="1200" b="0" i="0" dirty="0" err="1">
                <a:solidFill>
                  <a:srgbClr val="404040"/>
                </a:solidFill>
                <a:effectLst/>
                <a:latin typeface="Helvetica" panose="020B0604020202020204" pitchFamily="34" charset="0"/>
              </a:rPr>
              <a:t>risk</a:t>
            </a:r>
            <a:r>
              <a:rPr lang="fi-FI" sz="1200" b="0" i="0" dirty="0">
                <a:solidFill>
                  <a:srgbClr val="404040"/>
                </a:solidFill>
                <a:effectLst/>
                <a:latin typeface="Helvetica" panose="020B0604020202020204" pitchFamily="34" charset="0"/>
              </a:rPr>
              <a:t> </a:t>
            </a:r>
            <a:r>
              <a:rPr lang="fi-FI" sz="1200" b="0" i="0" dirty="0" err="1">
                <a:solidFill>
                  <a:srgbClr val="404040"/>
                </a:solidFill>
                <a:effectLst/>
                <a:latin typeface="Helvetica" panose="020B0604020202020204" pitchFamily="34" charset="0"/>
              </a:rPr>
              <a:t>versus</a:t>
            </a:r>
            <a:r>
              <a:rPr lang="fi-FI" sz="1200" b="0" i="0" dirty="0">
                <a:solidFill>
                  <a:srgbClr val="404040"/>
                </a:solidFill>
                <a:effectLst/>
                <a:latin typeface="Helvetica" panose="020B0604020202020204" pitchFamily="34" charset="0"/>
              </a:rPr>
              <a:t> </a:t>
            </a:r>
            <a:r>
              <a:rPr lang="fi-FI" sz="1200" b="0" i="0" dirty="0" err="1">
                <a:solidFill>
                  <a:srgbClr val="404040"/>
                </a:solidFill>
                <a:effectLst/>
                <a:latin typeface="Helvetica" panose="020B0604020202020204" pitchFamily="34" charset="0"/>
              </a:rPr>
              <a:t>fragility</a:t>
            </a:r>
            <a:r>
              <a:rPr lang="fi-FI" sz="1200" b="0" i="0" dirty="0">
                <a:solidFill>
                  <a:srgbClr val="404040"/>
                </a:solidFill>
                <a:effectLst/>
                <a:latin typeface="Helvetica" panose="020B0604020202020204" pitchFamily="34" charset="0"/>
              </a:rPr>
              <a:t> </a:t>
            </a:r>
            <a:r>
              <a:rPr lang="fi-FI" sz="1200" b="0" i="0" dirty="0" err="1">
                <a:solidFill>
                  <a:srgbClr val="404040"/>
                </a:solidFill>
                <a:effectLst/>
                <a:latin typeface="Helvetica" panose="020B0604020202020204" pitchFamily="34" charset="0"/>
              </a:rPr>
              <a:t>fracture</a:t>
            </a:r>
            <a:r>
              <a:rPr lang="fi-FI" sz="1200" b="0" i="0" dirty="0">
                <a:solidFill>
                  <a:srgbClr val="404040"/>
                </a:solidFill>
                <a:effectLst/>
                <a:latin typeface="Helvetica" panose="020B0604020202020204" pitchFamily="34" charset="0"/>
              </a:rPr>
              <a:t> prevention </a:t>
            </a:r>
            <a:r>
              <a:rPr lang="fi-FI" sz="1200" b="0" i="0" dirty="0" err="1">
                <a:solidFill>
                  <a:srgbClr val="404040"/>
                </a:solidFill>
                <a:effectLst/>
                <a:latin typeface="Helvetica" panose="020B0604020202020204" pitchFamily="34" charset="0"/>
              </a:rPr>
              <a:t>with</a:t>
            </a:r>
            <a:r>
              <a:rPr lang="fi-FI" sz="1200" b="0" i="0" dirty="0">
                <a:solidFill>
                  <a:srgbClr val="404040"/>
                </a:solidFill>
                <a:effectLst/>
                <a:latin typeface="Helvetica" panose="020B0604020202020204" pitchFamily="34" charset="0"/>
              </a:rPr>
              <a:t> </a:t>
            </a:r>
            <a:r>
              <a:rPr lang="fi-FI" sz="1200" b="0" i="0" dirty="0" err="1">
                <a:solidFill>
                  <a:srgbClr val="404040"/>
                </a:solidFill>
                <a:effectLst/>
                <a:latin typeface="Helvetica" panose="020B0604020202020204" pitchFamily="34" charset="0"/>
              </a:rPr>
              <a:t>bisphosphonates</a:t>
            </a:r>
            <a:r>
              <a:rPr lang="fi-FI" sz="1200" b="0" i="0" dirty="0">
                <a:solidFill>
                  <a:srgbClr val="404040"/>
                </a:solidFill>
                <a:effectLst/>
                <a:latin typeface="Helvetica" panose="020B0604020202020204" pitchFamily="34" charset="0"/>
              </a:rPr>
              <a:t>. N </a:t>
            </a:r>
            <a:r>
              <a:rPr lang="fi-FI" sz="1200" b="0" i="0" dirty="0" err="1">
                <a:solidFill>
                  <a:srgbClr val="404040"/>
                </a:solidFill>
                <a:effectLst/>
                <a:latin typeface="Helvetica" panose="020B0604020202020204" pitchFamily="34" charset="0"/>
              </a:rPr>
              <a:t>Engl</a:t>
            </a:r>
            <a:r>
              <a:rPr lang="fi-FI" sz="1200" b="0" i="0" dirty="0">
                <a:solidFill>
                  <a:srgbClr val="404040"/>
                </a:solidFill>
                <a:effectLst/>
                <a:latin typeface="Helvetica" panose="020B0604020202020204" pitchFamily="34" charset="0"/>
              </a:rPr>
              <a:t> J </a:t>
            </a:r>
            <a:r>
              <a:rPr lang="fi-FI" sz="1200" b="0" i="0" dirty="0" err="1">
                <a:solidFill>
                  <a:srgbClr val="404040"/>
                </a:solidFill>
                <a:effectLst/>
                <a:latin typeface="Helvetica" panose="020B0604020202020204" pitchFamily="34" charset="0"/>
              </a:rPr>
              <a:t>Med</a:t>
            </a:r>
            <a:r>
              <a:rPr lang="fi-FI" sz="1200" b="0" i="0" dirty="0">
                <a:solidFill>
                  <a:srgbClr val="404040"/>
                </a:solidFill>
                <a:effectLst/>
                <a:latin typeface="Helvetica" panose="020B0604020202020204" pitchFamily="34" charset="0"/>
              </a:rPr>
              <a:t> 2020;383:743-53.)</a:t>
            </a:r>
            <a:endParaRPr lang="fi-FI" sz="1200" dirty="0"/>
          </a:p>
        </p:txBody>
      </p:sp>
      <p:pic>
        <p:nvPicPr>
          <p:cNvPr id="3" name="Kuv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830" y="3951796"/>
            <a:ext cx="4176464" cy="1893832"/>
          </a:xfrm>
          <a:prstGeom prst="rect">
            <a:avLst/>
          </a:prstGeom>
        </p:spPr>
      </p:pic>
      <p:sp>
        <p:nvSpPr>
          <p:cNvPr id="7" name="Sisällön paikkamerkki 6">
            <a:extLst>
              <a:ext uri="{FF2B5EF4-FFF2-40B4-BE49-F238E27FC236}">
                <a16:creationId xmlns:a16="http://schemas.microsoft.com/office/drawing/2014/main" id="{30961812-0568-FDA2-9390-74B256DFC3FE}"/>
              </a:ext>
            </a:extLst>
          </p:cNvPr>
          <p:cNvSpPr>
            <a:spLocks noGrp="1"/>
          </p:cNvSpPr>
          <p:nvPr>
            <p:ph sz="half" idx="1"/>
          </p:nvPr>
        </p:nvSpPr>
        <p:spPr/>
        <p:txBody>
          <a:bodyPr/>
          <a:lstStyle/>
          <a:p>
            <a:pPr marL="34290" indent="0">
              <a:buNone/>
            </a:pPr>
            <a:endParaRPr lang="fi-FI" dirty="0"/>
          </a:p>
        </p:txBody>
      </p:sp>
    </p:spTree>
    <p:extLst>
      <p:ext uri="{BB962C8B-B14F-4D97-AF65-F5344CB8AC3E}">
        <p14:creationId xmlns:p14="http://schemas.microsoft.com/office/powerpoint/2010/main" val="2673365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1971410" y="72728"/>
            <a:ext cx="7886700" cy="1325563"/>
          </a:xfrm>
        </p:spPr>
        <p:txBody>
          <a:bodyPr/>
          <a:lstStyle/>
          <a:p>
            <a:r>
              <a:rPr lang="fi-FI" b="1" dirty="0"/>
              <a:t>Miten haitat estetään ? ONJ ja reiden atyyppinen murtuma</a:t>
            </a:r>
          </a:p>
        </p:txBody>
      </p:sp>
      <p:sp>
        <p:nvSpPr>
          <p:cNvPr id="4" name="Alaotsikko 3"/>
          <p:cNvSpPr>
            <a:spLocks noGrp="1"/>
          </p:cNvSpPr>
          <p:nvPr>
            <p:ph sz="half" idx="1"/>
          </p:nvPr>
        </p:nvSpPr>
        <p:spPr>
          <a:xfrm>
            <a:off x="1919536" y="1412776"/>
            <a:ext cx="3867150" cy="4351338"/>
          </a:xfrm>
        </p:spPr>
        <p:txBody>
          <a:bodyPr>
            <a:normAutofit/>
          </a:bodyPr>
          <a:lstStyle/>
          <a:p>
            <a:pPr marL="0" indent="0">
              <a:buNone/>
            </a:pPr>
            <a:r>
              <a:rPr lang="fi-FI" sz="2400" dirty="0">
                <a:latin typeface="Calibri" panose="020F0502020204030204" pitchFamily="34" charset="0"/>
                <a:ea typeface="Calibri" panose="020F0502020204030204" pitchFamily="34" charset="0"/>
                <a:cs typeface="Times New Roman" panose="02020603050405020304" pitchFamily="18" charset="0"/>
              </a:rPr>
              <a:t>Suuhygienian tarkistus ja tarvittaessa hammaslääkärin arvio siitä, että suu on infektiovapaa </a:t>
            </a:r>
            <a:endParaRPr lang="fi-FI" sz="2400" dirty="0"/>
          </a:p>
        </p:txBody>
      </p:sp>
      <p:sp>
        <p:nvSpPr>
          <p:cNvPr id="6" name="Sisällön paikkamerkki 5"/>
          <p:cNvSpPr>
            <a:spLocks noGrp="1"/>
          </p:cNvSpPr>
          <p:nvPr>
            <p:ph sz="half" idx="2"/>
          </p:nvPr>
        </p:nvSpPr>
        <p:spPr>
          <a:xfrm>
            <a:off x="6212558" y="1412776"/>
            <a:ext cx="3867150" cy="4351338"/>
          </a:xfrm>
        </p:spPr>
        <p:txBody>
          <a:bodyPr/>
          <a:lstStyle/>
          <a:p>
            <a:pPr marL="0" indent="0">
              <a:buNone/>
            </a:pPr>
            <a:r>
              <a:rPr lang="fi-FI" sz="2400" b="1" dirty="0"/>
              <a:t>BP-hoidon kesto</a:t>
            </a:r>
          </a:p>
          <a:p>
            <a:pPr marL="0" indent="0">
              <a:buNone/>
            </a:pPr>
            <a:r>
              <a:rPr lang="fi-FI" sz="2400" dirty="0" err="1"/>
              <a:t>Prodromaalioireiden</a:t>
            </a:r>
            <a:r>
              <a:rPr lang="fi-FI" sz="2400" dirty="0"/>
              <a:t> tunnistaminen –  rasitusmurtuma luonteeltaan</a:t>
            </a:r>
          </a:p>
          <a:p>
            <a:pPr marL="0" indent="0">
              <a:buNone/>
            </a:pPr>
            <a:r>
              <a:rPr lang="fi-FI" sz="2400" dirty="0"/>
              <a:t>Nivuskivut</a:t>
            </a:r>
          </a:p>
          <a:p>
            <a:endParaRPr lang="fi-FI" dirty="0"/>
          </a:p>
        </p:txBody>
      </p:sp>
      <p:pic>
        <p:nvPicPr>
          <p:cNvPr id="7" name="Kuva 6"/>
          <p:cNvPicPr>
            <a:picLocks noChangeAspect="1"/>
          </p:cNvPicPr>
          <p:nvPr/>
        </p:nvPicPr>
        <p:blipFill>
          <a:blip r:embed="rId2" cstate="print"/>
          <a:stretch>
            <a:fillRect/>
          </a:stretch>
        </p:blipFill>
        <p:spPr>
          <a:xfrm>
            <a:off x="1949639" y="3481362"/>
            <a:ext cx="4029805" cy="3346994"/>
          </a:xfrm>
          <a:prstGeom prst="rect">
            <a:avLst/>
          </a:prstGeom>
        </p:spPr>
      </p:pic>
      <p:pic>
        <p:nvPicPr>
          <p:cNvPr id="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5942" y="4128020"/>
            <a:ext cx="3427413"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2101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555170"/>
            <a:ext cx="9754415" cy="1502229"/>
          </a:xfrm>
        </p:spPr>
        <p:txBody>
          <a:bodyPr>
            <a:normAutofit fontScale="90000"/>
          </a:bodyPr>
          <a:lstStyle/>
          <a:p>
            <a:br>
              <a:rPr lang="fi-FI" dirty="0">
                <a:latin typeface="Arial" panose="020B0604020202020204" pitchFamily="34" charset="0"/>
                <a:cs typeface="Arial" panose="020B0604020202020204" pitchFamily="34" charset="0"/>
              </a:rPr>
            </a:br>
            <a:br>
              <a:rPr lang="fi-FI" dirty="0">
                <a:latin typeface="Arial" panose="020B0604020202020204" pitchFamily="34" charset="0"/>
                <a:cs typeface="Arial" panose="020B0604020202020204" pitchFamily="34" charset="0"/>
              </a:rPr>
            </a:br>
            <a:br>
              <a:rPr lang="fi-FI" dirty="0">
                <a:latin typeface="Arial" panose="020B0604020202020204" pitchFamily="34" charset="0"/>
                <a:cs typeface="Arial" panose="020B0604020202020204" pitchFamily="34" charset="0"/>
              </a:rPr>
            </a:br>
            <a:r>
              <a:rPr lang="fi-FI" dirty="0">
                <a:latin typeface="Arial" panose="020B0604020202020204" pitchFamily="34" charset="0"/>
                <a:cs typeface="Arial" panose="020B0604020202020204" pitchFamily="34" charset="0"/>
              </a:rPr>
              <a:t>Kuinka pitkään lääkkein hoidetaan ? </a:t>
            </a:r>
            <a:br>
              <a:rPr lang="fi-FI" dirty="0">
                <a:latin typeface="Arial" panose="020B0604020202020204" pitchFamily="34" charset="0"/>
                <a:cs typeface="Arial" panose="020B0604020202020204" pitchFamily="34" charset="0"/>
              </a:rPr>
            </a:br>
            <a:r>
              <a:rPr lang="fi-FI" dirty="0">
                <a:latin typeface="Arial" panose="020B0604020202020204" pitchFamily="34" charset="0"/>
                <a:cs typeface="Arial" panose="020B0604020202020204" pitchFamily="34" charset="0"/>
              </a:rPr>
              <a:t>Lääkehoidon lopetus on osa lääkkeen farmakologiaa - kun aloitetaan  hoito, suunnitelma kuinka pitkään hoidetaan ja miten seurataan ?</a:t>
            </a:r>
          </a:p>
        </p:txBody>
      </p:sp>
      <p:sp>
        <p:nvSpPr>
          <p:cNvPr id="6" name="Sisällön paikkamerkki 5"/>
          <p:cNvSpPr>
            <a:spLocks noGrp="1"/>
          </p:cNvSpPr>
          <p:nvPr>
            <p:ph idx="1"/>
          </p:nvPr>
        </p:nvSpPr>
        <p:spPr/>
        <p:txBody>
          <a:bodyPr/>
          <a:lstStyle/>
          <a:p>
            <a:pPr marL="34290" indent="0">
              <a:buNone/>
            </a:pPr>
            <a:endParaRPr lang="fi-FI" dirty="0"/>
          </a:p>
        </p:txBody>
      </p:sp>
      <p:pic>
        <p:nvPicPr>
          <p:cNvPr id="3" name="Kuv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8706" y="3629693"/>
            <a:ext cx="3097151" cy="2758807"/>
          </a:xfrm>
          <a:prstGeom prst="rect">
            <a:avLst/>
          </a:prstGeom>
        </p:spPr>
      </p:pic>
    </p:spTree>
    <p:extLst>
      <p:ext uri="{BB962C8B-B14F-4D97-AF65-F5344CB8AC3E}">
        <p14:creationId xmlns:p14="http://schemas.microsoft.com/office/powerpoint/2010/main" val="2431398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19535" y="-171400"/>
            <a:ext cx="8896853" cy="1143000"/>
          </a:xfrm>
        </p:spPr>
        <p:txBody>
          <a:bodyPr>
            <a:normAutofit/>
          </a:bodyPr>
          <a:lstStyle/>
          <a:p>
            <a:r>
              <a:rPr lang="fi-FI" sz="2800" b="1" dirty="0">
                <a:latin typeface="Arial" pitchFamily="34" charset="0"/>
                <a:cs typeface="Arial" pitchFamily="34" charset="0"/>
              </a:rPr>
              <a:t>Miksi luustoa pitäisi hoitaa (joskus) lääkkeillä  ?</a:t>
            </a:r>
          </a:p>
        </p:txBody>
      </p:sp>
      <p:pic>
        <p:nvPicPr>
          <p:cNvPr id="3" name="Kuva 2"/>
          <p:cNvPicPr>
            <a:picLocks noChangeAspect="1"/>
          </p:cNvPicPr>
          <p:nvPr/>
        </p:nvPicPr>
        <p:blipFill>
          <a:blip r:embed="rId3" cstate="print"/>
          <a:stretch>
            <a:fillRect/>
          </a:stretch>
        </p:blipFill>
        <p:spPr>
          <a:xfrm>
            <a:off x="1537350" y="971600"/>
            <a:ext cx="8127697" cy="3002882"/>
          </a:xfrm>
          <a:prstGeom prst="rect">
            <a:avLst/>
          </a:prstGeom>
        </p:spPr>
      </p:pic>
      <p:pic>
        <p:nvPicPr>
          <p:cNvPr id="4" name="Kuva 3"/>
          <p:cNvPicPr>
            <a:picLocks noChangeAspect="1"/>
          </p:cNvPicPr>
          <p:nvPr/>
        </p:nvPicPr>
        <p:blipFill>
          <a:blip r:embed="rId4" cstate="print"/>
          <a:stretch>
            <a:fillRect/>
          </a:stretch>
        </p:blipFill>
        <p:spPr>
          <a:xfrm>
            <a:off x="3684645" y="4050956"/>
            <a:ext cx="4392555" cy="2717973"/>
          </a:xfrm>
          <a:prstGeom prst="rect">
            <a:avLst/>
          </a:prstGeom>
        </p:spPr>
      </p:pic>
      <p:sp>
        <p:nvSpPr>
          <p:cNvPr id="5" name="Tekstiruutu 4"/>
          <p:cNvSpPr txBox="1"/>
          <p:nvPr/>
        </p:nvSpPr>
        <p:spPr>
          <a:xfrm>
            <a:off x="7464153" y="4437112"/>
            <a:ext cx="184731" cy="369332"/>
          </a:xfrm>
          <a:prstGeom prst="rect">
            <a:avLst/>
          </a:prstGeom>
          <a:noFill/>
        </p:spPr>
        <p:txBody>
          <a:bodyPr wrap="none" rtlCol="0">
            <a:spAutoFit/>
          </a:bodyPr>
          <a:lstStyle/>
          <a:p>
            <a:endParaRPr lang="fi-FI" dirty="0">
              <a:solidFill>
                <a:prstClr val="black"/>
              </a:solidFill>
              <a:latin typeface="Calibri"/>
            </a:endParaRPr>
          </a:p>
        </p:txBody>
      </p:sp>
    </p:spTree>
    <p:extLst>
      <p:ext uri="{BB962C8B-B14F-4D97-AF65-F5344CB8AC3E}">
        <p14:creationId xmlns:p14="http://schemas.microsoft.com/office/powerpoint/2010/main" val="1418317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2180074" y="260649"/>
            <a:ext cx="7886700" cy="1325563"/>
          </a:xfrm>
        </p:spPr>
        <p:txBody>
          <a:bodyPr/>
          <a:lstStyle/>
          <a:p>
            <a:endParaRPr lang="fi-FI"/>
          </a:p>
        </p:txBody>
      </p:sp>
      <p:sp>
        <p:nvSpPr>
          <p:cNvPr id="6" name="Sisällön paikkamerkki 5"/>
          <p:cNvSpPr>
            <a:spLocks noGrp="1"/>
          </p:cNvSpPr>
          <p:nvPr>
            <p:ph idx="1"/>
          </p:nvPr>
        </p:nvSpPr>
        <p:spPr>
          <a:xfrm>
            <a:off x="1708201" y="1218678"/>
            <a:ext cx="8155966" cy="4248472"/>
          </a:xfrm>
        </p:spPr>
        <p:txBody>
          <a:bodyPr>
            <a:noAutofit/>
          </a:bodyPr>
          <a:lstStyle/>
          <a:p>
            <a:pPr marL="0" indent="0">
              <a:buNone/>
            </a:pPr>
            <a:r>
              <a:rPr lang="fi-FI" sz="3600" b="1" dirty="0">
                <a:latin typeface="Arial" panose="020B0604020202020204" pitchFamily="34" charset="0"/>
                <a:cs typeface="Arial" panose="020B0604020202020204" pitchFamily="34" charset="0"/>
              </a:rPr>
              <a:t>Lääketauko – miksi ?</a:t>
            </a:r>
          </a:p>
          <a:p>
            <a:pPr>
              <a:buFontTx/>
              <a:buChar char="-"/>
            </a:pPr>
            <a:r>
              <a:rPr lang="fi-FI" sz="3600" b="1" dirty="0">
                <a:latin typeface="Arial" panose="020B0604020202020204" pitchFamily="34" charset="0"/>
                <a:cs typeface="Arial" panose="020B0604020202020204" pitchFamily="34" charset="0"/>
              </a:rPr>
              <a:t>Tietyn ajan jälkeen </a:t>
            </a:r>
            <a:r>
              <a:rPr lang="fi-FI" sz="3600" b="1" dirty="0" err="1">
                <a:latin typeface="Arial" panose="020B0604020202020204" pitchFamily="34" charset="0"/>
                <a:cs typeface="Arial" panose="020B0604020202020204" pitchFamily="34" charset="0"/>
              </a:rPr>
              <a:t>bisfosfonaateista</a:t>
            </a:r>
            <a:r>
              <a:rPr lang="fi-FI" sz="3600" b="1" dirty="0">
                <a:latin typeface="Arial" panose="020B0604020202020204" pitchFamily="34" charset="0"/>
                <a:cs typeface="Arial" panose="020B0604020202020204" pitchFamily="34" charset="0"/>
              </a:rPr>
              <a:t> ei (ehkä) enää lisähyötyä</a:t>
            </a:r>
          </a:p>
          <a:p>
            <a:pPr>
              <a:buFontTx/>
              <a:buChar char="-"/>
            </a:pPr>
            <a:r>
              <a:rPr lang="fi-FI" sz="3600" b="1" dirty="0">
                <a:latin typeface="Arial" panose="020B0604020202020204" pitchFamily="34" charset="0"/>
                <a:cs typeface="Arial" panose="020B0604020202020204" pitchFamily="34" charset="0"/>
              </a:rPr>
              <a:t>Hoidon keston myötä harvinaisten haittavaikutusten riski kasvaa</a:t>
            </a:r>
          </a:p>
          <a:p>
            <a:pPr>
              <a:buFontTx/>
              <a:buChar char="-"/>
            </a:pPr>
            <a:r>
              <a:rPr lang="fi-FI" sz="3600" b="1" i="1" dirty="0">
                <a:latin typeface="Arial" panose="020B0604020202020204" pitchFamily="34" charset="0"/>
                <a:cs typeface="Arial" panose="020B0604020202020204" pitchFamily="34" charset="0"/>
              </a:rPr>
              <a:t>Lääketauko koskee vain </a:t>
            </a:r>
            <a:r>
              <a:rPr lang="fi-FI" sz="3600" b="1" i="1" dirty="0" err="1">
                <a:latin typeface="Arial" panose="020B0604020202020204" pitchFamily="34" charset="0"/>
                <a:cs typeface="Arial" panose="020B0604020202020204" pitchFamily="34" charset="0"/>
              </a:rPr>
              <a:t>bisfosfonaatteja</a:t>
            </a:r>
            <a:endParaRPr lang="fi-FI" sz="3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2795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15592"/>
            <a:ext cx="7406640" cy="1356360"/>
          </a:xfrm>
        </p:spPr>
        <p:txBody>
          <a:bodyPr/>
          <a:lstStyle/>
          <a:p>
            <a:r>
              <a:rPr lang="fi-FI" dirty="0">
                <a:latin typeface="Arial" panose="020B0604020202020204" pitchFamily="34" charset="0"/>
                <a:cs typeface="Arial" panose="020B0604020202020204" pitchFamily="34" charset="0"/>
              </a:rPr>
              <a:t>Entä </a:t>
            </a:r>
            <a:r>
              <a:rPr lang="fi-FI" dirty="0" err="1">
                <a:latin typeface="Arial" panose="020B0604020202020204" pitchFamily="34" charset="0"/>
                <a:cs typeface="Arial" panose="020B0604020202020204" pitchFamily="34" charset="0"/>
              </a:rPr>
              <a:t>denosumabi</a:t>
            </a:r>
            <a:r>
              <a:rPr lang="fi-FI"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2381252" y="1340768"/>
            <a:ext cx="7404653" cy="4755232"/>
          </a:xfrm>
        </p:spPr>
        <p:txBody>
          <a:bodyPr>
            <a:noAutofit/>
          </a:bodyPr>
          <a:lstStyle/>
          <a:p>
            <a:r>
              <a:rPr lang="fi-FI" sz="2800" b="1" dirty="0">
                <a:latin typeface="Arial" panose="020B0604020202020204" pitchFamily="34" charset="0"/>
                <a:cs typeface="Arial" panose="020B0604020202020204" pitchFamily="34" charset="0"/>
              </a:rPr>
              <a:t>Toisin kuin bisfosfonaatit</a:t>
            </a:r>
            <a:r>
              <a:rPr lang="fi-FI" sz="2800" dirty="0">
                <a:latin typeface="Arial" panose="020B0604020202020204" pitchFamily="34" charset="0"/>
                <a:cs typeface="Arial" panose="020B0604020202020204" pitchFamily="34" charset="0"/>
              </a:rPr>
              <a:t>, jotka sitoutuvat luuhun ja siten niillä on vaiheittainen tehon päättyminen, muut luulääkkeet  (</a:t>
            </a:r>
            <a:r>
              <a:rPr lang="fi-FI" sz="2800" dirty="0" err="1">
                <a:latin typeface="Arial" panose="020B0604020202020204" pitchFamily="34" charset="0"/>
                <a:cs typeface="Arial" panose="020B0604020202020204" pitchFamily="34" charset="0"/>
              </a:rPr>
              <a:t>denosumabi</a:t>
            </a:r>
            <a:r>
              <a:rPr lang="fi-FI" sz="2800" dirty="0">
                <a:latin typeface="Arial" panose="020B0604020202020204" pitchFamily="34" charset="0"/>
                <a:cs typeface="Arial" panose="020B0604020202020204" pitchFamily="34" charset="0"/>
              </a:rPr>
              <a:t>, </a:t>
            </a:r>
            <a:r>
              <a:rPr lang="fi-FI" sz="2800" dirty="0" err="1">
                <a:latin typeface="Arial" panose="020B0604020202020204" pitchFamily="34" charset="0"/>
                <a:cs typeface="Arial" panose="020B0604020202020204" pitchFamily="34" charset="0"/>
              </a:rPr>
              <a:t>teriparatidi</a:t>
            </a:r>
            <a:r>
              <a:rPr lang="fi-FI" sz="2800" dirty="0">
                <a:latin typeface="Arial" panose="020B0604020202020204" pitchFamily="34" charset="0"/>
                <a:cs typeface="Arial" panose="020B0604020202020204" pitchFamily="34" charset="0"/>
              </a:rPr>
              <a:t>, raloksifeeni ja estrogeeni) ovat nopeasti palautuvia jolloin luun aineenvaihdunta palaa lähtötasolle ja murtumariskin pieneneminen menetetään hoidon loppuessa</a:t>
            </a:r>
            <a:r>
              <a:rPr lang="fi-FI" sz="2800" baseline="30000" dirty="0">
                <a:latin typeface="Arial" panose="020B0604020202020204" pitchFamily="34" charset="0"/>
                <a:cs typeface="Arial" panose="020B0604020202020204" pitchFamily="34" charset="0"/>
              </a:rPr>
              <a:t>1</a:t>
            </a:r>
          </a:p>
          <a:p>
            <a:pPr marL="34290" indent="0">
              <a:buNone/>
            </a:pPr>
            <a:endParaRPr lang="fi-FI" sz="2800" dirty="0"/>
          </a:p>
        </p:txBody>
      </p:sp>
      <p:sp>
        <p:nvSpPr>
          <p:cNvPr id="4" name="Slide Number Placeholder 3"/>
          <p:cNvSpPr>
            <a:spLocks noGrp="1"/>
          </p:cNvSpPr>
          <p:nvPr>
            <p:ph type="sldNum" sz="quarter" idx="10"/>
          </p:nvPr>
        </p:nvSpPr>
        <p:spPr/>
        <p:txBody>
          <a:bodyPr/>
          <a:lstStyle/>
          <a:p>
            <a:fld id="{E899D68E-20DC-4F91-9063-9F470685BE99}" type="slidenum">
              <a:rPr lang="en-US" smtClean="0">
                <a:solidFill>
                  <a:srgbClr val="006FAC"/>
                </a:solidFill>
              </a:rPr>
              <a:pPr/>
              <a:t>31</a:t>
            </a:fld>
            <a:endParaRPr lang="en-US" dirty="0">
              <a:solidFill>
                <a:srgbClr val="006FAC"/>
              </a:solidFill>
            </a:endParaRPr>
          </a:p>
        </p:txBody>
      </p:sp>
      <p:sp>
        <p:nvSpPr>
          <p:cNvPr id="9" name="Rectangle 8"/>
          <p:cNvSpPr>
            <a:spLocks noChangeAspect="1"/>
          </p:cNvSpPr>
          <p:nvPr/>
        </p:nvSpPr>
        <p:spPr>
          <a:xfrm>
            <a:off x="1707067" y="5943601"/>
            <a:ext cx="8595360" cy="718743"/>
          </a:xfrm>
          <a:prstGeom prst="rect">
            <a:avLst/>
          </a:prstGeom>
        </p:spPr>
        <p:txBody>
          <a:bodyPr wrap="square" anchor="b" anchorCtr="0">
            <a:noAutofit/>
          </a:bodyPr>
          <a:lstStyle/>
          <a:p>
            <a:pPr marL="0" lvl="1"/>
            <a:r>
              <a:rPr lang="nb-NO" sz="1000" dirty="0">
                <a:solidFill>
                  <a:srgbClr val="000000"/>
                </a:solidFill>
              </a:rPr>
              <a:t>1. Bone HG, et al. </a:t>
            </a:r>
            <a:r>
              <a:rPr lang="nb-NO" sz="1000" i="1" dirty="0">
                <a:solidFill>
                  <a:srgbClr val="000000"/>
                </a:solidFill>
              </a:rPr>
              <a:t>J </a:t>
            </a:r>
            <a:r>
              <a:rPr lang="nb-NO" sz="1000" i="1" dirty="0" err="1">
                <a:solidFill>
                  <a:srgbClr val="000000"/>
                </a:solidFill>
              </a:rPr>
              <a:t>Clin</a:t>
            </a:r>
            <a:r>
              <a:rPr lang="nb-NO" sz="1000" i="1" dirty="0">
                <a:solidFill>
                  <a:srgbClr val="000000"/>
                </a:solidFill>
              </a:rPr>
              <a:t> </a:t>
            </a:r>
            <a:r>
              <a:rPr lang="nb-NO" sz="1000" i="1" dirty="0" err="1">
                <a:solidFill>
                  <a:srgbClr val="000000"/>
                </a:solidFill>
              </a:rPr>
              <a:t>Endocrinol</a:t>
            </a:r>
            <a:r>
              <a:rPr lang="nb-NO" sz="1000" i="1" dirty="0">
                <a:solidFill>
                  <a:srgbClr val="000000"/>
                </a:solidFill>
              </a:rPr>
              <a:t> </a:t>
            </a:r>
            <a:r>
              <a:rPr lang="nb-NO" sz="1000" i="1" dirty="0" err="1">
                <a:solidFill>
                  <a:srgbClr val="000000"/>
                </a:solidFill>
              </a:rPr>
              <a:t>Metab</a:t>
            </a:r>
            <a:r>
              <a:rPr lang="nb-NO" sz="1000" i="1" dirty="0">
                <a:solidFill>
                  <a:srgbClr val="000000"/>
                </a:solidFill>
              </a:rPr>
              <a:t>. </a:t>
            </a:r>
            <a:r>
              <a:rPr lang="nb-NO" sz="1000" dirty="0">
                <a:solidFill>
                  <a:srgbClr val="000000"/>
                </a:solidFill>
              </a:rPr>
              <a:t>2011;96:972-989. 2. Aubry-Rozier B, et al. </a:t>
            </a:r>
            <a:r>
              <a:rPr lang="nb-NO" sz="1000" i="1" dirty="0">
                <a:solidFill>
                  <a:srgbClr val="000000"/>
                </a:solidFill>
              </a:rPr>
              <a:t>OI.</a:t>
            </a:r>
            <a:r>
              <a:rPr lang="nb-NO" sz="1000" dirty="0">
                <a:solidFill>
                  <a:srgbClr val="000000"/>
                </a:solidFill>
              </a:rPr>
              <a:t> 2016;27:1923-1925. 3. </a:t>
            </a:r>
            <a:r>
              <a:rPr lang="nb-NO" sz="1000" dirty="0" err="1">
                <a:solidFill>
                  <a:srgbClr val="000000"/>
                </a:solidFill>
              </a:rPr>
              <a:t>Anastasilakis</a:t>
            </a:r>
            <a:r>
              <a:rPr lang="nb-NO" sz="1000" dirty="0">
                <a:solidFill>
                  <a:srgbClr val="000000"/>
                </a:solidFill>
              </a:rPr>
              <a:t> AD and </a:t>
            </a:r>
            <a:r>
              <a:rPr lang="nb-NO" sz="1000" dirty="0" err="1">
                <a:solidFill>
                  <a:srgbClr val="000000"/>
                </a:solidFill>
              </a:rPr>
              <a:t>Makras</a:t>
            </a:r>
            <a:r>
              <a:rPr lang="nb-NO" sz="1000" dirty="0">
                <a:solidFill>
                  <a:srgbClr val="000000"/>
                </a:solidFill>
              </a:rPr>
              <a:t> P. </a:t>
            </a:r>
            <a:r>
              <a:rPr lang="nb-NO" sz="1000" i="1" dirty="0">
                <a:solidFill>
                  <a:srgbClr val="000000"/>
                </a:solidFill>
              </a:rPr>
              <a:t>OI.</a:t>
            </a:r>
            <a:r>
              <a:rPr lang="nb-NO" sz="1000" dirty="0">
                <a:solidFill>
                  <a:srgbClr val="000000"/>
                </a:solidFill>
              </a:rPr>
              <a:t> 2016;27:1929-1930. 4. Popp AW, et al. </a:t>
            </a:r>
            <a:r>
              <a:rPr lang="nb-NO" sz="1000" i="1" dirty="0">
                <a:solidFill>
                  <a:srgbClr val="000000"/>
                </a:solidFill>
              </a:rPr>
              <a:t>OI.</a:t>
            </a:r>
            <a:r>
              <a:rPr lang="nb-NO" sz="1000" dirty="0">
                <a:solidFill>
                  <a:srgbClr val="000000"/>
                </a:solidFill>
              </a:rPr>
              <a:t> 2016;27:1917-1921. 5. </a:t>
            </a:r>
            <a:r>
              <a:rPr lang="nb-NO" sz="1000" dirty="0" err="1">
                <a:solidFill>
                  <a:srgbClr val="000000"/>
                </a:solidFill>
              </a:rPr>
              <a:t>Polyzos</a:t>
            </a:r>
            <a:r>
              <a:rPr lang="nb-NO" sz="1000" dirty="0">
                <a:solidFill>
                  <a:srgbClr val="000000"/>
                </a:solidFill>
              </a:rPr>
              <a:t> SA and </a:t>
            </a:r>
            <a:r>
              <a:rPr lang="nb-NO" sz="1000" dirty="0" err="1">
                <a:solidFill>
                  <a:srgbClr val="000000"/>
                </a:solidFill>
              </a:rPr>
              <a:t>Terpos</a:t>
            </a:r>
            <a:r>
              <a:rPr lang="nb-NO" sz="1000" dirty="0">
                <a:solidFill>
                  <a:srgbClr val="000000"/>
                </a:solidFill>
              </a:rPr>
              <a:t> E. </a:t>
            </a:r>
            <a:r>
              <a:rPr lang="nb-NO" sz="1000" i="1" dirty="0" err="1">
                <a:solidFill>
                  <a:srgbClr val="000000"/>
                </a:solidFill>
              </a:rPr>
              <a:t>Endocrine</a:t>
            </a:r>
            <a:r>
              <a:rPr lang="nb-NO" sz="1000" dirty="0">
                <a:solidFill>
                  <a:srgbClr val="000000"/>
                </a:solidFill>
              </a:rPr>
              <a:t>. 2016;54:271-272.</a:t>
            </a:r>
          </a:p>
        </p:txBody>
      </p:sp>
    </p:spTree>
    <p:extLst>
      <p:ext uri="{BB962C8B-B14F-4D97-AF65-F5344CB8AC3E}">
        <p14:creationId xmlns:p14="http://schemas.microsoft.com/office/powerpoint/2010/main" val="361006863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1919536" y="692697"/>
            <a:ext cx="8748464" cy="1320577"/>
          </a:xfrm>
        </p:spPr>
        <p:txBody>
          <a:bodyPr>
            <a:normAutofit fontScale="90000"/>
          </a:bodyPr>
          <a:lstStyle/>
          <a:p>
            <a:r>
              <a:rPr lang="fi-FI" b="1" dirty="0">
                <a:latin typeface="Arial" panose="020B0604020202020204" pitchFamily="34" charset="0"/>
                <a:cs typeface="Arial" panose="020B0604020202020204" pitchFamily="34" charset="0"/>
              </a:rPr>
              <a:t>Liittyykö </a:t>
            </a:r>
            <a:r>
              <a:rPr lang="fi-FI" b="1" dirty="0" err="1">
                <a:latin typeface="Arial" panose="020B0604020202020204" pitchFamily="34" charset="0"/>
                <a:cs typeface="Arial" panose="020B0604020202020204" pitchFamily="34" charset="0"/>
              </a:rPr>
              <a:t>denosumabihoidon</a:t>
            </a:r>
            <a:r>
              <a:rPr lang="fi-FI" b="1" dirty="0">
                <a:latin typeface="Arial" panose="020B0604020202020204" pitchFamily="34" charset="0"/>
                <a:cs typeface="Arial" panose="020B0604020202020204" pitchFamily="34" charset="0"/>
              </a:rPr>
              <a:t> lopetukseen  (nikama)murtumariski </a:t>
            </a:r>
            <a:r>
              <a:rPr lang="fi-FI" b="1" dirty="0">
                <a:solidFill>
                  <a:schemeClr val="accent1"/>
                </a:solidFill>
                <a:latin typeface="Arial" panose="020B0604020202020204" pitchFamily="34" charset="0"/>
                <a:cs typeface="Arial" panose="020B0604020202020204" pitchFamily="34" charset="0"/>
              </a:rPr>
              <a:t>?</a:t>
            </a:r>
          </a:p>
        </p:txBody>
      </p:sp>
      <p:pic>
        <p:nvPicPr>
          <p:cNvPr id="3" name="Sisällön paikkamerkki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4439" y="2114437"/>
            <a:ext cx="3816424" cy="3170445"/>
          </a:xfrm>
          <a:prstGeom prst="rect">
            <a:avLst/>
          </a:prstGeom>
        </p:spPr>
      </p:pic>
      <p:pic>
        <p:nvPicPr>
          <p:cNvPr id="4" name="Sisällön paikkamerkki 4"/>
          <p:cNvPicPr>
            <a:picLocks noChangeAspect="1"/>
          </p:cNvPicPr>
          <p:nvPr/>
        </p:nvPicPr>
        <p:blipFill>
          <a:blip r:embed="rId3"/>
          <a:stretch>
            <a:fillRect/>
          </a:stretch>
        </p:blipFill>
        <p:spPr>
          <a:xfrm>
            <a:off x="6600057" y="2013274"/>
            <a:ext cx="3237257" cy="4413887"/>
          </a:xfrm>
          <a:prstGeom prst="rect">
            <a:avLst/>
          </a:prstGeom>
        </p:spPr>
      </p:pic>
      <p:pic>
        <p:nvPicPr>
          <p:cNvPr id="5" name="Kuva 4">
            <a:extLst>
              <a:ext uri="{FF2B5EF4-FFF2-40B4-BE49-F238E27FC236}">
                <a16:creationId xmlns:a16="http://schemas.microsoft.com/office/drawing/2014/main" id="{26C9D4A8-B57C-63A5-F806-713BEC512A9D}"/>
              </a:ext>
            </a:extLst>
          </p:cNvPr>
          <p:cNvPicPr>
            <a:picLocks noChangeAspect="1"/>
          </p:cNvPicPr>
          <p:nvPr/>
        </p:nvPicPr>
        <p:blipFill>
          <a:blip r:embed="rId4" cstate="print"/>
          <a:stretch>
            <a:fillRect/>
          </a:stretch>
        </p:blipFill>
        <p:spPr>
          <a:xfrm>
            <a:off x="1773589" y="4924132"/>
            <a:ext cx="2599962" cy="1700992"/>
          </a:xfrm>
          <a:prstGeom prst="rect">
            <a:avLst/>
          </a:prstGeom>
        </p:spPr>
      </p:pic>
    </p:spTree>
    <p:extLst>
      <p:ext uri="{BB962C8B-B14F-4D97-AF65-F5344CB8AC3E}">
        <p14:creationId xmlns:p14="http://schemas.microsoft.com/office/powerpoint/2010/main" val="351603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81247" y="268595"/>
            <a:ext cx="7406640" cy="1356360"/>
          </a:xfrm>
        </p:spPr>
        <p:txBody>
          <a:bodyPr/>
          <a:lstStyle/>
          <a:p>
            <a:r>
              <a:rPr lang="fi-FI" dirty="0" err="1">
                <a:latin typeface="Arial" panose="020B0604020202020204" pitchFamily="34" charset="0"/>
                <a:cs typeface="Arial" panose="020B0604020202020204" pitchFamily="34" charset="0"/>
              </a:rPr>
              <a:t>Denosumabi</a:t>
            </a:r>
            <a:endParaRPr lang="fi-FI"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28825" y="1624956"/>
            <a:ext cx="8339138" cy="4435475"/>
          </a:xfrm>
        </p:spPr>
        <p:txBody>
          <a:bodyPr/>
          <a:lstStyle/>
          <a:p>
            <a:pPr lvl="0">
              <a:lnSpc>
                <a:spcPct val="88000"/>
              </a:lnSpc>
            </a:pPr>
            <a:r>
              <a:rPr lang="fi-FI" dirty="0">
                <a:latin typeface="Arial" panose="020B0604020202020204" pitchFamily="34" charset="0"/>
                <a:cs typeface="Arial" panose="020B0604020202020204" pitchFamily="34" charset="0"/>
              </a:rPr>
              <a:t>Lopetuksen jälkeen nikamamurtumariski nousee samalle tasolle kuin hoitamattomilla potilailla</a:t>
            </a:r>
          </a:p>
          <a:p>
            <a:pPr lvl="1">
              <a:lnSpc>
                <a:spcPct val="88000"/>
              </a:lnSpc>
            </a:pPr>
            <a:r>
              <a:rPr lang="fi-FI" sz="2000" dirty="0">
                <a:latin typeface="Arial" panose="020B0604020202020204" pitchFamily="34" charset="0"/>
                <a:cs typeface="Arial" panose="020B0604020202020204" pitchFamily="34" charset="0"/>
              </a:rPr>
              <a:t>Jos potilas lopettaa denosumabin, </a:t>
            </a:r>
            <a:r>
              <a:rPr lang="fi-FI" sz="2000" dirty="0">
                <a:solidFill>
                  <a:srgbClr val="FF0000"/>
                </a:solidFill>
                <a:latin typeface="Arial" panose="020B0604020202020204" pitchFamily="34" charset="0"/>
                <a:cs typeface="Arial" panose="020B0604020202020204" pitchFamily="34" charset="0"/>
              </a:rPr>
              <a:t>muu antiresorptiivinen hoito tulee aloittaa viipymättä (</a:t>
            </a:r>
            <a:r>
              <a:rPr lang="fi-FI" sz="2000" dirty="0" err="1">
                <a:solidFill>
                  <a:srgbClr val="FF0000"/>
                </a:solidFill>
                <a:latin typeface="Arial" panose="020B0604020202020204" pitchFamily="34" charset="0"/>
                <a:cs typeface="Arial" panose="020B0604020202020204" pitchFamily="34" charset="0"/>
              </a:rPr>
              <a:t>bisfosfonaatti</a:t>
            </a:r>
            <a:r>
              <a:rPr lang="fi-FI" sz="2000" dirty="0">
                <a:solidFill>
                  <a:srgbClr val="FF0000"/>
                </a:solidFill>
                <a:latin typeface="Arial" panose="020B0604020202020204" pitchFamily="34" charset="0"/>
                <a:cs typeface="Arial" panose="020B0604020202020204" pitchFamily="34" charset="0"/>
              </a:rPr>
              <a:t>))</a:t>
            </a:r>
          </a:p>
          <a:p>
            <a:pPr marL="34290" indent="0">
              <a:lnSpc>
                <a:spcPct val="88000"/>
              </a:lnSpc>
              <a:buNone/>
            </a:pPr>
            <a:endParaRPr lang="fi-FI" dirty="0"/>
          </a:p>
        </p:txBody>
      </p:sp>
      <p:sp>
        <p:nvSpPr>
          <p:cNvPr id="4" name="Slide Number Placeholder 3"/>
          <p:cNvSpPr>
            <a:spLocks noGrp="1"/>
          </p:cNvSpPr>
          <p:nvPr>
            <p:ph type="sldNum" sz="quarter" idx="10"/>
          </p:nvPr>
        </p:nvSpPr>
        <p:spPr/>
        <p:txBody>
          <a:bodyPr/>
          <a:lstStyle/>
          <a:p>
            <a:fld id="{E899D68E-20DC-4F91-9063-9F470685BE99}" type="slidenum">
              <a:rPr lang="en-US">
                <a:solidFill>
                  <a:srgbClr val="006FAC"/>
                </a:solidFill>
                <a:latin typeface="Corbel"/>
              </a:rPr>
              <a:pPr/>
              <a:t>33</a:t>
            </a:fld>
            <a:endParaRPr lang="en-US" dirty="0">
              <a:solidFill>
                <a:srgbClr val="006FAC"/>
              </a:solidFill>
              <a:latin typeface="Corbel"/>
            </a:endParaRPr>
          </a:p>
        </p:txBody>
      </p:sp>
    </p:spTree>
    <p:extLst>
      <p:ext uri="{BB962C8B-B14F-4D97-AF65-F5344CB8AC3E}">
        <p14:creationId xmlns:p14="http://schemas.microsoft.com/office/powerpoint/2010/main" val="149388738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1C52C-15AD-725B-2CD2-1446DCD3684B}"/>
              </a:ext>
            </a:extLst>
          </p:cNvPr>
          <p:cNvSpPr>
            <a:spLocks noGrp="1"/>
          </p:cNvSpPr>
          <p:nvPr>
            <p:ph type="title"/>
          </p:nvPr>
        </p:nvSpPr>
        <p:spPr/>
        <p:txBody>
          <a:bodyPr/>
          <a:lstStyle/>
          <a:p>
            <a:r>
              <a:rPr lang="fi-FI" dirty="0"/>
              <a:t>Luun muodostusta lisäävä </a:t>
            </a:r>
            <a:r>
              <a:rPr lang="fi-FI" dirty="0" err="1"/>
              <a:t>teriparatidi</a:t>
            </a:r>
            <a:endParaRPr lang="fi-FI" dirty="0"/>
          </a:p>
        </p:txBody>
      </p:sp>
      <p:sp>
        <p:nvSpPr>
          <p:cNvPr id="3" name="Sisällön paikkamerkki 2">
            <a:extLst>
              <a:ext uri="{FF2B5EF4-FFF2-40B4-BE49-F238E27FC236}">
                <a16:creationId xmlns:a16="http://schemas.microsoft.com/office/drawing/2014/main" id="{E93FC19D-AF83-3943-ACED-C9D768523BBD}"/>
              </a:ext>
            </a:extLst>
          </p:cNvPr>
          <p:cNvSpPr>
            <a:spLocks noGrp="1"/>
          </p:cNvSpPr>
          <p:nvPr>
            <p:ph idx="1"/>
          </p:nvPr>
        </p:nvSpPr>
        <p:spPr/>
        <p:txBody>
          <a:bodyPr/>
          <a:lstStyle/>
          <a:p>
            <a:r>
              <a:rPr lang="fi-FI" dirty="0" err="1"/>
              <a:t>Teriparatidi</a:t>
            </a:r>
            <a:r>
              <a:rPr lang="fi-FI" dirty="0"/>
              <a:t> – lisäkilpirauhashormonin johdannainen</a:t>
            </a:r>
          </a:p>
          <a:p>
            <a:r>
              <a:rPr lang="fi-FI" dirty="0"/>
              <a:t>Annostellaan päivittäisinä pistoksina kahden vuoden ajan</a:t>
            </a:r>
          </a:p>
          <a:p>
            <a:r>
              <a:rPr lang="fi-FI" dirty="0"/>
              <a:t> Tehokas nikamamurtumien ja kortisoniosteoporoosin hoidossa</a:t>
            </a:r>
          </a:p>
          <a:p>
            <a:r>
              <a:rPr lang="fi-FI" dirty="0" err="1"/>
              <a:t>Biosimilaarit</a:t>
            </a:r>
            <a:r>
              <a:rPr lang="fi-FI" dirty="0"/>
              <a:t> nykyisin käytössä – hinta laskenut</a:t>
            </a:r>
          </a:p>
          <a:p>
            <a:r>
              <a:rPr lang="fi-FI" dirty="0"/>
              <a:t>Näyttö niukka lonkan osteoporoosissa</a:t>
            </a:r>
          </a:p>
          <a:p>
            <a:r>
              <a:rPr lang="fi-FI" dirty="0"/>
              <a:t>B-lausunto korvattavuudesta </a:t>
            </a:r>
          </a:p>
        </p:txBody>
      </p:sp>
    </p:spTree>
    <p:extLst>
      <p:ext uri="{BB962C8B-B14F-4D97-AF65-F5344CB8AC3E}">
        <p14:creationId xmlns:p14="http://schemas.microsoft.com/office/powerpoint/2010/main" val="1357766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51DB47-1919-4E2D-46FF-C90BA468544B}"/>
              </a:ext>
            </a:extLst>
          </p:cNvPr>
          <p:cNvSpPr>
            <a:spLocks noGrp="1"/>
          </p:cNvSpPr>
          <p:nvPr>
            <p:ph type="title"/>
          </p:nvPr>
        </p:nvSpPr>
        <p:spPr/>
        <p:txBody>
          <a:bodyPr/>
          <a:lstStyle/>
          <a:p>
            <a:r>
              <a:rPr lang="fi-FI" dirty="0"/>
              <a:t>Uusin tulokas </a:t>
            </a:r>
            <a:r>
              <a:rPr lang="fi-FI" dirty="0" err="1"/>
              <a:t>romotsumabi</a:t>
            </a:r>
            <a:r>
              <a:rPr lang="fi-FI" dirty="0"/>
              <a:t> (</a:t>
            </a:r>
            <a:r>
              <a:rPr lang="fi-FI" dirty="0" err="1"/>
              <a:t>Evenity</a:t>
            </a:r>
            <a:r>
              <a:rPr lang="fi-FI" dirty="0"/>
              <a:t>®)</a:t>
            </a:r>
          </a:p>
        </p:txBody>
      </p:sp>
      <p:pic>
        <p:nvPicPr>
          <p:cNvPr id="4" name="Picture 10">
            <a:extLst>
              <a:ext uri="{FF2B5EF4-FFF2-40B4-BE49-F238E27FC236}">
                <a16:creationId xmlns:a16="http://schemas.microsoft.com/office/drawing/2014/main" id="{5446F143-6648-DC3E-A809-0CC6A69BBF8C}"/>
              </a:ext>
            </a:extLst>
          </p:cNvPr>
          <p:cNvPicPr>
            <a:picLocks noGrp="1" noChangeAspect="1"/>
          </p:cNvPicPr>
          <p:nvPr>
            <p:ph idx="1"/>
          </p:nvPr>
        </p:nvPicPr>
        <p:blipFill>
          <a:blip r:embed="rId2"/>
          <a:stretch>
            <a:fillRect/>
          </a:stretch>
        </p:blipFill>
        <p:spPr>
          <a:xfrm>
            <a:off x="3304309" y="2037521"/>
            <a:ext cx="3482706" cy="4038600"/>
          </a:xfrm>
          <a:prstGeom prst="rect">
            <a:avLst/>
          </a:prstGeom>
        </p:spPr>
      </p:pic>
    </p:spTree>
    <p:extLst>
      <p:ext uri="{BB962C8B-B14F-4D97-AF65-F5344CB8AC3E}">
        <p14:creationId xmlns:p14="http://schemas.microsoft.com/office/powerpoint/2010/main" val="3933700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dirty="0" err="1"/>
              <a:t>Romosotsumabi</a:t>
            </a:r>
            <a:r>
              <a:rPr lang="fi-FI" noProof="0" dirty="0"/>
              <a:t> -&gt; k</a:t>
            </a:r>
            <a:r>
              <a:rPr lang="fi-FI" dirty="0"/>
              <a:t>aksitahoinen vaikutus: </a:t>
            </a:r>
            <a:br>
              <a:rPr lang="fi-FI" dirty="0"/>
            </a:br>
            <a:r>
              <a:rPr lang="fi-FI" dirty="0"/>
              <a:t>luun muodostus lisääntyy ja luun hajotus vähenee</a:t>
            </a:r>
            <a:endParaRPr lang="fi-FI" baseline="30000" noProof="0" dirty="0"/>
          </a:p>
        </p:txBody>
      </p:sp>
      <p:sp>
        <p:nvSpPr>
          <p:cNvPr id="4" name="Content Placeholder 3">
            <a:extLst>
              <a:ext uri="{FF2B5EF4-FFF2-40B4-BE49-F238E27FC236}">
                <a16:creationId xmlns:a16="http://schemas.microsoft.com/office/drawing/2014/main" id="{35BCB74B-242C-4D76-8F2A-CDC0D209BF42}"/>
              </a:ext>
            </a:extLst>
          </p:cNvPr>
          <p:cNvSpPr>
            <a:spLocks noGrp="1"/>
          </p:cNvSpPr>
          <p:nvPr>
            <p:ph sz="quarter" idx="10"/>
          </p:nvPr>
        </p:nvSpPr>
        <p:spPr>
          <a:xfrm>
            <a:off x="1469204" y="1461600"/>
            <a:ext cx="4970826" cy="4482000"/>
          </a:xfrm>
        </p:spPr>
        <p:txBody>
          <a:bodyPr/>
          <a:lstStyle/>
          <a:p>
            <a:pPr marL="285750" indent="-285750">
              <a:buFont typeface="Arial" panose="020B0604020202020204" pitchFamily="34" charset="0"/>
              <a:buChar char="•"/>
            </a:pPr>
            <a:r>
              <a:rPr lang="fi-FI" dirty="0" err="1"/>
              <a:t>Romosotsumabi</a:t>
            </a:r>
            <a:r>
              <a:rPr lang="fi-FI" dirty="0"/>
              <a:t> on </a:t>
            </a:r>
            <a:r>
              <a:rPr lang="fi-FI" b="1" dirty="0"/>
              <a:t>biologinen lääke </a:t>
            </a:r>
            <a:r>
              <a:rPr lang="fi-FI" dirty="0"/>
              <a:t>eli </a:t>
            </a:r>
            <a:r>
              <a:rPr lang="fi-FI" dirty="0" err="1"/>
              <a:t>ns</a:t>
            </a:r>
            <a:r>
              <a:rPr lang="fi-FI" dirty="0"/>
              <a:t>, monoklonaalinen vasta-aine, joka sitoo sklerostiinia, </a:t>
            </a:r>
          </a:p>
          <a:p>
            <a:pPr marL="285750" indent="-285750">
              <a:buFont typeface="Arial" panose="020B0604020202020204" pitchFamily="34" charset="0"/>
              <a:buChar char="•"/>
            </a:pPr>
            <a:r>
              <a:rPr lang="fi-FI" dirty="0"/>
              <a:t>’Estämällä sklerostiinin vaikutuksen </a:t>
            </a:r>
            <a:r>
              <a:rPr lang="fi-FI" dirty="0" err="1"/>
              <a:t>romosotsumabi</a:t>
            </a:r>
            <a:r>
              <a:rPr lang="fi-FI" dirty="0"/>
              <a:t> lisää tehokkaasti luun muodostusta ja samalla vähentää luun hajotusta</a:t>
            </a:r>
            <a:r>
              <a:rPr lang="fi-FI" baseline="30000" dirty="0"/>
              <a:t>4</a:t>
            </a:r>
          </a:p>
          <a:p>
            <a:pPr marL="285750" indent="-285750">
              <a:buFont typeface="Arial" panose="020B0604020202020204" pitchFamily="34" charset="0"/>
              <a:buChar char="•"/>
            </a:pPr>
            <a:r>
              <a:rPr lang="fi-FI" dirty="0"/>
              <a:t>Tämä johtaa merkittävään luumassan lisääntymiseen ja sekä hohka- että kuoriluun määrän ja lujuuden kasvuun</a:t>
            </a:r>
            <a:r>
              <a:rPr lang="fi-FI" baseline="30000" dirty="0"/>
              <a:t>4</a:t>
            </a:r>
          </a:p>
          <a:p>
            <a:endParaRPr lang="fi-FI" noProof="0" dirty="0"/>
          </a:p>
        </p:txBody>
      </p:sp>
      <p:sp>
        <p:nvSpPr>
          <p:cNvPr id="3" name="Text Placeholder 2">
            <a:extLst>
              <a:ext uri="{FF2B5EF4-FFF2-40B4-BE49-F238E27FC236}">
                <a16:creationId xmlns:a16="http://schemas.microsoft.com/office/drawing/2014/main" id="{1E1AD39E-9A7D-8143-8E22-A471945547CD}"/>
              </a:ext>
            </a:extLst>
          </p:cNvPr>
          <p:cNvSpPr>
            <a:spLocks noGrp="1"/>
          </p:cNvSpPr>
          <p:nvPr>
            <p:ph type="body" sz="quarter" idx="11"/>
          </p:nvPr>
        </p:nvSpPr>
        <p:spPr>
          <a:xfrm>
            <a:off x="683687" y="6144851"/>
            <a:ext cx="9867773" cy="487056"/>
          </a:xfrm>
        </p:spPr>
        <p:txBody>
          <a:bodyPr/>
          <a:lstStyle/>
          <a:p>
            <a:pPr>
              <a:defRPr/>
            </a:pPr>
            <a:r>
              <a:rPr lang="en-GB" noProof="0" dirty="0" err="1"/>
              <a:t>Wnt</a:t>
            </a:r>
            <a:r>
              <a:rPr lang="en-GB" noProof="0" dirty="0"/>
              <a:t> = Wingless-related integration site. </a:t>
            </a:r>
            <a:br>
              <a:rPr lang="en-GB" noProof="0" dirty="0"/>
            </a:br>
            <a:r>
              <a:rPr lang="en-GB" noProof="0" dirty="0"/>
              <a:t>1. Tanaka S. </a:t>
            </a:r>
            <a:r>
              <a:rPr lang="en-GB" i="1" noProof="0" dirty="0"/>
              <a:t>EFORT Open Rev </a:t>
            </a:r>
            <a:r>
              <a:rPr lang="en-GB" noProof="0" dirty="0"/>
              <a:t>2019;4:158–64; 2. </a:t>
            </a:r>
            <a:r>
              <a:rPr lang="en-GB" noProof="0" dirty="0" err="1"/>
              <a:t>Sølling</a:t>
            </a:r>
            <a:r>
              <a:rPr lang="en-GB" noProof="0" dirty="0"/>
              <a:t> ASK, </a:t>
            </a:r>
            <a:r>
              <a:rPr lang="en-GB" noProof="0" dirty="0" err="1"/>
              <a:t>ym</a:t>
            </a:r>
            <a:r>
              <a:rPr lang="en-GB" i="1" noProof="0" dirty="0"/>
              <a:t>. </a:t>
            </a:r>
            <a:r>
              <a:rPr lang="en-GB" i="1" noProof="0" dirty="0" err="1"/>
              <a:t>Ther</a:t>
            </a:r>
            <a:r>
              <a:rPr lang="en-GB" i="1" noProof="0" dirty="0"/>
              <a:t> Adv </a:t>
            </a:r>
            <a:r>
              <a:rPr lang="en-GB" i="1" noProof="0" dirty="0" err="1"/>
              <a:t>Musculoskelet</a:t>
            </a:r>
            <a:r>
              <a:rPr lang="en-GB" i="1" noProof="0" dirty="0"/>
              <a:t> Dis </a:t>
            </a:r>
            <a:r>
              <a:rPr lang="en-GB" noProof="0" dirty="0"/>
              <a:t>2018;10:105–15; </a:t>
            </a:r>
            <a:br>
              <a:rPr lang="en-GB" noProof="0" dirty="0"/>
            </a:br>
            <a:r>
              <a:rPr lang="en-GB" noProof="0" dirty="0"/>
              <a:t>3. Bhattacharyya S, </a:t>
            </a:r>
            <a:r>
              <a:rPr lang="en-GB" noProof="0" dirty="0" err="1"/>
              <a:t>ym</a:t>
            </a:r>
            <a:r>
              <a:rPr lang="en-GB" i="1" noProof="0" dirty="0"/>
              <a:t>. </a:t>
            </a:r>
            <a:r>
              <a:rPr lang="en-GB" i="1" noProof="0" dirty="0" err="1"/>
              <a:t>Eur</a:t>
            </a:r>
            <a:r>
              <a:rPr lang="en-GB" i="1" noProof="0" dirty="0"/>
              <a:t> J </a:t>
            </a:r>
            <a:r>
              <a:rPr lang="en-GB" i="1" noProof="0" dirty="0" err="1"/>
              <a:t>Pharmacol</a:t>
            </a:r>
            <a:r>
              <a:rPr lang="en-GB" i="1" noProof="0" dirty="0"/>
              <a:t> </a:t>
            </a:r>
            <a:r>
              <a:rPr lang="en-GB" noProof="0" dirty="0"/>
              <a:t>2018;826:39–47; 4. Ferrari SL. </a:t>
            </a:r>
            <a:r>
              <a:rPr lang="en-GB" i="1" noProof="0" dirty="0"/>
              <a:t>Nat Rev Rheum </a:t>
            </a:r>
            <a:r>
              <a:rPr lang="en-GB" noProof="0" dirty="0"/>
              <a:t>2018;14:128.</a:t>
            </a:r>
          </a:p>
        </p:txBody>
      </p:sp>
      <p:grpSp>
        <p:nvGrpSpPr>
          <p:cNvPr id="6" name="Group 5">
            <a:extLst>
              <a:ext uri="{FF2B5EF4-FFF2-40B4-BE49-F238E27FC236}">
                <a16:creationId xmlns:a16="http://schemas.microsoft.com/office/drawing/2014/main" id="{AF39FC6E-6243-4817-AA20-6C4664EC85D0}"/>
              </a:ext>
            </a:extLst>
          </p:cNvPr>
          <p:cNvGrpSpPr/>
          <p:nvPr/>
        </p:nvGrpSpPr>
        <p:grpSpPr>
          <a:xfrm>
            <a:off x="6270659" y="1016817"/>
            <a:ext cx="4272455" cy="5265021"/>
            <a:chOff x="4435438" y="1395029"/>
            <a:chExt cx="4272455" cy="4936625"/>
          </a:xfrm>
        </p:grpSpPr>
        <p:sp>
          <p:nvSpPr>
            <p:cNvPr id="19" name="TextBox 18">
              <a:extLst>
                <a:ext uri="{FF2B5EF4-FFF2-40B4-BE49-F238E27FC236}">
                  <a16:creationId xmlns:a16="http://schemas.microsoft.com/office/drawing/2014/main" id="{4F58B024-1C05-48CF-876B-A4DB1FB5F5AF}"/>
                </a:ext>
              </a:extLst>
            </p:cNvPr>
            <p:cNvSpPr txBox="1"/>
            <p:nvPr/>
          </p:nvSpPr>
          <p:spPr>
            <a:xfrm>
              <a:off x="4937136" y="1395029"/>
              <a:ext cx="3480319" cy="4905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636363"/>
                  </a:solidFill>
                  <a:effectLst/>
                  <a:uLnTx/>
                  <a:uFillTx/>
                  <a:latin typeface="Arial"/>
                  <a:ea typeface="+mn-ea"/>
                  <a:cs typeface="+mn-cs"/>
                </a:rPr>
                <a:t>Romosotsumabi vaikuttaa sitomalla sklerostiinia</a:t>
              </a:r>
              <a:endParaRPr kumimoji="0" lang="fi-FI" sz="1400" b="1" i="0" u="none" strike="noStrike" kern="1200" cap="none" spc="0" normalizeH="0" baseline="30000" noProof="0" dirty="0">
                <a:ln>
                  <a:noFill/>
                </a:ln>
                <a:solidFill>
                  <a:srgbClr val="636363"/>
                </a:solidFill>
                <a:effectLst/>
                <a:uLnTx/>
                <a:uFillTx/>
                <a:latin typeface="Arial"/>
                <a:ea typeface="+mn-ea"/>
                <a:cs typeface="+mn-cs"/>
              </a:endParaRPr>
            </a:p>
          </p:txBody>
        </p:sp>
        <p:sp>
          <p:nvSpPr>
            <p:cNvPr id="20" name="TextBox 19">
              <a:extLst>
                <a:ext uri="{FF2B5EF4-FFF2-40B4-BE49-F238E27FC236}">
                  <a16:creationId xmlns:a16="http://schemas.microsoft.com/office/drawing/2014/main" id="{7EBC3D56-AF22-462C-A121-9885096FF5F3}"/>
                </a:ext>
              </a:extLst>
            </p:cNvPr>
            <p:cNvSpPr txBox="1"/>
            <p:nvPr/>
          </p:nvSpPr>
          <p:spPr>
            <a:xfrm>
              <a:off x="4435438" y="6100822"/>
              <a:ext cx="4272455"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636363"/>
                  </a:solidFill>
                  <a:effectLst/>
                  <a:uLnTx/>
                  <a:uFillTx/>
                  <a:latin typeface="Arial"/>
                  <a:ea typeface="+mn-ea"/>
                  <a:cs typeface="+mn-cs"/>
                </a:rPr>
                <a:t>Kuva mukaeltu </a:t>
              </a:r>
              <a:r>
                <a:rPr kumimoji="0" lang="fi-FI" sz="800" b="0" i="0" u="none" strike="noStrike" kern="1200" cap="none" spc="0" normalizeH="0" baseline="0" noProof="0" dirty="0">
                  <a:ln>
                    <a:noFill/>
                  </a:ln>
                  <a:solidFill>
                    <a:srgbClr val="636363"/>
                  </a:solidFill>
                  <a:effectLst/>
                  <a:uLnTx/>
                  <a:uFillTx/>
                  <a:latin typeface="Arial"/>
                  <a:ea typeface="+mn-ea"/>
                  <a:cs typeface="+mn-cs"/>
                </a:rPr>
                <a:t>Sølling ASK, ym</a:t>
              </a:r>
              <a:r>
                <a:rPr kumimoji="0" lang="fi-FI" sz="800" b="0" i="1" u="none" strike="noStrike" kern="1200" cap="none" spc="0" normalizeH="0" baseline="0" noProof="0" dirty="0">
                  <a:ln>
                    <a:noFill/>
                  </a:ln>
                  <a:solidFill>
                    <a:srgbClr val="636363"/>
                  </a:solidFill>
                  <a:effectLst/>
                  <a:uLnTx/>
                  <a:uFillTx/>
                  <a:latin typeface="Arial"/>
                  <a:ea typeface="+mn-ea"/>
                  <a:cs typeface="+mn-cs"/>
                </a:rPr>
                <a:t>.</a:t>
              </a:r>
              <a:r>
                <a:rPr kumimoji="0" lang="fi-FI" sz="800" b="0" i="0" u="none" strike="noStrike" kern="1200" cap="none" spc="0" normalizeH="0" baseline="0" noProof="0" dirty="0">
                  <a:ln>
                    <a:noFill/>
                  </a:ln>
                  <a:solidFill>
                    <a:srgbClr val="636363"/>
                  </a:solidFill>
                  <a:effectLst/>
                  <a:uLnTx/>
                  <a:uFillTx/>
                  <a:latin typeface="Arial"/>
                  <a:ea typeface="+mn-ea"/>
                  <a:cs typeface="+mn-cs"/>
                </a:rPr>
                <a:t> </a:t>
              </a:r>
              <a:r>
                <a:rPr kumimoji="0" lang="fi-FI" sz="800" b="0" i="1" u="none" strike="noStrike" kern="1200" cap="none" spc="0" normalizeH="0" baseline="0" noProof="0" dirty="0">
                  <a:ln>
                    <a:noFill/>
                  </a:ln>
                  <a:solidFill>
                    <a:srgbClr val="636363"/>
                  </a:solidFill>
                  <a:effectLst/>
                  <a:uLnTx/>
                  <a:uFillTx/>
                  <a:latin typeface="Arial"/>
                  <a:ea typeface="+mn-ea"/>
                  <a:cs typeface="+mn-cs"/>
                </a:rPr>
                <a:t>Ther Adv Musculoskelet Dis </a:t>
              </a:r>
              <a:r>
                <a:rPr kumimoji="0" lang="fi-FI" sz="800" b="0" i="0" u="none" strike="noStrike" kern="1200" cap="none" spc="0" normalizeH="0" baseline="0" noProof="0" dirty="0">
                  <a:ln>
                    <a:noFill/>
                  </a:ln>
                  <a:solidFill>
                    <a:srgbClr val="636363"/>
                  </a:solidFill>
                  <a:effectLst/>
                  <a:uLnTx/>
                  <a:uFillTx/>
                  <a:latin typeface="Arial"/>
                  <a:ea typeface="+mn-ea"/>
                  <a:cs typeface="+mn-cs"/>
                </a:rPr>
                <a:t>2018;10:105–15.</a:t>
              </a:r>
              <a:endParaRPr kumimoji="0" lang="fi-FI" sz="900" b="0" i="0" u="none" strike="noStrike" kern="1200" cap="none" spc="0" normalizeH="0" baseline="30000" noProof="0" dirty="0">
                <a:ln>
                  <a:noFill/>
                </a:ln>
                <a:solidFill>
                  <a:srgbClr val="636363"/>
                </a:solidFill>
                <a:effectLst/>
                <a:uLnTx/>
                <a:uFillTx/>
                <a:latin typeface="Arial"/>
                <a:ea typeface="+mn-ea"/>
                <a:cs typeface="+mn-cs"/>
              </a:endParaRPr>
            </a:p>
          </p:txBody>
        </p:sp>
      </p:grpSp>
      <p:pic>
        <p:nvPicPr>
          <p:cNvPr id="11" name="Picture 10">
            <a:extLst>
              <a:ext uri="{FF2B5EF4-FFF2-40B4-BE49-F238E27FC236}">
                <a16:creationId xmlns:a16="http://schemas.microsoft.com/office/drawing/2014/main" id="{11EB10D4-BB11-4AFC-9DC9-7EAD156E227C}"/>
              </a:ext>
            </a:extLst>
          </p:cNvPr>
          <p:cNvPicPr>
            <a:picLocks noChangeAspect="1"/>
          </p:cNvPicPr>
          <p:nvPr/>
        </p:nvPicPr>
        <p:blipFill>
          <a:blip r:embed="rId3"/>
          <a:stretch>
            <a:fillRect/>
          </a:stretch>
        </p:blipFill>
        <p:spPr>
          <a:xfrm>
            <a:off x="6658818" y="1465465"/>
            <a:ext cx="3995381" cy="4633105"/>
          </a:xfrm>
          <a:prstGeom prst="rect">
            <a:avLst/>
          </a:prstGeom>
        </p:spPr>
      </p:pic>
      <p:sp>
        <p:nvSpPr>
          <p:cNvPr id="5" name="Rectangle 4">
            <a:extLst>
              <a:ext uri="{FF2B5EF4-FFF2-40B4-BE49-F238E27FC236}">
                <a16:creationId xmlns:a16="http://schemas.microsoft.com/office/drawing/2014/main" id="{3AB8D74F-D46A-B346-5CBF-55B8B1E2A13F}"/>
              </a:ext>
            </a:extLst>
          </p:cNvPr>
          <p:cNvSpPr/>
          <p:nvPr/>
        </p:nvSpPr>
        <p:spPr bwMode="auto">
          <a:xfrm>
            <a:off x="228600" y="6587917"/>
            <a:ext cx="8362950" cy="22609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FI" sz="1000" b="0" i="0" u="none" strike="noStrike" kern="1200" cap="none" spc="0" normalizeH="0" baseline="0" noProof="0">
              <a:ln>
                <a:noFill/>
              </a:ln>
              <a:solidFill>
                <a:srgbClr val="636363"/>
              </a:solidFill>
              <a:effectLst/>
              <a:uLnTx/>
              <a:uFillTx/>
              <a:latin typeface="Arial" charset="0"/>
              <a:ea typeface="+mn-ea"/>
              <a:cs typeface="+mn-cs"/>
            </a:endParaRPr>
          </a:p>
        </p:txBody>
      </p:sp>
    </p:spTree>
    <p:extLst>
      <p:ext uri="{BB962C8B-B14F-4D97-AF65-F5344CB8AC3E}">
        <p14:creationId xmlns:p14="http://schemas.microsoft.com/office/powerpoint/2010/main" val="1764250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15">
            <a:extLst>
              <a:ext uri="{FF2B5EF4-FFF2-40B4-BE49-F238E27FC236}">
                <a16:creationId xmlns:a16="http://schemas.microsoft.com/office/drawing/2014/main" id="{5618E68E-8909-064D-9511-4A7414330E31}"/>
              </a:ext>
            </a:extLst>
          </p:cNvPr>
          <p:cNvSpPr/>
          <p:nvPr/>
        </p:nvSpPr>
        <p:spPr>
          <a:xfrm>
            <a:off x="1614488" y="1165131"/>
            <a:ext cx="9174047" cy="771285"/>
          </a:xfrm>
          <a:prstGeom prst="round2SameRect">
            <a:avLst>
              <a:gd name="adj1" fmla="val 11132"/>
              <a:gd name="adj2" fmla="val 0"/>
            </a:avLst>
          </a:prstGeom>
          <a:solidFill>
            <a:schemeClr val="accent1">
              <a:lumMod val="60000"/>
              <a:lumOff val="40000"/>
            </a:schemeClr>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577836" rtl="0" eaLnBrk="1" fontAlgn="auto" latinLnBrk="0" hangingPunct="1">
              <a:lnSpc>
                <a:spcPct val="90000"/>
              </a:lnSpc>
              <a:spcBef>
                <a:spcPct val="0"/>
              </a:spcBef>
              <a:spcAft>
                <a:spcPct val="35000"/>
              </a:spcAft>
              <a:buClrTx/>
              <a:buSzTx/>
              <a:buFontTx/>
              <a:buNone/>
              <a:tabLst/>
              <a:defRPr/>
            </a:pPr>
            <a:endParaRPr kumimoji="0" lang="en-US" sz="800" b="1" i="0" u="none" strike="noStrike" kern="1200" cap="none" spc="0" normalizeH="0" baseline="30000" noProof="0">
              <a:ln>
                <a:noFill/>
              </a:ln>
              <a:solidFill>
                <a:srgbClr val="FFFFFF"/>
              </a:solidFill>
              <a:effectLst/>
              <a:uLnTx/>
              <a:uFillTx/>
              <a:latin typeface="Arial Narrow" charset="0"/>
              <a:ea typeface="Arial Narrow" charset="0"/>
              <a:cs typeface="Arial Narrow" charset="0"/>
            </a:endParaRPr>
          </a:p>
        </p:txBody>
      </p:sp>
      <p:sp>
        <p:nvSpPr>
          <p:cNvPr id="7" name="Rectangle: Rounded Corners 39">
            <a:extLst>
              <a:ext uri="{FF2B5EF4-FFF2-40B4-BE49-F238E27FC236}">
                <a16:creationId xmlns:a16="http://schemas.microsoft.com/office/drawing/2014/main" id="{514736DA-9087-0E43-9201-0FBFB96E3D17}"/>
              </a:ext>
            </a:extLst>
          </p:cNvPr>
          <p:cNvSpPr/>
          <p:nvPr/>
        </p:nvSpPr>
        <p:spPr>
          <a:xfrm>
            <a:off x="1614488" y="1163455"/>
            <a:ext cx="9174047" cy="4435958"/>
          </a:xfrm>
          <a:prstGeom prst="roundRect">
            <a:avLst>
              <a:gd name="adj" fmla="val 7009"/>
            </a:avLst>
          </a:prstGeom>
          <a:no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577836" rtl="0" eaLnBrk="1" fontAlgn="auto" latinLnBrk="0" hangingPunct="1">
              <a:lnSpc>
                <a:spcPct val="90000"/>
              </a:lnSpc>
              <a:spcBef>
                <a:spcPct val="0"/>
              </a:spcBef>
              <a:spcAft>
                <a:spcPct val="35000"/>
              </a:spcAft>
              <a:buClrTx/>
              <a:buSzTx/>
              <a:buFontTx/>
              <a:buNone/>
              <a:tabLst/>
              <a:defRPr/>
            </a:pPr>
            <a:endParaRPr kumimoji="0" lang="en-GB" sz="800" b="1" i="0" u="none" strike="noStrike" kern="1200" cap="none" spc="0" normalizeH="0" baseline="30000" noProof="0">
              <a:ln>
                <a:noFill/>
              </a:ln>
              <a:solidFill>
                <a:srgbClr val="FFFFFF"/>
              </a:solidFill>
              <a:effectLst/>
              <a:uLnTx/>
              <a:uFillTx/>
              <a:latin typeface="Arial Narrow" charset="0"/>
              <a:ea typeface="+mn-ea"/>
              <a:cs typeface="+mn-cs"/>
            </a:endParaRPr>
          </a:p>
        </p:txBody>
      </p:sp>
      <p:sp>
        <p:nvSpPr>
          <p:cNvPr id="2" name="Title 1">
            <a:extLst>
              <a:ext uri="{FF2B5EF4-FFF2-40B4-BE49-F238E27FC236}">
                <a16:creationId xmlns:a16="http://schemas.microsoft.com/office/drawing/2014/main" id="{914561C4-FFE1-3040-91E7-AA363F51E97C}"/>
              </a:ext>
            </a:extLst>
          </p:cNvPr>
          <p:cNvSpPr>
            <a:spLocks noGrp="1"/>
          </p:cNvSpPr>
          <p:nvPr>
            <p:ph type="title"/>
          </p:nvPr>
        </p:nvSpPr>
        <p:spPr/>
        <p:txBody>
          <a:bodyPr/>
          <a:lstStyle/>
          <a:p>
            <a:r>
              <a:rPr lang="fi-FI" noProof="0" dirty="0"/>
              <a:t>FRAME: Lähtötilanteen potilastiedot </a:t>
            </a:r>
            <a:r>
              <a:rPr lang="fi-FI" dirty="0"/>
              <a:t>FRAME-tutkimuksessa ja sen jatkotutkimuksessa </a:t>
            </a:r>
            <a:endParaRPr lang="fi-FI" noProof="0" dirty="0">
              <a:cs typeface="Arial"/>
            </a:endParaRPr>
          </a:p>
        </p:txBody>
      </p:sp>
      <p:sp>
        <p:nvSpPr>
          <p:cNvPr id="3" name="Text Placeholder 2">
            <a:extLst>
              <a:ext uri="{FF2B5EF4-FFF2-40B4-BE49-F238E27FC236}">
                <a16:creationId xmlns:a16="http://schemas.microsoft.com/office/drawing/2014/main" id="{E25AA9A6-4EBE-C847-A181-57000795D194}"/>
              </a:ext>
            </a:extLst>
          </p:cNvPr>
          <p:cNvSpPr>
            <a:spLocks noGrp="1"/>
          </p:cNvSpPr>
          <p:nvPr>
            <p:ph type="body" sz="quarter" idx="10"/>
          </p:nvPr>
        </p:nvSpPr>
        <p:spPr>
          <a:xfrm>
            <a:off x="683687" y="6013276"/>
            <a:ext cx="9774763" cy="618631"/>
          </a:xfrm>
        </p:spPr>
        <p:txBody>
          <a:bodyPr/>
          <a:lstStyle/>
          <a:p>
            <a:pPr defTabSz="1219170"/>
            <a:r>
              <a:rPr lang="fi-FI" dirty="0"/>
              <a:t> </a:t>
            </a:r>
            <a:r>
              <a:rPr lang="fi-FI" noProof="0" dirty="0">
                <a:solidFill>
                  <a:srgbClr val="777777"/>
                </a:solidFill>
              </a:rPr>
              <a:t>*</a:t>
            </a:r>
            <a:r>
              <a:rPr lang="fi-FI" dirty="0"/>
              <a:t> Vakavimman nikamamurtuman aste arvioitiin Genantin semikvantitatiivisella asteikkolla</a:t>
            </a:r>
            <a:r>
              <a:rPr lang="fi-FI" noProof="0" dirty="0">
                <a:solidFill>
                  <a:srgbClr val="777777"/>
                </a:solidFill>
              </a:rPr>
              <a:t>.</a:t>
            </a:r>
            <a:r>
              <a:rPr lang="fi-FI" dirty="0"/>
              <a:t> </a:t>
            </a:r>
            <a:r>
              <a:rPr lang="fi-FI" noProof="0" dirty="0">
                <a:solidFill>
                  <a:srgbClr val="777777"/>
                </a:solidFill>
              </a:rPr>
              <a:t>†</a:t>
            </a:r>
            <a:r>
              <a:rPr lang="fi-FI" dirty="0"/>
              <a:t>FRAXia käytettiin yleisten (major) osteoporoottisen murtuman 10 vuoden todennäköisyyden arvioimiseen</a:t>
            </a:r>
            <a:r>
              <a:rPr lang="fi-FI" noProof="0" dirty="0">
                <a:solidFill>
                  <a:srgbClr val="777777"/>
                </a:solidFill>
              </a:rPr>
              <a:t>. Tällaisia murtumia ovat kyynärvarsi-, lonkka-, olkavarsi- tai kliininen nikamamurtuma.</a:t>
            </a:r>
            <a:r>
              <a:rPr lang="fi-FI" dirty="0"/>
              <a:t> </a:t>
            </a:r>
            <a:r>
              <a:rPr lang="fi-FI" noProof="0" dirty="0">
                <a:solidFill>
                  <a:srgbClr val="777777"/>
                </a:solidFill>
              </a:rPr>
              <a:t>BMD = </a:t>
            </a:r>
            <a:r>
              <a:rPr lang="fi-FI" dirty="0"/>
              <a:t>luun mineraalitiheys</a:t>
            </a:r>
            <a:r>
              <a:rPr lang="fi-FI" noProof="0" dirty="0">
                <a:solidFill>
                  <a:srgbClr val="777777"/>
                </a:solidFill>
              </a:rPr>
              <a:t>; </a:t>
            </a:r>
            <a:r>
              <a:rPr lang="fi-FI" noProof="0" dirty="0"/>
              <a:t>FRAX = </a:t>
            </a:r>
            <a:r>
              <a:rPr lang="fi-FI" dirty="0"/>
              <a:t>murtumariskin arviointityökalu</a:t>
            </a:r>
            <a:r>
              <a:rPr lang="fi-FI" noProof="0" dirty="0"/>
              <a:t>; IQR </a:t>
            </a:r>
            <a:r>
              <a:rPr lang="fi-FI" noProof="0" dirty="0">
                <a:solidFill>
                  <a:srgbClr val="777777"/>
                </a:solidFill>
              </a:rPr>
              <a:t>= </a:t>
            </a:r>
            <a:r>
              <a:rPr lang="fi-FI" dirty="0"/>
              <a:t>kvartiiliväli</a:t>
            </a:r>
            <a:r>
              <a:rPr lang="fi-FI" noProof="0" dirty="0">
                <a:solidFill>
                  <a:srgbClr val="777777"/>
                </a:solidFill>
              </a:rPr>
              <a:t>; N1 = </a:t>
            </a:r>
            <a:r>
              <a:rPr lang="fi-FI" dirty="0"/>
              <a:t>laajennukseen osallistuneiden koehenkilöiden lukumäärä</a:t>
            </a:r>
            <a:r>
              <a:rPr lang="fi-FI" noProof="0" dirty="0">
                <a:solidFill>
                  <a:srgbClr val="777777"/>
                </a:solidFill>
              </a:rPr>
              <a:t>; SD = </a:t>
            </a:r>
            <a:r>
              <a:rPr lang="fi-FI" dirty="0"/>
              <a:t>standardipoikkeama</a:t>
            </a:r>
            <a:r>
              <a:rPr lang="fi-FI" noProof="0" dirty="0"/>
              <a:t>.</a:t>
            </a:r>
            <a:endParaRPr lang="fi-FI" dirty="0"/>
          </a:p>
          <a:p>
            <a:pPr defTabSz="457200"/>
            <a:r>
              <a:rPr lang="fi-FI" noProof="0" dirty="0">
                <a:solidFill>
                  <a:srgbClr val="777777"/>
                </a:solidFill>
                <a:cs typeface="Arial"/>
              </a:rPr>
              <a:t>Mukaeltu: Lewiecki EM, ym</a:t>
            </a:r>
            <a:r>
              <a:rPr lang="fi-FI" i="1" noProof="0" dirty="0">
                <a:solidFill>
                  <a:srgbClr val="777777"/>
                </a:solidFill>
                <a:cs typeface="Arial"/>
              </a:rPr>
              <a:t>. J Bone Miner Res</a:t>
            </a:r>
            <a:r>
              <a:rPr lang="fi-FI" noProof="0" dirty="0">
                <a:solidFill>
                  <a:srgbClr val="777777"/>
                </a:solidFill>
                <a:cs typeface="Arial"/>
              </a:rPr>
              <a:t> 2019;34:419–28.</a:t>
            </a:r>
            <a:endParaRPr lang="fi-FI" i="1" noProof="0" dirty="0">
              <a:solidFill>
                <a:srgbClr val="777777"/>
              </a:solidFill>
              <a:cs typeface="Arial"/>
            </a:endParaRPr>
          </a:p>
        </p:txBody>
      </p:sp>
      <p:graphicFrame>
        <p:nvGraphicFramePr>
          <p:cNvPr id="5" name="Content Placeholder 4">
            <a:extLst>
              <a:ext uri="{FF2B5EF4-FFF2-40B4-BE49-F238E27FC236}">
                <a16:creationId xmlns:a16="http://schemas.microsoft.com/office/drawing/2014/main" id="{B19B166D-EEEE-4D9F-A2F1-AB0284F16B9B}"/>
              </a:ext>
            </a:extLst>
          </p:cNvPr>
          <p:cNvGraphicFramePr>
            <a:graphicFrameLocks/>
          </p:cNvGraphicFramePr>
          <p:nvPr/>
        </p:nvGraphicFramePr>
        <p:xfrm>
          <a:off x="1619250" y="1164509"/>
          <a:ext cx="9169286" cy="4247769"/>
        </p:xfrm>
        <a:graphic>
          <a:graphicData uri="http://schemas.openxmlformats.org/drawingml/2006/table">
            <a:tbl>
              <a:tblPr firstRow="1" bandRow="1"/>
              <a:tblGrid>
                <a:gridCol w="3431014">
                  <a:extLst>
                    <a:ext uri="{9D8B030D-6E8A-4147-A177-3AD203B41FA5}">
                      <a16:colId xmlns:a16="http://schemas.microsoft.com/office/drawing/2014/main" val="20000"/>
                    </a:ext>
                  </a:extLst>
                </a:gridCol>
                <a:gridCol w="1462853">
                  <a:extLst>
                    <a:ext uri="{9D8B030D-6E8A-4147-A177-3AD203B41FA5}">
                      <a16:colId xmlns:a16="http://schemas.microsoft.com/office/drawing/2014/main" val="2452331426"/>
                    </a:ext>
                  </a:extLst>
                </a:gridCol>
                <a:gridCol w="1354533">
                  <a:extLst>
                    <a:ext uri="{9D8B030D-6E8A-4147-A177-3AD203B41FA5}">
                      <a16:colId xmlns:a16="http://schemas.microsoft.com/office/drawing/2014/main" val="400012297"/>
                    </a:ext>
                  </a:extLst>
                </a:gridCol>
                <a:gridCol w="1809750">
                  <a:extLst>
                    <a:ext uri="{9D8B030D-6E8A-4147-A177-3AD203B41FA5}">
                      <a16:colId xmlns:a16="http://schemas.microsoft.com/office/drawing/2014/main" val="20001"/>
                    </a:ext>
                  </a:extLst>
                </a:gridCol>
                <a:gridCol w="1111136">
                  <a:extLst>
                    <a:ext uri="{9D8B030D-6E8A-4147-A177-3AD203B41FA5}">
                      <a16:colId xmlns:a16="http://schemas.microsoft.com/office/drawing/2014/main" val="20002"/>
                    </a:ext>
                  </a:extLst>
                </a:gridCol>
              </a:tblGrid>
              <a:tr h="257175">
                <a:tc row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l" defTabSz="914400" rtl="0" eaLnBrk="1" fontAlgn="auto" latinLnBrk="0" hangingPunct="1">
                        <a:lnSpc>
                          <a:spcPct val="85000"/>
                        </a:lnSpc>
                        <a:spcBef>
                          <a:spcPts val="0"/>
                        </a:spcBef>
                        <a:spcAft>
                          <a:spcPts val="0"/>
                        </a:spcAft>
                        <a:buClrTx/>
                        <a:buSzTx/>
                        <a:buFontTx/>
                        <a:buNone/>
                        <a:tabLst/>
                        <a:defRPr/>
                      </a:pPr>
                      <a:endParaRPr lang="fi-FI" sz="1100" b="1" dirty="0">
                        <a:solidFill>
                          <a:schemeClr val="bg1"/>
                        </a:solidFill>
                        <a:effectLst/>
                        <a:latin typeface="+mn-lt"/>
                        <a:ea typeface="Times New Roman"/>
                        <a:cs typeface="Times New Roman"/>
                      </a:endParaRPr>
                    </a:p>
                  </a:txBody>
                  <a:tcPr marL="85874" marR="85874"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85000"/>
                        </a:lnSpc>
                        <a:spcBef>
                          <a:spcPts val="0"/>
                        </a:spcBef>
                        <a:spcAft>
                          <a:spcPts val="0"/>
                        </a:spcAft>
                      </a:pPr>
                      <a:r>
                        <a:rPr lang="fi-FI" sz="1100" b="1" strike="noStrike" dirty="0">
                          <a:solidFill>
                            <a:schemeClr val="bg1"/>
                          </a:solidFill>
                          <a:effectLst/>
                          <a:latin typeface="+mn-lt"/>
                        </a:rPr>
                        <a:t>Primaarianalyysin potilaat </a:t>
                      </a:r>
                    </a:p>
                  </a:txBody>
                  <a:tcPr marL="85874" marR="85874"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85000"/>
                        </a:lnSpc>
                        <a:spcBef>
                          <a:spcPts val="0"/>
                        </a:spcBef>
                        <a:spcAft>
                          <a:spcPts val="0"/>
                        </a:spcAft>
                      </a:pPr>
                      <a:endParaRPr lang="en-US" sz="1400" b="1">
                        <a:solidFill>
                          <a:schemeClr val="bg1"/>
                        </a:solidFill>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85000"/>
                        </a:lnSpc>
                        <a:spcBef>
                          <a:spcPts val="0"/>
                        </a:spcBef>
                        <a:spcAft>
                          <a:spcPts val="0"/>
                        </a:spcAft>
                      </a:pPr>
                      <a:r>
                        <a:rPr lang="fi-FI" sz="1100" b="1" kern="1200" dirty="0">
                          <a:solidFill>
                            <a:schemeClr val="bg1"/>
                          </a:solidFill>
                          <a:effectLst/>
                          <a:latin typeface="+mn-lt"/>
                          <a:ea typeface="+mn-ea"/>
                          <a:cs typeface="+mn-cs"/>
                        </a:rPr>
                        <a:t>Jatkotutkimuksen potilaat</a:t>
                      </a:r>
                    </a:p>
                  </a:txBody>
                  <a:tcPr marL="85874" marR="85874"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85000"/>
                        </a:lnSpc>
                        <a:spcBef>
                          <a:spcPts val="0"/>
                        </a:spcBef>
                        <a:spcAft>
                          <a:spcPts val="0"/>
                        </a:spcAft>
                      </a:pPr>
                      <a:endParaRPr lang="en-US" sz="1400" b="1">
                        <a:solidFill>
                          <a:schemeClr val="bg1"/>
                        </a:solidFill>
                        <a:effectLst/>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187207873"/>
                  </a:ext>
                </a:extLst>
              </a:tr>
              <a:tr h="139924">
                <a:tc vMerge="1">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en-US" sz="1400" b="1">
                        <a:solidFill>
                          <a:schemeClr val="bg1"/>
                        </a:solidFill>
                        <a:effectLst/>
                        <a:latin typeface="+mn-lt"/>
                        <a:ea typeface="Times New Roman"/>
                        <a:cs typeface="Times New Roman"/>
                      </a:endParaRPr>
                    </a:p>
                  </a:txBody>
                  <a:tcPr marL="121920" marR="121920" anchor="b">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b="1" dirty="0">
                          <a:solidFill>
                            <a:schemeClr val="bg1"/>
                          </a:solidFill>
                          <a:effectLst/>
                          <a:latin typeface="+mn-lt"/>
                        </a:rPr>
                        <a:t>Romosotsumabi-&gt; denosumabi</a:t>
                      </a:r>
                    </a:p>
                    <a:p>
                      <a:pPr marL="0" marR="0" algn="ctr">
                        <a:lnSpc>
                          <a:spcPct val="85000"/>
                        </a:lnSpc>
                        <a:spcBef>
                          <a:spcPts val="0"/>
                        </a:spcBef>
                        <a:spcAft>
                          <a:spcPts val="0"/>
                        </a:spcAft>
                      </a:pPr>
                      <a:r>
                        <a:rPr lang="fi-FI" sz="1100" b="1" dirty="0">
                          <a:solidFill>
                            <a:schemeClr val="bg1"/>
                          </a:solidFill>
                          <a:effectLst/>
                          <a:latin typeface="+mn-lt"/>
                        </a:rPr>
                        <a:t> (n = 3589) </a:t>
                      </a:r>
                    </a:p>
                  </a:txBody>
                  <a:tcPr marL="85874" marR="8587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b="1" dirty="0">
                          <a:solidFill>
                            <a:srgbClr val="FFFFFF"/>
                          </a:solidFill>
                          <a:effectLst/>
                          <a:latin typeface="+mn-lt"/>
                        </a:rPr>
                        <a:t>Lume-&gt;</a:t>
                      </a:r>
                      <a:br>
                        <a:rPr lang="fi-FI" sz="1100" b="1" dirty="0">
                          <a:solidFill>
                            <a:srgbClr val="FFFFFF"/>
                          </a:solidFill>
                          <a:effectLst/>
                          <a:latin typeface="+mn-lt"/>
                        </a:rPr>
                      </a:br>
                      <a:r>
                        <a:rPr lang="fi-FI" sz="1100" b="1" dirty="0">
                          <a:solidFill>
                            <a:schemeClr val="bg1"/>
                          </a:solidFill>
                          <a:effectLst/>
                          <a:latin typeface="+mn-lt"/>
                        </a:rPr>
                        <a:t>denosumabi</a:t>
                      </a:r>
                    </a:p>
                    <a:p>
                      <a:pPr marL="0" marR="0" algn="ctr">
                        <a:lnSpc>
                          <a:spcPct val="85000"/>
                        </a:lnSpc>
                        <a:spcBef>
                          <a:spcPts val="0"/>
                        </a:spcBef>
                        <a:spcAft>
                          <a:spcPts val="0"/>
                        </a:spcAft>
                      </a:pPr>
                      <a:r>
                        <a:rPr lang="fi-FI" sz="1100" b="1" dirty="0">
                          <a:solidFill>
                            <a:schemeClr val="bg1"/>
                          </a:solidFill>
                          <a:effectLst/>
                          <a:latin typeface="+mn-lt"/>
                        </a:rPr>
                        <a:t> (n = 3591) </a:t>
                      </a:r>
                    </a:p>
                  </a:txBody>
                  <a:tcPr marL="85874" marR="85874"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algn="ctr">
                        <a:lnSpc>
                          <a:spcPct val="85000"/>
                        </a:lnSpc>
                        <a:spcBef>
                          <a:spcPts val="0"/>
                        </a:spcBef>
                        <a:spcAft>
                          <a:spcPts val="0"/>
                        </a:spcAft>
                        <a:buNone/>
                      </a:pPr>
                      <a:r>
                        <a:rPr lang="fi-FI" sz="1100" b="1" i="0" u="none" strike="noStrike" noProof="0" dirty="0">
                          <a:solidFill>
                            <a:schemeClr val="bg1"/>
                          </a:solidFill>
                          <a:effectLst/>
                          <a:latin typeface="Arial"/>
                        </a:rPr>
                        <a:t>Romosotsumabi-&gt; denosumabi</a:t>
                      </a:r>
                      <a:endParaRPr lang="fi-FI" sz="1100" b="1" dirty="0">
                        <a:solidFill>
                          <a:schemeClr val="bg1"/>
                        </a:solidFill>
                        <a:effectLst/>
                        <a:latin typeface="+mn-lt"/>
                      </a:endParaRPr>
                    </a:p>
                    <a:p>
                      <a:pPr marL="0" marR="0" algn="ctr">
                        <a:lnSpc>
                          <a:spcPct val="85000"/>
                        </a:lnSpc>
                        <a:spcBef>
                          <a:spcPts val="0"/>
                        </a:spcBef>
                        <a:spcAft>
                          <a:spcPts val="0"/>
                        </a:spcAft>
                      </a:pPr>
                      <a:r>
                        <a:rPr lang="fi-FI" sz="1100" b="1" dirty="0">
                          <a:solidFill>
                            <a:schemeClr val="bg1"/>
                          </a:solidFill>
                          <a:effectLst/>
                          <a:latin typeface="+mn-lt"/>
                        </a:rPr>
                        <a:t>(N1 = 3003) </a:t>
                      </a:r>
                    </a:p>
                  </a:txBody>
                  <a:tcPr marL="85874" marR="85874"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algn="ctr">
                        <a:lnSpc>
                          <a:spcPct val="85000"/>
                        </a:lnSpc>
                        <a:spcBef>
                          <a:spcPts val="0"/>
                        </a:spcBef>
                        <a:spcAft>
                          <a:spcPts val="0"/>
                        </a:spcAft>
                        <a:buNone/>
                      </a:pPr>
                      <a:r>
                        <a:rPr lang="fi-FI" sz="1100" b="1" i="0" u="none" strike="noStrike" noProof="0" dirty="0">
                          <a:solidFill>
                            <a:srgbClr val="FFFFFF"/>
                          </a:solidFill>
                          <a:effectLst/>
                          <a:latin typeface="Arial"/>
                        </a:rPr>
                        <a:t>Lume-&gt;</a:t>
                      </a:r>
                      <a:br>
                        <a:rPr lang="fi-FI" sz="1100" b="1" i="0" u="none" strike="noStrike" noProof="0" dirty="0">
                          <a:solidFill>
                            <a:srgbClr val="FFFFFF"/>
                          </a:solidFill>
                          <a:effectLst/>
                          <a:latin typeface="Arial"/>
                        </a:rPr>
                      </a:br>
                      <a:r>
                        <a:rPr lang="fi-FI" sz="1100" b="1" i="0" u="none" strike="noStrike" noProof="0" dirty="0">
                          <a:solidFill>
                            <a:srgbClr val="FFFFFF"/>
                          </a:solidFill>
                          <a:effectLst/>
                          <a:latin typeface="Arial"/>
                        </a:rPr>
                        <a:t>denosumabi</a:t>
                      </a:r>
                      <a:endParaRPr lang="fi-FI" sz="1100" b="1" dirty="0">
                        <a:solidFill>
                          <a:schemeClr val="bg1"/>
                        </a:solidFill>
                        <a:effectLst/>
                        <a:latin typeface="+mn-lt"/>
                      </a:endParaRPr>
                    </a:p>
                    <a:p>
                      <a:pPr marL="0" marR="0" algn="ctr">
                        <a:lnSpc>
                          <a:spcPct val="85000"/>
                        </a:lnSpc>
                        <a:spcBef>
                          <a:spcPts val="0"/>
                        </a:spcBef>
                        <a:spcAft>
                          <a:spcPts val="0"/>
                        </a:spcAft>
                      </a:pPr>
                      <a:r>
                        <a:rPr lang="fi-FI" sz="1100" b="1" dirty="0">
                          <a:solidFill>
                            <a:schemeClr val="bg1"/>
                          </a:solidFill>
                          <a:effectLst/>
                          <a:latin typeface="+mn-lt"/>
                        </a:rPr>
                        <a:t> (N1 = 3042) </a:t>
                      </a:r>
                    </a:p>
                  </a:txBody>
                  <a:tcPr marL="85874" marR="85874"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85000"/>
                        </a:lnSpc>
                        <a:spcBef>
                          <a:spcPts val="0"/>
                        </a:spcBef>
                        <a:spcAft>
                          <a:spcPts val="0"/>
                        </a:spcAft>
                      </a:pPr>
                      <a:r>
                        <a:rPr lang="fi-FI" sz="1100" b="1" kern="1200">
                          <a:solidFill>
                            <a:schemeClr val="tx1"/>
                          </a:solidFill>
                          <a:effectLst/>
                          <a:latin typeface="+mn-lt"/>
                        </a:rPr>
                        <a:t>Ikä, keskiarvo (SD), vuotta</a:t>
                      </a:r>
                      <a:endParaRPr lang="fi-FI" sz="1100" b="1" kern="1200" dirty="0">
                        <a:solidFill>
                          <a:schemeClr val="tx1"/>
                        </a:solidFill>
                        <a:effectLst/>
                        <a:latin typeface="+mn-lt"/>
                        <a:ea typeface="+mn-ea"/>
                        <a:cs typeface="+mn-cs"/>
                      </a:endParaRPr>
                    </a:p>
                  </a:txBody>
                  <a:tcPr marL="85874" marR="85874" marT="18288" marB="18288"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70,9 (7,0)</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70,8 (6,9)</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70,6 (6,9)</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70,5 (6,8)</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7800" marR="0" indent="0">
                        <a:lnSpc>
                          <a:spcPct val="85000"/>
                        </a:lnSpc>
                        <a:spcBef>
                          <a:spcPts val="0"/>
                        </a:spcBef>
                        <a:spcAft>
                          <a:spcPts val="0"/>
                        </a:spcAft>
                        <a:tabLst/>
                      </a:pPr>
                      <a:r>
                        <a:rPr lang="fi-FI" sz="1100" b="1" kern="1200">
                          <a:solidFill>
                            <a:schemeClr val="tx1"/>
                          </a:solidFill>
                          <a:effectLst/>
                          <a:latin typeface="+mn-lt"/>
                          <a:ea typeface="+mn-ea"/>
                          <a:cs typeface="+mn-cs"/>
                        </a:rPr>
                        <a:t>&lt;75 vuotta, %</a:t>
                      </a:r>
                      <a:endParaRPr lang="fi-FI" sz="1100" b="1" kern="1200" dirty="0">
                        <a:solidFill>
                          <a:schemeClr val="tx1"/>
                        </a:solidFill>
                        <a:effectLst/>
                        <a:latin typeface="+mn-lt"/>
                        <a:ea typeface="+mn-ea"/>
                        <a:cs typeface="+mn-cs"/>
                      </a:endParaRPr>
                    </a:p>
                  </a:txBody>
                  <a:tcPr marL="85874" marR="85874" marT="18288" marB="18288"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2479 (68,8)</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2470 (68,8)</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2111 (70,3)</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2140 (70,3)</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6085796"/>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7800" marR="0" indent="0">
                        <a:lnSpc>
                          <a:spcPct val="85000"/>
                        </a:lnSpc>
                        <a:spcBef>
                          <a:spcPts val="0"/>
                        </a:spcBef>
                        <a:spcAft>
                          <a:spcPts val="0"/>
                        </a:spcAft>
                        <a:tabLst/>
                      </a:pPr>
                      <a:r>
                        <a:rPr lang="fi-FI" sz="1100" b="1" kern="1200">
                          <a:solidFill>
                            <a:schemeClr val="tx1"/>
                          </a:solidFill>
                          <a:effectLst/>
                          <a:latin typeface="+mn-lt"/>
                          <a:ea typeface="+mn-ea"/>
                          <a:cs typeface="+mn-cs"/>
                        </a:rPr>
                        <a:t>≥75 vuotta, %</a:t>
                      </a:r>
                      <a:endParaRPr lang="fi-FI" sz="1100" b="1" kern="1200" dirty="0">
                        <a:solidFill>
                          <a:schemeClr val="tx1"/>
                        </a:solidFill>
                        <a:effectLst/>
                        <a:latin typeface="+mn-lt"/>
                        <a:ea typeface="+mn-ea"/>
                        <a:cs typeface="+mn-cs"/>
                      </a:endParaRPr>
                    </a:p>
                  </a:txBody>
                  <a:tcPr marL="85874" marR="85874" marT="18288" marB="18288"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1119 (31,2)</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1121 (31,2)</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892 (29,7)</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902 (29,7)</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8661123"/>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85000"/>
                        </a:lnSpc>
                        <a:spcBef>
                          <a:spcPts val="0"/>
                        </a:spcBef>
                        <a:spcAft>
                          <a:spcPts val="0"/>
                        </a:spcAft>
                      </a:pPr>
                      <a:r>
                        <a:rPr lang="fi-FI" sz="1100" b="1" kern="1200" dirty="0">
                          <a:solidFill>
                            <a:schemeClr val="tx1"/>
                          </a:solidFill>
                          <a:effectLst/>
                          <a:latin typeface="+mn-lt"/>
                        </a:rPr>
                        <a:t>T-luku, keskiarvo (SD)</a:t>
                      </a:r>
                      <a:endParaRPr lang="fi-FI" sz="1100" b="1" kern="1200" dirty="0">
                        <a:solidFill>
                          <a:schemeClr val="tx1"/>
                        </a:solidFill>
                        <a:effectLst/>
                        <a:latin typeface="+mn-lt"/>
                        <a:ea typeface="+mn-ea"/>
                        <a:cs typeface="+mn-cs"/>
                      </a:endParaRPr>
                    </a:p>
                  </a:txBody>
                  <a:tcPr marL="68580" marR="68580" marT="18288" marB="18288"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85000"/>
                        </a:lnSpc>
                        <a:spcBef>
                          <a:spcPts val="0"/>
                        </a:spcBef>
                        <a:spcAft>
                          <a:spcPts val="0"/>
                        </a:spcAft>
                      </a:pPr>
                      <a:endParaRPr lang="fi-FI" sz="1100" dirty="0">
                        <a:solidFill>
                          <a:schemeClr val="tx1"/>
                        </a:solidFill>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85000"/>
                        </a:lnSpc>
                        <a:spcBef>
                          <a:spcPts val="0"/>
                        </a:spcBef>
                        <a:spcAft>
                          <a:spcPts val="0"/>
                        </a:spcAft>
                      </a:pPr>
                      <a:endParaRPr lang="fi-FI" sz="1100" dirty="0">
                        <a:solidFill>
                          <a:schemeClr val="tx1"/>
                        </a:solidFill>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85000"/>
                        </a:lnSpc>
                        <a:spcBef>
                          <a:spcPts val="0"/>
                        </a:spcBef>
                        <a:spcAft>
                          <a:spcPts val="0"/>
                        </a:spcAft>
                      </a:pPr>
                      <a:endParaRPr lang="fi-FI" sz="1100" dirty="0">
                        <a:solidFill>
                          <a:schemeClr val="tx1"/>
                        </a:solidFill>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85000"/>
                        </a:lnSpc>
                        <a:spcBef>
                          <a:spcPts val="0"/>
                        </a:spcBef>
                        <a:spcAft>
                          <a:spcPts val="0"/>
                        </a:spcAft>
                      </a:pPr>
                      <a:endParaRPr lang="fi-FI" sz="1100" dirty="0">
                        <a:solidFill>
                          <a:schemeClr val="tx1"/>
                        </a:solidFill>
                      </a:endParaRPr>
                    </a:p>
                  </a:txBody>
                  <a:tcPr marL="68580" marR="68580" marT="18288" marB="18288"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7800" marR="0" indent="0">
                        <a:lnSpc>
                          <a:spcPct val="85000"/>
                        </a:lnSpc>
                        <a:spcBef>
                          <a:spcPts val="0"/>
                        </a:spcBef>
                        <a:spcAft>
                          <a:spcPts val="0"/>
                        </a:spcAft>
                        <a:tabLst/>
                      </a:pPr>
                      <a:r>
                        <a:rPr lang="fi-FI" sz="1100" b="1">
                          <a:solidFill>
                            <a:schemeClr val="tx1"/>
                          </a:solidFill>
                          <a:effectLst/>
                          <a:latin typeface="+mn-lt"/>
                          <a:ea typeface="Calibri" panose="020F0502020204030204" pitchFamily="34" charset="0"/>
                          <a:cs typeface="Times New Roman"/>
                        </a:rPr>
                        <a:t>Lanneranka</a:t>
                      </a:r>
                      <a:endParaRPr lang="fi-FI" sz="1100" b="1" dirty="0">
                        <a:solidFill>
                          <a:schemeClr val="tx1"/>
                        </a:solidFill>
                        <a:effectLst/>
                        <a:latin typeface="+mn-lt"/>
                        <a:ea typeface="Calibri" panose="020F0502020204030204" pitchFamily="34" charset="0"/>
                        <a:cs typeface="Times New Roman"/>
                      </a:endParaRPr>
                    </a:p>
                  </a:txBody>
                  <a:tcPr marL="68580" marR="68580" marT="18288" marB="18288"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–2,72 (1,04)</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–2,71 (1,04)</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–2,74 (1,04)</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–2,72 (1,04)</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859686"/>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7800" marR="0" indent="0">
                        <a:lnSpc>
                          <a:spcPct val="85000"/>
                        </a:lnSpc>
                        <a:spcBef>
                          <a:spcPts val="0"/>
                        </a:spcBef>
                        <a:spcAft>
                          <a:spcPts val="0"/>
                        </a:spcAft>
                        <a:tabLst/>
                      </a:pPr>
                      <a:r>
                        <a:rPr lang="fi-FI" sz="1100" b="1">
                          <a:solidFill>
                            <a:schemeClr val="tx1"/>
                          </a:solidFill>
                          <a:effectLst/>
                          <a:latin typeface="+mn-lt"/>
                          <a:ea typeface="Calibri" panose="020F0502020204030204" pitchFamily="34" charset="0"/>
                          <a:cs typeface="Times New Roman"/>
                        </a:rPr>
                        <a:t>Lonkka</a:t>
                      </a:r>
                      <a:endParaRPr lang="fi-FI" sz="1100" b="1" dirty="0">
                        <a:solidFill>
                          <a:schemeClr val="tx1"/>
                        </a:solidFill>
                        <a:effectLst/>
                        <a:latin typeface="+mn-lt"/>
                        <a:ea typeface="Calibri" panose="020F0502020204030204" pitchFamily="34" charset="0"/>
                        <a:cs typeface="Times New Roman"/>
                      </a:endParaRPr>
                    </a:p>
                  </a:txBody>
                  <a:tcPr marL="68580" marR="68580" marT="18288" marB="18288"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–2,48 (0,47)</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–2,46 (0,47)</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–2,48 (0,47)</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–2,46 (0,47)</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2814245"/>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7800" marR="0" indent="0">
                        <a:lnSpc>
                          <a:spcPct val="85000"/>
                        </a:lnSpc>
                        <a:spcBef>
                          <a:spcPts val="0"/>
                        </a:spcBef>
                        <a:spcAft>
                          <a:spcPts val="0"/>
                        </a:spcAft>
                        <a:tabLst/>
                      </a:pPr>
                      <a:r>
                        <a:rPr lang="fi-FI" sz="1100" b="1">
                          <a:solidFill>
                            <a:schemeClr val="tx1"/>
                          </a:solidFill>
                          <a:effectLst/>
                          <a:latin typeface="+mn-lt"/>
                          <a:ea typeface="Calibri" panose="020F0502020204030204" pitchFamily="34" charset="0"/>
                          <a:cs typeface="Times New Roman"/>
                        </a:rPr>
                        <a:t>Reisiluunkaula</a:t>
                      </a:r>
                      <a:endParaRPr lang="fi-FI" sz="1100" b="1" dirty="0">
                        <a:solidFill>
                          <a:schemeClr val="tx1"/>
                        </a:solidFill>
                        <a:effectLst/>
                        <a:latin typeface="+mn-lt"/>
                        <a:ea typeface="Calibri" panose="020F0502020204030204" pitchFamily="34" charset="0"/>
                        <a:cs typeface="Times New Roman"/>
                      </a:endParaRPr>
                    </a:p>
                  </a:txBody>
                  <a:tcPr marL="68580" marR="68580" marT="18288" marB="18288"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–2,76 (0,28)</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–2,74 (0,29)</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–2,76 (0,28)</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–2,74 (0,30)</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85000"/>
                        </a:lnSpc>
                        <a:spcBef>
                          <a:spcPts val="0"/>
                        </a:spcBef>
                        <a:spcAft>
                          <a:spcPts val="0"/>
                        </a:spcAft>
                      </a:pPr>
                      <a:r>
                        <a:rPr lang="fi-FI" sz="1100" b="1" dirty="0">
                          <a:solidFill>
                            <a:schemeClr val="tx1"/>
                          </a:solidFill>
                          <a:effectLst/>
                          <a:latin typeface="+mn-lt"/>
                          <a:ea typeface="Calibri" panose="020F0502020204030204" pitchFamily="34" charset="0"/>
                          <a:cs typeface="Times New Roman"/>
                        </a:rPr>
                        <a:t>Potilaalla aiempi nikamamurtuma, n (%)</a:t>
                      </a:r>
                    </a:p>
                  </a:txBody>
                  <a:tcPr marL="68580" marR="68580" marT="18288" marB="18288"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672 (18,7)</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645 (18,0)</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549 (18,3)</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540 (17,8)</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1914525"/>
                  </a:ext>
                </a:extLst>
              </a:tr>
              <a:tr h="8670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63500" marR="0" indent="0">
                        <a:lnSpc>
                          <a:spcPct val="85000"/>
                        </a:lnSpc>
                        <a:spcBef>
                          <a:spcPts val="0"/>
                        </a:spcBef>
                        <a:spcAft>
                          <a:spcPts val="0"/>
                        </a:spcAft>
                      </a:pPr>
                      <a:r>
                        <a:rPr lang="fi-FI" sz="1100" b="1" kern="1200" dirty="0">
                          <a:solidFill>
                            <a:schemeClr val="tx1"/>
                          </a:solidFill>
                          <a:effectLst/>
                          <a:latin typeface="+mn-lt"/>
                        </a:rPr>
                        <a:t>Vakavin nikamamurtuma, n (%)*</a:t>
                      </a:r>
                      <a:endParaRPr lang="fi-FI" sz="1100" b="1" kern="1200" baseline="0" dirty="0">
                        <a:solidFill>
                          <a:schemeClr val="tx1"/>
                        </a:solidFill>
                        <a:effectLst/>
                        <a:latin typeface="+mn-lt"/>
                      </a:endParaRPr>
                    </a:p>
                  </a:txBody>
                  <a:tcPr marL="68580" marR="68580" marT="18288" marB="18288"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7800" marR="0" indent="0">
                        <a:lnSpc>
                          <a:spcPct val="85000"/>
                        </a:lnSpc>
                        <a:spcBef>
                          <a:spcPts val="0"/>
                        </a:spcBef>
                        <a:spcAft>
                          <a:spcPts val="0"/>
                        </a:spcAft>
                        <a:tabLst/>
                      </a:pPr>
                      <a:r>
                        <a:rPr lang="fi-FI" sz="1100" b="1">
                          <a:solidFill>
                            <a:schemeClr val="tx1"/>
                          </a:solidFill>
                          <a:effectLst/>
                          <a:latin typeface="+mn-lt"/>
                          <a:ea typeface="Calibri" panose="020F0502020204030204" pitchFamily="34" charset="0"/>
                          <a:cs typeface="Times New Roman"/>
                        </a:rPr>
                        <a:t>Lievä</a:t>
                      </a:r>
                      <a:endParaRPr lang="fi-FI" sz="1100" b="1" dirty="0">
                        <a:solidFill>
                          <a:schemeClr val="tx1"/>
                        </a:solidFill>
                        <a:effectLst/>
                        <a:latin typeface="+mn-lt"/>
                        <a:ea typeface="Calibri" panose="020F0502020204030204" pitchFamily="34" charset="0"/>
                        <a:cs typeface="Times New Roman"/>
                      </a:endParaRPr>
                    </a:p>
                  </a:txBody>
                  <a:tcPr marL="68580" marR="68580" marT="18288" marB="18288"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378 (10,5)</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378 (10,5)</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306 (10,2)</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323 (10,6)</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7800" marR="0" indent="0">
                        <a:lnSpc>
                          <a:spcPct val="85000"/>
                        </a:lnSpc>
                        <a:spcBef>
                          <a:spcPts val="0"/>
                        </a:spcBef>
                        <a:spcAft>
                          <a:spcPts val="0"/>
                        </a:spcAft>
                        <a:tabLst/>
                      </a:pPr>
                      <a:r>
                        <a:rPr lang="fi-FI" sz="1100" b="1">
                          <a:solidFill>
                            <a:schemeClr val="tx1"/>
                          </a:solidFill>
                          <a:effectLst/>
                          <a:latin typeface="+mn-lt"/>
                          <a:ea typeface="Calibri" panose="020F0502020204030204" pitchFamily="34" charset="0"/>
                          <a:cs typeface="Times New Roman"/>
                        </a:rPr>
                        <a:t>Keskivaikea</a:t>
                      </a:r>
                      <a:endParaRPr lang="fi-FI" sz="1100" b="1" dirty="0">
                        <a:solidFill>
                          <a:schemeClr val="tx1"/>
                        </a:solidFill>
                        <a:effectLst/>
                        <a:latin typeface="+mn-lt"/>
                        <a:ea typeface="Calibri" panose="020F0502020204030204" pitchFamily="34" charset="0"/>
                        <a:cs typeface="Times New Roman"/>
                      </a:endParaRPr>
                    </a:p>
                  </a:txBody>
                  <a:tcPr marL="68580" marR="68580" marT="18288" marB="18288"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293 (8,2)</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263 (7,3)</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243 (8,1)</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214 (7,0)</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0093278"/>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7800" marR="0" indent="0">
                        <a:lnSpc>
                          <a:spcPct val="85000"/>
                        </a:lnSpc>
                        <a:spcBef>
                          <a:spcPts val="0"/>
                        </a:spcBef>
                        <a:spcAft>
                          <a:spcPts val="0"/>
                        </a:spcAft>
                        <a:tabLst/>
                      </a:pPr>
                      <a:r>
                        <a:rPr lang="fi-FI" sz="1100" b="1">
                          <a:solidFill>
                            <a:schemeClr val="tx1"/>
                          </a:solidFill>
                          <a:effectLst/>
                          <a:latin typeface="+mn-lt"/>
                          <a:ea typeface="Calibri" panose="020F0502020204030204" pitchFamily="34" charset="0"/>
                          <a:cs typeface="Times New Roman"/>
                        </a:rPr>
                        <a:t>Vaikea</a:t>
                      </a:r>
                      <a:endParaRPr lang="fi-FI" sz="1100" b="1" dirty="0">
                        <a:solidFill>
                          <a:schemeClr val="tx1"/>
                        </a:solidFill>
                        <a:effectLst/>
                        <a:latin typeface="+mn-lt"/>
                        <a:ea typeface="Calibri" panose="020F0502020204030204" pitchFamily="34" charset="0"/>
                        <a:cs typeface="Times New Roman"/>
                      </a:endParaRPr>
                    </a:p>
                  </a:txBody>
                  <a:tcPr marL="68580" marR="68580" marT="18288" marB="18288"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1 (&lt;0,1)</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4 (0,1)</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0 (0)</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3 (&lt;0,1)</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8670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58420" marR="0" indent="0">
                        <a:lnSpc>
                          <a:spcPct val="85000"/>
                        </a:lnSpc>
                        <a:spcBef>
                          <a:spcPts val="0"/>
                        </a:spcBef>
                        <a:spcAft>
                          <a:spcPts val="0"/>
                        </a:spcAft>
                      </a:pPr>
                      <a:r>
                        <a:rPr lang="fi-FI" sz="1100" b="1" kern="1200" dirty="0">
                          <a:solidFill>
                            <a:schemeClr val="tx1"/>
                          </a:solidFill>
                          <a:effectLst/>
                          <a:latin typeface="+mn-lt"/>
                        </a:rPr>
                        <a:t>Aiempien nikamamurtumien lkm potilaalla</a:t>
                      </a:r>
                      <a:r>
                        <a:rPr lang="fi-FI" sz="1100" b="1" kern="1200" baseline="0" dirty="0">
                          <a:solidFill>
                            <a:schemeClr val="tx1"/>
                          </a:solidFill>
                          <a:effectLst/>
                          <a:latin typeface="+mn-lt"/>
                        </a:rPr>
                        <a:t>, n (%)</a:t>
                      </a:r>
                      <a:endParaRPr lang="fi-FI" sz="11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18288" marB="18288"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0454271"/>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7800" marR="0" indent="0">
                        <a:lnSpc>
                          <a:spcPct val="85000"/>
                        </a:lnSpc>
                        <a:spcBef>
                          <a:spcPts val="0"/>
                        </a:spcBef>
                        <a:spcAft>
                          <a:spcPts val="0"/>
                        </a:spcAft>
                        <a:tabLst/>
                      </a:pPr>
                      <a:r>
                        <a:rPr lang="fi-FI" sz="1100" b="1">
                          <a:solidFill>
                            <a:schemeClr val="tx1"/>
                          </a:solidFill>
                          <a:effectLst/>
                          <a:latin typeface="+mn-lt"/>
                          <a:ea typeface="Calibri" panose="020F0502020204030204" pitchFamily="34" charset="0"/>
                          <a:cs typeface="Times New Roman"/>
                        </a:rPr>
                        <a:t>1</a:t>
                      </a:r>
                      <a:endParaRPr lang="fi-FI" sz="1100" b="1" dirty="0">
                        <a:solidFill>
                          <a:schemeClr val="tx1"/>
                        </a:solidFill>
                        <a:effectLst/>
                        <a:latin typeface="+mn-lt"/>
                        <a:ea typeface="Calibri" panose="020F0502020204030204" pitchFamily="34" charset="0"/>
                        <a:cs typeface="Times New Roman"/>
                      </a:endParaRPr>
                    </a:p>
                  </a:txBody>
                  <a:tcPr marL="68580" marR="68580" marT="18288" marB="18288"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506 (14,1)</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496 (13,8)</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408 (13,6)</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421 (13,8)</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4305820"/>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7800" marR="0" indent="0">
                        <a:lnSpc>
                          <a:spcPct val="85000"/>
                        </a:lnSpc>
                        <a:spcBef>
                          <a:spcPts val="0"/>
                        </a:spcBef>
                        <a:spcAft>
                          <a:spcPts val="0"/>
                        </a:spcAft>
                        <a:tabLst/>
                      </a:pPr>
                      <a:r>
                        <a:rPr lang="fi-FI" sz="1100" b="1">
                          <a:solidFill>
                            <a:schemeClr val="tx1"/>
                          </a:solidFill>
                          <a:effectLst/>
                          <a:latin typeface="+mn-lt"/>
                          <a:ea typeface="Calibri" panose="020F0502020204030204" pitchFamily="34" charset="0"/>
                          <a:cs typeface="Times New Roman"/>
                        </a:rPr>
                        <a:t>≥2</a:t>
                      </a:r>
                      <a:endParaRPr lang="fi-FI" sz="1100" b="1" dirty="0">
                        <a:solidFill>
                          <a:schemeClr val="tx1"/>
                        </a:solidFill>
                        <a:effectLst/>
                        <a:latin typeface="+mn-lt"/>
                        <a:ea typeface="Calibri" panose="020F0502020204030204" pitchFamily="34" charset="0"/>
                        <a:cs typeface="Times New Roman"/>
                      </a:endParaRPr>
                    </a:p>
                  </a:txBody>
                  <a:tcPr marL="68580" marR="68580" marT="18288" marB="18288"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166 (4,6)</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149 (4,1)</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141 (4,7)</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119 (4,0)</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256417"/>
                  </a:ext>
                </a:extLst>
              </a:tr>
              <a:tr h="8670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a:lnSpc>
                          <a:spcPct val="85000"/>
                        </a:lnSpc>
                        <a:spcBef>
                          <a:spcPts val="0"/>
                        </a:spcBef>
                        <a:spcAft>
                          <a:spcPts val="0"/>
                        </a:spcAft>
                        <a:buNone/>
                      </a:pPr>
                      <a:r>
                        <a:rPr lang="fi-FI" sz="1100" b="1" i="0" u="none" strike="noStrike" kern="1200" baseline="0" noProof="0" dirty="0">
                          <a:solidFill>
                            <a:srgbClr val="636363"/>
                          </a:solidFill>
                          <a:effectLst/>
                          <a:latin typeface="Arial"/>
                        </a:rPr>
                        <a:t>Aiempi ei-nikamamurtuma 45 vuotiaana tai sen jälkeen</a:t>
                      </a:r>
                      <a:r>
                        <a:rPr lang="fi-FI" sz="1100" b="1" kern="1200" dirty="0">
                          <a:solidFill>
                            <a:schemeClr val="tx1"/>
                          </a:solidFill>
                          <a:effectLst/>
                          <a:latin typeface="+mn-lt"/>
                        </a:rPr>
                        <a:t>, n (%)</a:t>
                      </a:r>
                      <a:endParaRPr lang="fi-FI" sz="1100" b="1" kern="1200" dirty="0">
                        <a:solidFill>
                          <a:schemeClr val="tx1"/>
                        </a:solidFill>
                        <a:effectLst/>
                        <a:latin typeface="+mn-lt"/>
                        <a:ea typeface="+mn-ea"/>
                        <a:cs typeface="+mn-cs"/>
                      </a:endParaRPr>
                    </a:p>
                  </a:txBody>
                  <a:tcPr marL="68580" marR="68580" marT="18288" marB="18288"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778 (21,7)</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dirty="0">
                          <a:solidFill>
                            <a:schemeClr val="tx1"/>
                          </a:solidFill>
                          <a:effectLst/>
                          <a:latin typeface="+mn-lt"/>
                          <a:ea typeface="Calibri" panose="020F0502020204030204" pitchFamily="34" charset="0"/>
                          <a:cs typeface="Times New Roman"/>
                        </a:rPr>
                        <a:t>782 (21,8)</a:t>
                      </a: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629 (20,9)</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644 (21,2)</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3610747"/>
                  </a:ext>
                </a:extLst>
              </a:tr>
              <a:tr h="8670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85000"/>
                        </a:lnSpc>
                        <a:spcBef>
                          <a:spcPts val="0"/>
                        </a:spcBef>
                        <a:spcAft>
                          <a:spcPts val="0"/>
                        </a:spcAft>
                      </a:pPr>
                      <a:r>
                        <a:rPr lang="fi-FI" sz="1100" b="1" dirty="0">
                          <a:solidFill>
                            <a:schemeClr val="tx1"/>
                          </a:solidFill>
                          <a:effectLst/>
                          <a:latin typeface="+mn-lt"/>
                          <a:ea typeface="Calibri" panose="020F0502020204030204" pitchFamily="34" charset="0"/>
                          <a:cs typeface="Times New Roman"/>
                        </a:rPr>
                        <a:t>FRAX 10 vuoden todennäköisyys saada</a:t>
                      </a:r>
                      <a:endParaRPr lang="fi-FI" dirty="0"/>
                    </a:p>
                    <a:p>
                      <a:pPr marL="0" marR="0" lvl="0">
                        <a:lnSpc>
                          <a:spcPct val="85000"/>
                        </a:lnSpc>
                        <a:spcBef>
                          <a:spcPts val="0"/>
                        </a:spcBef>
                        <a:spcAft>
                          <a:spcPts val="0"/>
                        </a:spcAft>
                        <a:buNone/>
                      </a:pPr>
                      <a:r>
                        <a:rPr lang="fi-FI" sz="1100" b="1" dirty="0">
                          <a:solidFill>
                            <a:schemeClr val="tx1"/>
                          </a:solidFill>
                          <a:effectLst/>
                          <a:latin typeface="+mn-lt"/>
                          <a:ea typeface="Calibri" panose="020F0502020204030204" pitchFamily="34" charset="0"/>
                          <a:cs typeface="Times New Roman"/>
                        </a:rPr>
                        <a:t>osteoporoottinen (major) murtuma, mediaani (IQR)</a:t>
                      </a:r>
                      <a:r>
                        <a:rPr lang="fi-FI" sz="1100" b="1" baseline="30000" dirty="0">
                          <a:solidFill>
                            <a:schemeClr val="tx1"/>
                          </a:solidFill>
                          <a:effectLst/>
                          <a:latin typeface="+mn-lt"/>
                          <a:ea typeface="Calibri" panose="020F0502020204030204" pitchFamily="34" charset="0"/>
                          <a:cs typeface="Times New Roman"/>
                        </a:rPr>
                        <a:t>†</a:t>
                      </a:r>
                      <a:endParaRPr lang="fi-FI" dirty="0"/>
                    </a:p>
                  </a:txBody>
                  <a:tcPr marL="68580" marR="68580" marT="18288" marB="18288"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10,8 (7,1–17,0)</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10,9 (7,1–16,7)</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a:solidFill>
                            <a:schemeClr val="tx1"/>
                          </a:solidFill>
                          <a:effectLst/>
                          <a:latin typeface="+mn-lt"/>
                          <a:ea typeface="Calibri" panose="020F0502020204030204" pitchFamily="34" charset="0"/>
                          <a:cs typeface="Times New Roman"/>
                        </a:rPr>
                        <a:t>10,6 (6,9–16,6)</a:t>
                      </a:r>
                      <a:endParaRPr lang="fi-FI" sz="1100" dirty="0">
                        <a:solidFill>
                          <a:schemeClr val="tx1"/>
                        </a:solidFill>
                        <a:effectLst/>
                        <a:latin typeface="+mn-lt"/>
                        <a:ea typeface="Calibri" panose="020F0502020204030204" pitchFamily="34" charset="0"/>
                        <a:cs typeface="Times New Roman"/>
                      </a:endParaRPr>
                    </a:p>
                  </a:txBody>
                  <a:tcPr marL="68580" marR="68580" marT="18288" marB="1828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85000"/>
                        </a:lnSpc>
                        <a:spcBef>
                          <a:spcPts val="0"/>
                        </a:spcBef>
                        <a:spcAft>
                          <a:spcPts val="0"/>
                        </a:spcAft>
                      </a:pPr>
                      <a:r>
                        <a:rPr lang="fi-FI" sz="1100" dirty="0">
                          <a:solidFill>
                            <a:schemeClr val="tx1"/>
                          </a:solidFill>
                          <a:effectLst/>
                          <a:latin typeface="+mn-lt"/>
                          <a:ea typeface="Calibri" panose="020F0502020204030204" pitchFamily="34" charset="0"/>
                          <a:cs typeface="Times New Roman"/>
                        </a:rPr>
                        <a:t>10,8 (7,0–16,4)</a:t>
                      </a:r>
                    </a:p>
                  </a:txBody>
                  <a:tcPr marL="68580" marR="68580" marT="18288" marB="18288"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4422946"/>
                  </a:ext>
                </a:extLst>
              </a:tr>
            </a:tbl>
          </a:graphicData>
        </a:graphic>
      </p:graphicFrame>
      <p:cxnSp>
        <p:nvCxnSpPr>
          <p:cNvPr id="8" name="Straight Connector 7">
            <a:extLst>
              <a:ext uri="{FF2B5EF4-FFF2-40B4-BE49-F238E27FC236}">
                <a16:creationId xmlns:a16="http://schemas.microsoft.com/office/drawing/2014/main" id="{5462CE0C-1AA8-0CC5-B2DA-BD6C06584AE2}"/>
              </a:ext>
            </a:extLst>
          </p:cNvPr>
          <p:cNvCxnSpPr/>
          <p:nvPr/>
        </p:nvCxnSpPr>
        <p:spPr bwMode="auto">
          <a:xfrm>
            <a:off x="1614488" y="2476069"/>
            <a:ext cx="917404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DD5EFCF6-B12A-DC28-AED1-C34BFD27352B}"/>
              </a:ext>
            </a:extLst>
          </p:cNvPr>
          <p:cNvCxnSpPr/>
          <p:nvPr/>
        </p:nvCxnSpPr>
        <p:spPr bwMode="auto">
          <a:xfrm>
            <a:off x="1602504" y="4631922"/>
            <a:ext cx="917404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363E4CBC-78F2-5409-1D5D-1AEDA165D3F2}"/>
              </a:ext>
            </a:extLst>
          </p:cNvPr>
          <p:cNvCxnSpPr/>
          <p:nvPr/>
        </p:nvCxnSpPr>
        <p:spPr bwMode="auto">
          <a:xfrm>
            <a:off x="1611066" y="3181557"/>
            <a:ext cx="917404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CF55DEC6-17E3-ED34-0F25-A8F7C1537DAC}"/>
              </a:ext>
            </a:extLst>
          </p:cNvPr>
          <p:cNvCxnSpPr/>
          <p:nvPr/>
        </p:nvCxnSpPr>
        <p:spPr bwMode="auto">
          <a:xfrm>
            <a:off x="1609354" y="4946996"/>
            <a:ext cx="917404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Rectangle 3">
            <a:extLst>
              <a:ext uri="{FF2B5EF4-FFF2-40B4-BE49-F238E27FC236}">
                <a16:creationId xmlns:a16="http://schemas.microsoft.com/office/drawing/2014/main" id="{7FD640CD-2378-FD8B-0752-1162FC77A900}"/>
              </a:ext>
            </a:extLst>
          </p:cNvPr>
          <p:cNvSpPr/>
          <p:nvPr/>
        </p:nvSpPr>
        <p:spPr bwMode="auto">
          <a:xfrm>
            <a:off x="228600" y="6612856"/>
            <a:ext cx="8362950" cy="22609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FI" sz="1000" b="0" i="0" u="none" strike="noStrike" kern="1200" cap="none" spc="0" normalizeH="0" baseline="0" noProof="0">
              <a:ln>
                <a:noFill/>
              </a:ln>
              <a:solidFill>
                <a:srgbClr val="636363"/>
              </a:solidFill>
              <a:effectLst/>
              <a:uLnTx/>
              <a:uFillTx/>
              <a:latin typeface="Arial" charset="0"/>
              <a:ea typeface="+mn-ea"/>
              <a:cs typeface="+mn-cs"/>
            </a:endParaRPr>
          </a:p>
        </p:txBody>
      </p:sp>
    </p:spTree>
    <p:extLst>
      <p:ext uri="{BB962C8B-B14F-4D97-AF65-F5344CB8AC3E}">
        <p14:creationId xmlns:p14="http://schemas.microsoft.com/office/powerpoint/2010/main" val="1263518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66F4F8-B6D3-5C4F-A0FD-F0DC26EAC018}"/>
              </a:ext>
            </a:extLst>
          </p:cNvPr>
          <p:cNvSpPr>
            <a:spLocks noGrp="1"/>
          </p:cNvSpPr>
          <p:nvPr>
            <p:ph type="title"/>
          </p:nvPr>
        </p:nvSpPr>
        <p:spPr/>
        <p:txBody>
          <a:bodyPr/>
          <a:lstStyle/>
          <a:p>
            <a:r>
              <a:rPr lang="fi-FI" noProof="0" dirty="0"/>
              <a:t>FRAME: </a:t>
            </a:r>
            <a:r>
              <a:rPr lang="fi-FI" dirty="0"/>
              <a:t>Uusien nikamamurtumien ilmaantuminen 12, 24 ja 36 kuukauden aikana</a:t>
            </a:r>
            <a:endParaRPr lang="fi-FI" noProof="0" dirty="0">
              <a:cs typeface="Arial"/>
            </a:endParaRPr>
          </a:p>
        </p:txBody>
      </p:sp>
      <p:sp>
        <p:nvSpPr>
          <p:cNvPr id="2" name="Text Placeholder 1">
            <a:extLst>
              <a:ext uri="{FF2B5EF4-FFF2-40B4-BE49-F238E27FC236}">
                <a16:creationId xmlns:a16="http://schemas.microsoft.com/office/drawing/2014/main" id="{847E090E-556E-B148-BC30-2324AA36DBA3}"/>
              </a:ext>
            </a:extLst>
          </p:cNvPr>
          <p:cNvSpPr>
            <a:spLocks noGrp="1"/>
          </p:cNvSpPr>
          <p:nvPr>
            <p:ph type="body" sz="quarter" idx="10"/>
          </p:nvPr>
        </p:nvSpPr>
        <p:spPr>
          <a:xfrm>
            <a:off x="683687" y="5535453"/>
            <a:ext cx="9684769" cy="1096454"/>
          </a:xfrm>
        </p:spPr>
        <p:txBody>
          <a:bodyPr/>
          <a:lstStyle/>
          <a:p>
            <a:pPr defTabSz="1219170">
              <a:lnSpc>
                <a:spcPct val="90000"/>
              </a:lnSpc>
              <a:defRPr/>
            </a:pPr>
            <a:r>
              <a:rPr lang="fi-FI" kern="1200" noProof="0" dirty="0">
                <a:solidFill>
                  <a:srgbClr val="777777"/>
                </a:solidFill>
              </a:rPr>
              <a:t>RRR </a:t>
            </a:r>
            <a:r>
              <a:rPr lang="fi-FI" kern="1200" dirty="0"/>
              <a:t>arvioitiin romosotsumabiryhmän koehenkilöillä verrattuna lumelääkeryhmään </a:t>
            </a:r>
            <a:r>
              <a:rPr lang="fi-FI" kern="1200" noProof="0" dirty="0">
                <a:solidFill>
                  <a:srgbClr val="777777"/>
                </a:solidFill>
              </a:rPr>
              <a:t>12 </a:t>
            </a:r>
            <a:r>
              <a:rPr lang="fi-FI" kern="1200" dirty="0"/>
              <a:t>kuukauden kohdalla </a:t>
            </a:r>
            <a:r>
              <a:rPr lang="fi-FI" kern="1200" noProof="0" dirty="0">
                <a:solidFill>
                  <a:srgbClr val="777777"/>
                </a:solidFill>
              </a:rPr>
              <a:t>(</a:t>
            </a:r>
            <a:r>
              <a:rPr lang="fi-FI" kern="1200" dirty="0"/>
              <a:t>kaksoissokkojakson lopussa</a:t>
            </a:r>
            <a:r>
              <a:rPr lang="fi-FI" kern="1200" noProof="0" dirty="0">
                <a:solidFill>
                  <a:srgbClr val="777777"/>
                </a:solidFill>
              </a:rPr>
              <a:t>) </a:t>
            </a:r>
            <a:r>
              <a:rPr lang="fi-FI" kern="1200" dirty="0"/>
              <a:t>sekä </a:t>
            </a:r>
            <a:r>
              <a:rPr lang="fi-FI" kern="1200" noProof="0" dirty="0">
                <a:solidFill>
                  <a:srgbClr val="777777"/>
                </a:solidFill>
              </a:rPr>
              <a:t>24 </a:t>
            </a:r>
            <a:r>
              <a:rPr lang="fi-FI" kern="1200" dirty="0"/>
              <a:t>ja </a:t>
            </a:r>
            <a:r>
              <a:rPr lang="fi-FI" kern="1200" noProof="0" dirty="0">
                <a:solidFill>
                  <a:srgbClr val="777777"/>
                </a:solidFill>
              </a:rPr>
              <a:t>36 </a:t>
            </a:r>
            <a:r>
              <a:rPr lang="fi-FI" kern="1200" dirty="0"/>
              <a:t>kuukauden kohdalla </a:t>
            </a:r>
            <a:r>
              <a:rPr lang="fi-FI" kern="1200" noProof="0" dirty="0">
                <a:solidFill>
                  <a:srgbClr val="777777"/>
                </a:solidFill>
              </a:rPr>
              <a:t>(</a:t>
            </a:r>
            <a:r>
              <a:rPr lang="fi-FI" kern="1200" dirty="0"/>
              <a:t>johon mennessä molempien ryhmien koehenkilöt olivat saaneet avointa denosumabia </a:t>
            </a:r>
            <a:r>
              <a:rPr lang="fi-FI" kern="1200" noProof="0" dirty="0">
                <a:solidFill>
                  <a:srgbClr val="777777"/>
                </a:solidFill>
              </a:rPr>
              <a:t>12 </a:t>
            </a:r>
            <a:r>
              <a:rPr lang="fi-FI" kern="1200" dirty="0"/>
              <a:t>ja </a:t>
            </a:r>
            <a:r>
              <a:rPr lang="fi-FI" kern="1200" noProof="0" dirty="0">
                <a:solidFill>
                  <a:srgbClr val="777777"/>
                </a:solidFill>
              </a:rPr>
              <a:t>24 </a:t>
            </a:r>
            <a:r>
              <a:rPr lang="fi-FI" kern="1200" dirty="0"/>
              <a:t>kuukauden ajan</a:t>
            </a:r>
            <a:r>
              <a:rPr lang="fi-FI" kern="1200" noProof="0" dirty="0">
                <a:solidFill>
                  <a:srgbClr val="777777"/>
                </a:solidFill>
              </a:rPr>
              <a:t>) </a:t>
            </a:r>
            <a:r>
              <a:rPr lang="fi-FI" kern="1200" dirty="0"/>
              <a:t>perustuen Mantel-Haenszel-menetelmään, joka </a:t>
            </a:r>
            <a:r>
              <a:rPr lang="fi-FI" kern="1200" noProof="0" dirty="0">
                <a:solidFill>
                  <a:srgbClr val="777777"/>
                </a:solidFill>
              </a:rPr>
              <a:t>on </a:t>
            </a:r>
            <a:r>
              <a:rPr lang="fi-FI" kern="1200" dirty="0"/>
              <a:t>mukautettu iän ja yleisten nikamamurtumien kerrostumismuuttujien mukaan</a:t>
            </a:r>
            <a:r>
              <a:rPr lang="fi-FI" kern="1200" noProof="0" dirty="0">
                <a:solidFill>
                  <a:srgbClr val="777777"/>
                </a:solidFill>
              </a:rPr>
              <a:t>. </a:t>
            </a:r>
            <a:r>
              <a:rPr lang="fi-FI" kern="1200" dirty="0"/>
              <a:t>p-arvot perustuivat logistiseen regressiomalliin, joka oli mukautettu iän ja yleisten nikamamurtumien kerrostumismuuttujien mukaan</a:t>
            </a:r>
            <a:r>
              <a:rPr lang="fi-FI" kern="1200" noProof="0" dirty="0">
                <a:solidFill>
                  <a:srgbClr val="777777"/>
                </a:solidFill>
              </a:rPr>
              <a:t>. </a:t>
            </a:r>
            <a:r>
              <a:rPr lang="fi-FI" kern="1200" dirty="0"/>
              <a:t>p-arvot 12 kuukauden ja 24 kuukauden jaksoille ovat tarkistettuja arvoja</a:t>
            </a:r>
            <a:r>
              <a:rPr lang="fi-FI" kern="1200" noProof="0" dirty="0">
                <a:solidFill>
                  <a:srgbClr val="777777"/>
                </a:solidFill>
              </a:rPr>
              <a:t>, </a:t>
            </a:r>
            <a:r>
              <a:rPr lang="fi-FI" kern="1200" dirty="0"/>
              <a:t>jotka perustuvat peräkkäiseen testausmenettelyyn ja nimellisarvot 36 kuukaudelle ilman kerrannaissäätöä</a:t>
            </a:r>
            <a:r>
              <a:rPr lang="fi-FI" kern="1200" noProof="0" dirty="0">
                <a:solidFill>
                  <a:srgbClr val="777777"/>
                </a:solidFill>
              </a:rPr>
              <a:t>. </a:t>
            </a:r>
            <a:r>
              <a:rPr lang="fi-FI" kern="1200" dirty="0"/>
              <a:t>12 kuukauden ja 24 kuukauden jaksoilta näytettävät tiedot ovat alkuperäisen analyysin mukaisia</a:t>
            </a:r>
            <a:r>
              <a:rPr lang="fi-FI" kern="1200" noProof="0" dirty="0">
                <a:solidFill>
                  <a:srgbClr val="777777"/>
                </a:solidFill>
              </a:rPr>
              <a:t>.</a:t>
            </a:r>
            <a:r>
              <a:rPr lang="fi-FI" kern="1200" dirty="0"/>
              <a:t>​
</a:t>
            </a:r>
            <a:r>
              <a:rPr lang="fi-FI" kern="1200" noProof="0" dirty="0">
                <a:solidFill>
                  <a:srgbClr val="777777"/>
                </a:solidFill>
              </a:rPr>
              <a:t>n = </a:t>
            </a:r>
            <a:r>
              <a:rPr lang="fi-FI" kern="1200" dirty="0"/>
              <a:t>murtumia saaneiden koehenkilöiden lukumäärä</a:t>
            </a:r>
            <a:r>
              <a:rPr lang="fi-FI" kern="1200" noProof="0" dirty="0">
                <a:solidFill>
                  <a:srgbClr val="777777"/>
                </a:solidFill>
              </a:rPr>
              <a:t>; N1 = </a:t>
            </a:r>
            <a:r>
              <a:rPr lang="fi-FI" kern="1200" dirty="0"/>
              <a:t>koehenkilöiden lukumäärä analyysisarjassa</a:t>
            </a:r>
            <a:r>
              <a:rPr lang="fi-FI" kern="1200" noProof="0" dirty="0">
                <a:solidFill>
                  <a:srgbClr val="777777"/>
                </a:solidFill>
              </a:rPr>
              <a:t>; RRR = </a:t>
            </a:r>
            <a:r>
              <a:rPr lang="fi-FI" kern="1200" dirty="0"/>
              <a:t>suhteellinen riskin vähentäminen</a:t>
            </a:r>
            <a:r>
              <a:rPr lang="fi-FI" kern="1200" noProof="0" dirty="0">
                <a:solidFill>
                  <a:srgbClr val="777777"/>
                </a:solidFill>
              </a:rPr>
              <a:t>.</a:t>
            </a:r>
            <a:endParaRPr lang="fi-FI" dirty="0"/>
          </a:p>
          <a:p>
            <a:pPr defTabSz="457200"/>
            <a:r>
              <a:rPr lang="fi-FI" dirty="0">
                <a:cs typeface="Arial"/>
              </a:rPr>
              <a:t>Mukaeltu</a:t>
            </a:r>
            <a:r>
              <a:rPr lang="fi-FI" noProof="0" dirty="0">
                <a:solidFill>
                  <a:srgbClr val="777777"/>
                </a:solidFill>
                <a:cs typeface="Arial"/>
              </a:rPr>
              <a:t>: Lewiecki EM, ym</a:t>
            </a:r>
            <a:r>
              <a:rPr lang="fi-FI" i="1" noProof="0" dirty="0">
                <a:solidFill>
                  <a:srgbClr val="777777"/>
                </a:solidFill>
                <a:cs typeface="Arial"/>
              </a:rPr>
              <a:t>. J Bone Miner Res</a:t>
            </a:r>
            <a:r>
              <a:rPr lang="fi-FI" noProof="0" dirty="0">
                <a:solidFill>
                  <a:srgbClr val="777777"/>
                </a:solidFill>
                <a:cs typeface="Arial"/>
              </a:rPr>
              <a:t> 2019;34:419–28.</a:t>
            </a:r>
            <a:endParaRPr lang="fi-FI" i="1" noProof="0" dirty="0">
              <a:solidFill>
                <a:srgbClr val="777777"/>
              </a:solidFill>
              <a:cs typeface="Arial"/>
            </a:endParaRPr>
          </a:p>
        </p:txBody>
      </p:sp>
      <p:sp>
        <p:nvSpPr>
          <p:cNvPr id="8" name="Rectangle 92">
            <a:extLst>
              <a:ext uri="{FF2B5EF4-FFF2-40B4-BE49-F238E27FC236}">
                <a16:creationId xmlns:a16="http://schemas.microsoft.com/office/drawing/2014/main" id="{74357F0D-99E6-3848-86C4-2A743F907AA4}"/>
              </a:ext>
            </a:extLst>
          </p:cNvPr>
          <p:cNvSpPr>
            <a:spLocks noChangeArrowheads="1"/>
          </p:cNvSpPr>
          <p:nvPr/>
        </p:nvSpPr>
        <p:spPr bwMode="auto">
          <a:xfrm>
            <a:off x="4251101" y="5359602"/>
            <a:ext cx="697844"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60000"/>
              </a:spcBef>
              <a:buClr>
                <a:srgbClr val="FFFF00"/>
              </a:buClr>
              <a:buSzPct val="110000"/>
              <a:buFont typeface="Wingdings" pitchFamily="2" charset="2"/>
              <a:buChar char="§"/>
              <a:defRPr sz="2400" b="1">
                <a:solidFill>
                  <a:schemeClr val="tx1"/>
                </a:solidFill>
                <a:latin typeface="Arial" pitchFamily="34" charset="0"/>
                <a:ea typeface="ＭＳ Ｐゴシック" pitchFamily="34" charset="-128"/>
              </a:defRPr>
            </a:lvl1pPr>
            <a:lvl2pPr marL="37931725" indent="-37474525" eaLnBrk="0" hangingPunct="0">
              <a:spcBef>
                <a:spcPct val="20000"/>
              </a:spcBef>
              <a:buClr>
                <a:srgbClr val="FFFF00"/>
              </a:buClr>
              <a:buSzPct val="130000"/>
              <a:buFont typeface="Times New Roman" pitchFamily="18" charset="0"/>
              <a:buChar char="–"/>
              <a:defRPr sz="2000" b="1">
                <a:solidFill>
                  <a:schemeClr val="tx1"/>
                </a:solidFill>
                <a:latin typeface="Arial" pitchFamily="34" charset="0"/>
                <a:ea typeface="ＭＳ Ｐゴシック" pitchFamily="34" charset="-128"/>
              </a:defRPr>
            </a:lvl2pPr>
            <a:lvl3pPr marL="1143000" indent="-228600" eaLnBrk="0" hangingPunct="0">
              <a:spcBef>
                <a:spcPct val="20000"/>
              </a:spcBef>
              <a:buClr>
                <a:srgbClr val="FFFF00"/>
              </a:buClr>
              <a:buSzPct val="110000"/>
              <a:buChar char="•"/>
              <a:defRPr b="1">
                <a:solidFill>
                  <a:schemeClr val="tx1"/>
                </a:solidFill>
                <a:latin typeface="Arial" pitchFamily="34" charset="0"/>
                <a:ea typeface="ＭＳ Ｐゴシック" pitchFamily="34" charset="-128"/>
              </a:defRPr>
            </a:lvl3pPr>
            <a:lvl4pPr marL="16002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4pPr>
            <a:lvl5pPr marL="20574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buClrTx/>
              <a:buSzTx/>
              <a:buNone/>
              <a:defRPr/>
            </a:pPr>
            <a:r>
              <a:rPr lang="fi-FI" altLang="en-US" sz="1050" b="0" dirty="0">
                <a:solidFill>
                  <a:srgbClr val="636363"/>
                </a:solidFill>
              </a:rPr>
              <a:t>16/3321</a:t>
            </a:r>
          </a:p>
        </p:txBody>
      </p:sp>
      <p:sp>
        <p:nvSpPr>
          <p:cNvPr id="26" name="Rectangle 92">
            <a:extLst>
              <a:ext uri="{FF2B5EF4-FFF2-40B4-BE49-F238E27FC236}">
                <a16:creationId xmlns:a16="http://schemas.microsoft.com/office/drawing/2014/main" id="{A5F08CDF-BF19-B749-8037-E47ADA35DE91}"/>
              </a:ext>
            </a:extLst>
          </p:cNvPr>
          <p:cNvSpPr>
            <a:spLocks noChangeArrowheads="1"/>
          </p:cNvSpPr>
          <p:nvPr/>
        </p:nvSpPr>
        <p:spPr bwMode="auto">
          <a:xfrm>
            <a:off x="8295308" y="5359602"/>
            <a:ext cx="671254"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60000"/>
              </a:spcBef>
              <a:buClr>
                <a:srgbClr val="FFFF00"/>
              </a:buClr>
              <a:buSzPct val="110000"/>
              <a:buFont typeface="Wingdings" pitchFamily="2" charset="2"/>
              <a:buChar char="§"/>
              <a:defRPr sz="2400" b="1">
                <a:solidFill>
                  <a:schemeClr val="tx1"/>
                </a:solidFill>
                <a:latin typeface="Arial" pitchFamily="34" charset="0"/>
                <a:ea typeface="ＭＳ Ｐゴシック" pitchFamily="34" charset="-128"/>
              </a:defRPr>
            </a:lvl1pPr>
            <a:lvl2pPr marL="37931725" indent="-37474525" eaLnBrk="0" hangingPunct="0">
              <a:spcBef>
                <a:spcPct val="20000"/>
              </a:spcBef>
              <a:buClr>
                <a:srgbClr val="FFFF00"/>
              </a:buClr>
              <a:buSzPct val="130000"/>
              <a:buFont typeface="Times New Roman" pitchFamily="18" charset="0"/>
              <a:buChar char="–"/>
              <a:defRPr sz="2000" b="1">
                <a:solidFill>
                  <a:schemeClr val="tx1"/>
                </a:solidFill>
                <a:latin typeface="Arial" pitchFamily="34" charset="0"/>
                <a:ea typeface="ＭＳ Ｐゴシック" pitchFamily="34" charset="-128"/>
              </a:defRPr>
            </a:lvl2pPr>
            <a:lvl3pPr marL="1143000" indent="-228600" eaLnBrk="0" hangingPunct="0">
              <a:spcBef>
                <a:spcPct val="20000"/>
              </a:spcBef>
              <a:buClr>
                <a:srgbClr val="FFFF00"/>
              </a:buClr>
              <a:buSzPct val="110000"/>
              <a:buChar char="•"/>
              <a:defRPr b="1">
                <a:solidFill>
                  <a:schemeClr val="tx1"/>
                </a:solidFill>
                <a:latin typeface="Arial" pitchFamily="34" charset="0"/>
                <a:ea typeface="ＭＳ Ｐゴシック" pitchFamily="34" charset="-128"/>
              </a:defRPr>
            </a:lvl3pPr>
            <a:lvl4pPr marL="16002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4pPr>
            <a:lvl5pPr marL="20574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buClrTx/>
              <a:buSzTx/>
              <a:buNone/>
              <a:defRPr/>
            </a:pPr>
            <a:r>
              <a:rPr lang="fi-FI" altLang="en-US" sz="1050" b="0" dirty="0">
                <a:solidFill>
                  <a:srgbClr val="636363"/>
                </a:solidFill>
              </a:rPr>
              <a:t>94/3327</a:t>
            </a:r>
          </a:p>
        </p:txBody>
      </p:sp>
      <p:sp>
        <p:nvSpPr>
          <p:cNvPr id="28" name="Rectangle 92">
            <a:extLst>
              <a:ext uri="{FF2B5EF4-FFF2-40B4-BE49-F238E27FC236}">
                <a16:creationId xmlns:a16="http://schemas.microsoft.com/office/drawing/2014/main" id="{6142DD40-EDF8-2443-A5BE-6D0F7D3E6C1A}"/>
              </a:ext>
            </a:extLst>
          </p:cNvPr>
          <p:cNvSpPr>
            <a:spLocks noChangeArrowheads="1"/>
          </p:cNvSpPr>
          <p:nvPr/>
        </p:nvSpPr>
        <p:spPr bwMode="auto">
          <a:xfrm>
            <a:off x="5791434" y="5359602"/>
            <a:ext cx="721046"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60000"/>
              </a:spcBef>
              <a:buClr>
                <a:srgbClr val="FFFF00"/>
              </a:buClr>
              <a:buSzPct val="110000"/>
              <a:buFont typeface="Wingdings" pitchFamily="2" charset="2"/>
              <a:buChar char="§"/>
              <a:defRPr sz="2400" b="1">
                <a:solidFill>
                  <a:schemeClr val="tx1"/>
                </a:solidFill>
                <a:latin typeface="Arial" pitchFamily="34" charset="0"/>
                <a:ea typeface="ＭＳ Ｐゴシック" pitchFamily="34" charset="-128"/>
              </a:defRPr>
            </a:lvl1pPr>
            <a:lvl2pPr marL="37931725" indent="-37474525" eaLnBrk="0" hangingPunct="0">
              <a:spcBef>
                <a:spcPct val="20000"/>
              </a:spcBef>
              <a:buClr>
                <a:srgbClr val="FFFF00"/>
              </a:buClr>
              <a:buSzPct val="130000"/>
              <a:buFont typeface="Times New Roman" pitchFamily="18" charset="0"/>
              <a:buChar char="–"/>
              <a:defRPr sz="2000" b="1">
                <a:solidFill>
                  <a:schemeClr val="tx1"/>
                </a:solidFill>
                <a:latin typeface="Arial" pitchFamily="34" charset="0"/>
                <a:ea typeface="ＭＳ Ｐゴシック" pitchFamily="34" charset="-128"/>
              </a:defRPr>
            </a:lvl2pPr>
            <a:lvl3pPr marL="1143000" indent="-228600" eaLnBrk="0" hangingPunct="0">
              <a:spcBef>
                <a:spcPct val="20000"/>
              </a:spcBef>
              <a:buClr>
                <a:srgbClr val="FFFF00"/>
              </a:buClr>
              <a:buSzPct val="110000"/>
              <a:buChar char="•"/>
              <a:defRPr b="1">
                <a:solidFill>
                  <a:schemeClr val="tx1"/>
                </a:solidFill>
                <a:latin typeface="Arial" pitchFamily="34" charset="0"/>
                <a:ea typeface="ＭＳ Ｐゴシック" pitchFamily="34" charset="-128"/>
              </a:defRPr>
            </a:lvl3pPr>
            <a:lvl4pPr marL="16002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4pPr>
            <a:lvl5pPr marL="20574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9pPr>
          </a:lstStyle>
          <a:p>
            <a:pPr algn="ctr" eaLnBrk="1" hangingPunct="1">
              <a:spcBef>
                <a:spcPct val="0"/>
              </a:spcBef>
              <a:buClrTx/>
              <a:buSzTx/>
              <a:buNone/>
              <a:defRPr/>
            </a:pPr>
            <a:r>
              <a:rPr lang="fi-FI" sz="1050" b="0" dirty="0">
                <a:solidFill>
                  <a:srgbClr val="636363"/>
                </a:solidFill>
              </a:rPr>
              <a:t>84/3327 </a:t>
            </a:r>
            <a:endParaRPr lang="fi-FI" altLang="en-US" sz="1050" b="0" dirty="0">
              <a:solidFill>
                <a:srgbClr val="636363"/>
              </a:solidFill>
            </a:endParaRPr>
          </a:p>
        </p:txBody>
      </p:sp>
      <p:sp>
        <p:nvSpPr>
          <p:cNvPr id="56" name="Rectangle 92">
            <a:extLst>
              <a:ext uri="{FF2B5EF4-FFF2-40B4-BE49-F238E27FC236}">
                <a16:creationId xmlns:a16="http://schemas.microsoft.com/office/drawing/2014/main" id="{DB8959E3-B7BC-5A48-B39E-3F7794018559}"/>
              </a:ext>
            </a:extLst>
          </p:cNvPr>
          <p:cNvSpPr>
            <a:spLocks noChangeArrowheads="1"/>
          </p:cNvSpPr>
          <p:nvPr/>
        </p:nvSpPr>
        <p:spPr bwMode="auto">
          <a:xfrm>
            <a:off x="3402677" y="5359602"/>
            <a:ext cx="655282"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60000"/>
              </a:spcBef>
              <a:buClr>
                <a:srgbClr val="FFFF00"/>
              </a:buClr>
              <a:buSzPct val="110000"/>
              <a:buFont typeface="Wingdings" pitchFamily="2" charset="2"/>
              <a:buChar char="§"/>
              <a:defRPr sz="2400" b="1">
                <a:solidFill>
                  <a:schemeClr val="tx1"/>
                </a:solidFill>
                <a:latin typeface="Arial" pitchFamily="34" charset="0"/>
                <a:ea typeface="ＭＳ Ｐゴシック" pitchFamily="34" charset="-128"/>
              </a:defRPr>
            </a:lvl1pPr>
            <a:lvl2pPr marL="37931725" indent="-37474525" eaLnBrk="0" hangingPunct="0">
              <a:spcBef>
                <a:spcPct val="20000"/>
              </a:spcBef>
              <a:buClr>
                <a:srgbClr val="FFFF00"/>
              </a:buClr>
              <a:buSzPct val="130000"/>
              <a:buFont typeface="Times New Roman" pitchFamily="18" charset="0"/>
              <a:buChar char="–"/>
              <a:defRPr sz="2000" b="1">
                <a:solidFill>
                  <a:schemeClr val="tx1"/>
                </a:solidFill>
                <a:latin typeface="Arial" pitchFamily="34" charset="0"/>
                <a:ea typeface="ＭＳ Ｐゴシック" pitchFamily="34" charset="-128"/>
              </a:defRPr>
            </a:lvl2pPr>
            <a:lvl3pPr marL="1143000" indent="-228600" eaLnBrk="0" hangingPunct="0">
              <a:spcBef>
                <a:spcPct val="20000"/>
              </a:spcBef>
              <a:buClr>
                <a:srgbClr val="FFFF00"/>
              </a:buClr>
              <a:buSzPct val="110000"/>
              <a:buChar char="•"/>
              <a:defRPr b="1">
                <a:solidFill>
                  <a:schemeClr val="tx1"/>
                </a:solidFill>
                <a:latin typeface="Arial" pitchFamily="34" charset="0"/>
                <a:ea typeface="ＭＳ Ｐゴシック" pitchFamily="34" charset="-128"/>
              </a:defRPr>
            </a:lvl3pPr>
            <a:lvl4pPr marL="16002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4pPr>
            <a:lvl5pPr marL="20574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buClrTx/>
              <a:buSzTx/>
              <a:buNone/>
              <a:defRPr/>
            </a:pPr>
            <a:r>
              <a:rPr lang="fi-FI" altLang="en-US" sz="1050" b="0" dirty="0">
                <a:solidFill>
                  <a:srgbClr val="636363"/>
                </a:solidFill>
              </a:rPr>
              <a:t>59/3322</a:t>
            </a:r>
          </a:p>
        </p:txBody>
      </p:sp>
      <p:sp>
        <p:nvSpPr>
          <p:cNvPr id="57" name="Rectangle 92">
            <a:extLst>
              <a:ext uri="{FF2B5EF4-FFF2-40B4-BE49-F238E27FC236}">
                <a16:creationId xmlns:a16="http://schemas.microsoft.com/office/drawing/2014/main" id="{034A22F1-62FF-D542-8469-5B764D5A57A5}"/>
              </a:ext>
            </a:extLst>
          </p:cNvPr>
          <p:cNvSpPr>
            <a:spLocks noChangeArrowheads="1"/>
          </p:cNvSpPr>
          <p:nvPr/>
        </p:nvSpPr>
        <p:spPr bwMode="auto">
          <a:xfrm>
            <a:off x="6675042" y="5359602"/>
            <a:ext cx="740256"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60000"/>
              </a:spcBef>
              <a:buClr>
                <a:srgbClr val="FFFF00"/>
              </a:buClr>
              <a:buSzPct val="110000"/>
              <a:buFont typeface="Wingdings" pitchFamily="2" charset="2"/>
              <a:buChar char="§"/>
              <a:defRPr sz="2400" b="1">
                <a:solidFill>
                  <a:schemeClr val="tx1"/>
                </a:solidFill>
                <a:latin typeface="Arial" pitchFamily="34" charset="0"/>
                <a:ea typeface="ＭＳ Ｐゴシック" pitchFamily="34" charset="-128"/>
              </a:defRPr>
            </a:lvl1pPr>
            <a:lvl2pPr marL="37931725" indent="-37474525" eaLnBrk="0" hangingPunct="0">
              <a:spcBef>
                <a:spcPct val="20000"/>
              </a:spcBef>
              <a:buClr>
                <a:srgbClr val="FFFF00"/>
              </a:buClr>
              <a:buSzPct val="130000"/>
              <a:buFont typeface="Times New Roman" pitchFamily="18" charset="0"/>
              <a:buChar char="–"/>
              <a:defRPr sz="2000" b="1">
                <a:solidFill>
                  <a:schemeClr val="tx1"/>
                </a:solidFill>
                <a:latin typeface="Arial" pitchFamily="34" charset="0"/>
                <a:ea typeface="ＭＳ Ｐゴシック" pitchFamily="34" charset="-128"/>
              </a:defRPr>
            </a:lvl2pPr>
            <a:lvl3pPr marL="1143000" indent="-228600" eaLnBrk="0" hangingPunct="0">
              <a:spcBef>
                <a:spcPct val="20000"/>
              </a:spcBef>
              <a:buClr>
                <a:srgbClr val="FFFF00"/>
              </a:buClr>
              <a:buSzPct val="110000"/>
              <a:buChar char="•"/>
              <a:defRPr b="1">
                <a:solidFill>
                  <a:schemeClr val="tx1"/>
                </a:solidFill>
                <a:latin typeface="Arial" pitchFamily="34" charset="0"/>
                <a:ea typeface="ＭＳ Ｐゴシック" pitchFamily="34" charset="-128"/>
              </a:defRPr>
            </a:lvl3pPr>
            <a:lvl4pPr marL="16002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4pPr>
            <a:lvl5pPr marL="20574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9pPr>
          </a:lstStyle>
          <a:p>
            <a:pPr algn="ctr" eaLnBrk="1" hangingPunct="1">
              <a:spcBef>
                <a:spcPct val="0"/>
              </a:spcBef>
              <a:buClrTx/>
              <a:buSzTx/>
              <a:buNone/>
              <a:defRPr/>
            </a:pPr>
            <a:r>
              <a:rPr lang="fi-FI" sz="1050" b="0" dirty="0">
                <a:solidFill>
                  <a:srgbClr val="636363"/>
                </a:solidFill>
              </a:rPr>
              <a:t>21/3325 </a:t>
            </a:r>
            <a:endParaRPr lang="fi-FI" altLang="en-US" sz="1050" b="0" dirty="0">
              <a:solidFill>
                <a:srgbClr val="636363"/>
              </a:solidFill>
            </a:endParaRPr>
          </a:p>
        </p:txBody>
      </p:sp>
      <p:sp>
        <p:nvSpPr>
          <p:cNvPr id="58" name="Rectangle 92">
            <a:extLst>
              <a:ext uri="{FF2B5EF4-FFF2-40B4-BE49-F238E27FC236}">
                <a16:creationId xmlns:a16="http://schemas.microsoft.com/office/drawing/2014/main" id="{6A113A07-3ACA-0F46-AE19-8A02D31998EE}"/>
              </a:ext>
            </a:extLst>
          </p:cNvPr>
          <p:cNvSpPr>
            <a:spLocks noChangeArrowheads="1"/>
          </p:cNvSpPr>
          <p:nvPr/>
        </p:nvSpPr>
        <p:spPr bwMode="auto">
          <a:xfrm>
            <a:off x="9167447" y="5359602"/>
            <a:ext cx="691094"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60000"/>
              </a:spcBef>
              <a:buClr>
                <a:srgbClr val="FFFF00"/>
              </a:buClr>
              <a:buSzPct val="110000"/>
              <a:buFont typeface="Wingdings" pitchFamily="2" charset="2"/>
              <a:buChar char="§"/>
              <a:defRPr sz="2400" b="1">
                <a:solidFill>
                  <a:schemeClr val="tx1"/>
                </a:solidFill>
                <a:latin typeface="Arial" pitchFamily="34" charset="0"/>
                <a:ea typeface="ＭＳ Ｐゴシック" pitchFamily="34" charset="-128"/>
              </a:defRPr>
            </a:lvl1pPr>
            <a:lvl2pPr marL="37931725" indent="-37474525" eaLnBrk="0" hangingPunct="0">
              <a:spcBef>
                <a:spcPct val="20000"/>
              </a:spcBef>
              <a:buClr>
                <a:srgbClr val="FFFF00"/>
              </a:buClr>
              <a:buSzPct val="130000"/>
              <a:buFont typeface="Times New Roman" pitchFamily="18" charset="0"/>
              <a:buChar char="–"/>
              <a:defRPr sz="2000" b="1">
                <a:solidFill>
                  <a:schemeClr val="tx1"/>
                </a:solidFill>
                <a:latin typeface="Arial" pitchFamily="34" charset="0"/>
                <a:ea typeface="ＭＳ Ｐゴシック" pitchFamily="34" charset="-128"/>
              </a:defRPr>
            </a:lvl2pPr>
            <a:lvl3pPr marL="1143000" indent="-228600" eaLnBrk="0" hangingPunct="0">
              <a:spcBef>
                <a:spcPct val="20000"/>
              </a:spcBef>
              <a:buClr>
                <a:srgbClr val="FFFF00"/>
              </a:buClr>
              <a:buSzPct val="110000"/>
              <a:buChar char="•"/>
              <a:defRPr b="1">
                <a:solidFill>
                  <a:schemeClr val="tx1"/>
                </a:solidFill>
                <a:latin typeface="Arial" pitchFamily="34" charset="0"/>
                <a:ea typeface="ＭＳ Ｐゴシック" pitchFamily="34" charset="-128"/>
              </a:defRPr>
            </a:lvl3pPr>
            <a:lvl4pPr marL="16002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4pPr>
            <a:lvl5pPr marL="20574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buClrTx/>
              <a:buSzTx/>
              <a:buNone/>
              <a:defRPr/>
            </a:pPr>
            <a:r>
              <a:rPr lang="fi-FI" altLang="en-US" sz="1050" b="0" dirty="0">
                <a:solidFill>
                  <a:srgbClr val="636363"/>
                </a:solidFill>
              </a:rPr>
              <a:t>32/3327</a:t>
            </a:r>
          </a:p>
        </p:txBody>
      </p:sp>
      <p:sp>
        <p:nvSpPr>
          <p:cNvPr id="249" name="Rectangle 86">
            <a:extLst>
              <a:ext uri="{FF2B5EF4-FFF2-40B4-BE49-F238E27FC236}">
                <a16:creationId xmlns:a16="http://schemas.microsoft.com/office/drawing/2014/main" id="{FE63E8A7-6DB4-4D12-B9BF-8DD75C2165CB}"/>
              </a:ext>
            </a:extLst>
          </p:cNvPr>
          <p:cNvSpPr>
            <a:spLocks noChangeArrowheads="1"/>
          </p:cNvSpPr>
          <p:nvPr/>
        </p:nvSpPr>
        <p:spPr bwMode="auto">
          <a:xfrm>
            <a:off x="2482929" y="5359602"/>
            <a:ext cx="498504"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60000"/>
              </a:spcBef>
              <a:buClr>
                <a:srgbClr val="FFFF00"/>
              </a:buClr>
              <a:buSzPct val="110000"/>
              <a:buFont typeface="Wingdings" pitchFamily="2" charset="2"/>
              <a:buChar char="§"/>
              <a:defRPr sz="2400" b="1">
                <a:solidFill>
                  <a:schemeClr val="tx1"/>
                </a:solidFill>
                <a:latin typeface="Arial" pitchFamily="34" charset="0"/>
                <a:ea typeface="ＭＳ Ｐゴシック" pitchFamily="34" charset="-128"/>
              </a:defRPr>
            </a:lvl1pPr>
            <a:lvl2pPr marL="37931725" indent="-37474525" eaLnBrk="0" hangingPunct="0">
              <a:spcBef>
                <a:spcPct val="20000"/>
              </a:spcBef>
              <a:buClr>
                <a:srgbClr val="FFFF00"/>
              </a:buClr>
              <a:buSzPct val="130000"/>
              <a:buFont typeface="Times New Roman" pitchFamily="18" charset="0"/>
              <a:buChar char="–"/>
              <a:defRPr sz="2000" b="1">
                <a:solidFill>
                  <a:schemeClr val="tx1"/>
                </a:solidFill>
                <a:latin typeface="Arial" pitchFamily="34" charset="0"/>
                <a:ea typeface="ＭＳ Ｐゴシック" pitchFamily="34" charset="-128"/>
              </a:defRPr>
            </a:lvl2pPr>
            <a:lvl3pPr marL="1143000" indent="-228600" eaLnBrk="0" hangingPunct="0">
              <a:spcBef>
                <a:spcPct val="20000"/>
              </a:spcBef>
              <a:buClr>
                <a:srgbClr val="FFFF00"/>
              </a:buClr>
              <a:buSzPct val="110000"/>
              <a:buChar char="•"/>
              <a:defRPr b="1">
                <a:solidFill>
                  <a:schemeClr val="tx1"/>
                </a:solidFill>
                <a:latin typeface="Arial" pitchFamily="34" charset="0"/>
                <a:ea typeface="ＭＳ Ｐゴシック" pitchFamily="34" charset="-128"/>
              </a:defRPr>
            </a:lvl3pPr>
            <a:lvl4pPr marL="16002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4pPr>
            <a:lvl5pPr marL="20574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9pPr>
          </a:lstStyle>
          <a:p>
            <a:pPr algn="r" eaLnBrk="1" fontAlgn="base" hangingPunct="1">
              <a:spcBef>
                <a:spcPct val="0"/>
              </a:spcBef>
              <a:spcAft>
                <a:spcPct val="0"/>
              </a:spcAft>
              <a:buClrTx/>
              <a:buSzTx/>
              <a:buNone/>
              <a:defRPr/>
            </a:pPr>
            <a:r>
              <a:rPr lang="fi-FI" altLang="en-US" sz="1050" b="0" kern="0" dirty="0">
                <a:solidFill>
                  <a:srgbClr val="636363"/>
                </a:solidFill>
              </a:rPr>
              <a:t>n/N1 =</a:t>
            </a:r>
          </a:p>
        </p:txBody>
      </p:sp>
      <p:grpSp>
        <p:nvGrpSpPr>
          <p:cNvPr id="7" name="Group 6">
            <a:extLst>
              <a:ext uri="{FF2B5EF4-FFF2-40B4-BE49-F238E27FC236}">
                <a16:creationId xmlns:a16="http://schemas.microsoft.com/office/drawing/2014/main" id="{F8F1C93A-81FD-FC70-5971-BF36647B1EBA}"/>
              </a:ext>
            </a:extLst>
          </p:cNvPr>
          <p:cNvGrpSpPr/>
          <p:nvPr/>
        </p:nvGrpSpPr>
        <p:grpSpPr>
          <a:xfrm>
            <a:off x="2299939" y="1253554"/>
            <a:ext cx="8017973" cy="4032297"/>
            <a:chOff x="2299939" y="1253554"/>
            <a:chExt cx="8017973" cy="4032297"/>
          </a:xfrm>
        </p:grpSpPr>
        <p:grpSp>
          <p:nvGrpSpPr>
            <p:cNvPr id="5" name="Group 4">
              <a:extLst>
                <a:ext uri="{FF2B5EF4-FFF2-40B4-BE49-F238E27FC236}">
                  <a16:creationId xmlns:a16="http://schemas.microsoft.com/office/drawing/2014/main" id="{15586058-E87A-6CE2-AAD8-694660C97BB8}"/>
                </a:ext>
              </a:extLst>
            </p:cNvPr>
            <p:cNvGrpSpPr/>
            <p:nvPr/>
          </p:nvGrpSpPr>
          <p:grpSpPr>
            <a:xfrm>
              <a:off x="2299939" y="1253554"/>
              <a:ext cx="8017973" cy="4032297"/>
              <a:chOff x="2299939" y="1253554"/>
              <a:chExt cx="8017973" cy="4032297"/>
            </a:xfrm>
          </p:grpSpPr>
          <p:graphicFrame>
            <p:nvGraphicFramePr>
              <p:cNvPr id="253" name="Chart 252">
                <a:extLst>
                  <a:ext uri="{FF2B5EF4-FFF2-40B4-BE49-F238E27FC236}">
                    <a16:creationId xmlns:a16="http://schemas.microsoft.com/office/drawing/2014/main" id="{02838C30-267E-4A1D-90CE-D21E8046C199}"/>
                  </a:ext>
                </a:extLst>
              </p:cNvPr>
              <p:cNvGraphicFramePr/>
              <p:nvPr/>
            </p:nvGraphicFramePr>
            <p:xfrm>
              <a:off x="2667980" y="1282437"/>
              <a:ext cx="7649932"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94" name="TextBox 93">
                <a:extLst>
                  <a:ext uri="{FF2B5EF4-FFF2-40B4-BE49-F238E27FC236}">
                    <a16:creationId xmlns:a16="http://schemas.microsoft.com/office/drawing/2014/main" id="{565B122C-4B7F-FA4A-A985-68E2D97195A8}"/>
                  </a:ext>
                </a:extLst>
              </p:cNvPr>
              <p:cNvSpPr txBox="1"/>
              <p:nvPr/>
            </p:nvSpPr>
            <p:spPr>
              <a:xfrm>
                <a:off x="5765739" y="5008852"/>
                <a:ext cx="1747594" cy="276999"/>
              </a:xfrm>
              <a:prstGeom prst="rect">
                <a:avLst/>
              </a:prstGeom>
              <a:noFill/>
            </p:spPr>
            <p:txBody>
              <a:bodyPr wrap="none" lIns="91440" tIns="45720" rIns="91440" bIns="45720" rtlCol="0" anchor="t">
                <a:spAutoFit/>
              </a:bodyPr>
              <a:lstStyle/>
              <a:p>
                <a:pPr algn="ctr">
                  <a:defRPr/>
                </a:pPr>
                <a:r>
                  <a:rPr lang="fi-FI" sz="1200" b="1" kern="0" dirty="0">
                    <a:solidFill>
                      <a:srgbClr val="636363"/>
                    </a:solidFill>
                    <a:latin typeface="Arial"/>
                  </a:rPr>
                  <a:t>Uusi nikamamurtuma</a:t>
                </a:r>
              </a:p>
            </p:txBody>
          </p:sp>
          <p:grpSp>
            <p:nvGrpSpPr>
              <p:cNvPr id="3" name="Group 2">
                <a:extLst>
                  <a:ext uri="{FF2B5EF4-FFF2-40B4-BE49-F238E27FC236}">
                    <a16:creationId xmlns:a16="http://schemas.microsoft.com/office/drawing/2014/main" id="{DC0A64F4-F339-4BA3-3E1C-FA146003225A}"/>
                  </a:ext>
                </a:extLst>
              </p:cNvPr>
              <p:cNvGrpSpPr/>
              <p:nvPr/>
            </p:nvGrpSpPr>
            <p:grpSpPr>
              <a:xfrm>
                <a:off x="2299939" y="1253554"/>
                <a:ext cx="7506093" cy="3791685"/>
                <a:chOff x="2299939" y="1253554"/>
                <a:chExt cx="7506093" cy="3791685"/>
              </a:xfrm>
            </p:grpSpPr>
            <p:sp>
              <p:nvSpPr>
                <p:cNvPr id="60" name="TextBox 59">
                  <a:extLst>
                    <a:ext uri="{FF2B5EF4-FFF2-40B4-BE49-F238E27FC236}">
                      <a16:creationId xmlns:a16="http://schemas.microsoft.com/office/drawing/2014/main" id="{22D59B2D-E29A-4C63-9636-CEFB9D2843BF}"/>
                    </a:ext>
                  </a:extLst>
                </p:cNvPr>
                <p:cNvSpPr txBox="1"/>
                <p:nvPr/>
              </p:nvSpPr>
              <p:spPr>
                <a:xfrm>
                  <a:off x="3801448" y="4783629"/>
                  <a:ext cx="537327" cy="261610"/>
                </a:xfrm>
                <a:prstGeom prst="rect">
                  <a:avLst/>
                </a:prstGeom>
                <a:noFill/>
              </p:spPr>
              <p:txBody>
                <a:bodyPr wrap="none" lIns="91440" tIns="45720" rIns="91440" bIns="45720" rtlCol="0" anchor="t">
                  <a:spAutoFit/>
                </a:bodyPr>
                <a:lstStyle/>
                <a:p>
                  <a:pPr defTabSz="1219170">
                    <a:defRPr/>
                  </a:pPr>
                  <a:r>
                    <a:rPr lang="fi-FI" sz="1100" b="1" kern="0" dirty="0">
                      <a:solidFill>
                        <a:srgbClr val="636363"/>
                      </a:solidFill>
                      <a:latin typeface="Arial"/>
                    </a:rPr>
                    <a:t>12 kk</a:t>
                  </a:r>
                  <a:endParaRPr lang="fi-FI" dirty="0"/>
                </a:p>
              </p:txBody>
            </p:sp>
            <p:sp>
              <p:nvSpPr>
                <p:cNvPr id="61" name="TextBox 60">
                  <a:extLst>
                    <a:ext uri="{FF2B5EF4-FFF2-40B4-BE49-F238E27FC236}">
                      <a16:creationId xmlns:a16="http://schemas.microsoft.com/office/drawing/2014/main" id="{F6406AF4-DD47-4A82-9D5A-BF5297727187}"/>
                    </a:ext>
                  </a:extLst>
                </p:cNvPr>
                <p:cNvSpPr txBox="1"/>
                <p:nvPr/>
              </p:nvSpPr>
              <p:spPr>
                <a:xfrm>
                  <a:off x="6221527" y="4783629"/>
                  <a:ext cx="537327" cy="261610"/>
                </a:xfrm>
                <a:prstGeom prst="rect">
                  <a:avLst/>
                </a:prstGeom>
                <a:noFill/>
              </p:spPr>
              <p:txBody>
                <a:bodyPr wrap="none" lIns="91440" tIns="45720" rIns="91440" bIns="45720" rtlCol="0" anchor="t">
                  <a:spAutoFit/>
                </a:bodyPr>
                <a:lstStyle/>
                <a:p>
                  <a:pPr defTabSz="1219170">
                    <a:defRPr/>
                  </a:pPr>
                  <a:r>
                    <a:rPr lang="fi-FI" sz="1100" b="1" kern="0" dirty="0">
                      <a:solidFill>
                        <a:srgbClr val="636363"/>
                      </a:solidFill>
                      <a:latin typeface="Arial"/>
                    </a:rPr>
                    <a:t>24 kk</a:t>
                  </a:r>
                  <a:endParaRPr lang="fi-FI" dirty="0"/>
                </a:p>
              </p:txBody>
            </p:sp>
            <p:sp>
              <p:nvSpPr>
                <p:cNvPr id="62" name="TextBox 61">
                  <a:extLst>
                    <a:ext uri="{FF2B5EF4-FFF2-40B4-BE49-F238E27FC236}">
                      <a16:creationId xmlns:a16="http://schemas.microsoft.com/office/drawing/2014/main" id="{4E954A43-9988-40C1-A966-C14686753C86}"/>
                    </a:ext>
                  </a:extLst>
                </p:cNvPr>
                <p:cNvSpPr txBox="1"/>
                <p:nvPr/>
              </p:nvSpPr>
              <p:spPr>
                <a:xfrm>
                  <a:off x="8630936" y="4783629"/>
                  <a:ext cx="537327" cy="261610"/>
                </a:xfrm>
                <a:prstGeom prst="rect">
                  <a:avLst/>
                </a:prstGeom>
                <a:noFill/>
              </p:spPr>
              <p:txBody>
                <a:bodyPr wrap="none" lIns="91440" tIns="45720" rIns="91440" bIns="45720" rtlCol="0" anchor="t">
                  <a:spAutoFit/>
                </a:bodyPr>
                <a:lstStyle/>
                <a:p>
                  <a:pPr defTabSz="1219170">
                    <a:defRPr/>
                  </a:pPr>
                  <a:r>
                    <a:rPr lang="fi-FI" sz="1100" b="1" kern="0" dirty="0">
                      <a:solidFill>
                        <a:srgbClr val="636363"/>
                      </a:solidFill>
                      <a:latin typeface="Arial"/>
                    </a:rPr>
                    <a:t>36 kk</a:t>
                  </a:r>
                  <a:endParaRPr lang="fi-FI" dirty="0"/>
                </a:p>
              </p:txBody>
            </p:sp>
            <p:grpSp>
              <p:nvGrpSpPr>
                <p:cNvPr id="208" name="Group 207">
                  <a:extLst>
                    <a:ext uri="{FF2B5EF4-FFF2-40B4-BE49-F238E27FC236}">
                      <a16:creationId xmlns:a16="http://schemas.microsoft.com/office/drawing/2014/main" id="{76FA04AE-4DFC-4CCC-A227-5F9C475ECE0A}"/>
                    </a:ext>
                  </a:extLst>
                </p:cNvPr>
                <p:cNvGrpSpPr/>
                <p:nvPr/>
              </p:nvGrpSpPr>
              <p:grpSpPr>
                <a:xfrm>
                  <a:off x="2645351" y="2038803"/>
                  <a:ext cx="330301" cy="2931911"/>
                  <a:chOff x="686961" y="2085187"/>
                  <a:chExt cx="330301" cy="3322832"/>
                </a:xfrm>
              </p:grpSpPr>
              <p:sp>
                <p:nvSpPr>
                  <p:cNvPr id="243" name="Rectangle 242">
                    <a:extLst>
                      <a:ext uri="{FF2B5EF4-FFF2-40B4-BE49-F238E27FC236}">
                        <a16:creationId xmlns:a16="http://schemas.microsoft.com/office/drawing/2014/main" id="{F1FB8709-19E1-40EB-978A-B9727749B250}"/>
                      </a:ext>
                    </a:extLst>
                  </p:cNvPr>
                  <p:cNvSpPr/>
                  <p:nvPr/>
                </p:nvSpPr>
                <p:spPr bwMode="auto">
                  <a:xfrm>
                    <a:off x="686961" y="2087392"/>
                    <a:ext cx="269624" cy="3320627"/>
                  </a:xfrm>
                  <a:prstGeom prst="rect">
                    <a:avLst/>
                  </a:prstGeom>
                  <a:solidFill>
                    <a:srgbClr val="FFFFFF"/>
                  </a:solidFill>
                  <a:ln w="12700" cap="flat" cmpd="sng" algn="ctr">
                    <a:noFill/>
                    <a:prstDash val="solid"/>
                    <a:round/>
                    <a:headEnd type="none" w="med" len="med"/>
                    <a:tailEnd type="oval" w="med" len="med"/>
                  </a:ln>
                  <a:effectLst/>
                </p:spPr>
                <p:txBody>
                  <a:bodyPr rtlCol="0" anchor="ctr"/>
                  <a:lstStyle/>
                  <a:p>
                    <a:pPr algn="ctr" defTabSz="457200">
                      <a:defRPr/>
                    </a:pPr>
                    <a:endParaRPr lang="fi-FI" sz="1600" kern="0" dirty="0">
                      <a:solidFill>
                        <a:srgbClr val="636363"/>
                      </a:solidFill>
                      <a:latin typeface="Arial"/>
                    </a:endParaRPr>
                  </a:p>
                </p:txBody>
              </p:sp>
              <p:grpSp>
                <p:nvGrpSpPr>
                  <p:cNvPr id="244" name="Group 243">
                    <a:extLst>
                      <a:ext uri="{FF2B5EF4-FFF2-40B4-BE49-F238E27FC236}">
                        <a16:creationId xmlns:a16="http://schemas.microsoft.com/office/drawing/2014/main" id="{8FADA13F-E4EC-4979-B056-F26AEF0B4C59}"/>
                      </a:ext>
                    </a:extLst>
                  </p:cNvPr>
                  <p:cNvGrpSpPr/>
                  <p:nvPr/>
                </p:nvGrpSpPr>
                <p:grpSpPr>
                  <a:xfrm>
                    <a:off x="754048" y="2085187"/>
                    <a:ext cx="263214" cy="3282456"/>
                    <a:chOff x="-64558" y="2085187"/>
                    <a:chExt cx="263214" cy="3282456"/>
                  </a:xfrm>
                </p:grpSpPr>
                <p:sp>
                  <p:nvSpPr>
                    <p:cNvPr id="245" name="TextBox 244">
                      <a:extLst>
                        <a:ext uri="{FF2B5EF4-FFF2-40B4-BE49-F238E27FC236}">
                          <a16:creationId xmlns:a16="http://schemas.microsoft.com/office/drawing/2014/main" id="{84301C1A-5696-4DB4-B65F-CA0F0DBA0073}"/>
                        </a:ext>
                      </a:extLst>
                    </p:cNvPr>
                    <p:cNvSpPr txBox="1"/>
                    <p:nvPr/>
                  </p:nvSpPr>
                  <p:spPr>
                    <a:xfrm>
                      <a:off x="-64557" y="3080509"/>
                      <a:ext cx="263213" cy="296491"/>
                    </a:xfrm>
                    <a:prstGeom prst="rect">
                      <a:avLst/>
                    </a:prstGeom>
                    <a:noFill/>
                    <a:ln>
                      <a:noFill/>
                    </a:ln>
                  </p:spPr>
                  <p:txBody>
                    <a:bodyPr wrap="none" rtlCol="0">
                      <a:spAutoFit/>
                    </a:bodyPr>
                    <a:lstStyle/>
                    <a:p>
                      <a:pPr algn="r">
                        <a:defRPr/>
                      </a:pPr>
                      <a:r>
                        <a:rPr lang="fi-FI" sz="1100" kern="0" dirty="0">
                          <a:solidFill>
                            <a:srgbClr val="636363"/>
                          </a:solidFill>
                          <a:latin typeface="Arial"/>
                        </a:rPr>
                        <a:t>2</a:t>
                      </a:r>
                    </a:p>
                  </p:txBody>
                </p:sp>
                <p:sp>
                  <p:nvSpPr>
                    <p:cNvPr id="246" name="TextBox 245">
                      <a:extLst>
                        <a:ext uri="{FF2B5EF4-FFF2-40B4-BE49-F238E27FC236}">
                          <a16:creationId xmlns:a16="http://schemas.microsoft.com/office/drawing/2014/main" id="{3F14E89B-B4DF-4542-8DC8-D52E07BDAC6F}"/>
                        </a:ext>
                      </a:extLst>
                    </p:cNvPr>
                    <p:cNvSpPr txBox="1"/>
                    <p:nvPr/>
                  </p:nvSpPr>
                  <p:spPr>
                    <a:xfrm>
                      <a:off x="-64557" y="4075831"/>
                      <a:ext cx="263213" cy="296491"/>
                    </a:xfrm>
                    <a:prstGeom prst="rect">
                      <a:avLst/>
                    </a:prstGeom>
                    <a:noFill/>
                    <a:ln>
                      <a:noFill/>
                    </a:ln>
                  </p:spPr>
                  <p:txBody>
                    <a:bodyPr wrap="none" rtlCol="0">
                      <a:spAutoFit/>
                    </a:bodyPr>
                    <a:lstStyle/>
                    <a:p>
                      <a:pPr algn="r">
                        <a:defRPr/>
                      </a:pPr>
                      <a:r>
                        <a:rPr lang="fi-FI" sz="1100" kern="0" dirty="0">
                          <a:solidFill>
                            <a:srgbClr val="636363"/>
                          </a:solidFill>
                          <a:latin typeface="Arial"/>
                        </a:rPr>
                        <a:t>1</a:t>
                      </a:r>
                    </a:p>
                  </p:txBody>
                </p:sp>
                <p:sp>
                  <p:nvSpPr>
                    <p:cNvPr id="247" name="TextBox 246">
                      <a:extLst>
                        <a:ext uri="{FF2B5EF4-FFF2-40B4-BE49-F238E27FC236}">
                          <a16:creationId xmlns:a16="http://schemas.microsoft.com/office/drawing/2014/main" id="{4832039A-A739-4946-A9B6-F48B152DBF7B}"/>
                        </a:ext>
                      </a:extLst>
                    </p:cNvPr>
                    <p:cNvSpPr txBox="1"/>
                    <p:nvPr/>
                  </p:nvSpPr>
                  <p:spPr>
                    <a:xfrm>
                      <a:off x="-64557" y="5071152"/>
                      <a:ext cx="263213" cy="296491"/>
                    </a:xfrm>
                    <a:prstGeom prst="rect">
                      <a:avLst/>
                    </a:prstGeom>
                    <a:noFill/>
                    <a:ln>
                      <a:noFill/>
                    </a:ln>
                  </p:spPr>
                  <p:txBody>
                    <a:bodyPr wrap="none" rtlCol="0">
                      <a:spAutoFit/>
                    </a:bodyPr>
                    <a:lstStyle/>
                    <a:p>
                      <a:pPr algn="r">
                        <a:defRPr/>
                      </a:pPr>
                      <a:r>
                        <a:rPr lang="fi-FI" sz="1100" kern="0" dirty="0">
                          <a:solidFill>
                            <a:srgbClr val="636363"/>
                          </a:solidFill>
                          <a:latin typeface="Arial"/>
                        </a:rPr>
                        <a:t>0</a:t>
                      </a:r>
                    </a:p>
                  </p:txBody>
                </p:sp>
                <p:sp>
                  <p:nvSpPr>
                    <p:cNvPr id="248" name="TextBox 247">
                      <a:extLst>
                        <a:ext uri="{FF2B5EF4-FFF2-40B4-BE49-F238E27FC236}">
                          <a16:creationId xmlns:a16="http://schemas.microsoft.com/office/drawing/2014/main" id="{EF409481-29DC-41A6-B530-C81647568197}"/>
                        </a:ext>
                      </a:extLst>
                    </p:cNvPr>
                    <p:cNvSpPr txBox="1"/>
                    <p:nvPr/>
                  </p:nvSpPr>
                  <p:spPr>
                    <a:xfrm>
                      <a:off x="-64558" y="2085187"/>
                      <a:ext cx="263213" cy="296491"/>
                    </a:xfrm>
                    <a:prstGeom prst="rect">
                      <a:avLst/>
                    </a:prstGeom>
                    <a:noFill/>
                    <a:ln>
                      <a:noFill/>
                    </a:ln>
                  </p:spPr>
                  <p:txBody>
                    <a:bodyPr wrap="none" rtlCol="0">
                      <a:spAutoFit/>
                    </a:bodyPr>
                    <a:lstStyle/>
                    <a:p>
                      <a:pPr algn="r">
                        <a:defRPr/>
                      </a:pPr>
                      <a:r>
                        <a:rPr lang="fi-FI" sz="1100" kern="0" dirty="0">
                          <a:solidFill>
                            <a:srgbClr val="636363"/>
                          </a:solidFill>
                          <a:latin typeface="Arial"/>
                        </a:rPr>
                        <a:t>3</a:t>
                      </a:r>
                    </a:p>
                  </p:txBody>
                </p:sp>
              </p:grpSp>
            </p:grpSp>
            <p:sp>
              <p:nvSpPr>
                <p:cNvPr id="212" name="Text Box 16">
                  <a:extLst>
                    <a:ext uri="{FF2B5EF4-FFF2-40B4-BE49-F238E27FC236}">
                      <a16:creationId xmlns:a16="http://schemas.microsoft.com/office/drawing/2014/main" id="{A0F32077-45FD-4679-A0F1-2E604A774FE5}"/>
                    </a:ext>
                  </a:extLst>
                </p:cNvPr>
                <p:cNvSpPr txBox="1">
                  <a:spLocks noChangeArrowheads="1"/>
                </p:cNvSpPr>
                <p:nvPr/>
              </p:nvSpPr>
              <p:spPr bwMode="auto">
                <a:xfrm>
                  <a:off x="3610888" y="2589867"/>
                  <a:ext cx="1239073"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b">
                  <a:spAutoFit/>
                </a:bodyPr>
                <a:lstStyle>
                  <a:lvl1pPr eaLnBrk="0" hangingPunct="0">
                    <a:spcBef>
                      <a:spcPct val="60000"/>
                    </a:spcBef>
                    <a:buClr>
                      <a:srgbClr val="FFFF00"/>
                    </a:buClr>
                    <a:buSzPct val="110000"/>
                    <a:buFont typeface="Wingdings" pitchFamily="2" charset="2"/>
                    <a:buChar char="§"/>
                    <a:defRPr sz="2400" b="1">
                      <a:solidFill>
                        <a:schemeClr val="tx1"/>
                      </a:solidFill>
                      <a:latin typeface="Arial" pitchFamily="34" charset="0"/>
                      <a:ea typeface="ＭＳ Ｐゴシック" pitchFamily="34" charset="-128"/>
                    </a:defRPr>
                  </a:lvl1pPr>
                  <a:lvl2pPr marL="37931725" indent="-37474525" eaLnBrk="0" hangingPunct="0">
                    <a:spcBef>
                      <a:spcPct val="20000"/>
                    </a:spcBef>
                    <a:buClr>
                      <a:srgbClr val="FFFF00"/>
                    </a:buClr>
                    <a:buSzPct val="130000"/>
                    <a:buFont typeface="Times New Roman" pitchFamily="18" charset="0"/>
                    <a:buChar char="–"/>
                    <a:defRPr sz="2000" b="1">
                      <a:solidFill>
                        <a:schemeClr val="tx1"/>
                      </a:solidFill>
                      <a:latin typeface="Arial" pitchFamily="34" charset="0"/>
                      <a:ea typeface="ＭＳ Ｐゴシック" pitchFamily="34" charset="-128"/>
                    </a:defRPr>
                  </a:lvl2pPr>
                  <a:lvl3pPr marL="1143000" indent="-228600" eaLnBrk="0" hangingPunct="0">
                    <a:spcBef>
                      <a:spcPct val="20000"/>
                    </a:spcBef>
                    <a:buClr>
                      <a:srgbClr val="FFFF00"/>
                    </a:buClr>
                    <a:buSzPct val="110000"/>
                    <a:buChar char="•"/>
                    <a:defRPr b="1">
                      <a:solidFill>
                        <a:schemeClr val="tx1"/>
                      </a:solidFill>
                      <a:latin typeface="Arial" pitchFamily="34" charset="0"/>
                      <a:ea typeface="ＭＳ Ｐゴシック" pitchFamily="34" charset="-128"/>
                    </a:defRPr>
                  </a:lvl3pPr>
                  <a:lvl4pPr marL="16002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4pPr>
                  <a:lvl5pPr marL="20574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9pPr>
                </a:lstStyle>
                <a:p>
                  <a:pPr algn="ctr" eaLnBrk="1" fontAlgn="base" hangingPunct="1">
                    <a:spcBef>
                      <a:spcPts val="0"/>
                    </a:spcBef>
                    <a:spcAft>
                      <a:spcPct val="0"/>
                    </a:spcAft>
                    <a:buClrTx/>
                    <a:buSzTx/>
                    <a:buNone/>
                    <a:defRPr/>
                  </a:pPr>
                  <a:r>
                    <a:rPr lang="fi-FI" altLang="en-US" sz="1100" kern="0" dirty="0">
                      <a:solidFill>
                        <a:srgbClr val="636363"/>
                      </a:solidFill>
                      <a:latin typeface="Arial"/>
                      <a:ea typeface="ＭＳ Ｐゴシック"/>
                      <a:cs typeface="Arial"/>
                    </a:rPr>
                    <a:t>RRR = 73%</a:t>
                  </a:r>
                </a:p>
                <a:p>
                  <a:pPr algn="ctr" eaLnBrk="1" fontAlgn="base" hangingPunct="1">
                    <a:spcBef>
                      <a:spcPts val="0"/>
                    </a:spcBef>
                    <a:spcAft>
                      <a:spcPct val="0"/>
                    </a:spcAft>
                    <a:buClrTx/>
                    <a:buSzTx/>
                    <a:buNone/>
                    <a:defRPr/>
                  </a:pPr>
                  <a:r>
                    <a:rPr lang="fi-FI" altLang="en-US" sz="1100" kern="0" dirty="0">
                      <a:solidFill>
                        <a:srgbClr val="636363"/>
                      </a:solidFill>
                      <a:latin typeface="Arial"/>
                      <a:ea typeface="ＭＳ Ｐゴシック"/>
                      <a:cs typeface="Arial"/>
                    </a:rPr>
                    <a:t>p &lt; 0,001</a:t>
                  </a:r>
                  <a:endParaRPr lang="fi-FI" altLang="en-US" sz="1100" kern="0" dirty="0">
                    <a:solidFill>
                      <a:srgbClr val="636363"/>
                    </a:solidFill>
                    <a:cs typeface="Arial"/>
                  </a:endParaRPr>
                </a:p>
              </p:txBody>
            </p:sp>
            <p:sp>
              <p:nvSpPr>
                <p:cNvPr id="213" name="Text Box 16">
                  <a:extLst>
                    <a:ext uri="{FF2B5EF4-FFF2-40B4-BE49-F238E27FC236}">
                      <a16:creationId xmlns:a16="http://schemas.microsoft.com/office/drawing/2014/main" id="{6C642055-C460-4ED8-8EBF-E6873E8E06CE}"/>
                    </a:ext>
                  </a:extLst>
                </p:cNvPr>
                <p:cNvSpPr txBox="1">
                  <a:spLocks noChangeArrowheads="1"/>
                </p:cNvSpPr>
                <p:nvPr/>
              </p:nvSpPr>
              <p:spPr bwMode="auto">
                <a:xfrm>
                  <a:off x="5996869" y="1965903"/>
                  <a:ext cx="1239073"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b">
                  <a:spAutoFit/>
                </a:bodyPr>
                <a:lstStyle>
                  <a:lvl1pPr eaLnBrk="0" hangingPunct="0">
                    <a:spcBef>
                      <a:spcPct val="60000"/>
                    </a:spcBef>
                    <a:buClr>
                      <a:srgbClr val="FFFF00"/>
                    </a:buClr>
                    <a:buSzPct val="110000"/>
                    <a:buFont typeface="Wingdings" pitchFamily="2" charset="2"/>
                    <a:buChar char="§"/>
                    <a:defRPr sz="2400" b="1">
                      <a:solidFill>
                        <a:schemeClr val="tx1"/>
                      </a:solidFill>
                      <a:latin typeface="Arial" pitchFamily="34" charset="0"/>
                      <a:ea typeface="ＭＳ Ｐゴシック" pitchFamily="34" charset="-128"/>
                    </a:defRPr>
                  </a:lvl1pPr>
                  <a:lvl2pPr marL="37931725" indent="-37474525" eaLnBrk="0" hangingPunct="0">
                    <a:spcBef>
                      <a:spcPct val="20000"/>
                    </a:spcBef>
                    <a:buClr>
                      <a:srgbClr val="FFFF00"/>
                    </a:buClr>
                    <a:buSzPct val="130000"/>
                    <a:buFont typeface="Times New Roman" pitchFamily="18" charset="0"/>
                    <a:buChar char="–"/>
                    <a:defRPr sz="2000" b="1">
                      <a:solidFill>
                        <a:schemeClr val="tx1"/>
                      </a:solidFill>
                      <a:latin typeface="Arial" pitchFamily="34" charset="0"/>
                      <a:ea typeface="ＭＳ Ｐゴシック" pitchFamily="34" charset="-128"/>
                    </a:defRPr>
                  </a:lvl2pPr>
                  <a:lvl3pPr marL="1143000" indent="-228600" eaLnBrk="0" hangingPunct="0">
                    <a:spcBef>
                      <a:spcPct val="20000"/>
                    </a:spcBef>
                    <a:buClr>
                      <a:srgbClr val="FFFF00"/>
                    </a:buClr>
                    <a:buSzPct val="110000"/>
                    <a:buChar char="•"/>
                    <a:defRPr b="1">
                      <a:solidFill>
                        <a:schemeClr val="tx1"/>
                      </a:solidFill>
                      <a:latin typeface="Arial" pitchFamily="34" charset="0"/>
                      <a:ea typeface="ＭＳ Ｐゴシック" pitchFamily="34" charset="-128"/>
                    </a:defRPr>
                  </a:lvl3pPr>
                  <a:lvl4pPr marL="16002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4pPr>
                  <a:lvl5pPr marL="20574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9pPr>
                </a:lstStyle>
                <a:p>
                  <a:pPr algn="ctr" eaLnBrk="1" fontAlgn="base" hangingPunct="1">
                    <a:spcBef>
                      <a:spcPts val="0"/>
                    </a:spcBef>
                    <a:spcAft>
                      <a:spcPct val="0"/>
                    </a:spcAft>
                    <a:buClrTx/>
                    <a:buSzTx/>
                    <a:buNone/>
                    <a:defRPr/>
                  </a:pPr>
                  <a:r>
                    <a:rPr lang="fi-FI" altLang="en-US" sz="1100" kern="0" dirty="0">
                      <a:solidFill>
                        <a:srgbClr val="636363"/>
                      </a:solidFill>
                      <a:latin typeface="Arial"/>
                      <a:ea typeface="ＭＳ Ｐゴシック"/>
                      <a:cs typeface="Arial"/>
                    </a:rPr>
                    <a:t>RRR = 75%</a:t>
                  </a:r>
                </a:p>
                <a:p>
                  <a:pPr algn="ctr" eaLnBrk="1" fontAlgn="base" hangingPunct="1">
                    <a:spcBef>
                      <a:spcPts val="0"/>
                    </a:spcBef>
                    <a:spcAft>
                      <a:spcPct val="0"/>
                    </a:spcAft>
                    <a:buClrTx/>
                    <a:buSzTx/>
                    <a:buNone/>
                    <a:defRPr/>
                  </a:pPr>
                  <a:r>
                    <a:rPr lang="fi-FI" altLang="en-US" sz="1100" kern="0" dirty="0">
                      <a:solidFill>
                        <a:srgbClr val="636363"/>
                      </a:solidFill>
                      <a:latin typeface="Arial"/>
                      <a:ea typeface="ＭＳ Ｐゴシック"/>
                      <a:cs typeface="Arial"/>
                    </a:rPr>
                    <a:t>p &lt; 0,001</a:t>
                  </a:r>
                  <a:endParaRPr lang="fi-FI" altLang="en-US" sz="1100" kern="0" dirty="0">
                    <a:solidFill>
                      <a:srgbClr val="636363"/>
                    </a:solidFill>
                    <a:cs typeface="Arial"/>
                  </a:endParaRPr>
                </a:p>
              </p:txBody>
            </p:sp>
            <p:sp>
              <p:nvSpPr>
                <p:cNvPr id="214" name="Text Box 16">
                  <a:extLst>
                    <a:ext uri="{FF2B5EF4-FFF2-40B4-BE49-F238E27FC236}">
                      <a16:creationId xmlns:a16="http://schemas.microsoft.com/office/drawing/2014/main" id="{415E4324-8360-4A7A-964B-D6FEABAD2688}"/>
                    </a:ext>
                  </a:extLst>
                </p:cNvPr>
                <p:cNvSpPr txBox="1">
                  <a:spLocks noChangeArrowheads="1"/>
                </p:cNvSpPr>
                <p:nvPr/>
              </p:nvSpPr>
              <p:spPr bwMode="auto">
                <a:xfrm>
                  <a:off x="8402663" y="1714395"/>
                  <a:ext cx="1239073"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b">
                  <a:spAutoFit/>
                </a:bodyPr>
                <a:lstStyle>
                  <a:lvl1pPr eaLnBrk="0" hangingPunct="0">
                    <a:spcBef>
                      <a:spcPct val="60000"/>
                    </a:spcBef>
                    <a:buClr>
                      <a:srgbClr val="FFFF00"/>
                    </a:buClr>
                    <a:buSzPct val="110000"/>
                    <a:buFont typeface="Wingdings" pitchFamily="2" charset="2"/>
                    <a:buChar char="§"/>
                    <a:defRPr sz="2400" b="1">
                      <a:solidFill>
                        <a:schemeClr val="tx1"/>
                      </a:solidFill>
                      <a:latin typeface="Arial" pitchFamily="34" charset="0"/>
                      <a:ea typeface="ＭＳ Ｐゴシック" pitchFamily="34" charset="-128"/>
                    </a:defRPr>
                  </a:lvl1pPr>
                  <a:lvl2pPr marL="37931725" indent="-37474525" eaLnBrk="0" hangingPunct="0">
                    <a:spcBef>
                      <a:spcPct val="20000"/>
                    </a:spcBef>
                    <a:buClr>
                      <a:srgbClr val="FFFF00"/>
                    </a:buClr>
                    <a:buSzPct val="130000"/>
                    <a:buFont typeface="Times New Roman" pitchFamily="18" charset="0"/>
                    <a:buChar char="–"/>
                    <a:defRPr sz="2000" b="1">
                      <a:solidFill>
                        <a:schemeClr val="tx1"/>
                      </a:solidFill>
                      <a:latin typeface="Arial" pitchFamily="34" charset="0"/>
                      <a:ea typeface="ＭＳ Ｐゴシック" pitchFamily="34" charset="-128"/>
                    </a:defRPr>
                  </a:lvl2pPr>
                  <a:lvl3pPr marL="1143000" indent="-228600" eaLnBrk="0" hangingPunct="0">
                    <a:spcBef>
                      <a:spcPct val="20000"/>
                    </a:spcBef>
                    <a:buClr>
                      <a:srgbClr val="FFFF00"/>
                    </a:buClr>
                    <a:buSzPct val="110000"/>
                    <a:buChar char="•"/>
                    <a:defRPr b="1">
                      <a:solidFill>
                        <a:schemeClr val="tx1"/>
                      </a:solidFill>
                      <a:latin typeface="Arial" pitchFamily="34" charset="0"/>
                      <a:ea typeface="ＭＳ Ｐゴシック" pitchFamily="34" charset="-128"/>
                    </a:defRPr>
                  </a:lvl3pPr>
                  <a:lvl4pPr marL="16002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4pPr>
                  <a:lvl5pPr marL="20574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9pPr>
                </a:lstStyle>
                <a:p>
                  <a:pPr algn="ctr" eaLnBrk="1" fontAlgn="base" hangingPunct="1">
                    <a:spcBef>
                      <a:spcPts val="0"/>
                    </a:spcBef>
                    <a:spcAft>
                      <a:spcPct val="0"/>
                    </a:spcAft>
                    <a:buClrTx/>
                    <a:buSzTx/>
                    <a:buNone/>
                    <a:defRPr/>
                  </a:pPr>
                  <a:r>
                    <a:rPr lang="fi-FI" altLang="en-US" sz="1100" kern="0" dirty="0">
                      <a:solidFill>
                        <a:srgbClr val="636363"/>
                      </a:solidFill>
                      <a:latin typeface="Arial"/>
                      <a:ea typeface="ＭＳ Ｐゴシック"/>
                      <a:cs typeface="Arial"/>
                    </a:rPr>
                    <a:t>RRR = 66%</a:t>
                  </a:r>
                </a:p>
                <a:p>
                  <a:pPr algn="ctr" eaLnBrk="1" fontAlgn="base" hangingPunct="1">
                    <a:spcBef>
                      <a:spcPts val="0"/>
                    </a:spcBef>
                    <a:spcAft>
                      <a:spcPct val="0"/>
                    </a:spcAft>
                    <a:buClrTx/>
                    <a:buSzTx/>
                    <a:buNone/>
                    <a:defRPr/>
                  </a:pPr>
                  <a:r>
                    <a:rPr lang="fi-FI" altLang="en-US" sz="1100" kern="0" dirty="0">
                      <a:solidFill>
                        <a:srgbClr val="636363"/>
                      </a:solidFill>
                      <a:latin typeface="Arial"/>
                      <a:ea typeface="ＭＳ Ｐゴシック"/>
                      <a:cs typeface="Arial"/>
                    </a:rPr>
                    <a:t>p &lt; 0,001</a:t>
                  </a:r>
                  <a:endParaRPr lang="fi-FI" altLang="en-US" sz="1100" kern="0" dirty="0">
                    <a:solidFill>
                      <a:srgbClr val="636363"/>
                    </a:solidFill>
                    <a:cs typeface="Arial"/>
                  </a:endParaRPr>
                </a:p>
              </p:txBody>
            </p:sp>
            <p:grpSp>
              <p:nvGrpSpPr>
                <p:cNvPr id="215" name="Group 214">
                  <a:extLst>
                    <a:ext uri="{FF2B5EF4-FFF2-40B4-BE49-F238E27FC236}">
                      <a16:creationId xmlns:a16="http://schemas.microsoft.com/office/drawing/2014/main" id="{5A886299-A6AF-4C72-AD44-AE4ACA0A7B47}"/>
                    </a:ext>
                  </a:extLst>
                </p:cNvPr>
                <p:cNvGrpSpPr/>
                <p:nvPr/>
              </p:nvGrpSpPr>
              <p:grpSpPr>
                <a:xfrm flipH="1">
                  <a:off x="3730318" y="3025328"/>
                  <a:ext cx="909832" cy="1234440"/>
                  <a:chOff x="1247775" y="1949450"/>
                  <a:chExt cx="868011" cy="1234440"/>
                </a:xfrm>
              </p:grpSpPr>
              <p:cxnSp>
                <p:nvCxnSpPr>
                  <p:cNvPr id="233" name="Straight Connector 232">
                    <a:extLst>
                      <a:ext uri="{FF2B5EF4-FFF2-40B4-BE49-F238E27FC236}">
                        <a16:creationId xmlns:a16="http://schemas.microsoft.com/office/drawing/2014/main" id="{50603CFD-00E0-4D25-9398-35EE51A5A1AA}"/>
                      </a:ext>
                    </a:extLst>
                  </p:cNvPr>
                  <p:cNvCxnSpPr/>
                  <p:nvPr/>
                </p:nvCxnSpPr>
                <p:spPr bwMode="auto">
                  <a:xfrm>
                    <a:off x="1248519" y="1949450"/>
                    <a:ext cx="860685" cy="0"/>
                  </a:xfrm>
                  <a:prstGeom prst="line">
                    <a:avLst/>
                  </a:prstGeom>
                  <a:solidFill>
                    <a:srgbClr val="006FAC"/>
                  </a:solidFill>
                  <a:ln w="12700" cap="sq" cmpd="sng" algn="ctr">
                    <a:solidFill>
                      <a:schemeClr val="tx1"/>
                    </a:soli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id="{9F14D27C-03B0-47AB-82F0-5A049B72FA5A}"/>
                      </a:ext>
                    </a:extLst>
                  </p:cNvPr>
                  <p:cNvCxnSpPr/>
                  <p:nvPr/>
                </p:nvCxnSpPr>
                <p:spPr bwMode="auto">
                  <a:xfrm>
                    <a:off x="1247775" y="1949450"/>
                    <a:ext cx="0" cy="1234440"/>
                  </a:xfrm>
                  <a:prstGeom prst="line">
                    <a:avLst/>
                  </a:prstGeom>
                  <a:solidFill>
                    <a:srgbClr val="006FAC"/>
                  </a:solidFill>
                  <a:ln w="12700" cap="sq" cmpd="sng" algn="ctr">
                    <a:solidFill>
                      <a:schemeClr val="tx1"/>
                    </a:solidFill>
                    <a:prstDash val="solid"/>
                    <a:round/>
                    <a:headEnd type="none" w="med" len="med"/>
                    <a:tailEnd type="none" w="med" len="med"/>
                  </a:ln>
                  <a:effectLst/>
                </p:spPr>
              </p:cxnSp>
              <p:cxnSp>
                <p:nvCxnSpPr>
                  <p:cNvPr id="235" name="Straight Connector 234">
                    <a:extLst>
                      <a:ext uri="{FF2B5EF4-FFF2-40B4-BE49-F238E27FC236}">
                        <a16:creationId xmlns:a16="http://schemas.microsoft.com/office/drawing/2014/main" id="{30DC94F4-5FC0-4A6F-9B94-A5E2507072B8}"/>
                      </a:ext>
                    </a:extLst>
                  </p:cNvPr>
                  <p:cNvCxnSpPr/>
                  <p:nvPr/>
                </p:nvCxnSpPr>
                <p:spPr bwMode="auto">
                  <a:xfrm>
                    <a:off x="2115786" y="1949450"/>
                    <a:ext cx="0" cy="91440"/>
                  </a:xfrm>
                  <a:prstGeom prst="line">
                    <a:avLst/>
                  </a:prstGeom>
                  <a:solidFill>
                    <a:srgbClr val="006FAC"/>
                  </a:solidFill>
                  <a:ln w="12700" cap="sq" cmpd="sng" algn="ctr">
                    <a:solidFill>
                      <a:schemeClr val="tx1"/>
                    </a:solidFill>
                    <a:prstDash val="solid"/>
                    <a:round/>
                    <a:headEnd type="none" w="med" len="med"/>
                    <a:tailEnd type="none" w="med" len="med"/>
                  </a:ln>
                  <a:effectLst/>
                </p:spPr>
              </p:cxnSp>
            </p:grpSp>
            <p:grpSp>
              <p:nvGrpSpPr>
                <p:cNvPr id="216" name="Group 215">
                  <a:extLst>
                    <a:ext uri="{FF2B5EF4-FFF2-40B4-BE49-F238E27FC236}">
                      <a16:creationId xmlns:a16="http://schemas.microsoft.com/office/drawing/2014/main" id="{2F51CEC1-3DFD-4A45-8D6F-C7FA76028BB2}"/>
                    </a:ext>
                  </a:extLst>
                </p:cNvPr>
                <p:cNvGrpSpPr/>
                <p:nvPr/>
              </p:nvGrpSpPr>
              <p:grpSpPr>
                <a:xfrm flipH="1">
                  <a:off x="6142153" y="2401364"/>
                  <a:ext cx="903792" cy="1783080"/>
                  <a:chOff x="1247775" y="1949450"/>
                  <a:chExt cx="868062" cy="1783080"/>
                </a:xfrm>
              </p:grpSpPr>
              <p:cxnSp>
                <p:nvCxnSpPr>
                  <p:cNvPr id="230" name="Straight Connector 229">
                    <a:extLst>
                      <a:ext uri="{FF2B5EF4-FFF2-40B4-BE49-F238E27FC236}">
                        <a16:creationId xmlns:a16="http://schemas.microsoft.com/office/drawing/2014/main" id="{B17ADB73-FC84-439B-9069-51947FF2B144}"/>
                      </a:ext>
                    </a:extLst>
                  </p:cNvPr>
                  <p:cNvCxnSpPr/>
                  <p:nvPr/>
                </p:nvCxnSpPr>
                <p:spPr bwMode="auto">
                  <a:xfrm>
                    <a:off x="1248519" y="1949450"/>
                    <a:ext cx="860685" cy="0"/>
                  </a:xfrm>
                  <a:prstGeom prst="line">
                    <a:avLst/>
                  </a:prstGeom>
                  <a:solidFill>
                    <a:srgbClr val="006FAC"/>
                  </a:solidFill>
                  <a:ln w="12700" cap="sq" cmpd="sng" algn="ctr">
                    <a:solidFill>
                      <a:schemeClr val="bg1">
                        <a:lumMod val="50000"/>
                      </a:schemeClr>
                    </a:soli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id="{DF7099F2-A14D-4DFD-967D-9797E4E6D18D}"/>
                      </a:ext>
                    </a:extLst>
                  </p:cNvPr>
                  <p:cNvCxnSpPr/>
                  <p:nvPr/>
                </p:nvCxnSpPr>
                <p:spPr bwMode="auto">
                  <a:xfrm>
                    <a:off x="1247775" y="1949450"/>
                    <a:ext cx="0" cy="1783080"/>
                  </a:xfrm>
                  <a:prstGeom prst="line">
                    <a:avLst/>
                  </a:prstGeom>
                  <a:solidFill>
                    <a:srgbClr val="006FAC"/>
                  </a:solidFill>
                  <a:ln w="12700" cap="sq" cmpd="sng" algn="ctr">
                    <a:solidFill>
                      <a:schemeClr val="bg1">
                        <a:lumMod val="50000"/>
                      </a:schemeClr>
                    </a:solidFill>
                    <a:prstDash val="solid"/>
                    <a:round/>
                    <a:headEnd type="none" w="med" len="med"/>
                    <a:tailEnd type="none" w="med" len="med"/>
                  </a:ln>
                  <a:effectLst/>
                </p:spPr>
              </p:cxnSp>
              <p:cxnSp>
                <p:nvCxnSpPr>
                  <p:cNvPr id="232" name="Straight Connector 231">
                    <a:extLst>
                      <a:ext uri="{FF2B5EF4-FFF2-40B4-BE49-F238E27FC236}">
                        <a16:creationId xmlns:a16="http://schemas.microsoft.com/office/drawing/2014/main" id="{023C17B2-0EE7-4CD3-ACFE-81A4DA5F3CCA}"/>
                      </a:ext>
                    </a:extLst>
                  </p:cNvPr>
                  <p:cNvCxnSpPr/>
                  <p:nvPr/>
                </p:nvCxnSpPr>
                <p:spPr bwMode="auto">
                  <a:xfrm>
                    <a:off x="2115837" y="1949450"/>
                    <a:ext cx="0" cy="91440"/>
                  </a:xfrm>
                  <a:prstGeom prst="line">
                    <a:avLst/>
                  </a:prstGeom>
                  <a:solidFill>
                    <a:srgbClr val="006FAC"/>
                  </a:solidFill>
                  <a:ln w="12700" cap="sq" cmpd="sng" algn="ctr">
                    <a:solidFill>
                      <a:schemeClr val="bg1">
                        <a:lumMod val="50000"/>
                      </a:schemeClr>
                    </a:solidFill>
                    <a:prstDash val="solid"/>
                    <a:round/>
                    <a:headEnd type="none" w="med" len="med"/>
                    <a:tailEnd type="none" w="med" len="med"/>
                  </a:ln>
                  <a:effectLst/>
                </p:spPr>
              </p:cxnSp>
            </p:grpSp>
            <p:grpSp>
              <p:nvGrpSpPr>
                <p:cNvPr id="217" name="Group 216">
                  <a:extLst>
                    <a:ext uri="{FF2B5EF4-FFF2-40B4-BE49-F238E27FC236}">
                      <a16:creationId xmlns:a16="http://schemas.microsoft.com/office/drawing/2014/main" id="{4C48FEF0-7E8F-468E-B902-40883D6078C7}"/>
                    </a:ext>
                  </a:extLst>
                </p:cNvPr>
                <p:cNvGrpSpPr/>
                <p:nvPr/>
              </p:nvGrpSpPr>
              <p:grpSpPr>
                <a:xfrm flipH="1">
                  <a:off x="8554855" y="2149856"/>
                  <a:ext cx="884227" cy="1691640"/>
                  <a:chOff x="1247775" y="1949450"/>
                  <a:chExt cx="861429" cy="1691640"/>
                </a:xfrm>
              </p:grpSpPr>
              <p:cxnSp>
                <p:nvCxnSpPr>
                  <p:cNvPr id="227" name="Straight Connector 226">
                    <a:extLst>
                      <a:ext uri="{FF2B5EF4-FFF2-40B4-BE49-F238E27FC236}">
                        <a16:creationId xmlns:a16="http://schemas.microsoft.com/office/drawing/2014/main" id="{986D7E5E-5740-4143-BC1D-E372CF0BDEAA}"/>
                      </a:ext>
                    </a:extLst>
                  </p:cNvPr>
                  <p:cNvCxnSpPr/>
                  <p:nvPr/>
                </p:nvCxnSpPr>
                <p:spPr bwMode="auto">
                  <a:xfrm>
                    <a:off x="1248519" y="1949450"/>
                    <a:ext cx="860685" cy="0"/>
                  </a:xfrm>
                  <a:prstGeom prst="line">
                    <a:avLst/>
                  </a:prstGeom>
                  <a:solidFill>
                    <a:srgbClr val="006FAC"/>
                  </a:solidFill>
                  <a:ln w="12700" cap="sq" cmpd="sng" algn="ctr">
                    <a:solidFill>
                      <a:schemeClr val="tx1"/>
                    </a:solidFill>
                    <a:prstDash val="solid"/>
                    <a:round/>
                    <a:headEnd type="none" w="med" len="med"/>
                    <a:tailEnd type="none" w="med" len="med"/>
                  </a:ln>
                  <a:effectLst/>
                </p:spPr>
              </p:cxnSp>
              <p:cxnSp>
                <p:nvCxnSpPr>
                  <p:cNvPr id="228" name="Straight Connector 227">
                    <a:extLst>
                      <a:ext uri="{FF2B5EF4-FFF2-40B4-BE49-F238E27FC236}">
                        <a16:creationId xmlns:a16="http://schemas.microsoft.com/office/drawing/2014/main" id="{C7DA165A-544A-4FCA-BB06-82574AD2EA58}"/>
                      </a:ext>
                    </a:extLst>
                  </p:cNvPr>
                  <p:cNvCxnSpPr/>
                  <p:nvPr/>
                </p:nvCxnSpPr>
                <p:spPr bwMode="auto">
                  <a:xfrm>
                    <a:off x="1247775" y="1949450"/>
                    <a:ext cx="0" cy="1691640"/>
                  </a:xfrm>
                  <a:prstGeom prst="line">
                    <a:avLst/>
                  </a:prstGeom>
                  <a:solidFill>
                    <a:srgbClr val="006FAC"/>
                  </a:solidFill>
                  <a:ln w="12700" cap="sq" cmpd="sng" algn="ctr">
                    <a:solidFill>
                      <a:schemeClr val="tx1"/>
                    </a:solidFill>
                    <a:prstDash val="solid"/>
                    <a:round/>
                    <a:headEnd type="none" w="med" len="med"/>
                    <a:tailEnd type="none" w="med" len="med"/>
                  </a:ln>
                  <a:effectLst/>
                </p:spPr>
              </p:cxnSp>
              <p:cxnSp>
                <p:nvCxnSpPr>
                  <p:cNvPr id="229" name="Straight Connector 228">
                    <a:extLst>
                      <a:ext uri="{FF2B5EF4-FFF2-40B4-BE49-F238E27FC236}">
                        <a16:creationId xmlns:a16="http://schemas.microsoft.com/office/drawing/2014/main" id="{81EDF7EE-F575-4742-B744-A4A47431E688}"/>
                      </a:ext>
                    </a:extLst>
                  </p:cNvPr>
                  <p:cNvCxnSpPr/>
                  <p:nvPr/>
                </p:nvCxnSpPr>
                <p:spPr bwMode="auto">
                  <a:xfrm>
                    <a:off x="2108200" y="1949450"/>
                    <a:ext cx="0" cy="91440"/>
                  </a:xfrm>
                  <a:prstGeom prst="line">
                    <a:avLst/>
                  </a:prstGeom>
                  <a:solidFill>
                    <a:srgbClr val="006FAC"/>
                  </a:solidFill>
                  <a:ln w="12700" cap="sq" cmpd="sng" algn="ctr">
                    <a:solidFill>
                      <a:schemeClr val="tx1"/>
                    </a:solidFill>
                    <a:prstDash val="solid"/>
                    <a:round/>
                    <a:headEnd type="none" w="med" len="med"/>
                    <a:tailEnd type="none" w="med" len="med"/>
                  </a:ln>
                  <a:effectLst/>
                </p:spPr>
              </p:cxnSp>
            </p:grpSp>
            <p:sp>
              <p:nvSpPr>
                <p:cNvPr id="95" name="TextBox 94">
                  <a:extLst>
                    <a:ext uri="{FF2B5EF4-FFF2-40B4-BE49-F238E27FC236}">
                      <a16:creationId xmlns:a16="http://schemas.microsoft.com/office/drawing/2014/main" id="{D4DEEAE6-B07B-0E4A-B055-0BBF434DA952}"/>
                    </a:ext>
                  </a:extLst>
                </p:cNvPr>
                <p:cNvSpPr txBox="1"/>
                <p:nvPr/>
              </p:nvSpPr>
              <p:spPr>
                <a:xfrm rot="16200000">
                  <a:off x="1889570" y="3393182"/>
                  <a:ext cx="1082348" cy="261610"/>
                </a:xfrm>
                <a:prstGeom prst="rect">
                  <a:avLst/>
                </a:prstGeom>
                <a:noFill/>
              </p:spPr>
              <p:txBody>
                <a:bodyPr wrap="none" lIns="91440" tIns="45720" rIns="91440" bIns="45720" rtlCol="0" anchor="t">
                  <a:spAutoFit/>
                </a:bodyPr>
                <a:lstStyle/>
                <a:p>
                  <a:pPr algn="ctr">
                    <a:defRPr/>
                  </a:pPr>
                  <a:r>
                    <a:rPr lang="fi-FI" sz="1100" b="1" kern="0" dirty="0">
                      <a:solidFill>
                        <a:srgbClr val="636363"/>
                      </a:solidFill>
                      <a:latin typeface="Arial"/>
                    </a:rPr>
                    <a:t>Murtumat (%)</a:t>
                  </a:r>
                </a:p>
              </p:txBody>
            </p:sp>
            <p:sp>
              <p:nvSpPr>
                <p:cNvPr id="96" name="Rectangle 92">
                  <a:extLst>
                    <a:ext uri="{FF2B5EF4-FFF2-40B4-BE49-F238E27FC236}">
                      <a16:creationId xmlns:a16="http://schemas.microsoft.com/office/drawing/2014/main" id="{75F629A0-27C4-6D44-90A1-2B1EADFF3DDC}"/>
                    </a:ext>
                  </a:extLst>
                </p:cNvPr>
                <p:cNvSpPr>
                  <a:spLocks noChangeArrowheads="1"/>
                </p:cNvSpPr>
                <p:nvPr/>
              </p:nvSpPr>
              <p:spPr bwMode="auto">
                <a:xfrm>
                  <a:off x="4251101" y="4422799"/>
                  <a:ext cx="76329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t">
                  <a:spAutoFit/>
                </a:bodyPr>
                <a:lstStyle>
                  <a:lvl1pPr eaLnBrk="0" hangingPunct="0">
                    <a:spcBef>
                      <a:spcPct val="60000"/>
                    </a:spcBef>
                    <a:buClr>
                      <a:srgbClr val="FFFF00"/>
                    </a:buClr>
                    <a:buSzPct val="110000"/>
                    <a:buFont typeface="Wingdings" pitchFamily="2" charset="2"/>
                    <a:buChar char="§"/>
                    <a:defRPr sz="2400" b="1">
                      <a:solidFill>
                        <a:schemeClr val="tx1"/>
                      </a:solidFill>
                      <a:latin typeface="Arial" pitchFamily="34" charset="0"/>
                      <a:ea typeface="ＭＳ Ｐゴシック" pitchFamily="34" charset="-128"/>
                    </a:defRPr>
                  </a:lvl1pPr>
                  <a:lvl2pPr marL="37931725" indent="-37474525" eaLnBrk="0" hangingPunct="0">
                    <a:spcBef>
                      <a:spcPct val="20000"/>
                    </a:spcBef>
                    <a:buClr>
                      <a:srgbClr val="FFFF00"/>
                    </a:buClr>
                    <a:buSzPct val="130000"/>
                    <a:buFont typeface="Times New Roman" pitchFamily="18" charset="0"/>
                    <a:buChar char="–"/>
                    <a:defRPr sz="2000" b="1">
                      <a:solidFill>
                        <a:schemeClr val="tx1"/>
                      </a:solidFill>
                      <a:latin typeface="Arial" pitchFamily="34" charset="0"/>
                      <a:ea typeface="ＭＳ Ｐゴシック" pitchFamily="34" charset="-128"/>
                    </a:defRPr>
                  </a:lvl2pPr>
                  <a:lvl3pPr marL="1143000" indent="-228600" eaLnBrk="0" hangingPunct="0">
                    <a:spcBef>
                      <a:spcPct val="20000"/>
                    </a:spcBef>
                    <a:buClr>
                      <a:srgbClr val="FFFF00"/>
                    </a:buClr>
                    <a:buSzPct val="110000"/>
                    <a:buChar char="•"/>
                    <a:defRPr b="1">
                      <a:solidFill>
                        <a:schemeClr val="tx1"/>
                      </a:solidFill>
                      <a:latin typeface="Arial" pitchFamily="34" charset="0"/>
                      <a:ea typeface="ＭＳ Ｐゴシック" pitchFamily="34" charset="-128"/>
                    </a:defRPr>
                  </a:lvl3pPr>
                  <a:lvl4pPr marL="16002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4pPr>
                  <a:lvl5pPr marL="20574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buClrTx/>
                    <a:buSzTx/>
                    <a:buNone/>
                    <a:defRPr/>
                  </a:pPr>
                  <a:r>
                    <a:rPr lang="fi-FI" altLang="en-US" sz="1200" dirty="0">
                      <a:solidFill>
                        <a:srgbClr val="FFFFFF"/>
                      </a:solidFill>
                      <a:latin typeface="Arial"/>
                      <a:ea typeface="ＭＳ Ｐゴシック"/>
                      <a:cs typeface="Arial"/>
                    </a:rPr>
                    <a:t>0,5%</a:t>
                  </a:r>
                </a:p>
              </p:txBody>
            </p:sp>
            <p:sp>
              <p:nvSpPr>
                <p:cNvPr id="97" name="Rectangle 92">
                  <a:extLst>
                    <a:ext uri="{FF2B5EF4-FFF2-40B4-BE49-F238E27FC236}">
                      <a16:creationId xmlns:a16="http://schemas.microsoft.com/office/drawing/2014/main" id="{686CFF02-5315-3E46-93F9-71E9B57E0BDF}"/>
                    </a:ext>
                  </a:extLst>
                </p:cNvPr>
                <p:cNvSpPr>
                  <a:spLocks noChangeArrowheads="1"/>
                </p:cNvSpPr>
                <p:nvPr/>
              </p:nvSpPr>
              <p:spPr bwMode="auto">
                <a:xfrm>
                  <a:off x="8274408" y="2417556"/>
                  <a:ext cx="67125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t">
                  <a:spAutoFit/>
                </a:bodyPr>
                <a:lstStyle>
                  <a:lvl1pPr eaLnBrk="0" hangingPunct="0">
                    <a:spcBef>
                      <a:spcPct val="60000"/>
                    </a:spcBef>
                    <a:buClr>
                      <a:srgbClr val="FFFF00"/>
                    </a:buClr>
                    <a:buSzPct val="110000"/>
                    <a:buFont typeface="Wingdings" pitchFamily="2" charset="2"/>
                    <a:buChar char="§"/>
                    <a:defRPr sz="2400" b="1">
                      <a:solidFill>
                        <a:schemeClr val="tx1"/>
                      </a:solidFill>
                      <a:latin typeface="Arial" pitchFamily="34" charset="0"/>
                      <a:ea typeface="ＭＳ Ｐゴシック" pitchFamily="34" charset="-128"/>
                    </a:defRPr>
                  </a:lvl1pPr>
                  <a:lvl2pPr marL="37931725" indent="-37474525" eaLnBrk="0" hangingPunct="0">
                    <a:spcBef>
                      <a:spcPct val="20000"/>
                    </a:spcBef>
                    <a:buClr>
                      <a:srgbClr val="FFFF00"/>
                    </a:buClr>
                    <a:buSzPct val="130000"/>
                    <a:buFont typeface="Times New Roman" pitchFamily="18" charset="0"/>
                    <a:buChar char="–"/>
                    <a:defRPr sz="2000" b="1">
                      <a:solidFill>
                        <a:schemeClr val="tx1"/>
                      </a:solidFill>
                      <a:latin typeface="Arial" pitchFamily="34" charset="0"/>
                      <a:ea typeface="ＭＳ Ｐゴシック" pitchFamily="34" charset="-128"/>
                    </a:defRPr>
                  </a:lvl2pPr>
                  <a:lvl3pPr marL="1143000" indent="-228600" eaLnBrk="0" hangingPunct="0">
                    <a:spcBef>
                      <a:spcPct val="20000"/>
                    </a:spcBef>
                    <a:buClr>
                      <a:srgbClr val="FFFF00"/>
                    </a:buClr>
                    <a:buSzPct val="110000"/>
                    <a:buChar char="•"/>
                    <a:defRPr b="1">
                      <a:solidFill>
                        <a:schemeClr val="tx1"/>
                      </a:solidFill>
                      <a:latin typeface="Arial" pitchFamily="34" charset="0"/>
                      <a:ea typeface="ＭＳ Ｐゴシック" pitchFamily="34" charset="-128"/>
                    </a:defRPr>
                  </a:lvl3pPr>
                  <a:lvl4pPr marL="16002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4pPr>
                  <a:lvl5pPr marL="20574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buClrTx/>
                    <a:buSzTx/>
                    <a:buNone/>
                    <a:defRPr/>
                  </a:pPr>
                  <a:r>
                    <a:rPr lang="fi-FI" altLang="en-US" sz="1200" dirty="0">
                      <a:solidFill>
                        <a:srgbClr val="FFFFFF"/>
                      </a:solidFill>
                      <a:latin typeface="Arial"/>
                      <a:ea typeface="ＭＳ Ｐゴシック"/>
                      <a:cs typeface="Arial"/>
                    </a:rPr>
                    <a:t>2,8%</a:t>
                  </a:r>
                </a:p>
              </p:txBody>
            </p:sp>
            <p:sp>
              <p:nvSpPr>
                <p:cNvPr id="98" name="Rectangle 92">
                  <a:extLst>
                    <a:ext uri="{FF2B5EF4-FFF2-40B4-BE49-F238E27FC236}">
                      <a16:creationId xmlns:a16="http://schemas.microsoft.com/office/drawing/2014/main" id="{4E1509FB-CED8-DE4F-985F-C9C7EB3D3364}"/>
                    </a:ext>
                  </a:extLst>
                </p:cNvPr>
                <p:cNvSpPr>
                  <a:spLocks noChangeArrowheads="1"/>
                </p:cNvSpPr>
                <p:nvPr/>
              </p:nvSpPr>
              <p:spPr bwMode="auto">
                <a:xfrm>
                  <a:off x="5786209" y="2631569"/>
                  <a:ext cx="80342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t">
                  <a:spAutoFit/>
                </a:bodyPr>
                <a:lstStyle>
                  <a:lvl1pPr eaLnBrk="0" hangingPunct="0">
                    <a:spcBef>
                      <a:spcPct val="60000"/>
                    </a:spcBef>
                    <a:buClr>
                      <a:srgbClr val="FFFF00"/>
                    </a:buClr>
                    <a:buSzPct val="110000"/>
                    <a:buFont typeface="Wingdings" pitchFamily="2" charset="2"/>
                    <a:buChar char="§"/>
                    <a:defRPr sz="2400" b="1">
                      <a:solidFill>
                        <a:schemeClr val="tx1"/>
                      </a:solidFill>
                      <a:latin typeface="Arial" pitchFamily="34" charset="0"/>
                      <a:ea typeface="ＭＳ Ｐゴシック" pitchFamily="34" charset="-128"/>
                    </a:defRPr>
                  </a:lvl1pPr>
                  <a:lvl2pPr marL="37931725" indent="-37474525" eaLnBrk="0" hangingPunct="0">
                    <a:spcBef>
                      <a:spcPct val="20000"/>
                    </a:spcBef>
                    <a:buClr>
                      <a:srgbClr val="FFFF00"/>
                    </a:buClr>
                    <a:buSzPct val="130000"/>
                    <a:buFont typeface="Times New Roman" pitchFamily="18" charset="0"/>
                    <a:buChar char="–"/>
                    <a:defRPr sz="2000" b="1">
                      <a:solidFill>
                        <a:schemeClr val="tx1"/>
                      </a:solidFill>
                      <a:latin typeface="Arial" pitchFamily="34" charset="0"/>
                      <a:ea typeface="ＭＳ Ｐゴシック" pitchFamily="34" charset="-128"/>
                    </a:defRPr>
                  </a:lvl2pPr>
                  <a:lvl3pPr marL="1143000" indent="-228600" eaLnBrk="0" hangingPunct="0">
                    <a:spcBef>
                      <a:spcPct val="20000"/>
                    </a:spcBef>
                    <a:buClr>
                      <a:srgbClr val="FFFF00"/>
                    </a:buClr>
                    <a:buSzPct val="110000"/>
                    <a:buChar char="•"/>
                    <a:defRPr b="1">
                      <a:solidFill>
                        <a:schemeClr val="tx1"/>
                      </a:solidFill>
                      <a:latin typeface="Arial" pitchFamily="34" charset="0"/>
                      <a:ea typeface="ＭＳ Ｐゴシック" pitchFamily="34" charset="-128"/>
                    </a:defRPr>
                  </a:lvl3pPr>
                  <a:lvl4pPr marL="16002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4pPr>
                  <a:lvl5pPr marL="20574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9pPr>
                </a:lstStyle>
                <a:p>
                  <a:pPr algn="ctr" eaLnBrk="1" hangingPunct="1">
                    <a:spcBef>
                      <a:spcPct val="0"/>
                    </a:spcBef>
                    <a:buClrTx/>
                    <a:buSzTx/>
                    <a:buNone/>
                    <a:defRPr/>
                  </a:pPr>
                  <a:r>
                    <a:rPr lang="fi-FI" sz="1200" dirty="0">
                      <a:solidFill>
                        <a:srgbClr val="FFFFFF"/>
                      </a:solidFill>
                      <a:latin typeface="Arial"/>
                      <a:ea typeface="ＭＳ Ｐゴシック"/>
                      <a:cs typeface="Arial"/>
                    </a:rPr>
                    <a:t>2,5% </a:t>
                  </a:r>
                  <a:endParaRPr lang="fi-FI" altLang="en-US" sz="1200" dirty="0">
                    <a:solidFill>
                      <a:srgbClr val="FFFFFF"/>
                    </a:solidFill>
                  </a:endParaRPr>
                </a:p>
              </p:txBody>
            </p:sp>
            <p:sp>
              <p:nvSpPr>
                <p:cNvPr id="99" name="Rectangle 92">
                  <a:extLst>
                    <a:ext uri="{FF2B5EF4-FFF2-40B4-BE49-F238E27FC236}">
                      <a16:creationId xmlns:a16="http://schemas.microsoft.com/office/drawing/2014/main" id="{51370151-C4B8-6843-84A5-F86FF0E54AB1}"/>
                    </a:ext>
                  </a:extLst>
                </p:cNvPr>
                <p:cNvSpPr>
                  <a:spLocks noChangeArrowheads="1"/>
                </p:cNvSpPr>
                <p:nvPr/>
              </p:nvSpPr>
              <p:spPr bwMode="auto">
                <a:xfrm>
                  <a:off x="3402677" y="3268362"/>
                  <a:ext cx="74957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t">
                  <a:spAutoFit/>
                </a:bodyPr>
                <a:lstStyle>
                  <a:lvl1pPr eaLnBrk="0" hangingPunct="0">
                    <a:spcBef>
                      <a:spcPct val="60000"/>
                    </a:spcBef>
                    <a:buClr>
                      <a:srgbClr val="FFFF00"/>
                    </a:buClr>
                    <a:buSzPct val="110000"/>
                    <a:buFont typeface="Wingdings" pitchFamily="2" charset="2"/>
                    <a:buChar char="§"/>
                    <a:defRPr sz="2400" b="1">
                      <a:solidFill>
                        <a:schemeClr val="tx1"/>
                      </a:solidFill>
                      <a:latin typeface="Arial" pitchFamily="34" charset="0"/>
                      <a:ea typeface="ＭＳ Ｐゴシック" pitchFamily="34" charset="-128"/>
                    </a:defRPr>
                  </a:lvl1pPr>
                  <a:lvl2pPr marL="37931725" indent="-37474525" eaLnBrk="0" hangingPunct="0">
                    <a:spcBef>
                      <a:spcPct val="20000"/>
                    </a:spcBef>
                    <a:buClr>
                      <a:srgbClr val="FFFF00"/>
                    </a:buClr>
                    <a:buSzPct val="130000"/>
                    <a:buFont typeface="Times New Roman" pitchFamily="18" charset="0"/>
                    <a:buChar char="–"/>
                    <a:defRPr sz="2000" b="1">
                      <a:solidFill>
                        <a:schemeClr val="tx1"/>
                      </a:solidFill>
                      <a:latin typeface="Arial" pitchFamily="34" charset="0"/>
                      <a:ea typeface="ＭＳ Ｐゴシック" pitchFamily="34" charset="-128"/>
                    </a:defRPr>
                  </a:lvl2pPr>
                  <a:lvl3pPr marL="1143000" indent="-228600" eaLnBrk="0" hangingPunct="0">
                    <a:spcBef>
                      <a:spcPct val="20000"/>
                    </a:spcBef>
                    <a:buClr>
                      <a:srgbClr val="FFFF00"/>
                    </a:buClr>
                    <a:buSzPct val="110000"/>
                    <a:buChar char="•"/>
                    <a:defRPr b="1">
                      <a:solidFill>
                        <a:schemeClr val="tx1"/>
                      </a:solidFill>
                      <a:latin typeface="Arial" pitchFamily="34" charset="0"/>
                      <a:ea typeface="ＭＳ Ｐゴシック" pitchFamily="34" charset="-128"/>
                    </a:defRPr>
                  </a:lvl3pPr>
                  <a:lvl4pPr marL="16002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4pPr>
                  <a:lvl5pPr marL="20574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buClrTx/>
                    <a:buSzTx/>
                    <a:buNone/>
                    <a:defRPr/>
                  </a:pPr>
                  <a:r>
                    <a:rPr lang="fi-FI" altLang="en-US" sz="1200" dirty="0">
                      <a:solidFill>
                        <a:srgbClr val="FFFFFF"/>
                      </a:solidFill>
                      <a:latin typeface="Arial"/>
                      <a:ea typeface="ＭＳ Ｐゴシック"/>
                      <a:cs typeface="Arial"/>
                    </a:rPr>
                    <a:t>1,8%</a:t>
                  </a:r>
                </a:p>
              </p:txBody>
            </p:sp>
            <p:sp>
              <p:nvSpPr>
                <p:cNvPr id="100" name="Rectangle 92">
                  <a:extLst>
                    <a:ext uri="{FF2B5EF4-FFF2-40B4-BE49-F238E27FC236}">
                      <a16:creationId xmlns:a16="http://schemas.microsoft.com/office/drawing/2014/main" id="{CC8594F9-8489-6D45-8EC3-85649A689E7D}"/>
                    </a:ext>
                  </a:extLst>
                </p:cNvPr>
                <p:cNvSpPr>
                  <a:spLocks noChangeArrowheads="1"/>
                </p:cNvSpPr>
                <p:nvPr/>
              </p:nvSpPr>
              <p:spPr bwMode="auto">
                <a:xfrm>
                  <a:off x="6675042" y="4348275"/>
                  <a:ext cx="740256"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t">
                  <a:spAutoFit/>
                </a:bodyPr>
                <a:lstStyle>
                  <a:lvl1pPr eaLnBrk="0" hangingPunct="0">
                    <a:spcBef>
                      <a:spcPct val="60000"/>
                    </a:spcBef>
                    <a:buClr>
                      <a:srgbClr val="FFFF00"/>
                    </a:buClr>
                    <a:buSzPct val="110000"/>
                    <a:buFont typeface="Wingdings" pitchFamily="2" charset="2"/>
                    <a:buChar char="§"/>
                    <a:defRPr sz="2400" b="1">
                      <a:solidFill>
                        <a:schemeClr val="tx1"/>
                      </a:solidFill>
                      <a:latin typeface="Arial" pitchFamily="34" charset="0"/>
                      <a:ea typeface="ＭＳ Ｐゴシック" pitchFamily="34" charset="-128"/>
                    </a:defRPr>
                  </a:lvl1pPr>
                  <a:lvl2pPr marL="37931725" indent="-37474525" eaLnBrk="0" hangingPunct="0">
                    <a:spcBef>
                      <a:spcPct val="20000"/>
                    </a:spcBef>
                    <a:buClr>
                      <a:srgbClr val="FFFF00"/>
                    </a:buClr>
                    <a:buSzPct val="130000"/>
                    <a:buFont typeface="Times New Roman" pitchFamily="18" charset="0"/>
                    <a:buChar char="–"/>
                    <a:defRPr sz="2000" b="1">
                      <a:solidFill>
                        <a:schemeClr val="tx1"/>
                      </a:solidFill>
                      <a:latin typeface="Arial" pitchFamily="34" charset="0"/>
                      <a:ea typeface="ＭＳ Ｐゴシック" pitchFamily="34" charset="-128"/>
                    </a:defRPr>
                  </a:lvl2pPr>
                  <a:lvl3pPr marL="1143000" indent="-228600" eaLnBrk="0" hangingPunct="0">
                    <a:spcBef>
                      <a:spcPct val="20000"/>
                    </a:spcBef>
                    <a:buClr>
                      <a:srgbClr val="FFFF00"/>
                    </a:buClr>
                    <a:buSzPct val="110000"/>
                    <a:buChar char="•"/>
                    <a:defRPr b="1">
                      <a:solidFill>
                        <a:schemeClr val="tx1"/>
                      </a:solidFill>
                      <a:latin typeface="Arial" pitchFamily="34" charset="0"/>
                      <a:ea typeface="ＭＳ Ｐゴシック" pitchFamily="34" charset="-128"/>
                    </a:defRPr>
                  </a:lvl3pPr>
                  <a:lvl4pPr marL="16002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4pPr>
                  <a:lvl5pPr marL="20574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9pPr>
                </a:lstStyle>
                <a:p>
                  <a:pPr algn="ctr" eaLnBrk="1" hangingPunct="1">
                    <a:spcBef>
                      <a:spcPct val="0"/>
                    </a:spcBef>
                    <a:buClrTx/>
                    <a:buSzTx/>
                    <a:buNone/>
                    <a:defRPr/>
                  </a:pPr>
                  <a:r>
                    <a:rPr lang="fi-FI" sz="1200" dirty="0">
                      <a:solidFill>
                        <a:srgbClr val="FFFFFF"/>
                      </a:solidFill>
                      <a:latin typeface="Arial"/>
                      <a:ea typeface="ＭＳ Ｐゴシック"/>
                      <a:cs typeface="Arial"/>
                    </a:rPr>
                    <a:t>0,6%</a:t>
                  </a:r>
                  <a:endParaRPr lang="fi-FI" altLang="en-US" sz="1200" dirty="0">
                    <a:solidFill>
                      <a:srgbClr val="FFFFFF"/>
                    </a:solidFill>
                    <a:cs typeface="Arial" pitchFamily="34" charset="0"/>
                  </a:endParaRPr>
                </a:p>
              </p:txBody>
            </p:sp>
            <p:sp>
              <p:nvSpPr>
                <p:cNvPr id="101" name="Rectangle 92">
                  <a:extLst>
                    <a:ext uri="{FF2B5EF4-FFF2-40B4-BE49-F238E27FC236}">
                      <a16:creationId xmlns:a16="http://schemas.microsoft.com/office/drawing/2014/main" id="{7267200F-EEBD-274A-B847-0F137857FA32}"/>
                    </a:ext>
                  </a:extLst>
                </p:cNvPr>
                <p:cNvSpPr>
                  <a:spLocks noChangeArrowheads="1"/>
                </p:cNvSpPr>
                <p:nvPr/>
              </p:nvSpPr>
              <p:spPr bwMode="auto">
                <a:xfrm>
                  <a:off x="9114938" y="3995562"/>
                  <a:ext cx="69109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t">
                  <a:spAutoFit/>
                </a:bodyPr>
                <a:lstStyle>
                  <a:lvl1pPr eaLnBrk="0" hangingPunct="0">
                    <a:spcBef>
                      <a:spcPct val="60000"/>
                    </a:spcBef>
                    <a:buClr>
                      <a:srgbClr val="FFFF00"/>
                    </a:buClr>
                    <a:buSzPct val="110000"/>
                    <a:buFont typeface="Wingdings" pitchFamily="2" charset="2"/>
                    <a:buChar char="§"/>
                    <a:defRPr sz="2400" b="1">
                      <a:solidFill>
                        <a:schemeClr val="tx1"/>
                      </a:solidFill>
                      <a:latin typeface="Arial" pitchFamily="34" charset="0"/>
                      <a:ea typeface="ＭＳ Ｐゴシック" pitchFamily="34" charset="-128"/>
                    </a:defRPr>
                  </a:lvl1pPr>
                  <a:lvl2pPr marL="37931725" indent="-37474525" eaLnBrk="0" hangingPunct="0">
                    <a:spcBef>
                      <a:spcPct val="20000"/>
                    </a:spcBef>
                    <a:buClr>
                      <a:srgbClr val="FFFF00"/>
                    </a:buClr>
                    <a:buSzPct val="130000"/>
                    <a:buFont typeface="Times New Roman" pitchFamily="18" charset="0"/>
                    <a:buChar char="–"/>
                    <a:defRPr sz="2000" b="1">
                      <a:solidFill>
                        <a:schemeClr val="tx1"/>
                      </a:solidFill>
                      <a:latin typeface="Arial" pitchFamily="34" charset="0"/>
                      <a:ea typeface="ＭＳ Ｐゴシック" pitchFamily="34" charset="-128"/>
                    </a:defRPr>
                  </a:lvl2pPr>
                  <a:lvl3pPr marL="1143000" indent="-228600" eaLnBrk="0" hangingPunct="0">
                    <a:spcBef>
                      <a:spcPct val="20000"/>
                    </a:spcBef>
                    <a:buClr>
                      <a:srgbClr val="FFFF00"/>
                    </a:buClr>
                    <a:buSzPct val="110000"/>
                    <a:buChar char="•"/>
                    <a:defRPr b="1">
                      <a:solidFill>
                        <a:schemeClr val="tx1"/>
                      </a:solidFill>
                      <a:latin typeface="Arial" pitchFamily="34" charset="0"/>
                      <a:ea typeface="ＭＳ Ｐゴシック" pitchFamily="34" charset="-128"/>
                    </a:defRPr>
                  </a:lvl3pPr>
                  <a:lvl4pPr marL="16002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4pPr>
                  <a:lvl5pPr marL="2057400" indent="-228600" eaLnBrk="0" hangingPunct="0">
                    <a:spcBef>
                      <a:spcPct val="20000"/>
                    </a:spcBef>
                    <a:buClr>
                      <a:srgbClr val="FFFF00"/>
                    </a:buClr>
                    <a:buSzPct val="110000"/>
                    <a:buChar char="»"/>
                    <a:defRPr sz="1600" b="1">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FF00"/>
                    </a:buClr>
                    <a:buSzPct val="110000"/>
                    <a:buChar char="»"/>
                    <a:defRPr sz="1600" b="1">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buClrTx/>
                    <a:buSzTx/>
                    <a:buNone/>
                    <a:defRPr/>
                  </a:pPr>
                  <a:r>
                    <a:rPr lang="fi-FI" altLang="en-US" sz="1200" dirty="0">
                      <a:solidFill>
                        <a:srgbClr val="FFFFFF"/>
                      </a:solidFill>
                      <a:latin typeface="Arial"/>
                      <a:ea typeface="ＭＳ Ｐゴシック"/>
                      <a:cs typeface="Arial"/>
                    </a:rPr>
                    <a:t>1,0%</a:t>
                  </a:r>
                </a:p>
              </p:txBody>
            </p:sp>
            <p:grpSp>
              <p:nvGrpSpPr>
                <p:cNvPr id="59" name="Group 58">
                  <a:extLst>
                    <a:ext uri="{FF2B5EF4-FFF2-40B4-BE49-F238E27FC236}">
                      <a16:creationId xmlns:a16="http://schemas.microsoft.com/office/drawing/2014/main" id="{60983B3D-4B80-46DD-98A4-7C160318F4BA}"/>
                    </a:ext>
                  </a:extLst>
                </p:cNvPr>
                <p:cNvGrpSpPr/>
                <p:nvPr/>
              </p:nvGrpSpPr>
              <p:grpSpPr>
                <a:xfrm>
                  <a:off x="4101801" y="1253554"/>
                  <a:ext cx="5623385" cy="474766"/>
                  <a:chOff x="2577800" y="1253554"/>
                  <a:chExt cx="5623385" cy="474766"/>
                </a:xfrm>
              </p:grpSpPr>
              <p:grpSp>
                <p:nvGrpSpPr>
                  <p:cNvPr id="63" name="Group 62">
                    <a:extLst>
                      <a:ext uri="{FF2B5EF4-FFF2-40B4-BE49-F238E27FC236}">
                        <a16:creationId xmlns:a16="http://schemas.microsoft.com/office/drawing/2014/main" id="{B0F4B293-0D6B-45E8-8D39-563D3A9A704F}"/>
                      </a:ext>
                    </a:extLst>
                  </p:cNvPr>
                  <p:cNvGrpSpPr/>
                  <p:nvPr/>
                </p:nvGrpSpPr>
                <p:grpSpPr>
                  <a:xfrm>
                    <a:off x="2721800" y="1466710"/>
                    <a:ext cx="5479385" cy="261610"/>
                    <a:chOff x="7129510" y="1703448"/>
                    <a:chExt cx="5479385" cy="261610"/>
                  </a:xfrm>
                </p:grpSpPr>
                <p:sp>
                  <p:nvSpPr>
                    <p:cNvPr id="67" name="TextBox 735">
                      <a:extLst>
                        <a:ext uri="{FF2B5EF4-FFF2-40B4-BE49-F238E27FC236}">
                          <a16:creationId xmlns:a16="http://schemas.microsoft.com/office/drawing/2014/main" id="{655EE04F-27A1-437F-85F8-09258E1AC007}"/>
                        </a:ext>
                      </a:extLst>
                    </p:cNvPr>
                    <p:cNvSpPr txBox="1">
                      <a:spLocks noChangeArrowheads="1"/>
                    </p:cNvSpPr>
                    <p:nvPr/>
                  </p:nvSpPr>
                  <p:spPr bwMode="auto">
                    <a:xfrm>
                      <a:off x="7129510" y="1703448"/>
                      <a:ext cx="547938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eaLnBrk="0" hangingPunct="0">
                        <a:lnSpc>
                          <a:spcPct val="90000"/>
                        </a:lnSpc>
                        <a:spcBef>
                          <a:spcPct val="30000"/>
                        </a:spcBef>
                        <a:buClr>
                          <a:schemeClr val="accent2"/>
                        </a:buClr>
                        <a:buFont typeface="Wingdings" pitchFamily="2" charset="2"/>
                        <a:buChar char="§"/>
                        <a:defRPr sz="2400">
                          <a:solidFill>
                            <a:schemeClr val="tx1"/>
                          </a:solidFill>
                          <a:latin typeface="Arial" charset="0"/>
                        </a:defRPr>
                      </a:lvl1pPr>
                      <a:lvl2pPr marL="742950" indent="-285750" eaLnBrk="0" hangingPunct="0">
                        <a:lnSpc>
                          <a:spcPct val="90000"/>
                        </a:lnSpc>
                        <a:spcBef>
                          <a:spcPct val="30000"/>
                        </a:spcBef>
                        <a:buClr>
                          <a:schemeClr val="accent2"/>
                        </a:buClr>
                        <a:buChar char="–"/>
                        <a:defRPr sz="2000">
                          <a:solidFill>
                            <a:schemeClr val="tx1"/>
                          </a:solidFill>
                          <a:latin typeface="Arial" charset="0"/>
                        </a:defRPr>
                      </a:lvl2pPr>
                      <a:lvl3pPr marL="1143000" indent="-228600" eaLnBrk="0" hangingPunct="0">
                        <a:lnSpc>
                          <a:spcPct val="90000"/>
                        </a:lnSpc>
                        <a:spcBef>
                          <a:spcPct val="30000"/>
                        </a:spcBef>
                        <a:buClr>
                          <a:schemeClr val="accent2"/>
                        </a:buClr>
                        <a:buChar char="•"/>
                        <a:defRPr>
                          <a:solidFill>
                            <a:schemeClr val="tx1"/>
                          </a:solidFill>
                          <a:latin typeface="Arial" charset="0"/>
                        </a:defRPr>
                      </a:lvl3pPr>
                      <a:lvl4pPr marL="1600200" indent="-228600" eaLnBrk="0" hangingPunct="0">
                        <a:lnSpc>
                          <a:spcPct val="90000"/>
                        </a:lnSpc>
                        <a:spcBef>
                          <a:spcPct val="30000"/>
                        </a:spcBef>
                        <a:buClr>
                          <a:schemeClr val="accent2"/>
                        </a:buClr>
                        <a:buChar char="–"/>
                        <a:defRPr sz="1600">
                          <a:solidFill>
                            <a:schemeClr val="tx1"/>
                          </a:solidFill>
                          <a:latin typeface="Arial" charset="0"/>
                        </a:defRPr>
                      </a:lvl4pPr>
                      <a:lvl5pPr marL="2057400" indent="-228600" eaLnBrk="0" hangingPunct="0">
                        <a:lnSpc>
                          <a:spcPct val="90000"/>
                        </a:lnSpc>
                        <a:spcBef>
                          <a:spcPct val="30000"/>
                        </a:spcBef>
                        <a:buClr>
                          <a:schemeClr val="accent2"/>
                        </a:buClr>
                        <a:buFont typeface="Arial" charset="0"/>
                        <a:buChar char="–"/>
                        <a:defRPr sz="1400">
                          <a:solidFill>
                            <a:schemeClr val="tx1"/>
                          </a:solidFill>
                          <a:latin typeface="Arial" charset="0"/>
                        </a:defRPr>
                      </a:lvl5pPr>
                      <a:lvl6pPr marL="2514600" indent="-228600" eaLnBrk="0" fontAlgn="base" hangingPunct="0">
                        <a:lnSpc>
                          <a:spcPct val="90000"/>
                        </a:lnSpc>
                        <a:spcBef>
                          <a:spcPct val="30000"/>
                        </a:spcBef>
                        <a:spcAft>
                          <a:spcPct val="0"/>
                        </a:spcAft>
                        <a:buClr>
                          <a:schemeClr val="accent2"/>
                        </a:buClr>
                        <a:buFont typeface="Arial" charset="0"/>
                        <a:buChar char="–"/>
                        <a:defRPr sz="1400">
                          <a:solidFill>
                            <a:schemeClr val="tx1"/>
                          </a:solidFill>
                          <a:latin typeface="Arial" charset="0"/>
                        </a:defRPr>
                      </a:lvl6pPr>
                      <a:lvl7pPr marL="2971800" indent="-228600" eaLnBrk="0" fontAlgn="base" hangingPunct="0">
                        <a:lnSpc>
                          <a:spcPct val="90000"/>
                        </a:lnSpc>
                        <a:spcBef>
                          <a:spcPct val="30000"/>
                        </a:spcBef>
                        <a:spcAft>
                          <a:spcPct val="0"/>
                        </a:spcAft>
                        <a:buClr>
                          <a:schemeClr val="accent2"/>
                        </a:buClr>
                        <a:buFont typeface="Arial" charset="0"/>
                        <a:buChar char="–"/>
                        <a:defRPr sz="1400">
                          <a:solidFill>
                            <a:schemeClr val="tx1"/>
                          </a:solidFill>
                          <a:latin typeface="Arial" charset="0"/>
                        </a:defRPr>
                      </a:lvl7pPr>
                      <a:lvl8pPr marL="3429000" indent="-228600" eaLnBrk="0" fontAlgn="base" hangingPunct="0">
                        <a:lnSpc>
                          <a:spcPct val="90000"/>
                        </a:lnSpc>
                        <a:spcBef>
                          <a:spcPct val="30000"/>
                        </a:spcBef>
                        <a:spcAft>
                          <a:spcPct val="0"/>
                        </a:spcAft>
                        <a:buClr>
                          <a:schemeClr val="accent2"/>
                        </a:buClr>
                        <a:buFont typeface="Arial" charset="0"/>
                        <a:buChar char="–"/>
                        <a:defRPr sz="1400">
                          <a:solidFill>
                            <a:schemeClr val="tx1"/>
                          </a:solidFill>
                          <a:latin typeface="Arial" charset="0"/>
                        </a:defRPr>
                      </a:lvl8pPr>
                      <a:lvl9pPr marL="3886200" indent="-228600" eaLnBrk="0" fontAlgn="base" hangingPunct="0">
                        <a:lnSpc>
                          <a:spcPct val="90000"/>
                        </a:lnSpc>
                        <a:spcBef>
                          <a:spcPct val="30000"/>
                        </a:spcBef>
                        <a:spcAft>
                          <a:spcPct val="0"/>
                        </a:spcAft>
                        <a:buClr>
                          <a:schemeClr val="accent2"/>
                        </a:buClr>
                        <a:buFont typeface="Arial" charset="0"/>
                        <a:buChar char="–"/>
                        <a:defRPr sz="1400">
                          <a:solidFill>
                            <a:schemeClr val="tx1"/>
                          </a:solidFill>
                          <a:latin typeface="Arial" charset="0"/>
                        </a:defRPr>
                      </a:lvl9pPr>
                    </a:lstStyle>
                    <a:p>
                      <a:pPr defTabSz="914377">
                        <a:lnSpc>
                          <a:spcPct val="100000"/>
                        </a:lnSpc>
                        <a:spcBef>
                          <a:spcPct val="0"/>
                        </a:spcBef>
                        <a:buNone/>
                        <a:defRPr/>
                      </a:pPr>
                      <a:r>
                        <a:rPr lang="fi-FI" sz="1100" kern="0" dirty="0">
                          <a:solidFill>
                            <a:srgbClr val="636363"/>
                          </a:solidFill>
                          <a:latin typeface="Arial"/>
                          <a:cs typeface="Arial"/>
                        </a:rPr>
                        <a:t>Romosotsumabi (kuukausi 12) tai romosotsumabi-&gt;denosumabi (kuukaudet 24 ja 36)</a:t>
                      </a:r>
                      <a:endParaRPr lang="fi-FI" dirty="0">
                        <a:latin typeface="Arial"/>
                        <a:cs typeface="Arial"/>
                      </a:endParaRPr>
                    </a:p>
                  </p:txBody>
                </p:sp>
                <p:sp>
                  <p:nvSpPr>
                    <p:cNvPr id="68" name="TextBox 735">
                      <a:extLst>
                        <a:ext uri="{FF2B5EF4-FFF2-40B4-BE49-F238E27FC236}">
                          <a16:creationId xmlns:a16="http://schemas.microsoft.com/office/drawing/2014/main" id="{E648F44B-0837-4DA6-BDB5-EFCEC156E63E}"/>
                        </a:ext>
                      </a:extLst>
                    </p:cNvPr>
                    <p:cNvSpPr txBox="1">
                      <a:spLocks noChangeArrowheads="1"/>
                    </p:cNvSpPr>
                    <p:nvPr/>
                  </p:nvSpPr>
                  <p:spPr bwMode="auto">
                    <a:xfrm>
                      <a:off x="8420121" y="1703448"/>
                      <a:ext cx="18473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30000"/>
                        </a:spcBef>
                        <a:buClr>
                          <a:schemeClr val="accent2"/>
                        </a:buClr>
                        <a:buFont typeface="Wingdings" pitchFamily="2" charset="2"/>
                        <a:buChar char="§"/>
                        <a:defRPr sz="2400">
                          <a:solidFill>
                            <a:schemeClr val="tx1"/>
                          </a:solidFill>
                          <a:latin typeface="Arial" charset="0"/>
                        </a:defRPr>
                      </a:lvl1pPr>
                      <a:lvl2pPr marL="742950" indent="-285750" eaLnBrk="0" hangingPunct="0">
                        <a:lnSpc>
                          <a:spcPct val="90000"/>
                        </a:lnSpc>
                        <a:spcBef>
                          <a:spcPct val="30000"/>
                        </a:spcBef>
                        <a:buClr>
                          <a:schemeClr val="accent2"/>
                        </a:buClr>
                        <a:buChar char="–"/>
                        <a:defRPr sz="2000">
                          <a:solidFill>
                            <a:schemeClr val="tx1"/>
                          </a:solidFill>
                          <a:latin typeface="Arial" charset="0"/>
                        </a:defRPr>
                      </a:lvl2pPr>
                      <a:lvl3pPr marL="1143000" indent="-228600" eaLnBrk="0" hangingPunct="0">
                        <a:lnSpc>
                          <a:spcPct val="90000"/>
                        </a:lnSpc>
                        <a:spcBef>
                          <a:spcPct val="30000"/>
                        </a:spcBef>
                        <a:buClr>
                          <a:schemeClr val="accent2"/>
                        </a:buClr>
                        <a:buChar char="•"/>
                        <a:defRPr>
                          <a:solidFill>
                            <a:schemeClr val="tx1"/>
                          </a:solidFill>
                          <a:latin typeface="Arial" charset="0"/>
                        </a:defRPr>
                      </a:lvl3pPr>
                      <a:lvl4pPr marL="1600200" indent="-228600" eaLnBrk="0" hangingPunct="0">
                        <a:lnSpc>
                          <a:spcPct val="90000"/>
                        </a:lnSpc>
                        <a:spcBef>
                          <a:spcPct val="30000"/>
                        </a:spcBef>
                        <a:buClr>
                          <a:schemeClr val="accent2"/>
                        </a:buClr>
                        <a:buChar char="–"/>
                        <a:defRPr sz="1600">
                          <a:solidFill>
                            <a:schemeClr val="tx1"/>
                          </a:solidFill>
                          <a:latin typeface="Arial" charset="0"/>
                        </a:defRPr>
                      </a:lvl4pPr>
                      <a:lvl5pPr marL="2057400" indent="-228600" eaLnBrk="0" hangingPunct="0">
                        <a:lnSpc>
                          <a:spcPct val="90000"/>
                        </a:lnSpc>
                        <a:spcBef>
                          <a:spcPct val="30000"/>
                        </a:spcBef>
                        <a:buClr>
                          <a:schemeClr val="accent2"/>
                        </a:buClr>
                        <a:buFont typeface="Arial" charset="0"/>
                        <a:buChar char="–"/>
                        <a:defRPr sz="1400">
                          <a:solidFill>
                            <a:schemeClr val="tx1"/>
                          </a:solidFill>
                          <a:latin typeface="Arial" charset="0"/>
                        </a:defRPr>
                      </a:lvl5pPr>
                      <a:lvl6pPr marL="2514600" indent="-228600" eaLnBrk="0" fontAlgn="base" hangingPunct="0">
                        <a:lnSpc>
                          <a:spcPct val="90000"/>
                        </a:lnSpc>
                        <a:spcBef>
                          <a:spcPct val="30000"/>
                        </a:spcBef>
                        <a:spcAft>
                          <a:spcPct val="0"/>
                        </a:spcAft>
                        <a:buClr>
                          <a:schemeClr val="accent2"/>
                        </a:buClr>
                        <a:buFont typeface="Arial" charset="0"/>
                        <a:buChar char="–"/>
                        <a:defRPr sz="1400">
                          <a:solidFill>
                            <a:schemeClr val="tx1"/>
                          </a:solidFill>
                          <a:latin typeface="Arial" charset="0"/>
                        </a:defRPr>
                      </a:lvl6pPr>
                      <a:lvl7pPr marL="2971800" indent="-228600" eaLnBrk="0" fontAlgn="base" hangingPunct="0">
                        <a:lnSpc>
                          <a:spcPct val="90000"/>
                        </a:lnSpc>
                        <a:spcBef>
                          <a:spcPct val="30000"/>
                        </a:spcBef>
                        <a:spcAft>
                          <a:spcPct val="0"/>
                        </a:spcAft>
                        <a:buClr>
                          <a:schemeClr val="accent2"/>
                        </a:buClr>
                        <a:buFont typeface="Arial" charset="0"/>
                        <a:buChar char="–"/>
                        <a:defRPr sz="1400">
                          <a:solidFill>
                            <a:schemeClr val="tx1"/>
                          </a:solidFill>
                          <a:latin typeface="Arial" charset="0"/>
                        </a:defRPr>
                      </a:lvl7pPr>
                      <a:lvl8pPr marL="3429000" indent="-228600" eaLnBrk="0" fontAlgn="base" hangingPunct="0">
                        <a:lnSpc>
                          <a:spcPct val="90000"/>
                        </a:lnSpc>
                        <a:spcBef>
                          <a:spcPct val="30000"/>
                        </a:spcBef>
                        <a:spcAft>
                          <a:spcPct val="0"/>
                        </a:spcAft>
                        <a:buClr>
                          <a:schemeClr val="accent2"/>
                        </a:buClr>
                        <a:buFont typeface="Arial" charset="0"/>
                        <a:buChar char="–"/>
                        <a:defRPr sz="1400">
                          <a:solidFill>
                            <a:schemeClr val="tx1"/>
                          </a:solidFill>
                          <a:latin typeface="Arial" charset="0"/>
                        </a:defRPr>
                      </a:lvl8pPr>
                      <a:lvl9pPr marL="3886200" indent="-228600" eaLnBrk="0" fontAlgn="base" hangingPunct="0">
                        <a:lnSpc>
                          <a:spcPct val="90000"/>
                        </a:lnSpc>
                        <a:spcBef>
                          <a:spcPct val="30000"/>
                        </a:spcBef>
                        <a:spcAft>
                          <a:spcPct val="0"/>
                        </a:spcAft>
                        <a:buClr>
                          <a:schemeClr val="accent2"/>
                        </a:buClr>
                        <a:buFont typeface="Arial" charset="0"/>
                        <a:buChar char="–"/>
                        <a:defRPr sz="1400">
                          <a:solidFill>
                            <a:schemeClr val="tx1"/>
                          </a:solidFill>
                          <a:latin typeface="Arial" charset="0"/>
                        </a:defRPr>
                      </a:lvl9pPr>
                    </a:lstStyle>
                    <a:p>
                      <a:pPr defTabSz="914377" eaLnBrk="1" hangingPunct="1">
                        <a:lnSpc>
                          <a:spcPct val="100000"/>
                        </a:lnSpc>
                        <a:spcBef>
                          <a:spcPct val="0"/>
                        </a:spcBef>
                        <a:buClrTx/>
                        <a:buNone/>
                        <a:defRPr/>
                      </a:pPr>
                      <a:endParaRPr lang="fi-FI" altLang="en-US" sz="1100" kern="0" dirty="0">
                        <a:solidFill>
                          <a:srgbClr val="636363"/>
                        </a:solidFill>
                      </a:endParaRPr>
                    </a:p>
                  </p:txBody>
                </p:sp>
              </p:grpSp>
              <p:sp>
                <p:nvSpPr>
                  <p:cNvPr id="64" name="Rectangle 63">
                    <a:extLst>
                      <a:ext uri="{FF2B5EF4-FFF2-40B4-BE49-F238E27FC236}">
                        <a16:creationId xmlns:a16="http://schemas.microsoft.com/office/drawing/2014/main" id="{DA75C6DD-0A37-4915-9619-8EA83872DA2E}"/>
                      </a:ext>
                    </a:extLst>
                  </p:cNvPr>
                  <p:cNvSpPr/>
                  <p:nvPr/>
                </p:nvSpPr>
                <p:spPr bwMode="auto">
                  <a:xfrm>
                    <a:off x="2577800" y="1312359"/>
                    <a:ext cx="144000" cy="144000"/>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0"/>
                      </a:spcBef>
                      <a:spcAft>
                        <a:spcPct val="0"/>
                      </a:spcAft>
                    </a:pPr>
                    <a:endParaRPr lang="fi-FI" sz="1000" dirty="0">
                      <a:solidFill>
                        <a:srgbClr val="000000"/>
                      </a:solidFill>
                      <a:latin typeface="Arial"/>
                    </a:endParaRPr>
                  </a:p>
                </p:txBody>
              </p:sp>
              <p:sp>
                <p:nvSpPr>
                  <p:cNvPr id="65" name="Rectangle 64">
                    <a:extLst>
                      <a:ext uri="{FF2B5EF4-FFF2-40B4-BE49-F238E27FC236}">
                        <a16:creationId xmlns:a16="http://schemas.microsoft.com/office/drawing/2014/main" id="{435A4BF7-C7BE-4AD2-92DF-981D3D79707C}"/>
                      </a:ext>
                    </a:extLst>
                  </p:cNvPr>
                  <p:cNvSpPr/>
                  <p:nvPr/>
                </p:nvSpPr>
                <p:spPr bwMode="auto">
                  <a:xfrm>
                    <a:off x="2577800" y="1525515"/>
                    <a:ext cx="144000" cy="144000"/>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0"/>
                      </a:spcBef>
                      <a:spcAft>
                        <a:spcPct val="0"/>
                      </a:spcAft>
                    </a:pPr>
                    <a:endParaRPr lang="fi-FI" sz="1000" dirty="0">
                      <a:solidFill>
                        <a:srgbClr val="000000"/>
                      </a:solidFill>
                      <a:latin typeface="Arial"/>
                    </a:endParaRPr>
                  </a:p>
                </p:txBody>
              </p:sp>
              <p:sp>
                <p:nvSpPr>
                  <p:cNvPr id="66" name="TextBox 735">
                    <a:extLst>
                      <a:ext uri="{FF2B5EF4-FFF2-40B4-BE49-F238E27FC236}">
                        <a16:creationId xmlns:a16="http://schemas.microsoft.com/office/drawing/2014/main" id="{5BB64133-D90A-49D9-9791-C373C7A40BAE}"/>
                      </a:ext>
                    </a:extLst>
                  </p:cNvPr>
                  <p:cNvSpPr txBox="1">
                    <a:spLocks noChangeArrowheads="1"/>
                  </p:cNvSpPr>
                  <p:nvPr/>
                </p:nvSpPr>
                <p:spPr bwMode="auto">
                  <a:xfrm>
                    <a:off x="2721800" y="1253554"/>
                    <a:ext cx="417454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eaLnBrk="0" hangingPunct="0">
                      <a:lnSpc>
                        <a:spcPct val="90000"/>
                      </a:lnSpc>
                      <a:spcBef>
                        <a:spcPct val="30000"/>
                      </a:spcBef>
                      <a:buClr>
                        <a:schemeClr val="accent2"/>
                      </a:buClr>
                      <a:buFont typeface="Wingdings" pitchFamily="2" charset="2"/>
                      <a:buChar char="§"/>
                      <a:defRPr sz="2400">
                        <a:solidFill>
                          <a:schemeClr val="tx1"/>
                        </a:solidFill>
                        <a:latin typeface="Arial" charset="0"/>
                      </a:defRPr>
                    </a:lvl1pPr>
                    <a:lvl2pPr marL="742950" indent="-285750" eaLnBrk="0" hangingPunct="0">
                      <a:lnSpc>
                        <a:spcPct val="90000"/>
                      </a:lnSpc>
                      <a:spcBef>
                        <a:spcPct val="30000"/>
                      </a:spcBef>
                      <a:buClr>
                        <a:schemeClr val="accent2"/>
                      </a:buClr>
                      <a:buChar char="–"/>
                      <a:defRPr sz="2000">
                        <a:solidFill>
                          <a:schemeClr val="tx1"/>
                        </a:solidFill>
                        <a:latin typeface="Arial" charset="0"/>
                      </a:defRPr>
                    </a:lvl2pPr>
                    <a:lvl3pPr marL="1143000" indent="-228600" eaLnBrk="0" hangingPunct="0">
                      <a:lnSpc>
                        <a:spcPct val="90000"/>
                      </a:lnSpc>
                      <a:spcBef>
                        <a:spcPct val="30000"/>
                      </a:spcBef>
                      <a:buClr>
                        <a:schemeClr val="accent2"/>
                      </a:buClr>
                      <a:buChar char="•"/>
                      <a:defRPr>
                        <a:solidFill>
                          <a:schemeClr val="tx1"/>
                        </a:solidFill>
                        <a:latin typeface="Arial" charset="0"/>
                      </a:defRPr>
                    </a:lvl3pPr>
                    <a:lvl4pPr marL="1600200" indent="-228600" eaLnBrk="0" hangingPunct="0">
                      <a:lnSpc>
                        <a:spcPct val="90000"/>
                      </a:lnSpc>
                      <a:spcBef>
                        <a:spcPct val="30000"/>
                      </a:spcBef>
                      <a:buClr>
                        <a:schemeClr val="accent2"/>
                      </a:buClr>
                      <a:buChar char="–"/>
                      <a:defRPr sz="1600">
                        <a:solidFill>
                          <a:schemeClr val="tx1"/>
                        </a:solidFill>
                        <a:latin typeface="Arial" charset="0"/>
                      </a:defRPr>
                    </a:lvl4pPr>
                    <a:lvl5pPr marL="2057400" indent="-228600" eaLnBrk="0" hangingPunct="0">
                      <a:lnSpc>
                        <a:spcPct val="90000"/>
                      </a:lnSpc>
                      <a:spcBef>
                        <a:spcPct val="30000"/>
                      </a:spcBef>
                      <a:buClr>
                        <a:schemeClr val="accent2"/>
                      </a:buClr>
                      <a:buFont typeface="Arial" charset="0"/>
                      <a:buChar char="–"/>
                      <a:defRPr sz="1400">
                        <a:solidFill>
                          <a:schemeClr val="tx1"/>
                        </a:solidFill>
                        <a:latin typeface="Arial" charset="0"/>
                      </a:defRPr>
                    </a:lvl5pPr>
                    <a:lvl6pPr marL="2514600" indent="-228600" eaLnBrk="0" fontAlgn="base" hangingPunct="0">
                      <a:lnSpc>
                        <a:spcPct val="90000"/>
                      </a:lnSpc>
                      <a:spcBef>
                        <a:spcPct val="30000"/>
                      </a:spcBef>
                      <a:spcAft>
                        <a:spcPct val="0"/>
                      </a:spcAft>
                      <a:buClr>
                        <a:schemeClr val="accent2"/>
                      </a:buClr>
                      <a:buFont typeface="Arial" charset="0"/>
                      <a:buChar char="–"/>
                      <a:defRPr sz="1400">
                        <a:solidFill>
                          <a:schemeClr val="tx1"/>
                        </a:solidFill>
                        <a:latin typeface="Arial" charset="0"/>
                      </a:defRPr>
                    </a:lvl6pPr>
                    <a:lvl7pPr marL="2971800" indent="-228600" eaLnBrk="0" fontAlgn="base" hangingPunct="0">
                      <a:lnSpc>
                        <a:spcPct val="90000"/>
                      </a:lnSpc>
                      <a:spcBef>
                        <a:spcPct val="30000"/>
                      </a:spcBef>
                      <a:spcAft>
                        <a:spcPct val="0"/>
                      </a:spcAft>
                      <a:buClr>
                        <a:schemeClr val="accent2"/>
                      </a:buClr>
                      <a:buFont typeface="Arial" charset="0"/>
                      <a:buChar char="–"/>
                      <a:defRPr sz="1400">
                        <a:solidFill>
                          <a:schemeClr val="tx1"/>
                        </a:solidFill>
                        <a:latin typeface="Arial" charset="0"/>
                      </a:defRPr>
                    </a:lvl7pPr>
                    <a:lvl8pPr marL="3429000" indent="-228600" eaLnBrk="0" fontAlgn="base" hangingPunct="0">
                      <a:lnSpc>
                        <a:spcPct val="90000"/>
                      </a:lnSpc>
                      <a:spcBef>
                        <a:spcPct val="30000"/>
                      </a:spcBef>
                      <a:spcAft>
                        <a:spcPct val="0"/>
                      </a:spcAft>
                      <a:buClr>
                        <a:schemeClr val="accent2"/>
                      </a:buClr>
                      <a:buFont typeface="Arial" charset="0"/>
                      <a:buChar char="–"/>
                      <a:defRPr sz="1400">
                        <a:solidFill>
                          <a:schemeClr val="tx1"/>
                        </a:solidFill>
                        <a:latin typeface="Arial" charset="0"/>
                      </a:defRPr>
                    </a:lvl8pPr>
                    <a:lvl9pPr marL="3886200" indent="-228600" eaLnBrk="0" fontAlgn="base" hangingPunct="0">
                      <a:lnSpc>
                        <a:spcPct val="90000"/>
                      </a:lnSpc>
                      <a:spcBef>
                        <a:spcPct val="30000"/>
                      </a:spcBef>
                      <a:spcAft>
                        <a:spcPct val="0"/>
                      </a:spcAft>
                      <a:buClr>
                        <a:schemeClr val="accent2"/>
                      </a:buClr>
                      <a:buFont typeface="Arial" charset="0"/>
                      <a:buChar char="–"/>
                      <a:defRPr sz="1400">
                        <a:solidFill>
                          <a:schemeClr val="tx1"/>
                        </a:solidFill>
                        <a:latin typeface="Arial" charset="0"/>
                      </a:defRPr>
                    </a:lvl9pPr>
                  </a:lstStyle>
                  <a:p>
                    <a:pPr defTabSz="914377">
                      <a:lnSpc>
                        <a:spcPct val="100000"/>
                      </a:lnSpc>
                      <a:spcBef>
                        <a:spcPct val="0"/>
                      </a:spcBef>
                      <a:buNone/>
                      <a:defRPr/>
                    </a:pPr>
                    <a:r>
                      <a:rPr lang="fi-FI" sz="1100" kern="0" dirty="0">
                        <a:solidFill>
                          <a:srgbClr val="636363"/>
                        </a:solidFill>
                        <a:latin typeface="Arial"/>
                        <a:cs typeface="Arial"/>
                      </a:rPr>
                      <a:t>Lume (kuukausi 12) tai lume-&gt;denosumabi (kuukaudet 24 ja 36)</a:t>
                    </a:r>
                    <a:endParaRPr lang="fi-FI" dirty="0">
                      <a:latin typeface="Arial"/>
                      <a:cs typeface="Arial"/>
                    </a:endParaRPr>
                  </a:p>
                </p:txBody>
              </p:sp>
            </p:grpSp>
          </p:grpSp>
        </p:grpSp>
        <p:sp>
          <p:nvSpPr>
            <p:cNvPr id="6" name="Rectangle 5">
              <a:extLst>
                <a:ext uri="{FF2B5EF4-FFF2-40B4-BE49-F238E27FC236}">
                  <a16:creationId xmlns:a16="http://schemas.microsoft.com/office/drawing/2014/main" id="{3405263D-D993-DCA9-F0BE-CD64C9F2A2A6}"/>
                </a:ext>
              </a:extLst>
            </p:cNvPr>
            <p:cNvSpPr/>
            <p:nvPr/>
          </p:nvSpPr>
          <p:spPr bwMode="auto">
            <a:xfrm>
              <a:off x="2645351" y="1965903"/>
              <a:ext cx="269624" cy="729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FI" sz="1000" b="0" i="0" u="none" strike="noStrike" cap="none" normalizeH="0" baseline="0">
                <a:ln>
                  <a:noFill/>
                </a:ln>
                <a:solidFill>
                  <a:schemeClr val="tx1"/>
                </a:solidFill>
                <a:effectLst/>
                <a:latin typeface="Arial" charset="0"/>
              </a:endParaRPr>
            </a:p>
          </p:txBody>
        </p:sp>
      </p:grpSp>
      <p:sp>
        <p:nvSpPr>
          <p:cNvPr id="9" name="Rectangle 8">
            <a:extLst>
              <a:ext uri="{FF2B5EF4-FFF2-40B4-BE49-F238E27FC236}">
                <a16:creationId xmlns:a16="http://schemas.microsoft.com/office/drawing/2014/main" id="{D28FB743-9462-E4C3-BF97-8BD46DFB689C}"/>
              </a:ext>
            </a:extLst>
          </p:cNvPr>
          <p:cNvSpPr/>
          <p:nvPr/>
        </p:nvSpPr>
        <p:spPr bwMode="auto">
          <a:xfrm>
            <a:off x="228600" y="6612856"/>
            <a:ext cx="8362950" cy="22609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FI" sz="1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48987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2" name="Group 141">
            <a:extLst>
              <a:ext uri="{FF2B5EF4-FFF2-40B4-BE49-F238E27FC236}">
                <a16:creationId xmlns:a16="http://schemas.microsoft.com/office/drawing/2014/main" id="{64C38756-649A-054B-BAB9-D9DAAC547C18}"/>
              </a:ext>
            </a:extLst>
          </p:cNvPr>
          <p:cNvGrpSpPr/>
          <p:nvPr/>
        </p:nvGrpSpPr>
        <p:grpSpPr>
          <a:xfrm>
            <a:off x="2472110" y="2213268"/>
            <a:ext cx="1700605" cy="2460566"/>
            <a:chOff x="1453783" y="2150365"/>
            <a:chExt cx="2977521" cy="2460566"/>
          </a:xfrm>
        </p:grpSpPr>
        <p:sp>
          <p:nvSpPr>
            <p:cNvPr id="143" name="Rectangle 10">
              <a:extLst>
                <a:ext uri="{FF2B5EF4-FFF2-40B4-BE49-F238E27FC236}">
                  <a16:creationId xmlns:a16="http://schemas.microsoft.com/office/drawing/2014/main" id="{7F80DE43-9BC4-394D-8926-4D639ABCF4F0}"/>
                </a:ext>
              </a:extLst>
            </p:cNvPr>
            <p:cNvSpPr>
              <a:spLocks noChangeArrowheads="1"/>
            </p:cNvSpPr>
            <p:nvPr/>
          </p:nvSpPr>
          <p:spPr bwMode="auto">
            <a:xfrm>
              <a:off x="3424372" y="2434661"/>
              <a:ext cx="999648" cy="2176270"/>
            </a:xfrm>
            <a:prstGeom prst="rect">
              <a:avLst/>
            </a:prstGeom>
            <a:solidFill>
              <a:schemeClr val="accent5">
                <a:lumMod val="20000"/>
                <a:lumOff val="80000"/>
                <a:alpha val="53000"/>
              </a:schemeClr>
            </a:solidFill>
            <a:ln w="9525" algn="ctr">
              <a:noFill/>
              <a:miter lim="800000"/>
              <a:headEnd/>
              <a:tailEnd/>
            </a:ln>
            <a:effectLst/>
          </p:spPr>
          <p:txBody>
            <a:bodyPr wrap="none" lIns="6858" tIns="6858" rIns="6858" bIns="6858"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fi-FI" sz="800" b="0" i="1" u="none" strike="noStrike" kern="1200" cap="none" spc="0" normalizeH="0" baseline="0" noProof="0" dirty="0">
                <a:ln>
                  <a:noFill/>
                </a:ln>
                <a:solidFill>
                  <a:srgbClr val="636363"/>
                </a:solidFill>
                <a:effectLst/>
                <a:uLnTx/>
                <a:uFillTx/>
                <a:latin typeface="Arial" pitchFamily="34" charset="0"/>
                <a:ea typeface="+mn-ea"/>
                <a:cs typeface="+mn-cs"/>
              </a:endParaRPr>
            </a:p>
          </p:txBody>
        </p:sp>
        <p:sp>
          <p:nvSpPr>
            <p:cNvPr id="145" name="Rectangle 10">
              <a:extLst>
                <a:ext uri="{FF2B5EF4-FFF2-40B4-BE49-F238E27FC236}">
                  <a16:creationId xmlns:a16="http://schemas.microsoft.com/office/drawing/2014/main" id="{A56AC4DE-2051-1E4A-AE82-FD8C4AE0D6FF}"/>
                </a:ext>
              </a:extLst>
            </p:cNvPr>
            <p:cNvSpPr>
              <a:spLocks noChangeArrowheads="1"/>
            </p:cNvSpPr>
            <p:nvPr/>
          </p:nvSpPr>
          <p:spPr bwMode="auto">
            <a:xfrm>
              <a:off x="1457407" y="2434661"/>
              <a:ext cx="989528" cy="2176270"/>
            </a:xfrm>
            <a:prstGeom prst="rect">
              <a:avLst/>
            </a:prstGeom>
            <a:solidFill>
              <a:schemeClr val="accent1">
                <a:alpha val="7000"/>
              </a:schemeClr>
            </a:solidFill>
            <a:ln w="9525" algn="ctr">
              <a:noFill/>
              <a:miter lim="800000"/>
              <a:headEnd/>
              <a:tailEnd/>
            </a:ln>
            <a:effectLst/>
          </p:spPr>
          <p:txBody>
            <a:bodyPr wrap="none" lIns="6858" tIns="6858" rIns="6858" bIns="6858"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fi-FI" sz="800" b="0" i="1" u="none" strike="noStrike" kern="1200" cap="none" spc="0" normalizeH="0" baseline="0" noProof="0" dirty="0">
                <a:ln>
                  <a:noFill/>
                </a:ln>
                <a:solidFill>
                  <a:srgbClr val="636363"/>
                </a:solidFill>
                <a:effectLst/>
                <a:uLnTx/>
                <a:uFillTx/>
                <a:latin typeface="Arial" pitchFamily="34" charset="0"/>
                <a:ea typeface="+mn-ea"/>
                <a:cs typeface="+mn-cs"/>
              </a:endParaRPr>
            </a:p>
          </p:txBody>
        </p:sp>
        <p:sp>
          <p:nvSpPr>
            <p:cNvPr id="146" name="TextBox 145">
              <a:extLst>
                <a:ext uri="{FF2B5EF4-FFF2-40B4-BE49-F238E27FC236}">
                  <a16:creationId xmlns:a16="http://schemas.microsoft.com/office/drawing/2014/main" id="{56741023-776C-9748-98C8-71B5E4B6EB04}"/>
                </a:ext>
              </a:extLst>
            </p:cNvPr>
            <p:cNvSpPr txBox="1"/>
            <p:nvPr/>
          </p:nvSpPr>
          <p:spPr>
            <a:xfrm>
              <a:off x="2441348" y="2150887"/>
              <a:ext cx="989999" cy="246221"/>
            </a:xfrm>
            <a:prstGeom prst="rect">
              <a:avLst/>
            </a:prstGeom>
            <a:solidFill>
              <a:schemeClr val="accent5"/>
            </a:solidFill>
            <a:ln>
              <a:noFill/>
            </a:ln>
          </p:spPr>
          <p:txBody>
            <a:bodyPr wrap="square" lIns="0" tIns="0" rIns="0" bIns="0" rtlCol="0" anchor="ctr">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i-FI" sz="800" b="0" i="0" u="none" strike="noStrike" kern="1200" cap="none" spc="0" normalizeH="0" baseline="0" noProof="0" dirty="0">
                  <a:ln>
                    <a:noFill/>
                  </a:ln>
                  <a:solidFill>
                    <a:srgbClr val="FFFFFF"/>
                  </a:solidFill>
                  <a:effectLst/>
                  <a:uLnTx/>
                  <a:uFillTx/>
                  <a:latin typeface="Arial" pitchFamily="34" charset="0"/>
                  <a:ea typeface="+mn-ea"/>
                  <a:cs typeface="+mn-cs"/>
                </a:rPr>
                <a:t>Avoin denosumabi</a:t>
              </a:r>
            </a:p>
          </p:txBody>
        </p:sp>
        <p:sp>
          <p:nvSpPr>
            <p:cNvPr id="148" name="TextBox 147">
              <a:extLst>
                <a:ext uri="{FF2B5EF4-FFF2-40B4-BE49-F238E27FC236}">
                  <a16:creationId xmlns:a16="http://schemas.microsoft.com/office/drawing/2014/main" id="{17B91B8B-37E2-6C47-9353-F70CBC0E2E2B}"/>
                </a:ext>
              </a:extLst>
            </p:cNvPr>
            <p:cNvSpPr txBox="1"/>
            <p:nvPr/>
          </p:nvSpPr>
          <p:spPr>
            <a:xfrm>
              <a:off x="3441305" y="2150887"/>
              <a:ext cx="989999" cy="246221"/>
            </a:xfrm>
            <a:prstGeom prst="rect">
              <a:avLst/>
            </a:prstGeom>
            <a:solidFill>
              <a:schemeClr val="accent5"/>
            </a:solidFill>
            <a:ln>
              <a:noFill/>
            </a:ln>
          </p:spPr>
          <p:txBody>
            <a:bodyPr wrap="square" lIns="0" tIns="0" rIns="0" bIns="0" rtlCol="0" anchor="ctr">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i-FI" sz="800" b="0" i="0" u="none" strike="noStrike" kern="1200" cap="none" spc="0" normalizeH="0" baseline="0" noProof="0" dirty="0">
                  <a:ln>
                    <a:noFill/>
                  </a:ln>
                  <a:solidFill>
                    <a:srgbClr val="FFFFFF"/>
                  </a:solidFill>
                  <a:effectLst/>
                  <a:uLnTx/>
                  <a:uFillTx/>
                  <a:latin typeface="Arial" pitchFamily="34" charset="0"/>
                  <a:ea typeface="+mn-ea"/>
                  <a:cs typeface="+mn-cs"/>
                </a:rPr>
                <a:t>Jatkotutk. denosumabi</a:t>
              </a:r>
            </a:p>
          </p:txBody>
        </p:sp>
        <p:sp>
          <p:nvSpPr>
            <p:cNvPr id="149" name="TextBox 148">
              <a:extLst>
                <a:ext uri="{FF2B5EF4-FFF2-40B4-BE49-F238E27FC236}">
                  <a16:creationId xmlns:a16="http://schemas.microsoft.com/office/drawing/2014/main" id="{E1EDE166-52AE-1849-AA66-12D1D91E4ABF}"/>
                </a:ext>
              </a:extLst>
            </p:cNvPr>
            <p:cNvSpPr txBox="1"/>
            <p:nvPr/>
          </p:nvSpPr>
          <p:spPr>
            <a:xfrm>
              <a:off x="1453783" y="2150365"/>
              <a:ext cx="988632" cy="246221"/>
            </a:xfrm>
            <a:prstGeom prst="rect">
              <a:avLst/>
            </a:prstGeom>
            <a:solidFill>
              <a:schemeClr val="accent1"/>
            </a:solidFill>
            <a:ln>
              <a:noFill/>
            </a:ln>
          </p:spPr>
          <p:txBody>
            <a:bodyPr wrap="square" lIns="0" tIns="0" rIns="0" bIns="0" rtlCol="0" anchor="ctr">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i-FI" sz="800" b="0" i="0" u="none" strike="noStrike" kern="1200" cap="none" spc="0" normalizeH="0" baseline="0" noProof="0" dirty="0">
                  <a:ln>
                    <a:noFill/>
                  </a:ln>
                  <a:solidFill>
                    <a:srgbClr val="FFFFFF"/>
                  </a:solidFill>
                  <a:effectLst/>
                  <a:uLnTx/>
                  <a:uFillTx/>
                  <a:latin typeface="Arial" pitchFamily="34" charset="0"/>
                  <a:ea typeface="+mn-ea"/>
                  <a:cs typeface="+mn-cs"/>
                </a:rPr>
                <a:t>Romo </a:t>
              </a:r>
              <a:br>
                <a:rPr kumimoji="0" lang="fi-FI" sz="800" b="0" i="0" u="none" strike="noStrike" kern="1200" cap="none" spc="0" normalizeH="0" baseline="0" noProof="0" dirty="0">
                  <a:ln>
                    <a:noFill/>
                  </a:ln>
                  <a:solidFill>
                    <a:srgbClr val="FFFFFF"/>
                  </a:solidFill>
                  <a:effectLst/>
                  <a:uLnTx/>
                  <a:uFillTx/>
                  <a:latin typeface="Arial" pitchFamily="34" charset="0"/>
                  <a:ea typeface="+mn-ea"/>
                  <a:cs typeface="+mn-cs"/>
                </a:rPr>
              </a:br>
              <a:r>
                <a:rPr kumimoji="0" lang="fi-FI" sz="800" b="0" i="0" u="none" strike="noStrike" kern="1200" cap="none" spc="0" normalizeH="0" baseline="0" noProof="0" dirty="0">
                  <a:ln>
                    <a:noFill/>
                  </a:ln>
                  <a:solidFill>
                    <a:srgbClr val="FFFFFF"/>
                  </a:solidFill>
                  <a:effectLst/>
                  <a:uLnTx/>
                  <a:uFillTx/>
                  <a:latin typeface="Arial" pitchFamily="34" charset="0"/>
                  <a:ea typeface="+mn-ea"/>
                  <a:cs typeface="+mn-cs"/>
                </a:rPr>
                <a:t>vs lume</a:t>
              </a:r>
            </a:p>
          </p:txBody>
        </p:sp>
      </p:grpSp>
      <p:grpSp>
        <p:nvGrpSpPr>
          <p:cNvPr id="150" name="Group 149">
            <a:extLst>
              <a:ext uri="{FF2B5EF4-FFF2-40B4-BE49-F238E27FC236}">
                <a16:creationId xmlns:a16="http://schemas.microsoft.com/office/drawing/2014/main" id="{CF86D8AC-DE37-374B-8AD2-461F915D970F}"/>
              </a:ext>
            </a:extLst>
          </p:cNvPr>
          <p:cNvGrpSpPr/>
          <p:nvPr/>
        </p:nvGrpSpPr>
        <p:grpSpPr>
          <a:xfrm>
            <a:off x="5298912" y="2213268"/>
            <a:ext cx="1736851" cy="2460566"/>
            <a:chOff x="1453783" y="2150365"/>
            <a:chExt cx="3040982" cy="2460566"/>
          </a:xfrm>
        </p:grpSpPr>
        <p:sp>
          <p:nvSpPr>
            <p:cNvPr id="151" name="Rectangle 10">
              <a:extLst>
                <a:ext uri="{FF2B5EF4-FFF2-40B4-BE49-F238E27FC236}">
                  <a16:creationId xmlns:a16="http://schemas.microsoft.com/office/drawing/2014/main" id="{6CB1506C-A4AB-064B-A920-21FF6DEB6AF7}"/>
                </a:ext>
              </a:extLst>
            </p:cNvPr>
            <p:cNvSpPr>
              <a:spLocks noChangeArrowheads="1"/>
            </p:cNvSpPr>
            <p:nvPr/>
          </p:nvSpPr>
          <p:spPr bwMode="auto">
            <a:xfrm>
              <a:off x="3495117" y="2434661"/>
              <a:ext cx="999648" cy="2176270"/>
            </a:xfrm>
            <a:prstGeom prst="rect">
              <a:avLst/>
            </a:prstGeom>
            <a:solidFill>
              <a:schemeClr val="accent5">
                <a:lumMod val="20000"/>
                <a:lumOff val="80000"/>
                <a:alpha val="53000"/>
              </a:schemeClr>
            </a:solidFill>
            <a:ln w="9525" algn="ctr">
              <a:noFill/>
              <a:miter lim="800000"/>
              <a:headEnd/>
              <a:tailEnd/>
            </a:ln>
            <a:effectLst/>
          </p:spPr>
          <p:txBody>
            <a:bodyPr wrap="none" lIns="6858" tIns="6858" rIns="6858" bIns="6858"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fi-FI" sz="800" b="0" i="1" u="none" strike="noStrike" kern="1200" cap="none" spc="0" normalizeH="0" baseline="0" noProof="0" dirty="0">
                <a:ln>
                  <a:noFill/>
                </a:ln>
                <a:solidFill>
                  <a:srgbClr val="636363"/>
                </a:solidFill>
                <a:effectLst/>
                <a:uLnTx/>
                <a:uFillTx/>
                <a:latin typeface="Arial" pitchFamily="34" charset="0"/>
                <a:ea typeface="+mn-ea"/>
                <a:cs typeface="+mn-cs"/>
              </a:endParaRPr>
            </a:p>
          </p:txBody>
        </p:sp>
        <p:sp>
          <p:nvSpPr>
            <p:cNvPr id="152" name="Rectangle 10">
              <a:extLst>
                <a:ext uri="{FF2B5EF4-FFF2-40B4-BE49-F238E27FC236}">
                  <a16:creationId xmlns:a16="http://schemas.microsoft.com/office/drawing/2014/main" id="{30331C6B-E33A-C84F-A0BD-4AD4A1E481D8}"/>
                </a:ext>
              </a:extLst>
            </p:cNvPr>
            <p:cNvSpPr>
              <a:spLocks noChangeArrowheads="1"/>
            </p:cNvSpPr>
            <p:nvPr/>
          </p:nvSpPr>
          <p:spPr bwMode="auto">
            <a:xfrm>
              <a:off x="1466556" y="2434661"/>
              <a:ext cx="1000487" cy="2176270"/>
            </a:xfrm>
            <a:prstGeom prst="rect">
              <a:avLst/>
            </a:prstGeom>
            <a:solidFill>
              <a:schemeClr val="accent1">
                <a:alpha val="7000"/>
              </a:schemeClr>
            </a:solidFill>
            <a:ln w="9525" algn="ctr">
              <a:noFill/>
              <a:miter lim="800000"/>
              <a:headEnd/>
              <a:tailEnd/>
            </a:ln>
            <a:effectLst/>
          </p:spPr>
          <p:txBody>
            <a:bodyPr wrap="none" lIns="6858" tIns="6858" rIns="6858" bIns="6858"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fi-FI" sz="800" b="0" i="1" u="none" strike="noStrike" kern="1200" cap="none" spc="0" normalizeH="0" baseline="0" noProof="0" dirty="0">
                <a:ln>
                  <a:noFill/>
                </a:ln>
                <a:solidFill>
                  <a:srgbClr val="636363"/>
                </a:solidFill>
                <a:effectLst/>
                <a:uLnTx/>
                <a:uFillTx/>
                <a:latin typeface="Arial" pitchFamily="34" charset="0"/>
                <a:ea typeface="+mn-ea"/>
                <a:cs typeface="+mn-cs"/>
              </a:endParaRPr>
            </a:p>
          </p:txBody>
        </p:sp>
        <p:sp>
          <p:nvSpPr>
            <p:cNvPr id="153" name="TextBox 152">
              <a:extLst>
                <a:ext uri="{FF2B5EF4-FFF2-40B4-BE49-F238E27FC236}">
                  <a16:creationId xmlns:a16="http://schemas.microsoft.com/office/drawing/2014/main" id="{C4DA01AF-AE47-CD40-8720-C6A7989C6AE4}"/>
                </a:ext>
              </a:extLst>
            </p:cNvPr>
            <p:cNvSpPr txBox="1"/>
            <p:nvPr/>
          </p:nvSpPr>
          <p:spPr>
            <a:xfrm>
              <a:off x="2441348" y="2150887"/>
              <a:ext cx="989999" cy="246221"/>
            </a:xfrm>
            <a:prstGeom prst="rect">
              <a:avLst/>
            </a:prstGeom>
            <a:solidFill>
              <a:schemeClr val="accent5"/>
            </a:solidFill>
            <a:ln>
              <a:noFill/>
            </a:ln>
          </p:spPr>
          <p:txBody>
            <a:bodyPr wrap="square" lIns="0" tIns="0" rIns="0" bIns="0" rtlCol="0" anchor="ctr">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i-FI" sz="800" b="0" i="0" u="none" strike="noStrike" kern="1200" cap="none" spc="0" normalizeH="0" baseline="0" noProof="0" dirty="0">
                  <a:ln>
                    <a:noFill/>
                  </a:ln>
                  <a:solidFill>
                    <a:srgbClr val="FFFFFF"/>
                  </a:solidFill>
                  <a:effectLst/>
                  <a:uLnTx/>
                  <a:uFillTx/>
                  <a:latin typeface="Arial" pitchFamily="34" charset="0"/>
                  <a:ea typeface="+mn-ea"/>
                  <a:cs typeface="+mn-cs"/>
                </a:rPr>
                <a:t>Open-label denosumab</a:t>
              </a:r>
            </a:p>
          </p:txBody>
        </p:sp>
        <p:sp>
          <p:nvSpPr>
            <p:cNvPr id="154" name="TextBox 153">
              <a:extLst>
                <a:ext uri="{FF2B5EF4-FFF2-40B4-BE49-F238E27FC236}">
                  <a16:creationId xmlns:a16="http://schemas.microsoft.com/office/drawing/2014/main" id="{9E326CB0-FD3B-E34B-A657-F6971BD8CE8D}"/>
                </a:ext>
              </a:extLst>
            </p:cNvPr>
            <p:cNvSpPr txBox="1"/>
            <p:nvPr/>
          </p:nvSpPr>
          <p:spPr>
            <a:xfrm>
              <a:off x="3441305" y="2150887"/>
              <a:ext cx="989999" cy="246221"/>
            </a:xfrm>
            <a:prstGeom prst="rect">
              <a:avLst/>
            </a:prstGeom>
            <a:solidFill>
              <a:schemeClr val="accent5"/>
            </a:solidFill>
            <a:ln>
              <a:noFill/>
            </a:ln>
          </p:spPr>
          <p:txBody>
            <a:bodyPr wrap="square" lIns="0" tIns="0" rIns="0" bIns="0" rtlCol="0" anchor="ctr">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i-FI" sz="800" b="0" i="0" u="none" strike="noStrike" kern="1200" cap="none" spc="0" normalizeH="0" baseline="0" noProof="0" dirty="0">
                  <a:ln>
                    <a:noFill/>
                  </a:ln>
                  <a:solidFill>
                    <a:srgbClr val="FFFFFF"/>
                  </a:solidFill>
                  <a:effectLst/>
                  <a:uLnTx/>
                  <a:uFillTx/>
                  <a:latin typeface="Arial" pitchFamily="34" charset="0"/>
                  <a:ea typeface="+mn-ea"/>
                  <a:cs typeface="+mn-cs"/>
                </a:rPr>
                <a:t>Extension denosumab</a:t>
              </a:r>
            </a:p>
          </p:txBody>
        </p:sp>
        <p:sp>
          <p:nvSpPr>
            <p:cNvPr id="155" name="TextBox 154">
              <a:extLst>
                <a:ext uri="{FF2B5EF4-FFF2-40B4-BE49-F238E27FC236}">
                  <a16:creationId xmlns:a16="http://schemas.microsoft.com/office/drawing/2014/main" id="{D58A5ABC-FF25-F045-AC39-3981D9229B87}"/>
                </a:ext>
              </a:extLst>
            </p:cNvPr>
            <p:cNvSpPr txBox="1"/>
            <p:nvPr/>
          </p:nvSpPr>
          <p:spPr>
            <a:xfrm>
              <a:off x="1453783" y="2150365"/>
              <a:ext cx="988632" cy="246221"/>
            </a:xfrm>
            <a:prstGeom prst="rect">
              <a:avLst/>
            </a:prstGeom>
            <a:solidFill>
              <a:schemeClr val="accent1"/>
            </a:solidFill>
            <a:ln>
              <a:noFill/>
            </a:ln>
          </p:spPr>
          <p:txBody>
            <a:bodyPr wrap="square" lIns="0" tIns="0" rIns="0" bIns="0" rtlCol="0" anchor="ctr">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i-FI" sz="800" b="0" i="0" u="none" strike="noStrike" kern="1200" cap="none" spc="0" normalizeH="0" baseline="0" noProof="0" dirty="0">
                  <a:ln>
                    <a:noFill/>
                  </a:ln>
                  <a:solidFill>
                    <a:srgbClr val="FFFFFF"/>
                  </a:solidFill>
                  <a:effectLst/>
                  <a:uLnTx/>
                  <a:uFillTx/>
                  <a:latin typeface="Arial" pitchFamily="34" charset="0"/>
                  <a:ea typeface="+mn-ea"/>
                  <a:cs typeface="+mn-cs"/>
                </a:rPr>
                <a:t>Romo </a:t>
              </a:r>
              <a:br>
                <a:rPr kumimoji="0" lang="fi-FI" sz="800" b="0" i="0" u="none" strike="noStrike" kern="1200" cap="none" spc="0" normalizeH="0" baseline="0" noProof="0" dirty="0">
                  <a:ln>
                    <a:noFill/>
                  </a:ln>
                  <a:solidFill>
                    <a:srgbClr val="FFFFFF"/>
                  </a:solidFill>
                  <a:effectLst/>
                  <a:uLnTx/>
                  <a:uFillTx/>
                  <a:latin typeface="Arial" pitchFamily="34" charset="0"/>
                  <a:ea typeface="+mn-ea"/>
                  <a:cs typeface="+mn-cs"/>
                </a:rPr>
              </a:br>
              <a:r>
                <a:rPr kumimoji="0" lang="fi-FI" sz="800" b="0" i="0" u="none" strike="noStrike" kern="1200" cap="none" spc="0" normalizeH="0" baseline="0" noProof="0" dirty="0">
                  <a:ln>
                    <a:noFill/>
                  </a:ln>
                  <a:solidFill>
                    <a:srgbClr val="FFFFFF"/>
                  </a:solidFill>
                  <a:effectLst/>
                  <a:uLnTx/>
                  <a:uFillTx/>
                  <a:latin typeface="Arial" pitchFamily="34" charset="0"/>
                  <a:ea typeface="+mn-ea"/>
                  <a:cs typeface="+mn-cs"/>
                </a:rPr>
                <a:t>vs placebo</a:t>
              </a:r>
            </a:p>
          </p:txBody>
        </p:sp>
      </p:grpSp>
      <p:grpSp>
        <p:nvGrpSpPr>
          <p:cNvPr id="156" name="Group 155">
            <a:extLst>
              <a:ext uri="{FF2B5EF4-FFF2-40B4-BE49-F238E27FC236}">
                <a16:creationId xmlns:a16="http://schemas.microsoft.com/office/drawing/2014/main" id="{DAB582C7-4C52-2E4A-90B4-CA9711A1D9C4}"/>
              </a:ext>
            </a:extLst>
          </p:cNvPr>
          <p:cNvGrpSpPr/>
          <p:nvPr/>
        </p:nvGrpSpPr>
        <p:grpSpPr>
          <a:xfrm>
            <a:off x="8120488" y="2213268"/>
            <a:ext cx="1727166" cy="2460566"/>
            <a:chOff x="1453783" y="2150365"/>
            <a:chExt cx="3024025" cy="2460566"/>
          </a:xfrm>
        </p:grpSpPr>
        <p:sp>
          <p:nvSpPr>
            <p:cNvPr id="157" name="Rectangle 10">
              <a:extLst>
                <a:ext uri="{FF2B5EF4-FFF2-40B4-BE49-F238E27FC236}">
                  <a16:creationId xmlns:a16="http://schemas.microsoft.com/office/drawing/2014/main" id="{1C3C2AA2-8A75-F14E-A069-342091BDBF44}"/>
                </a:ext>
              </a:extLst>
            </p:cNvPr>
            <p:cNvSpPr>
              <a:spLocks noChangeArrowheads="1"/>
            </p:cNvSpPr>
            <p:nvPr/>
          </p:nvSpPr>
          <p:spPr bwMode="auto">
            <a:xfrm>
              <a:off x="3478160" y="2434660"/>
              <a:ext cx="999648" cy="2176271"/>
            </a:xfrm>
            <a:prstGeom prst="rect">
              <a:avLst/>
            </a:prstGeom>
            <a:solidFill>
              <a:schemeClr val="accent5">
                <a:lumMod val="20000"/>
                <a:lumOff val="80000"/>
                <a:alpha val="53000"/>
              </a:schemeClr>
            </a:solidFill>
            <a:ln w="9525" algn="ctr">
              <a:noFill/>
              <a:miter lim="800000"/>
              <a:headEnd/>
              <a:tailEnd/>
            </a:ln>
            <a:effectLst/>
          </p:spPr>
          <p:txBody>
            <a:bodyPr wrap="none" lIns="6858" tIns="6858" rIns="6858" bIns="6858"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fi-FI" sz="800" b="0" i="1" u="none" strike="noStrike" kern="1200" cap="none" spc="0" normalizeH="0" baseline="0" noProof="0" dirty="0">
                <a:ln>
                  <a:noFill/>
                </a:ln>
                <a:solidFill>
                  <a:srgbClr val="636363"/>
                </a:solidFill>
                <a:effectLst/>
                <a:uLnTx/>
                <a:uFillTx/>
                <a:latin typeface="Arial" pitchFamily="34" charset="0"/>
                <a:ea typeface="+mn-ea"/>
                <a:cs typeface="+mn-cs"/>
              </a:endParaRPr>
            </a:p>
          </p:txBody>
        </p:sp>
        <p:sp>
          <p:nvSpPr>
            <p:cNvPr id="158" name="Rectangle 10">
              <a:extLst>
                <a:ext uri="{FF2B5EF4-FFF2-40B4-BE49-F238E27FC236}">
                  <a16:creationId xmlns:a16="http://schemas.microsoft.com/office/drawing/2014/main" id="{B09F1EE8-9D0D-AE45-B04F-F633EA5AC3CD}"/>
                </a:ext>
              </a:extLst>
            </p:cNvPr>
            <p:cNvSpPr>
              <a:spLocks noChangeArrowheads="1"/>
            </p:cNvSpPr>
            <p:nvPr/>
          </p:nvSpPr>
          <p:spPr bwMode="auto">
            <a:xfrm>
              <a:off x="1457407" y="2434660"/>
              <a:ext cx="989528" cy="2176271"/>
            </a:xfrm>
            <a:prstGeom prst="rect">
              <a:avLst/>
            </a:prstGeom>
            <a:solidFill>
              <a:schemeClr val="accent1">
                <a:alpha val="7000"/>
              </a:schemeClr>
            </a:solidFill>
            <a:ln w="9525" algn="ctr">
              <a:noFill/>
              <a:miter lim="800000"/>
              <a:headEnd/>
              <a:tailEnd/>
            </a:ln>
            <a:effectLst/>
          </p:spPr>
          <p:txBody>
            <a:bodyPr wrap="none" lIns="6858" tIns="6858" rIns="6858" bIns="6858"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fi-FI" sz="800" b="0" i="1" u="none" strike="noStrike" kern="1200" cap="none" spc="0" normalizeH="0" baseline="0" noProof="0" dirty="0">
                <a:ln>
                  <a:noFill/>
                </a:ln>
                <a:solidFill>
                  <a:srgbClr val="636363"/>
                </a:solidFill>
                <a:effectLst/>
                <a:uLnTx/>
                <a:uFillTx/>
                <a:latin typeface="Arial" pitchFamily="34" charset="0"/>
                <a:ea typeface="+mn-ea"/>
                <a:cs typeface="+mn-cs"/>
              </a:endParaRPr>
            </a:p>
          </p:txBody>
        </p:sp>
        <p:sp>
          <p:nvSpPr>
            <p:cNvPr id="159" name="TextBox 158">
              <a:extLst>
                <a:ext uri="{FF2B5EF4-FFF2-40B4-BE49-F238E27FC236}">
                  <a16:creationId xmlns:a16="http://schemas.microsoft.com/office/drawing/2014/main" id="{21BE9DA6-5CCA-1C46-A3FD-D97B76F5A913}"/>
                </a:ext>
              </a:extLst>
            </p:cNvPr>
            <p:cNvSpPr txBox="1"/>
            <p:nvPr/>
          </p:nvSpPr>
          <p:spPr>
            <a:xfrm>
              <a:off x="2441348" y="2150887"/>
              <a:ext cx="989999" cy="246221"/>
            </a:xfrm>
            <a:prstGeom prst="rect">
              <a:avLst/>
            </a:prstGeom>
            <a:solidFill>
              <a:schemeClr val="accent5"/>
            </a:solidFill>
            <a:ln>
              <a:noFill/>
            </a:ln>
          </p:spPr>
          <p:txBody>
            <a:bodyPr wrap="square" lIns="0" tIns="0" rIns="0" bIns="0" rtlCol="0" anchor="ctr">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i-FI" sz="800" b="0" i="0" u="none" strike="noStrike" kern="1200" cap="none" spc="0" normalizeH="0" baseline="0" noProof="0" dirty="0">
                  <a:ln>
                    <a:noFill/>
                  </a:ln>
                  <a:solidFill>
                    <a:srgbClr val="FFFFFF"/>
                  </a:solidFill>
                  <a:effectLst/>
                  <a:uLnTx/>
                  <a:uFillTx/>
                  <a:latin typeface="Arial" pitchFamily="34" charset="0"/>
                  <a:ea typeface="+mn-ea"/>
                  <a:cs typeface="+mn-cs"/>
                </a:rPr>
                <a:t>Open-label denosumab</a:t>
              </a:r>
            </a:p>
          </p:txBody>
        </p:sp>
        <p:sp>
          <p:nvSpPr>
            <p:cNvPr id="160" name="TextBox 159">
              <a:extLst>
                <a:ext uri="{FF2B5EF4-FFF2-40B4-BE49-F238E27FC236}">
                  <a16:creationId xmlns:a16="http://schemas.microsoft.com/office/drawing/2014/main" id="{07CC14E0-4C47-614C-AAE7-413C66C890F6}"/>
                </a:ext>
              </a:extLst>
            </p:cNvPr>
            <p:cNvSpPr txBox="1"/>
            <p:nvPr/>
          </p:nvSpPr>
          <p:spPr>
            <a:xfrm>
              <a:off x="3441305" y="2150887"/>
              <a:ext cx="989999" cy="246221"/>
            </a:xfrm>
            <a:prstGeom prst="rect">
              <a:avLst/>
            </a:prstGeom>
            <a:solidFill>
              <a:schemeClr val="accent5"/>
            </a:solidFill>
            <a:ln>
              <a:noFill/>
            </a:ln>
          </p:spPr>
          <p:txBody>
            <a:bodyPr wrap="square" lIns="0" tIns="0" rIns="0" bIns="0" rtlCol="0" anchor="ctr">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i-FI" sz="800" b="0" i="0" u="none" strike="noStrike" kern="1200" cap="none" spc="0" normalizeH="0" baseline="0" noProof="0" dirty="0">
                  <a:ln>
                    <a:noFill/>
                  </a:ln>
                  <a:solidFill>
                    <a:srgbClr val="FFFFFF"/>
                  </a:solidFill>
                  <a:effectLst/>
                  <a:uLnTx/>
                  <a:uFillTx/>
                  <a:latin typeface="Arial" pitchFamily="34" charset="0"/>
                  <a:ea typeface="+mn-ea"/>
                  <a:cs typeface="+mn-cs"/>
                </a:rPr>
                <a:t>Extension denosumab</a:t>
              </a:r>
            </a:p>
          </p:txBody>
        </p:sp>
        <p:sp>
          <p:nvSpPr>
            <p:cNvPr id="161" name="TextBox 160">
              <a:extLst>
                <a:ext uri="{FF2B5EF4-FFF2-40B4-BE49-F238E27FC236}">
                  <a16:creationId xmlns:a16="http://schemas.microsoft.com/office/drawing/2014/main" id="{9DD47DC3-4368-A444-829F-550E097A2B6C}"/>
                </a:ext>
              </a:extLst>
            </p:cNvPr>
            <p:cNvSpPr txBox="1"/>
            <p:nvPr/>
          </p:nvSpPr>
          <p:spPr>
            <a:xfrm>
              <a:off x="1453783" y="2150365"/>
              <a:ext cx="988632" cy="246221"/>
            </a:xfrm>
            <a:prstGeom prst="rect">
              <a:avLst/>
            </a:prstGeom>
            <a:solidFill>
              <a:schemeClr val="accent1"/>
            </a:solidFill>
            <a:ln>
              <a:noFill/>
            </a:ln>
          </p:spPr>
          <p:txBody>
            <a:bodyPr wrap="square" lIns="0" tIns="0" rIns="0" bIns="0" rtlCol="0" anchor="ctr">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i-FI" sz="800" b="0" i="0" u="none" strike="noStrike" kern="1200" cap="none" spc="0" normalizeH="0" baseline="0" noProof="0" dirty="0">
                  <a:ln>
                    <a:noFill/>
                  </a:ln>
                  <a:solidFill>
                    <a:srgbClr val="FFFFFF"/>
                  </a:solidFill>
                  <a:effectLst/>
                  <a:uLnTx/>
                  <a:uFillTx/>
                  <a:latin typeface="Arial" pitchFamily="34" charset="0"/>
                  <a:ea typeface="+mn-ea"/>
                  <a:cs typeface="+mn-cs"/>
                </a:rPr>
                <a:t>Romo </a:t>
              </a:r>
              <a:br>
                <a:rPr kumimoji="0" lang="fi-FI" sz="800" b="0" i="0" u="none" strike="noStrike" kern="1200" cap="none" spc="0" normalizeH="0" baseline="0" noProof="0" dirty="0">
                  <a:ln>
                    <a:noFill/>
                  </a:ln>
                  <a:solidFill>
                    <a:srgbClr val="FFFFFF"/>
                  </a:solidFill>
                  <a:effectLst/>
                  <a:uLnTx/>
                  <a:uFillTx/>
                  <a:latin typeface="Arial" pitchFamily="34" charset="0"/>
                  <a:ea typeface="+mn-ea"/>
                  <a:cs typeface="+mn-cs"/>
                </a:rPr>
              </a:br>
              <a:r>
                <a:rPr kumimoji="0" lang="fi-FI" sz="800" b="0" i="0" u="none" strike="noStrike" kern="1200" cap="none" spc="0" normalizeH="0" baseline="0" noProof="0" dirty="0">
                  <a:ln>
                    <a:noFill/>
                  </a:ln>
                  <a:solidFill>
                    <a:srgbClr val="FFFFFF"/>
                  </a:solidFill>
                  <a:effectLst/>
                  <a:uLnTx/>
                  <a:uFillTx/>
                  <a:latin typeface="Arial" pitchFamily="34" charset="0"/>
                  <a:ea typeface="+mn-ea"/>
                  <a:cs typeface="+mn-cs"/>
                </a:rPr>
                <a:t>vs placebo</a:t>
              </a:r>
            </a:p>
          </p:txBody>
        </p:sp>
      </p:grpSp>
      <p:graphicFrame>
        <p:nvGraphicFramePr>
          <p:cNvPr id="172" name="Chart 171">
            <a:extLst>
              <a:ext uri="{FF2B5EF4-FFF2-40B4-BE49-F238E27FC236}">
                <a16:creationId xmlns:a16="http://schemas.microsoft.com/office/drawing/2014/main" id="{8FEFB9F0-756C-4E7C-96BA-27810FEB3F92}"/>
              </a:ext>
            </a:extLst>
          </p:cNvPr>
          <p:cNvGraphicFramePr/>
          <p:nvPr/>
        </p:nvGraphicFramePr>
        <p:xfrm>
          <a:off x="7781277" y="1897099"/>
          <a:ext cx="2266879" cy="33232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9" name="Chart 118">
            <a:extLst>
              <a:ext uri="{FF2B5EF4-FFF2-40B4-BE49-F238E27FC236}">
                <a16:creationId xmlns:a16="http://schemas.microsoft.com/office/drawing/2014/main" id="{1DED4B93-BE86-4AC6-B86C-AAB73A9EB02C}"/>
              </a:ext>
            </a:extLst>
          </p:cNvPr>
          <p:cNvGraphicFramePr/>
          <p:nvPr/>
        </p:nvGraphicFramePr>
        <p:xfrm>
          <a:off x="4966211" y="1897099"/>
          <a:ext cx="2266880" cy="33232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2" name="Chart 191">
            <a:extLst>
              <a:ext uri="{FF2B5EF4-FFF2-40B4-BE49-F238E27FC236}">
                <a16:creationId xmlns:a16="http://schemas.microsoft.com/office/drawing/2014/main" id="{CF3AB638-46F7-4CF0-848C-8F3B81AA5ACF}"/>
              </a:ext>
            </a:extLst>
          </p:cNvPr>
          <p:cNvGraphicFramePr/>
          <p:nvPr/>
        </p:nvGraphicFramePr>
        <p:xfrm>
          <a:off x="2100151" y="2360020"/>
          <a:ext cx="2266880" cy="2804550"/>
        </p:xfrm>
        <a:graphic>
          <a:graphicData uri="http://schemas.openxmlformats.org/drawingml/2006/chart">
            <c:chart xmlns:c="http://schemas.openxmlformats.org/drawingml/2006/chart" xmlns:r="http://schemas.openxmlformats.org/officeDocument/2006/relationships" r:id="rId5"/>
          </a:graphicData>
        </a:graphic>
      </p:graphicFrame>
      <p:grpSp>
        <p:nvGrpSpPr>
          <p:cNvPr id="120" name="Group 119">
            <a:extLst>
              <a:ext uri="{FF2B5EF4-FFF2-40B4-BE49-F238E27FC236}">
                <a16:creationId xmlns:a16="http://schemas.microsoft.com/office/drawing/2014/main" id="{DE1AD526-3A58-4D5D-8C70-2A8F1867D402}"/>
              </a:ext>
            </a:extLst>
          </p:cNvPr>
          <p:cNvGrpSpPr/>
          <p:nvPr/>
        </p:nvGrpSpPr>
        <p:grpSpPr>
          <a:xfrm>
            <a:off x="8689531" y="2481047"/>
            <a:ext cx="581267" cy="2176272"/>
            <a:chOff x="1642969" y="2252455"/>
            <a:chExt cx="621236" cy="2176272"/>
          </a:xfrm>
        </p:grpSpPr>
        <p:cxnSp>
          <p:nvCxnSpPr>
            <p:cNvPr id="124" name="Straight Connector 123">
              <a:extLst>
                <a:ext uri="{FF2B5EF4-FFF2-40B4-BE49-F238E27FC236}">
                  <a16:creationId xmlns:a16="http://schemas.microsoft.com/office/drawing/2014/main" id="{65881BBB-99AC-464B-B13C-85839313E1A0}"/>
                </a:ext>
              </a:extLst>
            </p:cNvPr>
            <p:cNvCxnSpPr/>
            <p:nvPr/>
          </p:nvCxnSpPr>
          <p:spPr bwMode="auto">
            <a:xfrm flipV="1">
              <a:off x="1642969" y="2252455"/>
              <a:ext cx="0" cy="2176272"/>
            </a:xfrm>
            <a:prstGeom prst="line">
              <a:avLst/>
            </a:prstGeom>
            <a:solidFill>
              <a:srgbClr val="006FAC"/>
            </a:solidFill>
            <a:ln w="12700" cap="flat" cmpd="sng" algn="ctr">
              <a:solidFill>
                <a:schemeClr val="tx1"/>
              </a:solidFill>
              <a:prstDash val="dash"/>
              <a:round/>
              <a:headEnd type="none" w="med" len="med"/>
              <a:tailEnd type="none" w="med" len="med"/>
            </a:ln>
            <a:effectLst/>
          </p:spPr>
        </p:cxnSp>
        <p:cxnSp>
          <p:nvCxnSpPr>
            <p:cNvPr id="138" name="Straight Connector 137">
              <a:extLst>
                <a:ext uri="{FF2B5EF4-FFF2-40B4-BE49-F238E27FC236}">
                  <a16:creationId xmlns:a16="http://schemas.microsoft.com/office/drawing/2014/main" id="{57C7B690-C9A9-4BB1-9264-AC1DFEA4E467}"/>
                </a:ext>
              </a:extLst>
            </p:cNvPr>
            <p:cNvCxnSpPr/>
            <p:nvPr/>
          </p:nvCxnSpPr>
          <p:spPr bwMode="auto">
            <a:xfrm flipV="1">
              <a:off x="2264205" y="2252455"/>
              <a:ext cx="0" cy="2176272"/>
            </a:xfrm>
            <a:prstGeom prst="line">
              <a:avLst/>
            </a:prstGeom>
            <a:solidFill>
              <a:srgbClr val="006FAC"/>
            </a:solidFill>
            <a:ln w="12700" cap="flat" cmpd="sng" algn="ctr">
              <a:solidFill>
                <a:schemeClr val="tx1"/>
              </a:solidFill>
              <a:prstDash val="dash"/>
              <a:round/>
              <a:headEnd type="none" w="med" len="med"/>
              <a:tailEnd type="none" w="med" len="med"/>
            </a:ln>
            <a:effectLst/>
          </p:spPr>
        </p:cxnSp>
      </p:grpSp>
      <p:grpSp>
        <p:nvGrpSpPr>
          <p:cNvPr id="82" name="Group 81">
            <a:extLst>
              <a:ext uri="{FF2B5EF4-FFF2-40B4-BE49-F238E27FC236}">
                <a16:creationId xmlns:a16="http://schemas.microsoft.com/office/drawing/2014/main" id="{2160D72A-27FC-41C6-80F8-4DF4B58E1AFC}"/>
              </a:ext>
            </a:extLst>
          </p:cNvPr>
          <p:cNvGrpSpPr/>
          <p:nvPr/>
        </p:nvGrpSpPr>
        <p:grpSpPr>
          <a:xfrm>
            <a:off x="5879643" y="2481047"/>
            <a:ext cx="581268" cy="2176272"/>
            <a:chOff x="1642969" y="2252455"/>
            <a:chExt cx="621236" cy="2176272"/>
          </a:xfrm>
        </p:grpSpPr>
        <p:cxnSp>
          <p:nvCxnSpPr>
            <p:cNvPr id="83" name="Straight Connector 82">
              <a:extLst>
                <a:ext uri="{FF2B5EF4-FFF2-40B4-BE49-F238E27FC236}">
                  <a16:creationId xmlns:a16="http://schemas.microsoft.com/office/drawing/2014/main" id="{94090E89-5DB7-4750-8696-B0362A4D912E}"/>
                </a:ext>
              </a:extLst>
            </p:cNvPr>
            <p:cNvCxnSpPr/>
            <p:nvPr/>
          </p:nvCxnSpPr>
          <p:spPr bwMode="auto">
            <a:xfrm flipV="1">
              <a:off x="1642969" y="2252455"/>
              <a:ext cx="0" cy="2176272"/>
            </a:xfrm>
            <a:prstGeom prst="line">
              <a:avLst/>
            </a:prstGeom>
            <a:solidFill>
              <a:srgbClr val="006FAC"/>
            </a:solidFill>
            <a:ln w="12700" cap="flat" cmpd="sng" algn="ctr">
              <a:solidFill>
                <a:schemeClr val="tx1"/>
              </a:solidFill>
              <a:prstDash val="dash"/>
              <a:round/>
              <a:headEnd type="none" w="med" len="med"/>
              <a:tailEnd type="none" w="med" len="med"/>
            </a:ln>
            <a:effectLst/>
          </p:spPr>
        </p:cxnSp>
        <p:cxnSp>
          <p:nvCxnSpPr>
            <p:cNvPr id="84" name="Straight Connector 83">
              <a:extLst>
                <a:ext uri="{FF2B5EF4-FFF2-40B4-BE49-F238E27FC236}">
                  <a16:creationId xmlns:a16="http://schemas.microsoft.com/office/drawing/2014/main" id="{C6DBDC4B-74AB-44AD-B71A-B03CD406DB0D}"/>
                </a:ext>
              </a:extLst>
            </p:cNvPr>
            <p:cNvCxnSpPr/>
            <p:nvPr/>
          </p:nvCxnSpPr>
          <p:spPr bwMode="auto">
            <a:xfrm flipV="1">
              <a:off x="2264205" y="2252455"/>
              <a:ext cx="0" cy="2176272"/>
            </a:xfrm>
            <a:prstGeom prst="line">
              <a:avLst/>
            </a:prstGeom>
            <a:solidFill>
              <a:srgbClr val="006FAC"/>
            </a:solidFill>
            <a:ln w="12700" cap="flat" cmpd="sng" algn="ctr">
              <a:solidFill>
                <a:schemeClr val="tx1"/>
              </a:solidFill>
              <a:prstDash val="dash"/>
              <a:round/>
              <a:headEnd type="none" w="med" len="med"/>
              <a:tailEnd type="none" w="med" len="med"/>
            </a:ln>
            <a:effectLst/>
          </p:spPr>
        </p:cxnSp>
      </p:grpSp>
      <p:sp>
        <p:nvSpPr>
          <p:cNvPr id="2" name="Title 1">
            <a:extLst>
              <a:ext uri="{FF2B5EF4-FFF2-40B4-BE49-F238E27FC236}">
                <a16:creationId xmlns:a16="http://schemas.microsoft.com/office/drawing/2014/main" id="{97B30C3A-5A0F-D042-A146-D748021507DC}"/>
              </a:ext>
            </a:extLst>
          </p:cNvPr>
          <p:cNvSpPr>
            <a:spLocks noGrp="1"/>
          </p:cNvSpPr>
          <p:nvPr>
            <p:ph type="title"/>
          </p:nvPr>
        </p:nvSpPr>
        <p:spPr>
          <a:xfrm>
            <a:off x="668462" y="-10625"/>
            <a:ext cx="10704388" cy="1109663"/>
          </a:xfrm>
        </p:spPr>
        <p:txBody>
          <a:bodyPr/>
          <a:lstStyle/>
          <a:p>
            <a:r>
              <a:rPr lang="fi-FI" noProof="0" dirty="0"/>
              <a:t>FRAME: </a:t>
            </a:r>
            <a:r>
              <a:rPr lang="fi-FI" dirty="0"/>
              <a:t>Lannerangan</a:t>
            </a:r>
            <a:r>
              <a:rPr lang="fi-FI" noProof="0" dirty="0"/>
              <a:t>, </a:t>
            </a:r>
            <a:r>
              <a:rPr lang="fi-FI" dirty="0"/>
              <a:t>lonkan ja reisiluun kaulan </a:t>
            </a:r>
            <a:r>
              <a:rPr lang="fi-FI" noProof="0" dirty="0"/>
              <a:t>luun mineraalitiheyden muutos lähtötilanteesta </a:t>
            </a:r>
            <a:r>
              <a:rPr lang="fi-FI" dirty="0"/>
              <a:t>36 kuukauden aikana</a:t>
            </a:r>
            <a:endParaRPr lang="fi-FI" dirty="0">
              <a:cs typeface="Arial"/>
            </a:endParaRPr>
          </a:p>
        </p:txBody>
      </p:sp>
      <p:sp>
        <p:nvSpPr>
          <p:cNvPr id="3" name="Text Placeholder 2">
            <a:extLst>
              <a:ext uri="{FF2B5EF4-FFF2-40B4-BE49-F238E27FC236}">
                <a16:creationId xmlns:a16="http://schemas.microsoft.com/office/drawing/2014/main" id="{3BE58F40-FEFC-D746-AFA0-57D05463E0DD}"/>
              </a:ext>
            </a:extLst>
          </p:cNvPr>
          <p:cNvSpPr>
            <a:spLocks noGrp="1"/>
          </p:cNvSpPr>
          <p:nvPr>
            <p:ph type="body" sz="quarter" idx="10"/>
          </p:nvPr>
        </p:nvSpPr>
        <p:spPr>
          <a:xfrm>
            <a:off x="668463" y="5607252"/>
            <a:ext cx="9699994" cy="881780"/>
          </a:xfrm>
        </p:spPr>
        <p:txBody>
          <a:bodyPr/>
          <a:lstStyle/>
          <a:p>
            <a:pPr defTabSz="1219170"/>
            <a:endParaRPr lang="fi-FI" noProof="0" dirty="0">
              <a:solidFill>
                <a:srgbClr val="777777"/>
              </a:solidFill>
              <a:cs typeface="Arial"/>
            </a:endParaRPr>
          </a:p>
          <a:p>
            <a:pPr defTabSz="1219170"/>
            <a:r>
              <a:rPr lang="fi-FI" dirty="0">
                <a:cs typeface="Arial"/>
              </a:rPr>
              <a:t>Pienimmän neliösumman keskimääräinen prosentuaalinen muutos lähtötasosta BMD- ja p-arvoissa perustui ANCOVA-malliin, joka mukautettiin hoitoon, ikään ja yleisiin nikamamurtumien kerrosmuuttujiin, lähtötilanteeseen, koneen tyyppiin ja lähtötilanteen arvoon konetyypin vuorovaikutuksessa ilman multiplisiteettisäätöä. Puuttuvat arvot laskettiin viimeinen havainto siirretty eteenpäin -menetelmällä, ja herkkyysanalyysi toistettujen mittausten mallilla osoitti samanlaisia ​​tuloksia.</a:t>
            </a:r>
            <a:endParaRPr lang="fi-FI" dirty="0"/>
          </a:p>
          <a:p>
            <a:pPr defTabSz="1219170"/>
            <a:r>
              <a:rPr lang="fi-FI" noProof="0" dirty="0">
                <a:solidFill>
                  <a:srgbClr val="777777"/>
                </a:solidFill>
              </a:rPr>
              <a:t>*</a:t>
            </a:r>
            <a:r>
              <a:rPr lang="fi-FI" dirty="0"/>
              <a:t>Nominaalinen </a:t>
            </a:r>
            <a:r>
              <a:rPr lang="fi-FI" noProof="0" dirty="0">
                <a:solidFill>
                  <a:srgbClr val="777777"/>
                </a:solidFill>
              </a:rPr>
              <a:t>p &lt; </a:t>
            </a:r>
            <a:r>
              <a:rPr lang="fi-FI" dirty="0"/>
              <a:t>0,001</a:t>
            </a:r>
            <a:r>
              <a:rPr lang="fi-FI" noProof="0" dirty="0">
                <a:solidFill>
                  <a:srgbClr val="777777"/>
                </a:solidFill>
              </a:rPr>
              <a:t>.</a:t>
            </a:r>
            <a:r>
              <a:rPr lang="fi-FI" dirty="0"/>
              <a:t>​ </a:t>
            </a:r>
            <a:r>
              <a:rPr lang="fi-FI" noProof="0" dirty="0">
                <a:solidFill>
                  <a:srgbClr val="777777"/>
                </a:solidFill>
              </a:rPr>
              <a:t>BMD = </a:t>
            </a:r>
            <a:r>
              <a:rPr lang="fi-FI" dirty="0"/>
              <a:t>luun mineraalitiheys</a:t>
            </a:r>
            <a:r>
              <a:rPr lang="fi-FI" noProof="0" dirty="0">
                <a:solidFill>
                  <a:srgbClr val="777777"/>
                </a:solidFill>
              </a:rPr>
              <a:t>; n = </a:t>
            </a:r>
            <a:r>
              <a:rPr lang="fi-FI" dirty="0"/>
              <a:t>sellaisten koehenkilöiden lukumäärä, joilla on lähtötilanne ja vähintään yksi lähtötilanteen jälkeinen BMD-arviointi</a:t>
            </a:r>
            <a:r>
              <a:rPr lang="fi-FI" noProof="0" dirty="0">
                <a:solidFill>
                  <a:srgbClr val="777777"/>
                </a:solidFill>
              </a:rPr>
              <a:t>.</a:t>
            </a:r>
            <a:endParaRPr lang="fi-FI" dirty="0">
              <a:cs typeface="Arial"/>
            </a:endParaRPr>
          </a:p>
          <a:p>
            <a:pPr defTabSz="457200"/>
            <a:r>
              <a:rPr lang="fi-FI" dirty="0">
                <a:cs typeface="Arial"/>
              </a:rPr>
              <a:t>Muokattu</a:t>
            </a:r>
            <a:r>
              <a:rPr lang="fi-FI" noProof="0" dirty="0">
                <a:solidFill>
                  <a:srgbClr val="777777"/>
                </a:solidFill>
                <a:cs typeface="Arial"/>
              </a:rPr>
              <a:t>: Lewiecki EM, ym</a:t>
            </a:r>
            <a:r>
              <a:rPr lang="fi-FI" i="1" noProof="0" dirty="0">
                <a:solidFill>
                  <a:srgbClr val="777777"/>
                </a:solidFill>
                <a:cs typeface="Arial"/>
              </a:rPr>
              <a:t>. J Bone Miner Res</a:t>
            </a:r>
            <a:r>
              <a:rPr lang="fi-FI" noProof="0" dirty="0">
                <a:solidFill>
                  <a:srgbClr val="777777"/>
                </a:solidFill>
                <a:cs typeface="Arial"/>
              </a:rPr>
              <a:t> 2019;34:419–28.</a:t>
            </a:r>
            <a:endParaRPr lang="fi-FI" i="1" noProof="0" dirty="0">
              <a:solidFill>
                <a:srgbClr val="777777"/>
              </a:solidFill>
              <a:cs typeface="Arial"/>
            </a:endParaRPr>
          </a:p>
        </p:txBody>
      </p:sp>
      <p:sp>
        <p:nvSpPr>
          <p:cNvPr id="81" name="TextBox 80">
            <a:extLst>
              <a:ext uri="{FF2B5EF4-FFF2-40B4-BE49-F238E27FC236}">
                <a16:creationId xmlns:a16="http://schemas.microsoft.com/office/drawing/2014/main" id="{36DA66FF-25C1-4240-9963-784226E0AB7D}"/>
              </a:ext>
            </a:extLst>
          </p:cNvPr>
          <p:cNvSpPr txBox="1"/>
          <p:nvPr/>
        </p:nvSpPr>
        <p:spPr>
          <a:xfrm rot="16200000">
            <a:off x="1117985" y="3440822"/>
            <a:ext cx="1811714" cy="261610"/>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0" cap="none" spc="0" normalizeH="0" baseline="0" noProof="0" dirty="0">
                <a:ln>
                  <a:noFill/>
                </a:ln>
                <a:solidFill>
                  <a:srgbClr val="636363"/>
                </a:solidFill>
                <a:effectLst/>
                <a:uLnTx/>
                <a:uFillTx/>
                <a:latin typeface="Arial"/>
                <a:ea typeface="+mn-ea"/>
                <a:cs typeface="+mn-cs"/>
              </a:rPr>
              <a:t>Muutos lähtötasosta (%)</a:t>
            </a:r>
          </a:p>
        </p:txBody>
      </p:sp>
      <p:sp>
        <p:nvSpPr>
          <p:cNvPr id="92" name="TextBox 91">
            <a:extLst>
              <a:ext uri="{FF2B5EF4-FFF2-40B4-BE49-F238E27FC236}">
                <a16:creationId xmlns:a16="http://schemas.microsoft.com/office/drawing/2014/main" id="{EC228C2A-03FA-49FC-936C-2A2D077968D7}"/>
              </a:ext>
            </a:extLst>
          </p:cNvPr>
          <p:cNvSpPr txBox="1"/>
          <p:nvPr/>
        </p:nvSpPr>
        <p:spPr>
          <a:xfrm>
            <a:off x="5423311" y="3749667"/>
            <a:ext cx="524503" cy="246221"/>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rgbClr val="636363"/>
                </a:solidFill>
                <a:effectLst/>
                <a:uLnTx/>
                <a:uFillTx/>
                <a:latin typeface="Arial"/>
                <a:ea typeface="+mn-ea"/>
                <a:cs typeface="+mn-cs"/>
              </a:rPr>
              <a:t>6,0%*</a:t>
            </a:r>
          </a:p>
        </p:txBody>
      </p:sp>
      <p:sp>
        <p:nvSpPr>
          <p:cNvPr id="93" name="TextBox 92">
            <a:extLst>
              <a:ext uri="{FF2B5EF4-FFF2-40B4-BE49-F238E27FC236}">
                <a16:creationId xmlns:a16="http://schemas.microsoft.com/office/drawing/2014/main" id="{B29E7556-7D59-47BF-8926-EB229B9364B7}"/>
              </a:ext>
            </a:extLst>
          </p:cNvPr>
          <p:cNvSpPr txBox="1"/>
          <p:nvPr/>
        </p:nvSpPr>
        <p:spPr>
          <a:xfrm>
            <a:off x="5971717" y="4461897"/>
            <a:ext cx="474810" cy="246221"/>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rgbClr val="636363"/>
                </a:solidFill>
                <a:effectLst/>
                <a:uLnTx/>
                <a:uFillTx/>
                <a:latin typeface="Arial"/>
                <a:ea typeface="+mn-ea"/>
                <a:cs typeface="+mn-cs"/>
              </a:rPr>
              <a:t>0,3%</a:t>
            </a:r>
          </a:p>
        </p:txBody>
      </p:sp>
      <p:sp>
        <p:nvSpPr>
          <p:cNvPr id="94" name="TextBox 93">
            <a:extLst>
              <a:ext uri="{FF2B5EF4-FFF2-40B4-BE49-F238E27FC236}">
                <a16:creationId xmlns:a16="http://schemas.microsoft.com/office/drawing/2014/main" id="{3E0E9215-86E4-4FD7-951A-17E5A5E2C74D}"/>
              </a:ext>
            </a:extLst>
          </p:cNvPr>
          <p:cNvSpPr txBox="1"/>
          <p:nvPr/>
        </p:nvSpPr>
        <p:spPr>
          <a:xfrm>
            <a:off x="6637516" y="3394534"/>
            <a:ext cx="524504" cy="246221"/>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rgbClr val="636363"/>
                </a:solidFill>
                <a:effectLst/>
                <a:uLnTx/>
                <a:uFillTx/>
                <a:latin typeface="Arial"/>
                <a:ea typeface="+mn-ea"/>
                <a:cs typeface="+mn-cs"/>
              </a:rPr>
              <a:t>9,4%*</a:t>
            </a:r>
          </a:p>
        </p:txBody>
      </p:sp>
      <p:sp>
        <p:nvSpPr>
          <p:cNvPr id="95" name="TextBox 94">
            <a:extLst>
              <a:ext uri="{FF2B5EF4-FFF2-40B4-BE49-F238E27FC236}">
                <a16:creationId xmlns:a16="http://schemas.microsoft.com/office/drawing/2014/main" id="{5A21E7EF-3989-449D-971C-29C35158911A}"/>
              </a:ext>
            </a:extLst>
          </p:cNvPr>
          <p:cNvSpPr txBox="1"/>
          <p:nvPr/>
        </p:nvSpPr>
        <p:spPr>
          <a:xfrm>
            <a:off x="6879256" y="4208336"/>
            <a:ext cx="474810" cy="246221"/>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rgbClr val="636363"/>
                </a:solidFill>
                <a:effectLst/>
                <a:uLnTx/>
                <a:uFillTx/>
                <a:latin typeface="Arial"/>
                <a:ea typeface="+mn-ea"/>
                <a:cs typeface="+mn-cs"/>
              </a:rPr>
              <a:t>4,2%</a:t>
            </a:r>
          </a:p>
        </p:txBody>
      </p:sp>
      <p:sp>
        <p:nvSpPr>
          <p:cNvPr id="96" name="TextBox 95">
            <a:extLst>
              <a:ext uri="{FF2B5EF4-FFF2-40B4-BE49-F238E27FC236}">
                <a16:creationId xmlns:a16="http://schemas.microsoft.com/office/drawing/2014/main" id="{D8488F39-B254-4CA5-ABE1-18C2285218C9}"/>
              </a:ext>
            </a:extLst>
          </p:cNvPr>
          <p:cNvSpPr txBox="1"/>
          <p:nvPr/>
        </p:nvSpPr>
        <p:spPr>
          <a:xfrm>
            <a:off x="6013991" y="3485721"/>
            <a:ext cx="524504" cy="246221"/>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rgbClr val="636363"/>
                </a:solidFill>
                <a:effectLst/>
                <a:uLnTx/>
                <a:uFillTx/>
                <a:latin typeface="Arial"/>
                <a:ea typeface="+mn-ea"/>
                <a:cs typeface="+mn-cs"/>
              </a:rPr>
              <a:t>8,5%*</a:t>
            </a:r>
          </a:p>
        </p:txBody>
      </p:sp>
      <p:sp>
        <p:nvSpPr>
          <p:cNvPr id="97" name="TextBox 96">
            <a:extLst>
              <a:ext uri="{FF2B5EF4-FFF2-40B4-BE49-F238E27FC236}">
                <a16:creationId xmlns:a16="http://schemas.microsoft.com/office/drawing/2014/main" id="{D4297B50-6415-4091-AF7F-22681A4A946E}"/>
              </a:ext>
            </a:extLst>
          </p:cNvPr>
          <p:cNvSpPr txBox="1"/>
          <p:nvPr/>
        </p:nvSpPr>
        <p:spPr>
          <a:xfrm>
            <a:off x="6390244" y="4321910"/>
            <a:ext cx="474810" cy="246221"/>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rgbClr val="636363"/>
                </a:solidFill>
                <a:effectLst/>
                <a:uLnTx/>
                <a:uFillTx/>
                <a:latin typeface="Arial"/>
                <a:ea typeface="+mn-ea"/>
                <a:cs typeface="+mn-cs"/>
              </a:rPr>
              <a:t>3,2%</a:t>
            </a:r>
          </a:p>
        </p:txBody>
      </p:sp>
      <p:sp>
        <p:nvSpPr>
          <p:cNvPr id="98" name="TextBox 97">
            <a:extLst>
              <a:ext uri="{FF2B5EF4-FFF2-40B4-BE49-F238E27FC236}">
                <a16:creationId xmlns:a16="http://schemas.microsoft.com/office/drawing/2014/main" id="{78186B96-EE36-4C5B-8664-D2FD83ADD431}"/>
              </a:ext>
            </a:extLst>
          </p:cNvPr>
          <p:cNvSpPr txBox="1"/>
          <p:nvPr/>
        </p:nvSpPr>
        <p:spPr>
          <a:xfrm>
            <a:off x="5714534" y="4873032"/>
            <a:ext cx="936475" cy="276999"/>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dirty="0">
                <a:ln>
                  <a:noFill/>
                </a:ln>
                <a:solidFill>
                  <a:srgbClr val="636363"/>
                </a:solidFill>
                <a:effectLst/>
                <a:uLnTx/>
                <a:uFillTx/>
                <a:latin typeface="Arial"/>
                <a:ea typeface="+mn-ea"/>
                <a:cs typeface="+mn-cs"/>
              </a:rPr>
              <a:t>Kuukautta</a:t>
            </a:r>
            <a:endParaRPr kumimoji="0" lang="fi-FI" sz="1800" b="0" i="0" u="none" strike="noStrike" kern="1200" cap="none" spc="0" normalizeH="0" baseline="0" noProof="0" dirty="0">
              <a:ln>
                <a:noFill/>
              </a:ln>
              <a:solidFill>
                <a:srgbClr val="636363"/>
              </a:solidFill>
              <a:effectLst/>
              <a:uLnTx/>
              <a:uFillTx/>
              <a:latin typeface="Arial"/>
              <a:ea typeface="+mn-ea"/>
              <a:cs typeface="+mn-cs"/>
            </a:endParaRPr>
          </a:p>
        </p:txBody>
      </p:sp>
      <p:sp>
        <p:nvSpPr>
          <p:cNvPr id="118" name="TextBox 117">
            <a:extLst>
              <a:ext uri="{FF2B5EF4-FFF2-40B4-BE49-F238E27FC236}">
                <a16:creationId xmlns:a16="http://schemas.microsoft.com/office/drawing/2014/main" id="{D91453F8-840A-441E-8AEC-4B3E369B1C8D}"/>
              </a:ext>
            </a:extLst>
          </p:cNvPr>
          <p:cNvSpPr txBox="1"/>
          <p:nvPr/>
        </p:nvSpPr>
        <p:spPr>
          <a:xfrm>
            <a:off x="5843128" y="1909785"/>
            <a:ext cx="729047" cy="267382"/>
          </a:xfrm>
          <a:prstGeom prst="rect">
            <a:avLst/>
          </a:prstGeom>
          <a:noFill/>
        </p:spPr>
        <p:txBody>
          <a:bodyPr wrap="none" lIns="51435" tIns="25718" rIns="51435" bIns="25718"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0" cap="none" spc="0" normalizeH="0" baseline="0" noProof="0" dirty="0">
                <a:ln>
                  <a:noFill/>
                </a:ln>
                <a:solidFill>
                  <a:srgbClr val="636363"/>
                </a:solidFill>
                <a:effectLst/>
                <a:uLnTx/>
                <a:uFillTx/>
                <a:latin typeface="Arial"/>
                <a:ea typeface="+mn-ea"/>
                <a:cs typeface="+mn-cs"/>
              </a:rPr>
              <a:t>Lonkka</a:t>
            </a:r>
            <a:endParaRPr kumimoji="0" lang="fi-FI" sz="1800" b="0" i="0" u="none" strike="noStrike" kern="1200" cap="none" spc="0" normalizeH="0" baseline="0" noProof="0" dirty="0">
              <a:ln>
                <a:noFill/>
              </a:ln>
              <a:solidFill>
                <a:srgbClr val="636363"/>
              </a:solidFill>
              <a:effectLst/>
              <a:uLnTx/>
              <a:uFillTx/>
              <a:latin typeface="Arial"/>
              <a:ea typeface="+mn-ea"/>
              <a:cs typeface="+mn-cs"/>
            </a:endParaRPr>
          </a:p>
        </p:txBody>
      </p:sp>
      <p:sp>
        <p:nvSpPr>
          <p:cNvPr id="141" name="TextBox 140">
            <a:extLst>
              <a:ext uri="{FF2B5EF4-FFF2-40B4-BE49-F238E27FC236}">
                <a16:creationId xmlns:a16="http://schemas.microsoft.com/office/drawing/2014/main" id="{DFDB3BA6-99DF-479F-B3A8-02FC1C61755C}"/>
              </a:ext>
            </a:extLst>
          </p:cNvPr>
          <p:cNvSpPr txBox="1"/>
          <p:nvPr/>
        </p:nvSpPr>
        <p:spPr>
          <a:xfrm>
            <a:off x="8247225" y="3824244"/>
            <a:ext cx="524503" cy="246221"/>
          </a:xfrm>
          <a:prstGeom prst="rect">
            <a:avLst/>
          </a:prstGeom>
          <a:noFill/>
          <a:ln>
            <a:noFill/>
          </a:ln>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rgbClr val="636363"/>
                </a:solidFill>
                <a:effectLst/>
                <a:uLnTx/>
                <a:uFillTx/>
                <a:latin typeface="Arial"/>
                <a:ea typeface="+mn-ea"/>
                <a:cs typeface="+mn-cs"/>
              </a:rPr>
              <a:t>5,5%*</a:t>
            </a:r>
          </a:p>
        </p:txBody>
      </p:sp>
      <p:sp>
        <p:nvSpPr>
          <p:cNvPr id="144" name="TextBox 143">
            <a:extLst>
              <a:ext uri="{FF2B5EF4-FFF2-40B4-BE49-F238E27FC236}">
                <a16:creationId xmlns:a16="http://schemas.microsoft.com/office/drawing/2014/main" id="{ACD6276D-20F8-4C4C-B703-74A7F34988CC}"/>
              </a:ext>
            </a:extLst>
          </p:cNvPr>
          <p:cNvSpPr txBox="1"/>
          <p:nvPr/>
        </p:nvSpPr>
        <p:spPr>
          <a:xfrm>
            <a:off x="8273900" y="4392256"/>
            <a:ext cx="474810" cy="246221"/>
          </a:xfrm>
          <a:prstGeom prst="rect">
            <a:avLst/>
          </a:prstGeom>
          <a:noFill/>
          <a:ln>
            <a:noFill/>
          </a:ln>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rgbClr val="636363"/>
                </a:solidFill>
                <a:effectLst/>
                <a:uLnTx/>
                <a:uFillTx/>
                <a:latin typeface="Arial"/>
                <a:ea typeface="+mn-ea"/>
                <a:cs typeface="+mn-cs"/>
              </a:rPr>
              <a:t>0,3%</a:t>
            </a:r>
          </a:p>
        </p:txBody>
      </p:sp>
      <p:sp>
        <p:nvSpPr>
          <p:cNvPr id="147" name="TextBox 146">
            <a:extLst>
              <a:ext uri="{FF2B5EF4-FFF2-40B4-BE49-F238E27FC236}">
                <a16:creationId xmlns:a16="http://schemas.microsoft.com/office/drawing/2014/main" id="{9FC35C43-F4BA-4187-8586-B551A3706A42}"/>
              </a:ext>
            </a:extLst>
          </p:cNvPr>
          <p:cNvSpPr txBox="1"/>
          <p:nvPr/>
        </p:nvSpPr>
        <p:spPr>
          <a:xfrm>
            <a:off x="9424026" y="3518188"/>
            <a:ext cx="524504" cy="246221"/>
          </a:xfrm>
          <a:prstGeom prst="rect">
            <a:avLst/>
          </a:prstGeom>
          <a:noFill/>
          <a:ln>
            <a:noFill/>
          </a:ln>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rgbClr val="636363"/>
                </a:solidFill>
                <a:effectLst/>
                <a:uLnTx/>
                <a:uFillTx/>
                <a:latin typeface="Arial"/>
                <a:ea typeface="+mn-ea"/>
                <a:cs typeface="+mn-cs"/>
              </a:rPr>
              <a:t>8,2%*</a:t>
            </a:r>
          </a:p>
        </p:txBody>
      </p:sp>
      <p:sp>
        <p:nvSpPr>
          <p:cNvPr id="164" name="TextBox 163">
            <a:extLst>
              <a:ext uri="{FF2B5EF4-FFF2-40B4-BE49-F238E27FC236}">
                <a16:creationId xmlns:a16="http://schemas.microsoft.com/office/drawing/2014/main" id="{97BBD905-0DA9-40F5-B52A-0588695713F8}"/>
              </a:ext>
            </a:extLst>
          </p:cNvPr>
          <p:cNvSpPr txBox="1"/>
          <p:nvPr/>
        </p:nvSpPr>
        <p:spPr>
          <a:xfrm>
            <a:off x="9722569" y="4302766"/>
            <a:ext cx="474810" cy="246221"/>
          </a:xfrm>
          <a:prstGeom prst="rect">
            <a:avLst/>
          </a:prstGeom>
          <a:noFill/>
          <a:ln>
            <a:noFill/>
          </a:ln>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rgbClr val="636363"/>
                </a:solidFill>
                <a:effectLst/>
                <a:uLnTx/>
                <a:uFillTx/>
                <a:latin typeface="Arial"/>
                <a:ea typeface="+mn-ea"/>
                <a:cs typeface="+mn-cs"/>
              </a:rPr>
              <a:t>3,4%</a:t>
            </a:r>
          </a:p>
        </p:txBody>
      </p:sp>
      <p:sp>
        <p:nvSpPr>
          <p:cNvPr id="165" name="TextBox 164">
            <a:extLst>
              <a:ext uri="{FF2B5EF4-FFF2-40B4-BE49-F238E27FC236}">
                <a16:creationId xmlns:a16="http://schemas.microsoft.com/office/drawing/2014/main" id="{019D10F2-BE50-4A9A-BE17-A724D2171C8E}"/>
              </a:ext>
            </a:extLst>
          </p:cNvPr>
          <p:cNvSpPr txBox="1"/>
          <p:nvPr/>
        </p:nvSpPr>
        <p:spPr>
          <a:xfrm>
            <a:off x="8828554" y="3620556"/>
            <a:ext cx="524504" cy="246221"/>
          </a:xfrm>
          <a:prstGeom prst="rect">
            <a:avLst/>
          </a:prstGeom>
          <a:noFill/>
          <a:ln>
            <a:noFill/>
          </a:ln>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rgbClr val="636363"/>
                </a:solidFill>
                <a:effectLst/>
                <a:uLnTx/>
                <a:uFillTx/>
                <a:latin typeface="Arial"/>
                <a:ea typeface="+mn-ea"/>
                <a:cs typeface="+mn-cs"/>
              </a:rPr>
              <a:t>7,3%*</a:t>
            </a:r>
          </a:p>
        </p:txBody>
      </p:sp>
      <p:sp>
        <p:nvSpPr>
          <p:cNvPr id="166" name="TextBox 165">
            <a:extLst>
              <a:ext uri="{FF2B5EF4-FFF2-40B4-BE49-F238E27FC236}">
                <a16:creationId xmlns:a16="http://schemas.microsoft.com/office/drawing/2014/main" id="{05439285-589A-4C6C-93CD-E887A1D115AA}"/>
              </a:ext>
            </a:extLst>
          </p:cNvPr>
          <p:cNvSpPr txBox="1"/>
          <p:nvPr/>
        </p:nvSpPr>
        <p:spPr>
          <a:xfrm>
            <a:off x="9227698" y="4416340"/>
            <a:ext cx="474810" cy="246221"/>
          </a:xfrm>
          <a:prstGeom prst="rect">
            <a:avLst/>
          </a:prstGeom>
          <a:noFill/>
          <a:ln>
            <a:noFill/>
          </a:ln>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rgbClr val="636363"/>
                </a:solidFill>
                <a:effectLst/>
                <a:uLnTx/>
                <a:uFillTx/>
                <a:latin typeface="Arial"/>
                <a:ea typeface="+mn-ea"/>
                <a:cs typeface="+mn-cs"/>
              </a:rPr>
              <a:t>2,3%</a:t>
            </a:r>
          </a:p>
        </p:txBody>
      </p:sp>
      <p:sp>
        <p:nvSpPr>
          <p:cNvPr id="171" name="TextBox 170">
            <a:extLst>
              <a:ext uri="{FF2B5EF4-FFF2-40B4-BE49-F238E27FC236}">
                <a16:creationId xmlns:a16="http://schemas.microsoft.com/office/drawing/2014/main" id="{D4FD7428-8F94-479E-B02D-CDC4596519E8}"/>
              </a:ext>
            </a:extLst>
          </p:cNvPr>
          <p:cNvSpPr txBox="1"/>
          <p:nvPr/>
        </p:nvSpPr>
        <p:spPr>
          <a:xfrm>
            <a:off x="8299561" y="1909785"/>
            <a:ext cx="1365438" cy="267382"/>
          </a:xfrm>
          <a:prstGeom prst="rect">
            <a:avLst/>
          </a:prstGeom>
          <a:noFill/>
        </p:spPr>
        <p:txBody>
          <a:bodyPr wrap="none" lIns="51435" tIns="25718" rIns="51435" bIns="25718"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0" cap="none" spc="0" normalizeH="0" baseline="0" noProof="0" dirty="0">
                <a:ln>
                  <a:noFill/>
                </a:ln>
                <a:solidFill>
                  <a:srgbClr val="636363"/>
                </a:solidFill>
                <a:effectLst/>
                <a:uLnTx/>
                <a:uFillTx/>
                <a:latin typeface="Arial"/>
                <a:ea typeface="+mn-ea"/>
                <a:cs typeface="+mn-cs"/>
              </a:rPr>
              <a:t>Reisiluunkaula</a:t>
            </a:r>
            <a:endParaRPr kumimoji="0" lang="fi-FI" sz="1800" b="0" i="0" u="none" strike="noStrike" kern="1200" cap="none" spc="0" normalizeH="0" baseline="0" noProof="0" dirty="0">
              <a:ln>
                <a:noFill/>
              </a:ln>
              <a:solidFill>
                <a:srgbClr val="636363"/>
              </a:solidFill>
              <a:effectLst/>
              <a:uLnTx/>
              <a:uFillTx/>
              <a:latin typeface="Arial"/>
              <a:ea typeface="+mn-ea"/>
              <a:cs typeface="+mn-cs"/>
            </a:endParaRPr>
          </a:p>
        </p:txBody>
      </p:sp>
      <p:sp>
        <p:nvSpPr>
          <p:cNvPr id="173" name="TextBox 172">
            <a:extLst>
              <a:ext uri="{FF2B5EF4-FFF2-40B4-BE49-F238E27FC236}">
                <a16:creationId xmlns:a16="http://schemas.microsoft.com/office/drawing/2014/main" id="{5014EE32-D39E-4661-94AB-EBF635BB9F54}"/>
              </a:ext>
            </a:extLst>
          </p:cNvPr>
          <p:cNvSpPr txBox="1"/>
          <p:nvPr/>
        </p:nvSpPr>
        <p:spPr>
          <a:xfrm>
            <a:off x="8511636" y="4873032"/>
            <a:ext cx="936475" cy="276999"/>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dirty="0">
                <a:ln>
                  <a:noFill/>
                </a:ln>
                <a:solidFill>
                  <a:srgbClr val="636363"/>
                </a:solidFill>
                <a:effectLst/>
                <a:uLnTx/>
                <a:uFillTx/>
                <a:latin typeface="Arial"/>
                <a:ea typeface="+mn-ea"/>
                <a:cs typeface="+mn-cs"/>
              </a:rPr>
              <a:t>Kuukautta</a:t>
            </a:r>
            <a:endParaRPr kumimoji="0" lang="fi-FI" sz="1800" b="0" i="0" u="none" strike="noStrike" kern="1200" cap="none" spc="0" normalizeH="0" baseline="0" noProof="0" dirty="0">
              <a:ln>
                <a:noFill/>
              </a:ln>
              <a:solidFill>
                <a:srgbClr val="636363"/>
              </a:solidFill>
              <a:effectLst/>
              <a:uLnTx/>
              <a:uFillTx/>
              <a:latin typeface="Arial"/>
              <a:ea typeface="+mn-ea"/>
              <a:cs typeface="+mn-cs"/>
            </a:endParaRPr>
          </a:p>
        </p:txBody>
      </p:sp>
      <p:grpSp>
        <p:nvGrpSpPr>
          <p:cNvPr id="174" name="Group 173">
            <a:extLst>
              <a:ext uri="{FF2B5EF4-FFF2-40B4-BE49-F238E27FC236}">
                <a16:creationId xmlns:a16="http://schemas.microsoft.com/office/drawing/2014/main" id="{E175B05E-FAF1-458F-B49F-B2A4F0A4E8CE}"/>
              </a:ext>
            </a:extLst>
          </p:cNvPr>
          <p:cNvGrpSpPr/>
          <p:nvPr/>
        </p:nvGrpSpPr>
        <p:grpSpPr>
          <a:xfrm>
            <a:off x="3037218" y="2481047"/>
            <a:ext cx="562566" cy="2176272"/>
            <a:chOff x="1642969" y="2252455"/>
            <a:chExt cx="601248" cy="2176272"/>
          </a:xfrm>
        </p:grpSpPr>
        <p:cxnSp>
          <p:nvCxnSpPr>
            <p:cNvPr id="175" name="Straight Connector 174">
              <a:extLst>
                <a:ext uri="{FF2B5EF4-FFF2-40B4-BE49-F238E27FC236}">
                  <a16:creationId xmlns:a16="http://schemas.microsoft.com/office/drawing/2014/main" id="{6F8CE626-1635-4FE1-AAB4-A53111F8B36C}"/>
                </a:ext>
              </a:extLst>
            </p:cNvPr>
            <p:cNvCxnSpPr/>
            <p:nvPr/>
          </p:nvCxnSpPr>
          <p:spPr bwMode="auto">
            <a:xfrm flipV="1">
              <a:off x="1642969" y="2252455"/>
              <a:ext cx="0" cy="2176272"/>
            </a:xfrm>
            <a:prstGeom prst="line">
              <a:avLst/>
            </a:prstGeom>
            <a:solidFill>
              <a:srgbClr val="006FAC"/>
            </a:solidFill>
            <a:ln w="12700" cap="flat" cmpd="sng" algn="ctr">
              <a:solidFill>
                <a:schemeClr val="tx1"/>
              </a:solidFill>
              <a:prstDash val="dash"/>
              <a:round/>
              <a:headEnd type="none" w="med" len="med"/>
              <a:tailEnd type="none" w="med" len="med"/>
            </a:ln>
            <a:effectLst/>
          </p:spPr>
        </p:cxnSp>
        <p:cxnSp>
          <p:nvCxnSpPr>
            <p:cNvPr id="176" name="Straight Connector 175">
              <a:extLst>
                <a:ext uri="{FF2B5EF4-FFF2-40B4-BE49-F238E27FC236}">
                  <a16:creationId xmlns:a16="http://schemas.microsoft.com/office/drawing/2014/main" id="{1B75B70F-42E9-4308-89B4-3BC080F078DA}"/>
                </a:ext>
              </a:extLst>
            </p:cNvPr>
            <p:cNvCxnSpPr/>
            <p:nvPr/>
          </p:nvCxnSpPr>
          <p:spPr bwMode="auto">
            <a:xfrm flipV="1">
              <a:off x="2244217" y="2252455"/>
              <a:ext cx="0" cy="2176272"/>
            </a:xfrm>
            <a:prstGeom prst="line">
              <a:avLst/>
            </a:prstGeom>
            <a:solidFill>
              <a:srgbClr val="006FAC"/>
            </a:solidFill>
            <a:ln w="12700" cap="flat" cmpd="sng" algn="ctr">
              <a:solidFill>
                <a:schemeClr val="tx1"/>
              </a:solidFill>
              <a:prstDash val="dash"/>
              <a:round/>
              <a:headEnd type="none" w="med" len="med"/>
              <a:tailEnd type="none" w="med" len="med"/>
            </a:ln>
            <a:effectLst/>
          </p:spPr>
        </p:cxnSp>
      </p:grpSp>
      <p:sp>
        <p:nvSpPr>
          <p:cNvPr id="177" name="TextBox 176">
            <a:extLst>
              <a:ext uri="{FF2B5EF4-FFF2-40B4-BE49-F238E27FC236}">
                <a16:creationId xmlns:a16="http://schemas.microsoft.com/office/drawing/2014/main" id="{270FECEF-1554-42F4-9683-5F5B08A7B58B}"/>
              </a:ext>
            </a:extLst>
          </p:cNvPr>
          <p:cNvSpPr txBox="1"/>
          <p:nvPr/>
        </p:nvSpPr>
        <p:spPr>
          <a:xfrm>
            <a:off x="2532489" y="3031741"/>
            <a:ext cx="595035" cy="246221"/>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rgbClr val="636363"/>
                </a:solidFill>
                <a:effectLst/>
                <a:uLnTx/>
                <a:uFillTx/>
                <a:latin typeface="Arial"/>
                <a:ea typeface="+mn-ea"/>
                <a:cs typeface="+mn-cs"/>
              </a:rPr>
              <a:t>13,1%*</a:t>
            </a:r>
          </a:p>
        </p:txBody>
      </p:sp>
      <p:sp>
        <p:nvSpPr>
          <p:cNvPr id="178" name="TextBox 177">
            <a:extLst>
              <a:ext uri="{FF2B5EF4-FFF2-40B4-BE49-F238E27FC236}">
                <a16:creationId xmlns:a16="http://schemas.microsoft.com/office/drawing/2014/main" id="{D72FB4E8-10FA-4C44-ADFC-99AE5F2AC20D}"/>
              </a:ext>
            </a:extLst>
          </p:cNvPr>
          <p:cNvSpPr txBox="1"/>
          <p:nvPr/>
        </p:nvSpPr>
        <p:spPr>
          <a:xfrm>
            <a:off x="3126807" y="4430662"/>
            <a:ext cx="474810" cy="246221"/>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rgbClr val="636363"/>
                </a:solidFill>
                <a:effectLst/>
                <a:uLnTx/>
                <a:uFillTx/>
                <a:latin typeface="Arial"/>
                <a:ea typeface="+mn-ea"/>
                <a:cs typeface="+mn-cs"/>
              </a:rPr>
              <a:t>0,4%</a:t>
            </a:r>
          </a:p>
        </p:txBody>
      </p:sp>
      <p:sp>
        <p:nvSpPr>
          <p:cNvPr id="179" name="TextBox 178">
            <a:extLst>
              <a:ext uri="{FF2B5EF4-FFF2-40B4-BE49-F238E27FC236}">
                <a16:creationId xmlns:a16="http://schemas.microsoft.com/office/drawing/2014/main" id="{661C78C3-8999-4A4D-A58B-C8C7FCDF9CB2}"/>
              </a:ext>
            </a:extLst>
          </p:cNvPr>
          <p:cNvSpPr txBox="1"/>
          <p:nvPr/>
        </p:nvSpPr>
        <p:spPr>
          <a:xfrm>
            <a:off x="3109211" y="2637678"/>
            <a:ext cx="595035" cy="246221"/>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rgbClr val="636363"/>
                </a:solidFill>
                <a:effectLst/>
                <a:uLnTx/>
                <a:uFillTx/>
                <a:latin typeface="Arial"/>
                <a:ea typeface="+mn-ea"/>
                <a:cs typeface="+mn-cs"/>
              </a:rPr>
              <a:t>16,6%*</a:t>
            </a:r>
          </a:p>
        </p:txBody>
      </p:sp>
      <p:sp>
        <p:nvSpPr>
          <p:cNvPr id="180" name="TextBox 179">
            <a:extLst>
              <a:ext uri="{FF2B5EF4-FFF2-40B4-BE49-F238E27FC236}">
                <a16:creationId xmlns:a16="http://schemas.microsoft.com/office/drawing/2014/main" id="{10836766-8223-4312-88B4-25917BF50D63}"/>
              </a:ext>
            </a:extLst>
          </p:cNvPr>
          <p:cNvSpPr txBox="1"/>
          <p:nvPr/>
        </p:nvSpPr>
        <p:spPr>
          <a:xfrm>
            <a:off x="3549085" y="4095307"/>
            <a:ext cx="474810" cy="246221"/>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rgbClr val="636363"/>
                </a:solidFill>
                <a:effectLst/>
                <a:uLnTx/>
                <a:uFillTx/>
                <a:latin typeface="Arial"/>
                <a:ea typeface="+mn-ea"/>
                <a:cs typeface="+mn-cs"/>
              </a:rPr>
              <a:t>5,5%</a:t>
            </a:r>
          </a:p>
        </p:txBody>
      </p:sp>
      <p:sp>
        <p:nvSpPr>
          <p:cNvPr id="181" name="TextBox 180">
            <a:extLst>
              <a:ext uri="{FF2B5EF4-FFF2-40B4-BE49-F238E27FC236}">
                <a16:creationId xmlns:a16="http://schemas.microsoft.com/office/drawing/2014/main" id="{3C39862B-1473-42F3-BCD8-C50C12B755ED}"/>
              </a:ext>
            </a:extLst>
          </p:cNvPr>
          <p:cNvSpPr txBox="1"/>
          <p:nvPr/>
        </p:nvSpPr>
        <p:spPr>
          <a:xfrm>
            <a:off x="3711421" y="2482869"/>
            <a:ext cx="595035" cy="246221"/>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rgbClr val="636363"/>
                </a:solidFill>
                <a:effectLst/>
                <a:uLnTx/>
                <a:uFillTx/>
                <a:latin typeface="Arial"/>
                <a:ea typeface="+mn-ea"/>
                <a:cs typeface="+mn-cs"/>
              </a:rPr>
              <a:t>18,1%*</a:t>
            </a:r>
          </a:p>
        </p:txBody>
      </p:sp>
      <p:sp>
        <p:nvSpPr>
          <p:cNvPr id="182" name="TextBox 181">
            <a:extLst>
              <a:ext uri="{FF2B5EF4-FFF2-40B4-BE49-F238E27FC236}">
                <a16:creationId xmlns:a16="http://schemas.microsoft.com/office/drawing/2014/main" id="{7A13E8F9-B262-4BD9-9B26-E63021E9A7E3}"/>
              </a:ext>
            </a:extLst>
          </p:cNvPr>
          <p:cNvSpPr txBox="1"/>
          <p:nvPr/>
        </p:nvSpPr>
        <p:spPr>
          <a:xfrm>
            <a:off x="4080100" y="3885633"/>
            <a:ext cx="474810" cy="246221"/>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rgbClr val="636363"/>
                </a:solidFill>
                <a:effectLst/>
                <a:uLnTx/>
                <a:uFillTx/>
                <a:latin typeface="Arial"/>
                <a:ea typeface="+mn-ea"/>
                <a:cs typeface="+mn-cs"/>
              </a:rPr>
              <a:t>7,5%</a:t>
            </a:r>
          </a:p>
        </p:txBody>
      </p:sp>
      <p:grpSp>
        <p:nvGrpSpPr>
          <p:cNvPr id="183" name="Group 182">
            <a:extLst>
              <a:ext uri="{FF2B5EF4-FFF2-40B4-BE49-F238E27FC236}">
                <a16:creationId xmlns:a16="http://schemas.microsoft.com/office/drawing/2014/main" id="{69F94CED-D6B2-4546-B304-1A830706F7AB}"/>
              </a:ext>
            </a:extLst>
          </p:cNvPr>
          <p:cNvGrpSpPr/>
          <p:nvPr/>
        </p:nvGrpSpPr>
        <p:grpSpPr>
          <a:xfrm>
            <a:off x="3031958" y="2788397"/>
            <a:ext cx="1141631" cy="1727279"/>
            <a:chOff x="1637346" y="2559804"/>
            <a:chExt cx="1220130" cy="1727279"/>
          </a:xfrm>
        </p:grpSpPr>
        <p:cxnSp>
          <p:nvCxnSpPr>
            <p:cNvPr id="184" name="Straight Arrow Connector 183">
              <a:extLst>
                <a:ext uri="{FF2B5EF4-FFF2-40B4-BE49-F238E27FC236}">
                  <a16:creationId xmlns:a16="http://schemas.microsoft.com/office/drawing/2014/main" id="{959BFD4D-A592-44F1-82E1-0AB7B30F03BF}"/>
                </a:ext>
              </a:extLst>
            </p:cNvPr>
            <p:cNvCxnSpPr>
              <a:cxnSpLocks/>
            </p:cNvCxnSpPr>
            <p:nvPr/>
          </p:nvCxnSpPr>
          <p:spPr bwMode="auto">
            <a:xfrm flipV="1">
              <a:off x="1637346" y="3108592"/>
              <a:ext cx="0" cy="1178491"/>
            </a:xfrm>
            <a:prstGeom prst="straightConnector1">
              <a:avLst/>
            </a:prstGeom>
            <a:solidFill>
              <a:srgbClr val="006FAC"/>
            </a:solidFill>
            <a:ln w="22225" cap="flat" cmpd="sng" algn="ctr">
              <a:solidFill>
                <a:schemeClr val="tx1"/>
              </a:solidFill>
              <a:prstDash val="solid"/>
              <a:round/>
              <a:headEnd type="none" w="med" len="med"/>
              <a:tailEnd type="triangle" w="med" len="med"/>
            </a:ln>
            <a:effectLst/>
          </p:spPr>
        </p:cxnSp>
        <p:cxnSp>
          <p:nvCxnSpPr>
            <p:cNvPr id="185" name="Straight Arrow Connector 184">
              <a:extLst>
                <a:ext uri="{FF2B5EF4-FFF2-40B4-BE49-F238E27FC236}">
                  <a16:creationId xmlns:a16="http://schemas.microsoft.com/office/drawing/2014/main" id="{5D831EA1-0BF7-4AD9-BD9A-081B36FDF7F6}"/>
                </a:ext>
              </a:extLst>
            </p:cNvPr>
            <p:cNvCxnSpPr/>
            <p:nvPr/>
          </p:nvCxnSpPr>
          <p:spPr bwMode="auto">
            <a:xfrm flipV="1">
              <a:off x="2244017" y="2707152"/>
              <a:ext cx="0" cy="1029024"/>
            </a:xfrm>
            <a:prstGeom prst="straightConnector1">
              <a:avLst/>
            </a:prstGeom>
            <a:solidFill>
              <a:srgbClr val="006FAC"/>
            </a:solidFill>
            <a:ln w="22225" cap="flat" cmpd="sng" algn="ctr">
              <a:solidFill>
                <a:schemeClr val="tx1"/>
              </a:solidFill>
              <a:prstDash val="solid"/>
              <a:round/>
              <a:headEnd type="none" w="med" len="med"/>
              <a:tailEnd type="triangle" w="med" len="med"/>
            </a:ln>
            <a:effectLst/>
          </p:spPr>
        </p:cxnSp>
        <p:cxnSp>
          <p:nvCxnSpPr>
            <p:cNvPr id="186" name="Straight Arrow Connector 185">
              <a:extLst>
                <a:ext uri="{FF2B5EF4-FFF2-40B4-BE49-F238E27FC236}">
                  <a16:creationId xmlns:a16="http://schemas.microsoft.com/office/drawing/2014/main" id="{3A2D9843-EA68-45F3-9B71-3459C11ABB4C}"/>
                </a:ext>
              </a:extLst>
            </p:cNvPr>
            <p:cNvCxnSpPr/>
            <p:nvPr/>
          </p:nvCxnSpPr>
          <p:spPr bwMode="auto">
            <a:xfrm flipV="1">
              <a:off x="2849607" y="2559804"/>
              <a:ext cx="7869" cy="966659"/>
            </a:xfrm>
            <a:prstGeom prst="straightConnector1">
              <a:avLst/>
            </a:prstGeom>
            <a:solidFill>
              <a:srgbClr val="006FAC"/>
            </a:solidFill>
            <a:ln w="22225" cap="flat" cmpd="sng" algn="ctr">
              <a:solidFill>
                <a:schemeClr val="tx1"/>
              </a:solidFill>
              <a:prstDash val="solid"/>
              <a:round/>
              <a:headEnd type="none" w="med" len="med"/>
              <a:tailEnd type="triangle" w="med" len="med"/>
            </a:ln>
            <a:effectLst/>
          </p:spPr>
        </p:cxnSp>
      </p:grpSp>
      <p:sp>
        <p:nvSpPr>
          <p:cNvPr id="191" name="TextBox 190">
            <a:extLst>
              <a:ext uri="{FF2B5EF4-FFF2-40B4-BE49-F238E27FC236}">
                <a16:creationId xmlns:a16="http://schemas.microsoft.com/office/drawing/2014/main" id="{A21E4A25-6324-44BD-932F-FF07C99AF7F3}"/>
              </a:ext>
            </a:extLst>
          </p:cNvPr>
          <p:cNvSpPr txBox="1"/>
          <p:nvPr/>
        </p:nvSpPr>
        <p:spPr>
          <a:xfrm>
            <a:off x="2778818" y="1909785"/>
            <a:ext cx="1107354" cy="267382"/>
          </a:xfrm>
          <a:prstGeom prst="rect">
            <a:avLst/>
          </a:prstGeom>
          <a:noFill/>
        </p:spPr>
        <p:txBody>
          <a:bodyPr wrap="none" lIns="51435" tIns="25718" rIns="51435" bIns="25718"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0" cap="none" spc="0" normalizeH="0" baseline="0" noProof="0" dirty="0">
                <a:ln>
                  <a:noFill/>
                </a:ln>
                <a:solidFill>
                  <a:srgbClr val="636363"/>
                </a:solidFill>
                <a:effectLst/>
                <a:uLnTx/>
                <a:uFillTx/>
                <a:latin typeface="Arial"/>
                <a:ea typeface="+mn-ea"/>
                <a:cs typeface="+mn-cs"/>
              </a:rPr>
              <a:t>Lanneranka</a:t>
            </a:r>
            <a:endParaRPr kumimoji="0" lang="fi-FI" sz="1800" b="0" i="0" u="none" strike="noStrike" kern="1200" cap="none" spc="0" normalizeH="0" baseline="0" noProof="0" dirty="0">
              <a:ln>
                <a:noFill/>
              </a:ln>
              <a:solidFill>
                <a:srgbClr val="636363"/>
              </a:solidFill>
              <a:effectLst/>
              <a:uLnTx/>
              <a:uFillTx/>
              <a:latin typeface="Arial"/>
              <a:ea typeface="+mn-ea"/>
              <a:cs typeface="+mn-cs"/>
            </a:endParaRPr>
          </a:p>
        </p:txBody>
      </p:sp>
      <p:sp>
        <p:nvSpPr>
          <p:cNvPr id="193" name="TextBox 192">
            <a:extLst>
              <a:ext uri="{FF2B5EF4-FFF2-40B4-BE49-F238E27FC236}">
                <a16:creationId xmlns:a16="http://schemas.microsoft.com/office/drawing/2014/main" id="{154E9FEB-790B-4409-B28D-B48031FAEE9F}"/>
              </a:ext>
            </a:extLst>
          </p:cNvPr>
          <p:cNvSpPr txBox="1"/>
          <p:nvPr/>
        </p:nvSpPr>
        <p:spPr>
          <a:xfrm>
            <a:off x="2838765" y="4873032"/>
            <a:ext cx="936475" cy="276999"/>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dirty="0">
                <a:ln>
                  <a:noFill/>
                </a:ln>
                <a:solidFill>
                  <a:srgbClr val="636363"/>
                </a:solidFill>
                <a:effectLst/>
                <a:uLnTx/>
                <a:uFillTx/>
                <a:latin typeface="Arial"/>
                <a:ea typeface="+mn-ea"/>
                <a:cs typeface="Arial"/>
              </a:rPr>
              <a:t>Kuukautta</a:t>
            </a:r>
          </a:p>
        </p:txBody>
      </p:sp>
      <p:sp>
        <p:nvSpPr>
          <p:cNvPr id="194" name="TextBox 193">
            <a:extLst>
              <a:ext uri="{FF2B5EF4-FFF2-40B4-BE49-F238E27FC236}">
                <a16:creationId xmlns:a16="http://schemas.microsoft.com/office/drawing/2014/main" id="{6D3593D5-54DF-4F26-AC15-BA165038D4F5}"/>
              </a:ext>
            </a:extLst>
          </p:cNvPr>
          <p:cNvSpPr txBox="1"/>
          <p:nvPr/>
        </p:nvSpPr>
        <p:spPr>
          <a:xfrm rot="16200000">
            <a:off x="3935831" y="3356185"/>
            <a:ext cx="1811713" cy="430887"/>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0" cap="none" spc="0" normalizeH="0" baseline="0" noProof="0" dirty="0">
                <a:ln>
                  <a:noFill/>
                </a:ln>
                <a:solidFill>
                  <a:srgbClr val="636363"/>
                </a:solidFill>
                <a:effectLst/>
                <a:uLnTx/>
                <a:uFillTx/>
                <a:latin typeface="Arial"/>
                <a:ea typeface="+mn-ea"/>
                <a:cs typeface="+mn-cs"/>
              </a:rPr>
              <a:t>Muutos lähtötasosta (%)</a:t>
            </a:r>
            <a:endParaRPr kumimoji="0" lang="fi-FI" sz="1100" b="0" i="0" u="none" strike="noStrike" kern="0" cap="none" spc="0" normalizeH="0" baseline="0" noProof="0" dirty="0">
              <a:ln>
                <a:noFill/>
              </a:ln>
              <a:solidFill>
                <a:srgbClr val="636363"/>
              </a:solidFill>
              <a:effectLst/>
              <a:uLnTx/>
              <a:uFillTx/>
              <a:latin typeface="Arial"/>
              <a:ea typeface="+mn-lt"/>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100" b="1" i="0" u="none" strike="noStrike" kern="0" cap="none" spc="0" normalizeH="0" baseline="0" noProof="0" dirty="0">
              <a:ln>
                <a:noFill/>
              </a:ln>
              <a:solidFill>
                <a:srgbClr val="636363"/>
              </a:solidFill>
              <a:effectLst/>
              <a:uLnTx/>
              <a:uFillTx/>
              <a:latin typeface="Arial"/>
              <a:ea typeface="+mn-ea"/>
              <a:cs typeface="Arial"/>
            </a:endParaRPr>
          </a:p>
        </p:txBody>
      </p:sp>
      <p:sp>
        <p:nvSpPr>
          <p:cNvPr id="195" name="TextBox 194">
            <a:extLst>
              <a:ext uri="{FF2B5EF4-FFF2-40B4-BE49-F238E27FC236}">
                <a16:creationId xmlns:a16="http://schemas.microsoft.com/office/drawing/2014/main" id="{717BB545-689D-4B31-9750-A8163EC670DA}"/>
              </a:ext>
            </a:extLst>
          </p:cNvPr>
          <p:cNvSpPr txBox="1"/>
          <p:nvPr/>
        </p:nvSpPr>
        <p:spPr>
          <a:xfrm rot="16200000">
            <a:off x="6744346" y="3356185"/>
            <a:ext cx="1811713" cy="430887"/>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0" cap="none" spc="0" normalizeH="0" baseline="0" noProof="0" dirty="0">
                <a:ln>
                  <a:noFill/>
                </a:ln>
                <a:solidFill>
                  <a:srgbClr val="636363"/>
                </a:solidFill>
                <a:effectLst/>
                <a:uLnTx/>
                <a:uFillTx/>
                <a:latin typeface="Arial"/>
                <a:ea typeface="+mn-ea"/>
                <a:cs typeface="+mn-cs"/>
              </a:rPr>
              <a:t>Muutos lähtötasosta (%)</a:t>
            </a:r>
            <a:endParaRPr kumimoji="0" lang="fi-FI" sz="1100" b="0" i="0" u="none" strike="noStrike" kern="0" cap="none" spc="0" normalizeH="0" baseline="0" noProof="0" dirty="0">
              <a:ln>
                <a:noFill/>
              </a:ln>
              <a:solidFill>
                <a:srgbClr val="636363"/>
              </a:solidFill>
              <a:effectLst/>
              <a:uLnTx/>
              <a:uFillTx/>
              <a:latin typeface="Arial"/>
              <a:ea typeface="+mn-lt"/>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100" b="1" i="0" u="none" strike="noStrike" kern="0" cap="none" spc="0" normalizeH="0" baseline="0" noProof="0" dirty="0">
              <a:ln>
                <a:noFill/>
              </a:ln>
              <a:solidFill>
                <a:srgbClr val="636363"/>
              </a:solidFill>
              <a:effectLst/>
              <a:uLnTx/>
              <a:uFillTx/>
              <a:latin typeface="Arial"/>
              <a:ea typeface="+mn-ea"/>
              <a:cs typeface="Arial"/>
            </a:endParaRPr>
          </a:p>
        </p:txBody>
      </p:sp>
      <p:grpSp>
        <p:nvGrpSpPr>
          <p:cNvPr id="196" name="Group 195">
            <a:extLst>
              <a:ext uri="{FF2B5EF4-FFF2-40B4-BE49-F238E27FC236}">
                <a16:creationId xmlns:a16="http://schemas.microsoft.com/office/drawing/2014/main" id="{8007A3AA-C354-45B6-BD6F-29D6FF65C220}"/>
              </a:ext>
            </a:extLst>
          </p:cNvPr>
          <p:cNvGrpSpPr/>
          <p:nvPr/>
        </p:nvGrpSpPr>
        <p:grpSpPr>
          <a:xfrm>
            <a:off x="5877634" y="3701583"/>
            <a:ext cx="1162633" cy="803159"/>
            <a:chOff x="4353633" y="3701582"/>
            <a:chExt cx="1162633" cy="803159"/>
          </a:xfrm>
        </p:grpSpPr>
        <p:cxnSp>
          <p:nvCxnSpPr>
            <p:cNvPr id="197" name="Straight Arrow Connector 196">
              <a:extLst>
                <a:ext uri="{FF2B5EF4-FFF2-40B4-BE49-F238E27FC236}">
                  <a16:creationId xmlns:a16="http://schemas.microsoft.com/office/drawing/2014/main" id="{DAB52A52-6F41-46C7-BDA8-D0046068413A}"/>
                </a:ext>
              </a:extLst>
            </p:cNvPr>
            <p:cNvCxnSpPr>
              <a:cxnSpLocks/>
            </p:cNvCxnSpPr>
            <p:nvPr/>
          </p:nvCxnSpPr>
          <p:spPr bwMode="auto">
            <a:xfrm flipV="1">
              <a:off x="4353633" y="4065829"/>
              <a:ext cx="0" cy="438912"/>
            </a:xfrm>
            <a:prstGeom prst="straightConnector1">
              <a:avLst/>
            </a:prstGeom>
            <a:solidFill>
              <a:srgbClr val="006FAC"/>
            </a:solidFill>
            <a:ln w="22225" cap="flat" cmpd="sng" algn="ctr">
              <a:solidFill>
                <a:schemeClr val="tx1"/>
              </a:solidFill>
              <a:prstDash val="solid"/>
              <a:round/>
              <a:headEnd type="none" w="med" len="med"/>
              <a:tailEnd type="triangle" w="med" len="med"/>
            </a:ln>
            <a:effectLst/>
          </p:spPr>
        </p:cxnSp>
        <p:cxnSp>
          <p:nvCxnSpPr>
            <p:cNvPr id="198" name="Straight Arrow Connector 197">
              <a:extLst>
                <a:ext uri="{FF2B5EF4-FFF2-40B4-BE49-F238E27FC236}">
                  <a16:creationId xmlns:a16="http://schemas.microsoft.com/office/drawing/2014/main" id="{D596DC5C-150F-448C-AB62-35049E2634AB}"/>
                </a:ext>
              </a:extLst>
            </p:cNvPr>
            <p:cNvCxnSpPr/>
            <p:nvPr/>
          </p:nvCxnSpPr>
          <p:spPr bwMode="auto">
            <a:xfrm flipV="1">
              <a:off x="4936414" y="3802515"/>
              <a:ext cx="0" cy="411480"/>
            </a:xfrm>
            <a:prstGeom prst="straightConnector1">
              <a:avLst/>
            </a:prstGeom>
            <a:solidFill>
              <a:srgbClr val="006FAC"/>
            </a:solidFill>
            <a:ln w="22225" cap="flat" cmpd="sng" algn="ctr">
              <a:solidFill>
                <a:schemeClr val="tx1"/>
              </a:solidFill>
              <a:prstDash val="solid"/>
              <a:round/>
              <a:headEnd type="none" w="med" len="med"/>
              <a:tailEnd type="triangle" w="med" len="med"/>
            </a:ln>
            <a:effectLst/>
          </p:spPr>
        </p:cxnSp>
        <p:cxnSp>
          <p:nvCxnSpPr>
            <p:cNvPr id="199" name="Straight Arrow Connector 198">
              <a:extLst>
                <a:ext uri="{FF2B5EF4-FFF2-40B4-BE49-F238E27FC236}">
                  <a16:creationId xmlns:a16="http://schemas.microsoft.com/office/drawing/2014/main" id="{BF30FEAF-CD40-4D1E-8DE8-6EA361BBD86D}"/>
                </a:ext>
              </a:extLst>
            </p:cNvPr>
            <p:cNvCxnSpPr/>
            <p:nvPr/>
          </p:nvCxnSpPr>
          <p:spPr bwMode="auto">
            <a:xfrm flipV="1">
              <a:off x="5508903" y="3701582"/>
              <a:ext cx="7363" cy="411480"/>
            </a:xfrm>
            <a:prstGeom prst="straightConnector1">
              <a:avLst/>
            </a:prstGeom>
            <a:solidFill>
              <a:srgbClr val="006FAC"/>
            </a:solidFill>
            <a:ln w="22225" cap="flat" cmpd="sng" algn="ctr">
              <a:solidFill>
                <a:schemeClr val="tx1"/>
              </a:solidFill>
              <a:prstDash val="solid"/>
              <a:round/>
              <a:headEnd type="none" w="med" len="med"/>
              <a:tailEnd type="triangle" w="med" len="med"/>
            </a:ln>
            <a:effectLst/>
          </p:spPr>
        </p:cxnSp>
      </p:grpSp>
      <p:grpSp>
        <p:nvGrpSpPr>
          <p:cNvPr id="200" name="Group 199">
            <a:extLst>
              <a:ext uri="{FF2B5EF4-FFF2-40B4-BE49-F238E27FC236}">
                <a16:creationId xmlns:a16="http://schemas.microsoft.com/office/drawing/2014/main" id="{80D68B5D-DA68-4784-A5F8-33FA7C5FA38E}"/>
              </a:ext>
            </a:extLst>
          </p:cNvPr>
          <p:cNvGrpSpPr/>
          <p:nvPr/>
        </p:nvGrpSpPr>
        <p:grpSpPr>
          <a:xfrm>
            <a:off x="8690721" y="3835762"/>
            <a:ext cx="1168757" cy="688655"/>
            <a:chOff x="7166720" y="3835761"/>
            <a:chExt cx="1168757" cy="688655"/>
          </a:xfrm>
        </p:grpSpPr>
        <p:cxnSp>
          <p:nvCxnSpPr>
            <p:cNvPr id="201" name="Straight Arrow Connector 200">
              <a:extLst>
                <a:ext uri="{FF2B5EF4-FFF2-40B4-BE49-F238E27FC236}">
                  <a16:creationId xmlns:a16="http://schemas.microsoft.com/office/drawing/2014/main" id="{4213E385-9AB5-4D13-97E0-9AD0338C1732}"/>
                </a:ext>
              </a:extLst>
            </p:cNvPr>
            <p:cNvCxnSpPr>
              <a:cxnSpLocks/>
            </p:cNvCxnSpPr>
            <p:nvPr/>
          </p:nvCxnSpPr>
          <p:spPr bwMode="auto">
            <a:xfrm flipV="1">
              <a:off x="7166720" y="4140368"/>
              <a:ext cx="0" cy="384048"/>
            </a:xfrm>
            <a:prstGeom prst="straightConnector1">
              <a:avLst/>
            </a:prstGeom>
            <a:solidFill>
              <a:srgbClr val="006FAC"/>
            </a:solidFill>
            <a:ln w="22225" cap="flat" cmpd="sng" algn="ctr">
              <a:solidFill>
                <a:schemeClr val="tx1"/>
              </a:solidFill>
              <a:prstDash val="solid"/>
              <a:round/>
              <a:headEnd type="none" w="med" len="med"/>
              <a:tailEnd type="triangle" w="med" len="med"/>
            </a:ln>
            <a:effectLst/>
          </p:spPr>
        </p:cxnSp>
        <p:cxnSp>
          <p:nvCxnSpPr>
            <p:cNvPr id="202" name="Straight Arrow Connector 201">
              <a:extLst>
                <a:ext uri="{FF2B5EF4-FFF2-40B4-BE49-F238E27FC236}">
                  <a16:creationId xmlns:a16="http://schemas.microsoft.com/office/drawing/2014/main" id="{A42F28AD-A21B-42FE-9995-A797F4882AC5}"/>
                </a:ext>
              </a:extLst>
            </p:cNvPr>
            <p:cNvCxnSpPr/>
            <p:nvPr/>
          </p:nvCxnSpPr>
          <p:spPr bwMode="auto">
            <a:xfrm flipV="1">
              <a:off x="7745187" y="3936694"/>
              <a:ext cx="0" cy="365760"/>
            </a:xfrm>
            <a:prstGeom prst="straightConnector1">
              <a:avLst/>
            </a:prstGeom>
            <a:solidFill>
              <a:srgbClr val="006FAC"/>
            </a:solidFill>
            <a:ln w="22225" cap="flat" cmpd="sng" algn="ctr">
              <a:solidFill>
                <a:schemeClr val="tx1"/>
              </a:solidFill>
              <a:prstDash val="solid"/>
              <a:round/>
              <a:headEnd type="none" w="med" len="med"/>
              <a:tailEnd type="triangle" w="med" len="med"/>
            </a:ln>
            <a:effectLst/>
          </p:spPr>
        </p:cxnSp>
        <p:cxnSp>
          <p:nvCxnSpPr>
            <p:cNvPr id="203" name="Straight Arrow Connector 202">
              <a:extLst>
                <a:ext uri="{FF2B5EF4-FFF2-40B4-BE49-F238E27FC236}">
                  <a16:creationId xmlns:a16="http://schemas.microsoft.com/office/drawing/2014/main" id="{01766C88-3082-44AB-9985-DAF5EC232A58}"/>
                </a:ext>
              </a:extLst>
            </p:cNvPr>
            <p:cNvCxnSpPr/>
            <p:nvPr/>
          </p:nvCxnSpPr>
          <p:spPr bwMode="auto">
            <a:xfrm flipV="1">
              <a:off x="8328114" y="3835761"/>
              <a:ext cx="7363" cy="365760"/>
            </a:xfrm>
            <a:prstGeom prst="straightConnector1">
              <a:avLst/>
            </a:prstGeom>
            <a:solidFill>
              <a:srgbClr val="006FAC"/>
            </a:solidFill>
            <a:ln w="22225" cap="flat" cmpd="sng" algn="ctr">
              <a:solidFill>
                <a:schemeClr val="tx1"/>
              </a:solidFill>
              <a:prstDash val="solid"/>
              <a:round/>
              <a:headEnd type="none" w="med" len="med"/>
              <a:tailEnd type="triangle" w="med" len="med"/>
            </a:ln>
            <a:effectLst/>
          </p:spPr>
        </p:cxnSp>
      </p:grpSp>
      <p:grpSp>
        <p:nvGrpSpPr>
          <p:cNvPr id="6" name="Group 5">
            <a:extLst>
              <a:ext uri="{FF2B5EF4-FFF2-40B4-BE49-F238E27FC236}">
                <a16:creationId xmlns:a16="http://schemas.microsoft.com/office/drawing/2014/main" id="{944F7D44-D1C9-7544-84D1-8F36A47E5CBD}"/>
              </a:ext>
            </a:extLst>
          </p:cNvPr>
          <p:cNvGrpSpPr/>
          <p:nvPr/>
        </p:nvGrpSpPr>
        <p:grpSpPr>
          <a:xfrm>
            <a:off x="1933733" y="1208637"/>
            <a:ext cx="6234179" cy="466316"/>
            <a:chOff x="768275" y="1208636"/>
            <a:chExt cx="6234179" cy="466316"/>
          </a:xfrm>
        </p:grpSpPr>
        <p:sp>
          <p:nvSpPr>
            <p:cNvPr id="127" name="TextBox 735">
              <a:extLst>
                <a:ext uri="{FF2B5EF4-FFF2-40B4-BE49-F238E27FC236}">
                  <a16:creationId xmlns:a16="http://schemas.microsoft.com/office/drawing/2014/main" id="{9CCB6CEA-8A2C-A840-BA2C-640B142C3B4E}"/>
                </a:ext>
              </a:extLst>
            </p:cNvPr>
            <p:cNvSpPr txBox="1">
              <a:spLocks noChangeArrowheads="1"/>
            </p:cNvSpPr>
            <p:nvPr/>
          </p:nvSpPr>
          <p:spPr bwMode="auto">
            <a:xfrm>
              <a:off x="1013314" y="1208636"/>
              <a:ext cx="598914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eaLnBrk="0" hangingPunct="0">
                <a:lnSpc>
                  <a:spcPct val="90000"/>
                </a:lnSpc>
                <a:spcBef>
                  <a:spcPct val="30000"/>
                </a:spcBef>
                <a:buClr>
                  <a:schemeClr val="accent2"/>
                </a:buClr>
                <a:buFont typeface="Wingdings" pitchFamily="2" charset="2"/>
                <a:buChar char="§"/>
                <a:defRPr sz="2400">
                  <a:solidFill>
                    <a:schemeClr val="tx1"/>
                  </a:solidFill>
                  <a:latin typeface="Arial" charset="0"/>
                </a:defRPr>
              </a:lvl1pPr>
              <a:lvl2pPr marL="742950" indent="-285750" eaLnBrk="0" hangingPunct="0">
                <a:lnSpc>
                  <a:spcPct val="90000"/>
                </a:lnSpc>
                <a:spcBef>
                  <a:spcPct val="30000"/>
                </a:spcBef>
                <a:buClr>
                  <a:schemeClr val="accent2"/>
                </a:buClr>
                <a:buChar char="–"/>
                <a:defRPr sz="2000">
                  <a:solidFill>
                    <a:schemeClr val="tx1"/>
                  </a:solidFill>
                  <a:latin typeface="Arial" charset="0"/>
                </a:defRPr>
              </a:lvl2pPr>
              <a:lvl3pPr marL="1143000" indent="-228600" eaLnBrk="0" hangingPunct="0">
                <a:lnSpc>
                  <a:spcPct val="90000"/>
                </a:lnSpc>
                <a:spcBef>
                  <a:spcPct val="30000"/>
                </a:spcBef>
                <a:buClr>
                  <a:schemeClr val="accent2"/>
                </a:buClr>
                <a:buChar char="•"/>
                <a:defRPr>
                  <a:solidFill>
                    <a:schemeClr val="tx1"/>
                  </a:solidFill>
                  <a:latin typeface="Arial" charset="0"/>
                </a:defRPr>
              </a:lvl3pPr>
              <a:lvl4pPr marL="1600200" indent="-228600" eaLnBrk="0" hangingPunct="0">
                <a:lnSpc>
                  <a:spcPct val="90000"/>
                </a:lnSpc>
                <a:spcBef>
                  <a:spcPct val="30000"/>
                </a:spcBef>
                <a:buClr>
                  <a:schemeClr val="accent2"/>
                </a:buClr>
                <a:buChar char="–"/>
                <a:defRPr sz="1600">
                  <a:solidFill>
                    <a:schemeClr val="tx1"/>
                  </a:solidFill>
                  <a:latin typeface="Arial" charset="0"/>
                </a:defRPr>
              </a:lvl4pPr>
              <a:lvl5pPr marL="2057400" indent="-228600" eaLnBrk="0" hangingPunct="0">
                <a:lnSpc>
                  <a:spcPct val="90000"/>
                </a:lnSpc>
                <a:spcBef>
                  <a:spcPct val="30000"/>
                </a:spcBef>
                <a:buClr>
                  <a:schemeClr val="accent2"/>
                </a:buClr>
                <a:buFont typeface="Arial" charset="0"/>
                <a:buChar char="–"/>
                <a:defRPr sz="1400">
                  <a:solidFill>
                    <a:schemeClr val="tx1"/>
                  </a:solidFill>
                  <a:latin typeface="Arial" charset="0"/>
                </a:defRPr>
              </a:lvl5pPr>
              <a:lvl6pPr marL="2514600" indent="-228600" eaLnBrk="0" fontAlgn="base" hangingPunct="0">
                <a:lnSpc>
                  <a:spcPct val="90000"/>
                </a:lnSpc>
                <a:spcBef>
                  <a:spcPct val="30000"/>
                </a:spcBef>
                <a:spcAft>
                  <a:spcPct val="0"/>
                </a:spcAft>
                <a:buClr>
                  <a:schemeClr val="accent2"/>
                </a:buClr>
                <a:buFont typeface="Arial" charset="0"/>
                <a:buChar char="–"/>
                <a:defRPr sz="1400">
                  <a:solidFill>
                    <a:schemeClr val="tx1"/>
                  </a:solidFill>
                  <a:latin typeface="Arial" charset="0"/>
                </a:defRPr>
              </a:lvl6pPr>
              <a:lvl7pPr marL="2971800" indent="-228600" eaLnBrk="0" fontAlgn="base" hangingPunct="0">
                <a:lnSpc>
                  <a:spcPct val="90000"/>
                </a:lnSpc>
                <a:spcBef>
                  <a:spcPct val="30000"/>
                </a:spcBef>
                <a:spcAft>
                  <a:spcPct val="0"/>
                </a:spcAft>
                <a:buClr>
                  <a:schemeClr val="accent2"/>
                </a:buClr>
                <a:buFont typeface="Arial" charset="0"/>
                <a:buChar char="–"/>
                <a:defRPr sz="1400">
                  <a:solidFill>
                    <a:schemeClr val="tx1"/>
                  </a:solidFill>
                  <a:latin typeface="Arial" charset="0"/>
                </a:defRPr>
              </a:lvl7pPr>
              <a:lvl8pPr marL="3429000" indent="-228600" eaLnBrk="0" fontAlgn="base" hangingPunct="0">
                <a:lnSpc>
                  <a:spcPct val="90000"/>
                </a:lnSpc>
                <a:spcBef>
                  <a:spcPct val="30000"/>
                </a:spcBef>
                <a:spcAft>
                  <a:spcPct val="0"/>
                </a:spcAft>
                <a:buClr>
                  <a:schemeClr val="accent2"/>
                </a:buClr>
                <a:buFont typeface="Arial" charset="0"/>
                <a:buChar char="–"/>
                <a:defRPr sz="1400">
                  <a:solidFill>
                    <a:schemeClr val="tx1"/>
                  </a:solidFill>
                  <a:latin typeface="Arial" charset="0"/>
                </a:defRPr>
              </a:lvl8pPr>
              <a:lvl9pPr marL="3886200" indent="-228600" eaLnBrk="0" fontAlgn="base" hangingPunct="0">
                <a:lnSpc>
                  <a:spcPct val="90000"/>
                </a:lnSpc>
                <a:spcBef>
                  <a:spcPct val="30000"/>
                </a:spcBef>
                <a:spcAft>
                  <a:spcPct val="0"/>
                </a:spcAft>
                <a:buClr>
                  <a:schemeClr val="accent2"/>
                </a:buClr>
                <a:buFont typeface="Arial" charset="0"/>
                <a:buChar char="–"/>
                <a:defRPr sz="1400">
                  <a:solidFill>
                    <a:schemeClr val="tx1"/>
                  </a:solidFill>
                  <a:latin typeface="Arial" charset="0"/>
                </a:defRPr>
              </a:lvl9pPr>
            </a:lstStyle>
            <a:p>
              <a:pPr marL="0" marR="0" lvl="0" indent="0" algn="l" defTabSz="914377" rtl="0" eaLnBrk="0" fontAlgn="auto" latinLnBrk="0" hangingPunct="0">
                <a:lnSpc>
                  <a:spcPct val="100000"/>
                </a:lnSpc>
                <a:spcBef>
                  <a:spcPct val="0"/>
                </a:spcBef>
                <a:spcAft>
                  <a:spcPts val="0"/>
                </a:spcAft>
                <a:buClr>
                  <a:srgbClr val="BC204B"/>
                </a:buClr>
                <a:buSzTx/>
                <a:buFont typeface="Wingdings" pitchFamily="2" charset="2"/>
                <a:buNone/>
                <a:tabLst/>
                <a:defRPr/>
              </a:pPr>
              <a:r>
                <a:rPr kumimoji="0" lang="fi-FI" sz="1100" b="0" i="0" u="none" strike="noStrike" kern="1200" cap="none" spc="0" normalizeH="0" baseline="0" noProof="0" dirty="0">
                  <a:ln>
                    <a:noFill/>
                  </a:ln>
                  <a:solidFill>
                    <a:srgbClr val="636363"/>
                  </a:solidFill>
                  <a:effectLst/>
                  <a:uLnTx/>
                  <a:uFillTx/>
                  <a:latin typeface="Arial"/>
                  <a:ea typeface="+mn-ea"/>
                  <a:cs typeface="Arial"/>
                </a:rPr>
                <a:t>Romosotsumabi-&gt;denosumabi (lanneranka, n = 3169; koko lonkka, reisiluun kaula, n = 3237)</a:t>
              </a:r>
              <a:endParaRPr kumimoji="0" lang="fi-FI" sz="2400" b="0" i="0" u="none" strike="noStrike" kern="1200" cap="none" spc="0" normalizeH="0" baseline="0" noProof="0" dirty="0">
                <a:ln>
                  <a:noFill/>
                </a:ln>
                <a:solidFill>
                  <a:srgbClr val="636363"/>
                </a:solidFill>
                <a:effectLst/>
                <a:uLnTx/>
                <a:uFillTx/>
                <a:latin typeface="Arial"/>
                <a:ea typeface="+mn-ea"/>
                <a:cs typeface="Arial"/>
              </a:endParaRPr>
            </a:p>
          </p:txBody>
        </p:sp>
        <p:sp>
          <p:nvSpPr>
            <p:cNvPr id="122" name="Oval 121">
              <a:extLst>
                <a:ext uri="{FF2B5EF4-FFF2-40B4-BE49-F238E27FC236}">
                  <a16:creationId xmlns:a16="http://schemas.microsoft.com/office/drawing/2014/main" id="{0BC6B7AD-AF2C-8A48-8B59-A660F98F07C0}"/>
                </a:ext>
              </a:extLst>
            </p:cNvPr>
            <p:cNvSpPr>
              <a:spLocks/>
            </p:cNvSpPr>
            <p:nvPr/>
          </p:nvSpPr>
          <p:spPr bwMode="auto">
            <a:xfrm>
              <a:off x="855529" y="1290841"/>
              <a:ext cx="97200" cy="97200"/>
            </a:xfrm>
            <a:prstGeom prst="ellipse">
              <a:avLst/>
            </a:prstGeom>
            <a:solidFill>
              <a:schemeClr val="tx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0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0E42D252-6C6E-0A42-A437-80E754296D72}"/>
                </a:ext>
              </a:extLst>
            </p:cNvPr>
            <p:cNvCxnSpPr/>
            <p:nvPr/>
          </p:nvCxnSpPr>
          <p:spPr bwMode="auto">
            <a:xfrm>
              <a:off x="768275" y="1339441"/>
              <a:ext cx="271708" cy="0"/>
            </a:xfrm>
            <a:prstGeom prst="line">
              <a:avLst/>
            </a:prstGeom>
            <a:solidFill>
              <a:schemeClr val="accent1"/>
            </a:solidFill>
            <a:ln w="25400" cap="flat" cmpd="sng" algn="ctr">
              <a:solidFill>
                <a:schemeClr val="accent1"/>
              </a:solidFill>
              <a:prstDash val="solid"/>
              <a:round/>
              <a:headEnd type="none" w="med" len="med"/>
              <a:tailEnd type="none" w="med" len="med"/>
            </a:ln>
            <a:effectLst/>
          </p:spPr>
        </p:cxnSp>
        <p:sp>
          <p:nvSpPr>
            <p:cNvPr id="130" name="TextBox 735">
              <a:extLst>
                <a:ext uri="{FF2B5EF4-FFF2-40B4-BE49-F238E27FC236}">
                  <a16:creationId xmlns:a16="http://schemas.microsoft.com/office/drawing/2014/main" id="{0436F3A8-A224-9A4E-9858-CA12BBD5707C}"/>
                </a:ext>
              </a:extLst>
            </p:cNvPr>
            <p:cNvSpPr txBox="1">
              <a:spLocks noChangeArrowheads="1"/>
            </p:cNvSpPr>
            <p:nvPr/>
          </p:nvSpPr>
          <p:spPr bwMode="auto">
            <a:xfrm>
              <a:off x="1013314" y="1413342"/>
              <a:ext cx="5360763"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eaLnBrk="0" hangingPunct="0">
                <a:lnSpc>
                  <a:spcPct val="90000"/>
                </a:lnSpc>
                <a:spcBef>
                  <a:spcPct val="30000"/>
                </a:spcBef>
                <a:buClr>
                  <a:schemeClr val="accent2"/>
                </a:buClr>
                <a:buFont typeface="Wingdings" pitchFamily="2" charset="2"/>
                <a:buChar char="§"/>
                <a:defRPr sz="2400">
                  <a:solidFill>
                    <a:schemeClr val="tx1"/>
                  </a:solidFill>
                  <a:latin typeface="Arial" charset="0"/>
                </a:defRPr>
              </a:lvl1pPr>
              <a:lvl2pPr marL="742950" indent="-285750" eaLnBrk="0" hangingPunct="0">
                <a:lnSpc>
                  <a:spcPct val="90000"/>
                </a:lnSpc>
                <a:spcBef>
                  <a:spcPct val="30000"/>
                </a:spcBef>
                <a:buClr>
                  <a:schemeClr val="accent2"/>
                </a:buClr>
                <a:buChar char="–"/>
                <a:defRPr sz="2000">
                  <a:solidFill>
                    <a:schemeClr val="tx1"/>
                  </a:solidFill>
                  <a:latin typeface="Arial" charset="0"/>
                </a:defRPr>
              </a:lvl2pPr>
              <a:lvl3pPr marL="1143000" indent="-228600" eaLnBrk="0" hangingPunct="0">
                <a:lnSpc>
                  <a:spcPct val="90000"/>
                </a:lnSpc>
                <a:spcBef>
                  <a:spcPct val="30000"/>
                </a:spcBef>
                <a:buClr>
                  <a:schemeClr val="accent2"/>
                </a:buClr>
                <a:buChar char="•"/>
                <a:defRPr>
                  <a:solidFill>
                    <a:schemeClr val="tx1"/>
                  </a:solidFill>
                  <a:latin typeface="Arial" charset="0"/>
                </a:defRPr>
              </a:lvl3pPr>
              <a:lvl4pPr marL="1600200" indent="-228600" eaLnBrk="0" hangingPunct="0">
                <a:lnSpc>
                  <a:spcPct val="90000"/>
                </a:lnSpc>
                <a:spcBef>
                  <a:spcPct val="30000"/>
                </a:spcBef>
                <a:buClr>
                  <a:schemeClr val="accent2"/>
                </a:buClr>
                <a:buChar char="–"/>
                <a:defRPr sz="1600">
                  <a:solidFill>
                    <a:schemeClr val="tx1"/>
                  </a:solidFill>
                  <a:latin typeface="Arial" charset="0"/>
                </a:defRPr>
              </a:lvl4pPr>
              <a:lvl5pPr marL="2057400" indent="-228600" eaLnBrk="0" hangingPunct="0">
                <a:lnSpc>
                  <a:spcPct val="90000"/>
                </a:lnSpc>
                <a:spcBef>
                  <a:spcPct val="30000"/>
                </a:spcBef>
                <a:buClr>
                  <a:schemeClr val="accent2"/>
                </a:buClr>
                <a:buFont typeface="Arial" charset="0"/>
                <a:buChar char="–"/>
                <a:defRPr sz="1400">
                  <a:solidFill>
                    <a:schemeClr val="tx1"/>
                  </a:solidFill>
                  <a:latin typeface="Arial" charset="0"/>
                </a:defRPr>
              </a:lvl5pPr>
              <a:lvl6pPr marL="2514600" indent="-228600" eaLnBrk="0" fontAlgn="base" hangingPunct="0">
                <a:lnSpc>
                  <a:spcPct val="90000"/>
                </a:lnSpc>
                <a:spcBef>
                  <a:spcPct val="30000"/>
                </a:spcBef>
                <a:spcAft>
                  <a:spcPct val="0"/>
                </a:spcAft>
                <a:buClr>
                  <a:schemeClr val="accent2"/>
                </a:buClr>
                <a:buFont typeface="Arial" charset="0"/>
                <a:buChar char="–"/>
                <a:defRPr sz="1400">
                  <a:solidFill>
                    <a:schemeClr val="tx1"/>
                  </a:solidFill>
                  <a:latin typeface="Arial" charset="0"/>
                </a:defRPr>
              </a:lvl6pPr>
              <a:lvl7pPr marL="2971800" indent="-228600" eaLnBrk="0" fontAlgn="base" hangingPunct="0">
                <a:lnSpc>
                  <a:spcPct val="90000"/>
                </a:lnSpc>
                <a:spcBef>
                  <a:spcPct val="30000"/>
                </a:spcBef>
                <a:spcAft>
                  <a:spcPct val="0"/>
                </a:spcAft>
                <a:buClr>
                  <a:schemeClr val="accent2"/>
                </a:buClr>
                <a:buFont typeface="Arial" charset="0"/>
                <a:buChar char="–"/>
                <a:defRPr sz="1400">
                  <a:solidFill>
                    <a:schemeClr val="tx1"/>
                  </a:solidFill>
                  <a:latin typeface="Arial" charset="0"/>
                </a:defRPr>
              </a:lvl7pPr>
              <a:lvl8pPr marL="3429000" indent="-228600" eaLnBrk="0" fontAlgn="base" hangingPunct="0">
                <a:lnSpc>
                  <a:spcPct val="90000"/>
                </a:lnSpc>
                <a:spcBef>
                  <a:spcPct val="30000"/>
                </a:spcBef>
                <a:spcAft>
                  <a:spcPct val="0"/>
                </a:spcAft>
                <a:buClr>
                  <a:schemeClr val="accent2"/>
                </a:buClr>
                <a:buFont typeface="Arial" charset="0"/>
                <a:buChar char="–"/>
                <a:defRPr sz="1400">
                  <a:solidFill>
                    <a:schemeClr val="tx1"/>
                  </a:solidFill>
                  <a:latin typeface="Arial" charset="0"/>
                </a:defRPr>
              </a:lvl8pPr>
              <a:lvl9pPr marL="3886200" indent="-228600" eaLnBrk="0" fontAlgn="base" hangingPunct="0">
                <a:lnSpc>
                  <a:spcPct val="90000"/>
                </a:lnSpc>
                <a:spcBef>
                  <a:spcPct val="30000"/>
                </a:spcBef>
                <a:spcAft>
                  <a:spcPct val="0"/>
                </a:spcAft>
                <a:buClr>
                  <a:schemeClr val="accent2"/>
                </a:buClr>
                <a:buFont typeface="Arial" charset="0"/>
                <a:buChar char="–"/>
                <a:defRPr sz="1400">
                  <a:solidFill>
                    <a:schemeClr val="tx1"/>
                  </a:solidFill>
                  <a:latin typeface="Arial" charset="0"/>
                </a:defRPr>
              </a:lvl9pPr>
            </a:lstStyle>
            <a:p>
              <a:pPr marL="0" marR="0" lvl="0" indent="0" algn="l" defTabSz="914377" rtl="0" eaLnBrk="0" fontAlgn="auto" latinLnBrk="0" hangingPunct="0">
                <a:lnSpc>
                  <a:spcPct val="100000"/>
                </a:lnSpc>
                <a:spcBef>
                  <a:spcPct val="0"/>
                </a:spcBef>
                <a:spcAft>
                  <a:spcPts val="0"/>
                </a:spcAft>
                <a:buClr>
                  <a:srgbClr val="BC204B"/>
                </a:buClr>
                <a:buSzTx/>
                <a:buFont typeface="Wingdings" pitchFamily="2" charset="2"/>
                <a:buNone/>
                <a:tabLst/>
                <a:defRPr/>
              </a:pPr>
              <a:r>
                <a:rPr kumimoji="0" lang="fi-FI" sz="1100" b="0" i="0" u="none" strike="noStrike" kern="1200" cap="none" spc="0" normalizeH="0" baseline="0" noProof="0" dirty="0">
                  <a:ln>
                    <a:noFill/>
                  </a:ln>
                  <a:solidFill>
                    <a:srgbClr val="636363"/>
                  </a:solidFill>
                  <a:effectLst/>
                  <a:uLnTx/>
                  <a:uFillTx/>
                  <a:latin typeface="Arial"/>
                  <a:ea typeface="+mn-ea"/>
                  <a:cs typeface="Arial"/>
                </a:rPr>
                <a:t>Lume-&gt;denosumabi (lanneranka, n = 3176; koko lonkka, reisiluun kaula, n = 3256)</a:t>
              </a:r>
              <a:r>
                <a:rPr kumimoji="0" lang="fi-FI" altLang="en-US" sz="1100" b="0" i="0" u="none" strike="noStrike" kern="1200" cap="none" spc="0" normalizeH="0" baseline="0" noProof="0" dirty="0">
                  <a:ln>
                    <a:noFill/>
                  </a:ln>
                  <a:solidFill>
                    <a:srgbClr val="636363"/>
                  </a:solidFill>
                  <a:effectLst/>
                  <a:uLnTx/>
                  <a:uFillTx/>
                  <a:latin typeface="Arial"/>
                  <a:ea typeface="+mn-ea"/>
                  <a:cs typeface="Arial"/>
                </a:rPr>
                <a:t> </a:t>
              </a:r>
              <a:endParaRPr kumimoji="0" lang="fi-FI" sz="2400" b="0" i="0" u="none" strike="noStrike" kern="1200" cap="none" spc="0" normalizeH="0" baseline="0" noProof="0" dirty="0">
                <a:ln>
                  <a:noFill/>
                </a:ln>
                <a:solidFill>
                  <a:srgbClr val="636363"/>
                </a:solidFill>
                <a:effectLst/>
                <a:uLnTx/>
                <a:uFillTx/>
                <a:latin typeface="Arial" charset="0"/>
                <a:ea typeface="+mn-ea"/>
                <a:cs typeface="+mn-cs"/>
              </a:endParaRPr>
            </a:p>
          </p:txBody>
        </p:sp>
        <p:sp>
          <p:nvSpPr>
            <p:cNvPr id="131" name="Oval 130">
              <a:extLst>
                <a:ext uri="{FF2B5EF4-FFF2-40B4-BE49-F238E27FC236}">
                  <a16:creationId xmlns:a16="http://schemas.microsoft.com/office/drawing/2014/main" id="{1691F574-53EC-834A-9C57-51AF8F9589EE}"/>
                </a:ext>
              </a:extLst>
            </p:cNvPr>
            <p:cNvSpPr>
              <a:spLocks/>
            </p:cNvSpPr>
            <p:nvPr/>
          </p:nvSpPr>
          <p:spPr bwMode="auto">
            <a:xfrm>
              <a:off x="855529" y="1505072"/>
              <a:ext cx="97200" cy="97200"/>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0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32" name="Straight Connector 131">
              <a:extLst>
                <a:ext uri="{FF2B5EF4-FFF2-40B4-BE49-F238E27FC236}">
                  <a16:creationId xmlns:a16="http://schemas.microsoft.com/office/drawing/2014/main" id="{B925E6AD-7502-DF47-9E18-742FDF1F151B}"/>
                </a:ext>
              </a:extLst>
            </p:cNvPr>
            <p:cNvCxnSpPr/>
            <p:nvPr/>
          </p:nvCxnSpPr>
          <p:spPr bwMode="auto">
            <a:xfrm>
              <a:off x="768275" y="1553672"/>
              <a:ext cx="271708" cy="0"/>
            </a:xfrm>
            <a:prstGeom prst="line">
              <a:avLst/>
            </a:prstGeom>
            <a:solidFill>
              <a:schemeClr val="accent1"/>
            </a:solidFill>
            <a:ln w="25400" cap="flat" cmpd="sng" algn="ctr">
              <a:solidFill>
                <a:schemeClr val="bg1">
                  <a:lumMod val="50000"/>
                </a:schemeClr>
              </a:solidFill>
              <a:prstDash val="solid"/>
              <a:round/>
              <a:headEnd type="none" w="med" len="med"/>
              <a:tailEnd type="none" w="med" len="med"/>
            </a:ln>
            <a:effectLst/>
          </p:spPr>
        </p:cxnSp>
      </p:grpSp>
      <p:sp>
        <p:nvSpPr>
          <p:cNvPr id="4" name="Rectangle 3">
            <a:extLst>
              <a:ext uri="{FF2B5EF4-FFF2-40B4-BE49-F238E27FC236}">
                <a16:creationId xmlns:a16="http://schemas.microsoft.com/office/drawing/2014/main" id="{1439DE27-EF54-AE0E-0411-CC9C634A2362}"/>
              </a:ext>
            </a:extLst>
          </p:cNvPr>
          <p:cNvSpPr/>
          <p:nvPr/>
        </p:nvSpPr>
        <p:spPr bwMode="auto">
          <a:xfrm>
            <a:off x="228600" y="6612856"/>
            <a:ext cx="8362950" cy="22609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FI" sz="1000" b="0" i="0" u="none" strike="noStrike" kern="1200" cap="none" spc="0" normalizeH="0" baseline="0" noProof="0">
              <a:ln>
                <a:noFill/>
              </a:ln>
              <a:solidFill>
                <a:srgbClr val="636363"/>
              </a:solidFill>
              <a:effectLst/>
              <a:uLnTx/>
              <a:uFillTx/>
              <a:latin typeface="Arial" charset="0"/>
              <a:ea typeface="+mn-ea"/>
              <a:cs typeface="+mn-cs"/>
            </a:endParaRPr>
          </a:p>
        </p:txBody>
      </p:sp>
    </p:spTree>
    <p:extLst>
      <p:ext uri="{BB962C8B-B14F-4D97-AF65-F5344CB8AC3E}">
        <p14:creationId xmlns:p14="http://schemas.microsoft.com/office/powerpoint/2010/main" val="273827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shOverlay-FullResolve.png">
            <a:extLst>
              <a:ext uri="{FF2B5EF4-FFF2-40B4-BE49-F238E27FC236}">
                <a16:creationId xmlns:a16="http://schemas.microsoft.com/office/drawing/2014/main" id="{D48E8B7E-714A-0B95-BE8C-60C5D5129759}"/>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548594" y="0"/>
            <a:ext cx="1643405" cy="6858000"/>
          </a:xfrm>
          <a:prstGeom prst="rect">
            <a:avLst/>
          </a:prstGeom>
        </p:spPr>
      </p:pic>
      <p:sp>
        <p:nvSpPr>
          <p:cNvPr id="6" name="Rectangle 5">
            <a:extLst>
              <a:ext uri="{FF2B5EF4-FFF2-40B4-BE49-F238E27FC236}">
                <a16:creationId xmlns:a16="http://schemas.microsoft.com/office/drawing/2014/main" id="{0AC666B3-27EE-0BD4-F742-4D5F41C1E113}"/>
              </a:ext>
            </a:extLst>
          </p:cNvPr>
          <p:cNvSpPr/>
          <p:nvPr/>
        </p:nvSpPr>
        <p:spPr>
          <a:xfrm>
            <a:off x="11492059" y="6135626"/>
            <a:ext cx="381000" cy="100584"/>
          </a:xfrm>
          <a:prstGeom prst="rect">
            <a:avLst/>
          </a:prstGeom>
          <a:solidFill>
            <a:srgbClr val="8FB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7" name="Rectangle 6">
            <a:extLst>
              <a:ext uri="{FF2B5EF4-FFF2-40B4-BE49-F238E27FC236}">
                <a16:creationId xmlns:a16="http://schemas.microsoft.com/office/drawing/2014/main" id="{708CD446-682B-DA75-75E5-AAF8E01333E1}"/>
              </a:ext>
            </a:extLst>
          </p:cNvPr>
          <p:cNvSpPr/>
          <p:nvPr/>
        </p:nvSpPr>
        <p:spPr>
          <a:xfrm>
            <a:off x="10798862" y="6135626"/>
            <a:ext cx="629186" cy="10058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8" name="Rectangle 7">
            <a:extLst>
              <a:ext uri="{FF2B5EF4-FFF2-40B4-BE49-F238E27FC236}">
                <a16:creationId xmlns:a16="http://schemas.microsoft.com/office/drawing/2014/main" id="{193892F8-31E4-0500-765F-4BE943CA493B}"/>
              </a:ext>
            </a:extLst>
          </p:cNvPr>
          <p:cNvSpPr/>
          <p:nvPr/>
        </p:nvSpPr>
        <p:spPr>
          <a:xfrm>
            <a:off x="-1" y="6135626"/>
            <a:ext cx="10734851" cy="100584"/>
          </a:xfrm>
          <a:prstGeom prst="rect">
            <a:avLst/>
          </a:prstGeom>
          <a:solidFill>
            <a:srgbClr val="00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0" name="Rectangle 9">
            <a:extLst>
              <a:ext uri="{FF2B5EF4-FFF2-40B4-BE49-F238E27FC236}">
                <a16:creationId xmlns:a16="http://schemas.microsoft.com/office/drawing/2014/main" id="{DBBA3889-0C47-01E4-B3CE-BD7A5F23438A}"/>
              </a:ext>
            </a:extLst>
          </p:cNvPr>
          <p:cNvSpPr/>
          <p:nvPr/>
        </p:nvSpPr>
        <p:spPr>
          <a:xfrm flipH="1">
            <a:off x="0" y="1147263"/>
            <a:ext cx="381000" cy="100584"/>
          </a:xfrm>
          <a:prstGeom prst="rect">
            <a:avLst/>
          </a:prstGeom>
          <a:solidFill>
            <a:srgbClr val="8FB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1" name="Rectangle 10">
            <a:extLst>
              <a:ext uri="{FF2B5EF4-FFF2-40B4-BE49-F238E27FC236}">
                <a16:creationId xmlns:a16="http://schemas.microsoft.com/office/drawing/2014/main" id="{1BDCA7A7-1870-8D89-12AB-0709FB061769}"/>
              </a:ext>
            </a:extLst>
          </p:cNvPr>
          <p:cNvSpPr/>
          <p:nvPr/>
        </p:nvSpPr>
        <p:spPr>
          <a:xfrm flipH="1">
            <a:off x="445011" y="1147263"/>
            <a:ext cx="1024466" cy="10058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2" name="Rectangle 11">
            <a:extLst>
              <a:ext uri="{FF2B5EF4-FFF2-40B4-BE49-F238E27FC236}">
                <a16:creationId xmlns:a16="http://schemas.microsoft.com/office/drawing/2014/main" id="{0C19B8FF-8031-D3D5-B040-D1FF0694C6CF}"/>
              </a:ext>
            </a:extLst>
          </p:cNvPr>
          <p:cNvSpPr/>
          <p:nvPr/>
        </p:nvSpPr>
        <p:spPr>
          <a:xfrm flipH="1">
            <a:off x="1533146" y="1147263"/>
            <a:ext cx="9015447" cy="100584"/>
          </a:xfrm>
          <a:prstGeom prst="rect">
            <a:avLst/>
          </a:prstGeom>
          <a:solidFill>
            <a:srgbClr val="00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4" name="object 7">
            <a:extLst>
              <a:ext uri="{FF2B5EF4-FFF2-40B4-BE49-F238E27FC236}">
                <a16:creationId xmlns:a16="http://schemas.microsoft.com/office/drawing/2014/main" id="{927B7727-5680-6329-3C32-657560D67AB4}"/>
              </a:ext>
            </a:extLst>
          </p:cNvPr>
          <p:cNvSpPr/>
          <p:nvPr/>
        </p:nvSpPr>
        <p:spPr>
          <a:xfrm>
            <a:off x="1531921" y="2077502"/>
            <a:ext cx="6264696" cy="199271"/>
          </a:xfrm>
          <a:prstGeom prst="rect">
            <a:avLst/>
          </a:prstGeom>
          <a:blipFill>
            <a:blip r:embed="rId4" cstate="print">
              <a:alphaModFix amt="50000"/>
            </a:blip>
            <a:stretch>
              <a:fillRect/>
            </a:stretch>
          </a:blipFill>
        </p:spPr>
        <p:txBody>
          <a:bodyPr wrap="square" lIns="0" tIns="0" rIns="0" bIns="0" rtlCol="0"/>
          <a:lstStyle/>
          <a:p>
            <a:pPr defTabSz="415778"/>
            <a:endParaRPr sz="818">
              <a:solidFill>
                <a:prstClr val="black"/>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FC8875AE-AE3B-276F-5755-69ADB75F3363}"/>
              </a:ext>
            </a:extLst>
          </p:cNvPr>
          <p:cNvSpPr/>
          <p:nvPr/>
        </p:nvSpPr>
        <p:spPr>
          <a:xfrm>
            <a:off x="1531921" y="1565512"/>
            <a:ext cx="6836248" cy="461665"/>
          </a:xfrm>
          <a:prstGeom prst="rect">
            <a:avLst/>
          </a:prstGeom>
        </p:spPr>
        <p:txBody>
          <a:bodyPr wrap="square">
            <a:spAutoFit/>
          </a:bodyPr>
          <a:lstStyle/>
          <a:p>
            <a:pPr lvl="0"/>
            <a:r>
              <a:rPr lang="fi-FI" sz="2400" dirty="0">
                <a:solidFill>
                  <a:srgbClr val="595959"/>
                </a:solidFill>
                <a:latin typeface="Arial" panose="020B0604020202020204" pitchFamily="34" charset="0"/>
                <a:cs typeface="Arial" panose="020B0604020202020204" pitchFamily="34" charset="0"/>
              </a:rPr>
              <a:t>Osteoporoosi on vakava sairaus</a:t>
            </a:r>
          </a:p>
        </p:txBody>
      </p:sp>
      <p:sp>
        <p:nvSpPr>
          <p:cNvPr id="16" name="Rectangle 15">
            <a:extLst>
              <a:ext uri="{FF2B5EF4-FFF2-40B4-BE49-F238E27FC236}">
                <a16:creationId xmlns:a16="http://schemas.microsoft.com/office/drawing/2014/main" id="{C42E3861-AE53-B5E1-1DA3-E4249EC42514}"/>
              </a:ext>
            </a:extLst>
          </p:cNvPr>
          <p:cNvSpPr/>
          <p:nvPr/>
        </p:nvSpPr>
        <p:spPr>
          <a:xfrm>
            <a:off x="1650578" y="2179913"/>
            <a:ext cx="8665730" cy="353943"/>
          </a:xfrm>
          <a:prstGeom prst="rect">
            <a:avLst/>
          </a:prstGeom>
        </p:spPr>
        <p:txBody>
          <a:bodyPr wrap="square">
            <a:spAutoFit/>
          </a:bodyPr>
          <a:lstStyle/>
          <a:p>
            <a:pPr marL="285750" lvl="0" indent="-285750">
              <a:buClr>
                <a:srgbClr val="00B050"/>
              </a:buClr>
              <a:buFont typeface="Arial" panose="020B0604020202020204" pitchFamily="34" charset="0"/>
              <a:buChar char="•"/>
            </a:pPr>
            <a:r>
              <a:rPr lang="fi-FI" sz="1700" dirty="0">
                <a:solidFill>
                  <a:srgbClr val="595959"/>
                </a:solidFill>
                <a:latin typeface="Arial" panose="020B0604020202020204" pitchFamily="34" charset="0"/>
                <a:cs typeface="Arial" panose="020B0604020202020204" pitchFamily="34" charset="0"/>
              </a:rPr>
              <a:t> </a:t>
            </a:r>
            <a:r>
              <a:rPr lang="fi-FI" sz="1700" dirty="0" err="1">
                <a:solidFill>
                  <a:srgbClr val="595959"/>
                </a:solidFill>
                <a:latin typeface="Arial" panose="020B0604020202020204" pitchFamily="34" charset="0"/>
                <a:cs typeface="Arial" panose="020B0604020202020204" pitchFamily="34" charset="0"/>
              </a:rPr>
              <a:t>Osteoporoottiset</a:t>
            </a:r>
            <a:r>
              <a:rPr lang="fi-FI" sz="1700" dirty="0">
                <a:solidFill>
                  <a:srgbClr val="595959"/>
                </a:solidFill>
                <a:latin typeface="Arial" panose="020B0604020202020204" pitchFamily="34" charset="0"/>
                <a:cs typeface="Arial" panose="020B0604020202020204" pitchFamily="34" charset="0"/>
              </a:rPr>
              <a:t> murtumat heikentävät elämänlaatua ja lisäävät kuolemanvaaraa</a:t>
            </a:r>
            <a:r>
              <a:rPr lang="fi-FI" sz="1700" baseline="30000" dirty="0">
                <a:solidFill>
                  <a:srgbClr val="595959"/>
                </a:solidFill>
                <a:latin typeface="Arial" panose="020B0604020202020204" pitchFamily="34" charset="0"/>
                <a:cs typeface="Arial" panose="020B0604020202020204" pitchFamily="34" charset="0"/>
              </a:rPr>
              <a:t>1,2</a:t>
            </a:r>
          </a:p>
        </p:txBody>
      </p:sp>
      <p:grpSp>
        <p:nvGrpSpPr>
          <p:cNvPr id="17" name="Group 16">
            <a:extLst>
              <a:ext uri="{FF2B5EF4-FFF2-40B4-BE49-F238E27FC236}">
                <a16:creationId xmlns:a16="http://schemas.microsoft.com/office/drawing/2014/main" id="{EBCE20D1-9F18-5072-22A2-DB7B409E1D08}"/>
              </a:ext>
            </a:extLst>
          </p:cNvPr>
          <p:cNvGrpSpPr/>
          <p:nvPr/>
        </p:nvGrpSpPr>
        <p:grpSpPr>
          <a:xfrm>
            <a:off x="1531921" y="4845152"/>
            <a:ext cx="6887409" cy="1229954"/>
            <a:chOff x="1531921" y="4845152"/>
            <a:chExt cx="6887409" cy="1229954"/>
          </a:xfrm>
        </p:grpSpPr>
        <p:sp>
          <p:nvSpPr>
            <p:cNvPr id="18" name="object 7">
              <a:extLst>
                <a:ext uri="{FF2B5EF4-FFF2-40B4-BE49-F238E27FC236}">
                  <a16:creationId xmlns:a16="http://schemas.microsoft.com/office/drawing/2014/main" id="{35212028-6D2A-7C05-24F1-D08F4517B91C}"/>
                </a:ext>
              </a:extLst>
            </p:cNvPr>
            <p:cNvSpPr/>
            <p:nvPr/>
          </p:nvSpPr>
          <p:spPr>
            <a:xfrm>
              <a:off x="1531921" y="5357142"/>
              <a:ext cx="6264696" cy="199271"/>
            </a:xfrm>
            <a:prstGeom prst="rect">
              <a:avLst/>
            </a:prstGeom>
            <a:blipFill>
              <a:blip r:embed="rId4" cstate="print">
                <a:alphaModFix amt="50000"/>
              </a:blip>
              <a:stretch>
                <a:fillRect/>
              </a:stretch>
            </a:blipFill>
          </p:spPr>
          <p:txBody>
            <a:bodyPr wrap="square" lIns="0" tIns="0" rIns="0" bIns="0" rtlCol="0"/>
            <a:lstStyle/>
            <a:p>
              <a:pPr defTabSz="415778"/>
              <a:endParaRPr sz="818">
                <a:solidFill>
                  <a:prstClr val="black"/>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19BB8011-AF05-08C4-EEBD-1D9518712754}"/>
                </a:ext>
              </a:extLst>
            </p:cNvPr>
            <p:cNvSpPr/>
            <p:nvPr/>
          </p:nvSpPr>
          <p:spPr>
            <a:xfrm>
              <a:off x="1531921" y="4845152"/>
              <a:ext cx="6836248" cy="461665"/>
            </a:xfrm>
            <a:prstGeom prst="rect">
              <a:avLst/>
            </a:prstGeom>
          </p:spPr>
          <p:txBody>
            <a:bodyPr wrap="square">
              <a:spAutoFit/>
            </a:bodyPr>
            <a:lstStyle/>
            <a:p>
              <a:pPr lvl="0"/>
              <a:r>
                <a:rPr lang="fi-FI" sz="2400" dirty="0">
                  <a:solidFill>
                    <a:srgbClr val="595959"/>
                  </a:solidFill>
                  <a:latin typeface="Arial" panose="020B0604020202020204" pitchFamily="34" charset="0"/>
                  <a:cs typeface="Arial" panose="020B0604020202020204" pitchFamily="34" charset="0"/>
                </a:rPr>
                <a:t>Tehokkaita hoitoja on tarjolla</a:t>
              </a:r>
            </a:p>
          </p:txBody>
        </p:sp>
        <p:sp>
          <p:nvSpPr>
            <p:cNvPr id="20" name="Rectangle 19">
              <a:extLst>
                <a:ext uri="{FF2B5EF4-FFF2-40B4-BE49-F238E27FC236}">
                  <a16:creationId xmlns:a16="http://schemas.microsoft.com/office/drawing/2014/main" id="{2B2579B1-11D3-8007-1195-2041F8CF8925}"/>
                </a:ext>
              </a:extLst>
            </p:cNvPr>
            <p:cNvSpPr/>
            <p:nvPr/>
          </p:nvSpPr>
          <p:spPr>
            <a:xfrm>
              <a:off x="1650578" y="5459553"/>
              <a:ext cx="6768752" cy="615553"/>
            </a:xfrm>
            <a:prstGeom prst="rect">
              <a:avLst/>
            </a:prstGeom>
          </p:spPr>
          <p:txBody>
            <a:bodyPr wrap="square">
              <a:spAutoFit/>
            </a:bodyPr>
            <a:lstStyle/>
            <a:p>
              <a:pPr marL="285750" lvl="0" indent="-285750">
                <a:buClr>
                  <a:srgbClr val="00B050"/>
                </a:buClr>
                <a:buFont typeface="Arial" panose="020B0604020202020204" pitchFamily="34" charset="0"/>
                <a:buChar char="•"/>
              </a:pPr>
              <a:r>
                <a:rPr lang="fi-FI" sz="1700" dirty="0">
                  <a:solidFill>
                    <a:srgbClr val="595959"/>
                  </a:solidFill>
                  <a:latin typeface="Arial" panose="020B0604020202020204" pitchFamily="34" charset="0"/>
                  <a:cs typeface="Arial" panose="020B0604020202020204" pitchFamily="34" charset="0"/>
                </a:rPr>
                <a:t>20-70% murtumista voidaan estää nykyisillä lääkehoidoilla (riippuen murtuman sijainnista)</a:t>
              </a:r>
              <a:r>
                <a:rPr lang="fi-FI" sz="1700" baseline="30000" dirty="0">
                  <a:solidFill>
                    <a:srgbClr val="595959"/>
                  </a:solidFill>
                  <a:latin typeface="Arial" panose="020B0604020202020204" pitchFamily="34" charset="0"/>
                  <a:cs typeface="Arial" panose="020B0604020202020204" pitchFamily="34" charset="0"/>
                </a:rPr>
                <a:t>5</a:t>
              </a:r>
            </a:p>
          </p:txBody>
        </p:sp>
      </p:grpSp>
      <p:sp>
        <p:nvSpPr>
          <p:cNvPr id="22" name="object 7">
            <a:extLst>
              <a:ext uri="{FF2B5EF4-FFF2-40B4-BE49-F238E27FC236}">
                <a16:creationId xmlns:a16="http://schemas.microsoft.com/office/drawing/2014/main" id="{60B39BCE-E35E-B36C-D022-1F1DFAE56D2F}"/>
              </a:ext>
            </a:extLst>
          </p:cNvPr>
          <p:cNvSpPr/>
          <p:nvPr/>
        </p:nvSpPr>
        <p:spPr>
          <a:xfrm>
            <a:off x="1531921" y="3170715"/>
            <a:ext cx="6264696" cy="199271"/>
          </a:xfrm>
          <a:prstGeom prst="rect">
            <a:avLst/>
          </a:prstGeom>
          <a:blipFill>
            <a:blip r:embed="rId4" cstate="print">
              <a:alphaModFix amt="50000"/>
            </a:blip>
            <a:stretch>
              <a:fillRect/>
            </a:stretch>
          </a:blipFill>
        </p:spPr>
        <p:txBody>
          <a:bodyPr wrap="square" lIns="0" tIns="0" rIns="0" bIns="0" rtlCol="0"/>
          <a:lstStyle/>
          <a:p>
            <a:pPr defTabSz="415778"/>
            <a:endParaRPr sz="818">
              <a:solidFill>
                <a:prstClr val="black"/>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B8AB4369-F699-7B23-F488-FC69B33C6313}"/>
              </a:ext>
            </a:extLst>
          </p:cNvPr>
          <p:cNvSpPr/>
          <p:nvPr/>
        </p:nvSpPr>
        <p:spPr>
          <a:xfrm>
            <a:off x="1531921" y="2658725"/>
            <a:ext cx="6836248" cy="461665"/>
          </a:xfrm>
          <a:prstGeom prst="rect">
            <a:avLst/>
          </a:prstGeom>
        </p:spPr>
        <p:txBody>
          <a:bodyPr wrap="square">
            <a:spAutoFit/>
          </a:bodyPr>
          <a:lstStyle/>
          <a:p>
            <a:pPr lvl="0"/>
            <a:r>
              <a:rPr lang="fi-FI" sz="2400" dirty="0">
                <a:solidFill>
                  <a:srgbClr val="595959"/>
                </a:solidFill>
                <a:latin typeface="Arial" panose="020B0604020202020204" pitchFamily="34" charset="0"/>
                <a:cs typeface="Arial" panose="020B0604020202020204" pitchFamily="34" charset="0"/>
              </a:rPr>
              <a:t>Osteoporoosin komplikaatiot ovat yleisiä</a:t>
            </a:r>
          </a:p>
        </p:txBody>
      </p:sp>
      <p:sp>
        <p:nvSpPr>
          <p:cNvPr id="24" name="Rectangle 23">
            <a:extLst>
              <a:ext uri="{FF2B5EF4-FFF2-40B4-BE49-F238E27FC236}">
                <a16:creationId xmlns:a16="http://schemas.microsoft.com/office/drawing/2014/main" id="{610C1414-7B72-8F5C-4494-D1E34EFC5273}"/>
              </a:ext>
            </a:extLst>
          </p:cNvPr>
          <p:cNvSpPr/>
          <p:nvPr/>
        </p:nvSpPr>
        <p:spPr>
          <a:xfrm>
            <a:off x="1650577" y="3273126"/>
            <a:ext cx="8898015" cy="353943"/>
          </a:xfrm>
          <a:prstGeom prst="rect">
            <a:avLst/>
          </a:prstGeom>
        </p:spPr>
        <p:txBody>
          <a:bodyPr wrap="square">
            <a:spAutoFit/>
          </a:bodyPr>
          <a:lstStyle/>
          <a:p>
            <a:pPr marL="285750" lvl="0" indent="-285750">
              <a:buClr>
                <a:srgbClr val="00AF00"/>
              </a:buClr>
              <a:buFont typeface="Arial"/>
              <a:buChar char="•"/>
            </a:pPr>
            <a:r>
              <a:rPr lang="fi-FI" sz="1700" dirty="0">
                <a:solidFill>
                  <a:srgbClr val="595959"/>
                </a:solidFill>
                <a:latin typeface="Arial" panose="020B0604020202020204" pitchFamily="34" charset="0"/>
                <a:cs typeface="Arial" panose="020B0604020202020204" pitchFamily="34" charset="0"/>
              </a:rPr>
              <a:t> 40 % yli 50-vuotiaista naisista saa ranne-, nikama- tai lonkkamurtuman</a:t>
            </a:r>
            <a:r>
              <a:rPr lang="fi-FI" sz="1700" baseline="30000" dirty="0">
                <a:solidFill>
                  <a:srgbClr val="595959"/>
                </a:solidFill>
                <a:latin typeface="Arial" panose="020B0604020202020204" pitchFamily="34" charset="0"/>
                <a:cs typeface="Arial" panose="020B0604020202020204" pitchFamily="34" charset="0"/>
              </a:rPr>
              <a:t>3</a:t>
            </a:r>
            <a:endParaRPr lang="fi-FI" sz="1700" dirty="0">
              <a:solidFill>
                <a:srgbClr val="595959"/>
              </a:solidFill>
              <a:latin typeface="Arial" panose="020B0604020202020204" pitchFamily="34" charset="0"/>
              <a:cs typeface="Arial" panose="020B0604020202020204" pitchFamily="34" charset="0"/>
            </a:endParaRPr>
          </a:p>
        </p:txBody>
      </p:sp>
      <p:sp>
        <p:nvSpPr>
          <p:cNvPr id="26" name="object 7">
            <a:extLst>
              <a:ext uri="{FF2B5EF4-FFF2-40B4-BE49-F238E27FC236}">
                <a16:creationId xmlns:a16="http://schemas.microsoft.com/office/drawing/2014/main" id="{C2EF9B42-1CA0-F7FA-7BAB-54CFFCEFF5DF}"/>
              </a:ext>
            </a:extLst>
          </p:cNvPr>
          <p:cNvSpPr/>
          <p:nvPr/>
        </p:nvSpPr>
        <p:spPr>
          <a:xfrm>
            <a:off x="1531921" y="4263928"/>
            <a:ext cx="6264696" cy="199271"/>
          </a:xfrm>
          <a:prstGeom prst="rect">
            <a:avLst/>
          </a:prstGeom>
          <a:blipFill>
            <a:blip r:embed="rId4" cstate="print">
              <a:alphaModFix amt="50000"/>
            </a:blip>
            <a:stretch>
              <a:fillRect/>
            </a:stretch>
          </a:blipFill>
        </p:spPr>
        <p:txBody>
          <a:bodyPr wrap="square" lIns="0" tIns="0" rIns="0" bIns="0" rtlCol="0"/>
          <a:lstStyle/>
          <a:p>
            <a:pPr defTabSz="415778"/>
            <a:endParaRPr sz="818">
              <a:solidFill>
                <a:prstClr val="black"/>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CB8669F5-598E-3AA5-B3AA-2F7DE8716E36}"/>
              </a:ext>
            </a:extLst>
          </p:cNvPr>
          <p:cNvSpPr/>
          <p:nvPr/>
        </p:nvSpPr>
        <p:spPr>
          <a:xfrm>
            <a:off x="1531920" y="3751938"/>
            <a:ext cx="11751223" cy="461665"/>
          </a:xfrm>
          <a:prstGeom prst="rect">
            <a:avLst/>
          </a:prstGeom>
        </p:spPr>
        <p:txBody>
          <a:bodyPr wrap="square">
            <a:spAutoFit/>
          </a:bodyPr>
          <a:lstStyle/>
          <a:p>
            <a:pPr lvl="0"/>
            <a:r>
              <a:rPr lang="fi-FI" sz="2400" dirty="0">
                <a:solidFill>
                  <a:srgbClr val="595959"/>
                </a:solidFill>
                <a:latin typeface="Arial" panose="020B0604020202020204" pitchFamily="34" charset="0"/>
                <a:cs typeface="Arial" panose="020B0604020202020204" pitchFamily="34" charset="0"/>
              </a:rPr>
              <a:t>Osteoporoosi voidaan todeta luuntiheysmittauksella (DXA)</a:t>
            </a:r>
          </a:p>
        </p:txBody>
      </p:sp>
      <p:sp>
        <p:nvSpPr>
          <p:cNvPr id="28" name="Rectangle 27">
            <a:extLst>
              <a:ext uri="{FF2B5EF4-FFF2-40B4-BE49-F238E27FC236}">
                <a16:creationId xmlns:a16="http://schemas.microsoft.com/office/drawing/2014/main" id="{39F0B015-441C-B089-A9A2-C693D612AD68}"/>
              </a:ext>
            </a:extLst>
          </p:cNvPr>
          <p:cNvSpPr/>
          <p:nvPr/>
        </p:nvSpPr>
        <p:spPr>
          <a:xfrm>
            <a:off x="1650578" y="4366339"/>
            <a:ext cx="6768752" cy="353943"/>
          </a:xfrm>
          <a:prstGeom prst="rect">
            <a:avLst/>
          </a:prstGeom>
        </p:spPr>
        <p:txBody>
          <a:bodyPr wrap="square">
            <a:spAutoFit/>
          </a:bodyPr>
          <a:lstStyle/>
          <a:p>
            <a:pPr marL="285750" lvl="0" indent="-285750">
              <a:buClr>
                <a:srgbClr val="00B050"/>
              </a:buClr>
              <a:buFont typeface="Arial" panose="020B0604020202020204" pitchFamily="34" charset="0"/>
              <a:buChar char="•"/>
            </a:pPr>
            <a:r>
              <a:rPr lang="fi-FI" sz="1700" dirty="0">
                <a:solidFill>
                  <a:srgbClr val="595959"/>
                </a:solidFill>
                <a:latin typeface="Arial" panose="020B0604020202020204" pitchFamily="34" charset="0"/>
                <a:cs typeface="Arial" panose="020B0604020202020204" pitchFamily="34" charset="0"/>
              </a:rPr>
              <a:t>Luuntiheyden alentuminen korreloi murtuman todennäköisyyteen</a:t>
            </a:r>
            <a:r>
              <a:rPr lang="fi-FI" sz="1700" baseline="30000" dirty="0">
                <a:solidFill>
                  <a:srgbClr val="595959"/>
                </a:solidFill>
                <a:latin typeface="Arial" panose="020B0604020202020204" pitchFamily="34" charset="0"/>
                <a:cs typeface="Arial" panose="020B0604020202020204" pitchFamily="34" charset="0"/>
              </a:rPr>
              <a:t>4</a:t>
            </a:r>
            <a:endParaRPr lang="fi-FI" sz="1700" dirty="0">
              <a:solidFill>
                <a:srgbClr val="595959"/>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917D9C74-5203-E805-A50A-1F4ABD076A97}"/>
              </a:ext>
            </a:extLst>
          </p:cNvPr>
          <p:cNvSpPr/>
          <p:nvPr/>
        </p:nvSpPr>
        <p:spPr>
          <a:xfrm>
            <a:off x="1512803" y="6278553"/>
            <a:ext cx="8634497" cy="369332"/>
          </a:xfrm>
          <a:prstGeom prst="rect">
            <a:avLst/>
          </a:prstGeom>
        </p:spPr>
        <p:txBody>
          <a:bodyPr wrap="square">
            <a:spAutoFit/>
          </a:bodyPr>
          <a:lstStyle/>
          <a:p>
            <a:r>
              <a:rPr lang="it-IT" altLang="fi-FI" sz="900" b="1" dirty="0">
                <a:solidFill>
                  <a:srgbClr val="595959"/>
                </a:solidFill>
                <a:cs typeface="Arial" panose="020B0604020202020204" pitchFamily="34" charset="0"/>
              </a:rPr>
              <a:t>1.</a:t>
            </a:r>
            <a:r>
              <a:rPr lang="it-IT" altLang="fi-FI" sz="900" dirty="0">
                <a:solidFill>
                  <a:srgbClr val="595959"/>
                </a:solidFill>
                <a:cs typeface="Arial" panose="020B0604020202020204" pitchFamily="34" charset="0"/>
              </a:rPr>
              <a:t>Cooper C, </a:t>
            </a:r>
            <a:r>
              <a:rPr lang="it-IT" altLang="fi-FI" sz="900" dirty="0" err="1">
                <a:solidFill>
                  <a:srgbClr val="595959"/>
                </a:solidFill>
                <a:cs typeface="Arial" panose="020B0604020202020204" pitchFamily="34" charset="0"/>
              </a:rPr>
              <a:t>Am</a:t>
            </a:r>
            <a:r>
              <a:rPr lang="it-IT" altLang="fi-FI" sz="900" dirty="0">
                <a:solidFill>
                  <a:srgbClr val="595959"/>
                </a:solidFill>
                <a:cs typeface="Arial" panose="020B0604020202020204" pitchFamily="34" charset="0"/>
              </a:rPr>
              <a:t> J </a:t>
            </a:r>
            <a:r>
              <a:rPr lang="it-IT" altLang="fi-FI" sz="900" dirty="0" err="1">
                <a:solidFill>
                  <a:srgbClr val="595959"/>
                </a:solidFill>
                <a:cs typeface="Arial" panose="020B0604020202020204" pitchFamily="34" charset="0"/>
              </a:rPr>
              <a:t>Med</a:t>
            </a:r>
            <a:r>
              <a:rPr lang="it-IT" altLang="fi-FI" sz="900" dirty="0">
                <a:solidFill>
                  <a:srgbClr val="595959"/>
                </a:solidFill>
                <a:cs typeface="Arial" panose="020B0604020202020204" pitchFamily="34" charset="0"/>
              </a:rPr>
              <a:t>, 1997;103(2A):12S-17S</a:t>
            </a:r>
            <a:r>
              <a:rPr lang="it-IT" altLang="fi-FI" sz="900" b="1" dirty="0">
                <a:solidFill>
                  <a:srgbClr val="595959"/>
                </a:solidFill>
                <a:cs typeface="Arial" panose="020B0604020202020204" pitchFamily="34" charset="0"/>
              </a:rPr>
              <a:t>   </a:t>
            </a:r>
            <a:r>
              <a:rPr lang="fi-FI" altLang="fi-FI" sz="900" b="1" dirty="0">
                <a:solidFill>
                  <a:srgbClr val="595959"/>
                </a:solidFill>
                <a:cs typeface="Arial" panose="020B0604020202020204" pitchFamily="34" charset="0"/>
              </a:rPr>
              <a:t>2.</a:t>
            </a:r>
            <a:r>
              <a:rPr lang="fi-FI" altLang="fi-FI" sz="900" dirty="0">
                <a:solidFill>
                  <a:srgbClr val="595959"/>
                </a:solidFill>
                <a:cs typeface="Arial" panose="020B0604020202020204" pitchFamily="34" charset="0"/>
              </a:rPr>
              <a:t>Petersen MB ym.</a:t>
            </a:r>
            <a:r>
              <a:rPr lang="en-US" altLang="fi-FI" sz="900" i="1" dirty="0">
                <a:solidFill>
                  <a:srgbClr val="595959"/>
                </a:solidFill>
                <a:cs typeface="Arial" panose="020B0604020202020204" pitchFamily="34" charset="0"/>
              </a:rPr>
              <a:t> Injury 2006;37:705-11.  </a:t>
            </a:r>
            <a:r>
              <a:rPr lang="fi-FI" altLang="fi-FI" sz="900" b="1" dirty="0">
                <a:solidFill>
                  <a:srgbClr val="595959"/>
                </a:solidFill>
                <a:cs typeface="Arial" panose="020B0604020202020204" pitchFamily="34" charset="0"/>
              </a:rPr>
              <a:t>3. </a:t>
            </a:r>
            <a:r>
              <a:rPr lang="fi-FI" altLang="fi-FI" sz="900" dirty="0">
                <a:solidFill>
                  <a:srgbClr val="595959"/>
                </a:solidFill>
                <a:cs typeface="Arial" panose="020B0604020202020204" pitchFamily="34" charset="0"/>
              </a:rPr>
              <a:t>Riggs BL, </a:t>
            </a:r>
            <a:r>
              <a:rPr lang="fi-FI" altLang="fi-FI" sz="900" dirty="0">
                <a:cs typeface="Arial" panose="020B0604020202020204" pitchFamily="34" charset="0"/>
              </a:rPr>
              <a:t>Melton LJ, Bone</a:t>
            </a:r>
            <a:r>
              <a:rPr lang="fi-FI" sz="900" b="0" i="0" strike="noStrike" dirty="0">
                <a:effectLst/>
              </a:rPr>
              <a:t>, Volume 17, Issue 5, Supplement 1</a:t>
            </a:r>
            <a:r>
              <a:rPr lang="fi-FI" sz="900" b="0" i="0" dirty="0">
                <a:effectLst/>
              </a:rPr>
              <a:t>, </a:t>
            </a:r>
            <a:r>
              <a:rPr lang="fi-FI" sz="900" b="0" i="0" dirty="0">
                <a:solidFill>
                  <a:srgbClr val="2E2E2E"/>
                </a:solidFill>
                <a:effectLst/>
              </a:rPr>
              <a:t>November 1995, Pages S505-S511</a:t>
            </a:r>
            <a:r>
              <a:rPr lang="fi-FI" altLang="fi-FI" sz="900" dirty="0">
                <a:solidFill>
                  <a:srgbClr val="595959"/>
                </a:solidFill>
                <a:cs typeface="Arial" panose="020B0604020202020204" pitchFamily="34" charset="0"/>
              </a:rPr>
              <a:t>. </a:t>
            </a:r>
            <a:r>
              <a:rPr lang="en-US" altLang="fi-FI" sz="900" b="1" dirty="0">
                <a:solidFill>
                  <a:srgbClr val="595959"/>
                </a:solidFill>
                <a:cs typeface="Arial" panose="020B0604020202020204" pitchFamily="34" charset="0"/>
              </a:rPr>
              <a:t>4</a:t>
            </a:r>
            <a:r>
              <a:rPr lang="en-US" altLang="fi-FI" sz="900" dirty="0">
                <a:cs typeface="Arial" panose="020B0604020202020204" pitchFamily="34" charset="0"/>
              </a:rPr>
              <a:t>.</a:t>
            </a:r>
            <a:r>
              <a:rPr lang="fi-FI" sz="900" i="0" strike="noStrike" dirty="0">
                <a:effectLst/>
              </a:rPr>
              <a:t> McClung MR, </a:t>
            </a:r>
            <a:r>
              <a:rPr lang="pt-BR" sz="900" i="0" strike="noStrike" dirty="0" err="1">
                <a:effectLst/>
              </a:rPr>
              <a:t>Curr</a:t>
            </a:r>
            <a:r>
              <a:rPr lang="pt-BR" sz="900" i="0" strike="noStrike" dirty="0">
                <a:effectLst/>
              </a:rPr>
              <a:t> </a:t>
            </a:r>
            <a:r>
              <a:rPr lang="pt-BR" sz="900" i="0" strike="noStrike" dirty="0" err="1">
                <a:effectLst/>
              </a:rPr>
              <a:t>Osteoporos</a:t>
            </a:r>
            <a:r>
              <a:rPr lang="pt-BR" sz="900" i="0" strike="noStrike" dirty="0">
                <a:effectLst/>
              </a:rPr>
              <a:t> Rep. 2005 Jun;3(2):57-63</a:t>
            </a:r>
            <a:r>
              <a:rPr lang="fi-FI" sz="900" i="0" strike="noStrike" dirty="0">
                <a:effectLst/>
              </a:rPr>
              <a:t>, </a:t>
            </a:r>
            <a:r>
              <a:rPr lang="en-US" altLang="fi-FI" sz="900" dirty="0">
                <a:cs typeface="Arial" panose="020B0604020202020204" pitchFamily="34" charset="0"/>
              </a:rPr>
              <a:t> </a:t>
            </a:r>
            <a:r>
              <a:rPr lang="en-US" altLang="fi-FI" sz="900" b="1" dirty="0">
                <a:solidFill>
                  <a:srgbClr val="595959"/>
                </a:solidFill>
                <a:cs typeface="Arial" panose="020B0604020202020204" pitchFamily="34" charset="0"/>
              </a:rPr>
              <a:t>5.</a:t>
            </a:r>
            <a:r>
              <a:rPr lang="nl-NL" sz="900" b="0" i="0" u="none" strike="noStrike" baseline="0" dirty="0"/>
              <a:t> Paskins Z, </a:t>
            </a:r>
            <a:r>
              <a:rPr lang="nl-NL" sz="900" b="0" i="1" u="none" strike="noStrike" baseline="0" dirty="0"/>
              <a:t>et al</a:t>
            </a:r>
            <a:r>
              <a:rPr lang="nl-NL" sz="900" b="0" i="0" u="none" strike="noStrike" baseline="0" dirty="0"/>
              <a:t>. </a:t>
            </a:r>
            <a:r>
              <a:rPr lang="nl-NL" sz="900" b="0" i="1" u="none" strike="noStrike" baseline="0" dirty="0"/>
              <a:t>BMJ Open </a:t>
            </a:r>
            <a:r>
              <a:rPr lang="nl-NL" sz="900" b="0" i="0" u="none" strike="noStrike" baseline="0" dirty="0"/>
              <a:t>2021;0:e048811</a:t>
            </a:r>
            <a:endParaRPr lang="fi-FI" altLang="fi-FI" sz="900" dirty="0">
              <a:solidFill>
                <a:srgbClr val="595959"/>
              </a:solidFill>
              <a:cs typeface="Arial" panose="020B0604020202020204" pitchFamily="34" charset="0"/>
            </a:endParaRPr>
          </a:p>
        </p:txBody>
      </p:sp>
      <p:sp>
        <p:nvSpPr>
          <p:cNvPr id="30" name="Rectangle 29">
            <a:extLst>
              <a:ext uri="{FF2B5EF4-FFF2-40B4-BE49-F238E27FC236}">
                <a16:creationId xmlns:a16="http://schemas.microsoft.com/office/drawing/2014/main" id="{EA2126AA-BD43-448A-DE67-36AC4E3E3F1E}"/>
              </a:ext>
            </a:extLst>
          </p:cNvPr>
          <p:cNvSpPr/>
          <p:nvPr/>
        </p:nvSpPr>
        <p:spPr>
          <a:xfrm>
            <a:off x="1469477" y="27949"/>
            <a:ext cx="11751223" cy="1077218"/>
          </a:xfrm>
          <a:prstGeom prst="rect">
            <a:avLst/>
          </a:prstGeom>
        </p:spPr>
        <p:txBody>
          <a:bodyPr wrap="square">
            <a:spAutoFit/>
          </a:bodyPr>
          <a:lstStyle/>
          <a:p>
            <a:r>
              <a:rPr lang="fi-FI" altLang="fi-FI" sz="3200" dirty="0">
                <a:solidFill>
                  <a:srgbClr val="9AB1B5"/>
                </a:solidFill>
                <a:latin typeface="Arial" panose="020B0604020202020204" pitchFamily="34" charset="0"/>
                <a:cs typeface="Arial" panose="020B0604020202020204" pitchFamily="34" charset="0"/>
              </a:rPr>
              <a:t>Miksi luuston kuntoon tulisi </a:t>
            </a:r>
            <a:br>
              <a:rPr lang="fi-FI" altLang="fi-FI" sz="3200" dirty="0">
                <a:solidFill>
                  <a:srgbClr val="9AB1B5"/>
                </a:solidFill>
                <a:latin typeface="Arial" panose="020B0604020202020204" pitchFamily="34" charset="0"/>
                <a:cs typeface="Arial" panose="020B0604020202020204" pitchFamily="34" charset="0"/>
              </a:rPr>
            </a:br>
            <a:r>
              <a:rPr lang="fi-FI" altLang="fi-FI" sz="3200" dirty="0">
                <a:solidFill>
                  <a:srgbClr val="9AB1B5"/>
                </a:solidFill>
                <a:latin typeface="Arial" panose="020B0604020202020204" pitchFamily="34" charset="0"/>
                <a:cs typeface="Arial" panose="020B0604020202020204" pitchFamily="34" charset="0"/>
              </a:rPr>
              <a:t>kiinnittää huomiota? </a:t>
            </a:r>
            <a:endParaRPr lang="fi-FI" sz="3200" dirty="0">
              <a:solidFill>
                <a:srgbClr val="9AB1B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41799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6207A-DE1B-4ACD-9292-46BCDB8DE6E3}"/>
              </a:ext>
            </a:extLst>
          </p:cNvPr>
          <p:cNvSpPr>
            <a:spLocks noGrp="1"/>
          </p:cNvSpPr>
          <p:nvPr>
            <p:ph type="title"/>
          </p:nvPr>
        </p:nvSpPr>
        <p:spPr/>
        <p:txBody>
          <a:bodyPr/>
          <a:lstStyle/>
          <a:p>
            <a:r>
              <a:rPr lang="fi-FI" b="0" i="0" dirty="0">
                <a:solidFill>
                  <a:srgbClr val="003580"/>
                </a:solidFill>
                <a:effectLst/>
                <a:latin typeface="Noto Sans" panose="020B0502040504020204" pitchFamily="34" charset="0"/>
              </a:rPr>
              <a:t>3079 Romosotsumabi</a:t>
            </a:r>
            <a:endParaRPr lang="fi-FI" dirty="0"/>
          </a:p>
        </p:txBody>
      </p:sp>
      <p:sp>
        <p:nvSpPr>
          <p:cNvPr id="3" name="Content Placeholder 2">
            <a:extLst>
              <a:ext uri="{FF2B5EF4-FFF2-40B4-BE49-F238E27FC236}">
                <a16:creationId xmlns:a16="http://schemas.microsoft.com/office/drawing/2014/main" id="{B794FC19-9891-4803-BF71-D16286012158}"/>
              </a:ext>
            </a:extLst>
          </p:cNvPr>
          <p:cNvSpPr>
            <a:spLocks noGrp="1"/>
          </p:cNvSpPr>
          <p:nvPr>
            <p:ph idx="1"/>
          </p:nvPr>
        </p:nvSpPr>
        <p:spPr>
          <a:xfrm>
            <a:off x="508000" y="1393824"/>
            <a:ext cx="11163300" cy="5349875"/>
          </a:xfrm>
        </p:spPr>
        <p:txBody>
          <a:bodyPr>
            <a:normAutofit fontScale="47500" lnSpcReduction="20000"/>
          </a:bodyPr>
          <a:lstStyle/>
          <a:p>
            <a:pPr algn="l">
              <a:lnSpc>
                <a:spcPct val="120000"/>
              </a:lnSpc>
            </a:pPr>
            <a:r>
              <a:rPr lang="fi-FI" sz="2900" b="0" i="0" dirty="0">
                <a:solidFill>
                  <a:srgbClr val="171717"/>
                </a:solidFill>
                <a:effectLst/>
                <a:latin typeface="Arial" panose="020B0604020202020204" pitchFamily="34" charset="0"/>
                <a:cs typeface="Arial" panose="020B0604020202020204" pitchFamily="34" charset="0"/>
              </a:rPr>
              <a:t>(M80, M81)</a:t>
            </a:r>
          </a:p>
          <a:p>
            <a:pPr algn="l">
              <a:lnSpc>
                <a:spcPct val="120000"/>
              </a:lnSpc>
            </a:pPr>
            <a:r>
              <a:rPr lang="fi-FI" sz="2900" b="0" i="0" dirty="0">
                <a:solidFill>
                  <a:srgbClr val="171717"/>
                </a:solidFill>
                <a:effectLst/>
                <a:latin typeface="Arial" panose="020B0604020202020204" pitchFamily="34" charset="0"/>
                <a:cs typeface="Arial" panose="020B0604020202020204" pitchFamily="34" charset="0"/>
              </a:rPr>
              <a:t>Romosotsumabi on rajoitetusti peruskorvattava lääke. Sen peruskorvausoikeus (3079) myönnetään seuraavin edellytyksin.</a:t>
            </a:r>
          </a:p>
          <a:p>
            <a:pPr marL="0" indent="0" algn="l">
              <a:lnSpc>
                <a:spcPct val="120000"/>
              </a:lnSpc>
              <a:buNone/>
            </a:pPr>
            <a:r>
              <a:rPr lang="fi-FI" sz="2900" b="0" i="0" dirty="0">
                <a:solidFill>
                  <a:srgbClr val="003580"/>
                </a:solidFill>
                <a:effectLst/>
                <a:latin typeface="Arial" panose="020B0604020202020204" pitchFamily="34" charset="0"/>
                <a:cs typeface="Arial" panose="020B0604020202020204" pitchFamily="34" charset="0"/>
              </a:rPr>
              <a:t>Erillisselvitys</a:t>
            </a:r>
          </a:p>
          <a:p>
            <a:pPr algn="l">
              <a:lnSpc>
                <a:spcPct val="120000"/>
              </a:lnSpc>
            </a:pPr>
            <a:r>
              <a:rPr lang="fi-FI" sz="2900" b="0" i="0" dirty="0">
                <a:solidFill>
                  <a:srgbClr val="171717"/>
                </a:solidFill>
                <a:effectLst/>
                <a:latin typeface="Arial" panose="020B0604020202020204" pitchFamily="34" charset="0"/>
                <a:cs typeface="Arial" panose="020B0604020202020204" pitchFamily="34" charset="0"/>
              </a:rPr>
              <a:t>Lääkärinlausunto B erikoissairaanhoidon osteoporoosia hoitavasta yksiköstä tai osteoporoosia hoitavalta erikoislääkäriltä.</a:t>
            </a:r>
          </a:p>
          <a:p>
            <a:pPr marL="0" indent="0" algn="l">
              <a:lnSpc>
                <a:spcPct val="120000"/>
              </a:lnSpc>
              <a:buNone/>
            </a:pPr>
            <a:r>
              <a:rPr lang="fi-FI" sz="3400" b="0" i="0" dirty="0">
                <a:solidFill>
                  <a:srgbClr val="003580"/>
                </a:solidFill>
                <a:effectLst/>
                <a:latin typeface="Arial" panose="020B0604020202020204" pitchFamily="34" charset="0"/>
                <a:cs typeface="Arial" panose="020B0604020202020204" pitchFamily="34" charset="0"/>
              </a:rPr>
              <a:t>Lääketieteelliset edellytykset</a:t>
            </a:r>
          </a:p>
          <a:p>
            <a:pPr marL="0" indent="0" algn="l">
              <a:lnSpc>
                <a:spcPct val="120000"/>
              </a:lnSpc>
              <a:buNone/>
            </a:pPr>
            <a:r>
              <a:rPr lang="fi-FI" sz="3400" b="1" i="0" dirty="0">
                <a:solidFill>
                  <a:srgbClr val="171717"/>
                </a:solidFill>
                <a:effectLst/>
                <a:latin typeface="Arial" panose="020B0604020202020204" pitchFamily="34" charset="0"/>
                <a:cs typeface="Arial" panose="020B0604020202020204" pitchFamily="34" charset="0"/>
              </a:rPr>
              <a:t>Peruskorvausoikeus myönnetään vaikean osteoporoosin hoitoon vaihdevuodet ohittaneille naisille, joilla on suuri luunmurtumariski</a:t>
            </a:r>
            <a:r>
              <a:rPr lang="fi-FI" sz="3400" b="0" i="0" dirty="0">
                <a:solidFill>
                  <a:srgbClr val="171717"/>
                </a:solidFill>
                <a:effectLst/>
                <a:latin typeface="Arial" panose="020B0604020202020204" pitchFamily="34" charset="0"/>
                <a:cs typeface="Arial" panose="020B0604020202020204" pitchFamily="34" charset="0"/>
              </a:rPr>
              <a:t>:</a:t>
            </a:r>
          </a:p>
          <a:p>
            <a:pPr algn="l">
              <a:lnSpc>
                <a:spcPct val="120000"/>
              </a:lnSpc>
              <a:buFont typeface="Arial" panose="020B0604020202020204" pitchFamily="34" charset="0"/>
              <a:buChar char="•"/>
            </a:pPr>
            <a:r>
              <a:rPr lang="fi-FI" sz="3400" b="0" i="0" dirty="0">
                <a:solidFill>
                  <a:srgbClr val="171717"/>
                </a:solidFill>
                <a:effectLst/>
                <a:latin typeface="Arial" panose="020B0604020202020204" pitchFamily="34" charset="0"/>
                <a:cs typeface="Arial" panose="020B0604020202020204" pitchFamily="34" charset="0"/>
              </a:rPr>
              <a:t>vähintään </a:t>
            </a:r>
            <a:r>
              <a:rPr lang="fi-FI" sz="3400" i="0" dirty="0">
                <a:solidFill>
                  <a:srgbClr val="171717"/>
                </a:solidFill>
                <a:effectLst/>
                <a:latin typeface="Arial" panose="020B0604020202020204" pitchFamily="34" charset="0"/>
                <a:cs typeface="Arial" panose="020B0604020202020204" pitchFamily="34" charset="0"/>
              </a:rPr>
              <a:t>kaksi aiempaa pienienergistä murtumaa</a:t>
            </a:r>
            <a:r>
              <a:rPr lang="fi-FI" sz="3400" b="0" i="0" dirty="0">
                <a:solidFill>
                  <a:srgbClr val="171717"/>
                </a:solidFill>
                <a:effectLst/>
                <a:latin typeface="Arial" panose="020B0604020202020204" pitchFamily="34" charset="0"/>
                <a:cs typeface="Arial" panose="020B0604020202020204" pitchFamily="34" charset="0"/>
              </a:rPr>
              <a:t>, joista toinen on lonkka- tai nikamamurtuma, ja viimeisimmästä murtumasta on aikaa enintään 2 vuotta, tai</a:t>
            </a:r>
          </a:p>
          <a:p>
            <a:pPr algn="l">
              <a:lnSpc>
                <a:spcPct val="120000"/>
              </a:lnSpc>
              <a:buFont typeface="Arial" panose="020B0604020202020204" pitchFamily="34" charset="0"/>
              <a:buChar char="•"/>
            </a:pPr>
            <a:r>
              <a:rPr lang="fi-FI" sz="3400" b="0" i="0" dirty="0">
                <a:solidFill>
                  <a:srgbClr val="171717"/>
                </a:solidFill>
                <a:effectLst/>
                <a:latin typeface="Arial" panose="020B0604020202020204" pitchFamily="34" charset="0"/>
                <a:cs typeface="Arial" panose="020B0604020202020204" pitchFamily="34" charset="0"/>
              </a:rPr>
              <a:t>pienienergisen lonkka- tai nikamamurtuman jälkeen, kun antiresorptiivisella hoidolla (kuten bisfosfonaatilla tai denosumabilla) ei ole saavutettu riittävää hoitovastetta tai nämä hoidot ovat vasta-aiheisia.</a:t>
            </a:r>
          </a:p>
          <a:p>
            <a:pPr algn="l">
              <a:lnSpc>
                <a:spcPct val="120000"/>
              </a:lnSpc>
              <a:buFont typeface="Arial" panose="020B0604020202020204" pitchFamily="34" charset="0"/>
              <a:buChar char="•"/>
            </a:pPr>
            <a:endParaRPr lang="fi-FI" sz="2900" b="0" i="0" dirty="0">
              <a:solidFill>
                <a:srgbClr val="171717"/>
              </a:solidFill>
              <a:effectLst/>
              <a:latin typeface="Arial" panose="020B0604020202020204" pitchFamily="34" charset="0"/>
              <a:cs typeface="Arial" panose="020B0604020202020204" pitchFamily="34" charset="0"/>
            </a:endParaRPr>
          </a:p>
          <a:p>
            <a:pPr marL="0" indent="0" algn="l">
              <a:lnSpc>
                <a:spcPct val="120000"/>
              </a:lnSpc>
              <a:buNone/>
            </a:pPr>
            <a:r>
              <a:rPr lang="fi-FI" sz="2900" b="0" i="0" dirty="0">
                <a:solidFill>
                  <a:srgbClr val="171717"/>
                </a:solidFill>
                <a:effectLst/>
                <a:latin typeface="Arial" panose="020B0604020202020204" pitchFamily="34" charset="0"/>
                <a:cs typeface="Arial" panose="020B0604020202020204" pitchFamily="34" charset="0"/>
              </a:rPr>
              <a:t>Korvausoikeutta ei myönnetä aiemmin romosotsumabilla hoidetuille potilaille.</a:t>
            </a:r>
          </a:p>
          <a:p>
            <a:pPr marL="0" indent="0" algn="l">
              <a:lnSpc>
                <a:spcPct val="120000"/>
              </a:lnSpc>
              <a:buNone/>
            </a:pPr>
            <a:r>
              <a:rPr lang="fi-FI" sz="2900" b="0" i="0" dirty="0">
                <a:solidFill>
                  <a:srgbClr val="171717"/>
                </a:solidFill>
                <a:effectLst/>
                <a:latin typeface="Arial" panose="020B0604020202020204" pitchFamily="34" charset="0"/>
                <a:cs typeface="Arial" panose="020B0604020202020204" pitchFamily="34" charset="0"/>
              </a:rPr>
              <a:t>Lausunnossa on sairautta ja sen aiempaa hoitoa ja hoitotuloksia koskevien tietojen lisäksi esitettävä hyvän hoitokäytännön mukainen hoitosuunnitelma. Osteoporoosin osalta tulee kuvata sairauden diagnostiset perusteet.</a:t>
            </a:r>
          </a:p>
          <a:p>
            <a:pPr marL="0" indent="0" algn="l">
              <a:lnSpc>
                <a:spcPct val="120000"/>
              </a:lnSpc>
              <a:buNone/>
            </a:pPr>
            <a:r>
              <a:rPr lang="fi-FI" sz="2900" b="0" i="0" dirty="0">
                <a:solidFill>
                  <a:srgbClr val="171717"/>
                </a:solidFill>
                <a:effectLst/>
                <a:latin typeface="Arial" panose="020B0604020202020204" pitchFamily="34" charset="0"/>
                <a:cs typeface="Arial" panose="020B0604020202020204" pitchFamily="34" charset="0"/>
              </a:rPr>
              <a:t>Korvausoikeus myönnetään määräaikaisena asianmukaisen hoitosuunnitelman edellyttämäksi ajaksi, kuitenkin yhteensä enintään vuodeksi.</a:t>
            </a:r>
          </a:p>
          <a:p>
            <a:endParaRPr lang="fi-FI" dirty="0"/>
          </a:p>
        </p:txBody>
      </p:sp>
      <p:sp>
        <p:nvSpPr>
          <p:cNvPr id="4" name="Frame 3">
            <a:extLst>
              <a:ext uri="{FF2B5EF4-FFF2-40B4-BE49-F238E27FC236}">
                <a16:creationId xmlns:a16="http://schemas.microsoft.com/office/drawing/2014/main" id="{DC7DF27C-1C84-4B9E-8202-8777424438CE}"/>
              </a:ext>
            </a:extLst>
          </p:cNvPr>
          <p:cNvSpPr/>
          <p:nvPr/>
        </p:nvSpPr>
        <p:spPr>
          <a:xfrm>
            <a:off x="330200" y="2623424"/>
            <a:ext cx="11531600" cy="2411413"/>
          </a:xfrm>
          <a:prstGeom prst="frame">
            <a:avLst>
              <a:gd name="adj1" fmla="val 35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636363"/>
              </a:solidFill>
              <a:effectLst/>
              <a:uLnTx/>
              <a:uFillTx/>
              <a:latin typeface="Arial"/>
              <a:ea typeface="+mn-ea"/>
              <a:cs typeface="+mn-cs"/>
            </a:endParaRPr>
          </a:p>
        </p:txBody>
      </p:sp>
      <p:sp>
        <p:nvSpPr>
          <p:cNvPr id="5" name="TextBox 4">
            <a:extLst>
              <a:ext uri="{FF2B5EF4-FFF2-40B4-BE49-F238E27FC236}">
                <a16:creationId xmlns:a16="http://schemas.microsoft.com/office/drawing/2014/main" id="{9D3A8A48-6B32-B55B-C4FE-D4131A390007}"/>
              </a:ext>
            </a:extLst>
          </p:cNvPr>
          <p:cNvSpPr txBox="1"/>
          <p:nvPr/>
        </p:nvSpPr>
        <p:spPr>
          <a:xfrm>
            <a:off x="558967" y="6552785"/>
            <a:ext cx="377494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636363"/>
                </a:solidFill>
                <a:effectLst/>
                <a:uLnTx/>
                <a:uFillTx/>
                <a:latin typeface="Arial"/>
                <a:ea typeface="+mn-ea"/>
                <a:cs typeface="+mn-cs"/>
              </a:rPr>
              <a:t>Lähde: Kelan lausunto, </a:t>
            </a:r>
            <a:r>
              <a:rPr kumimoji="0" lang="fi-FI" sz="1200" b="0" i="0" u="none" strike="noStrike" kern="1200" cap="none" spc="0" normalizeH="0" baseline="0" noProof="0" dirty="0">
                <a:ln>
                  <a:noFill/>
                </a:ln>
                <a:solidFill>
                  <a:srgbClr val="636363"/>
                </a:solidFill>
                <a:effectLst/>
                <a:uLnTx/>
                <a:uFillTx/>
                <a:latin typeface="Arial"/>
                <a:ea typeface="+mn-ea"/>
                <a:cs typeface="+mn-cs"/>
                <a:hlinkClick r:id="rId3"/>
              </a:rPr>
              <a:t>https://www.kela.fi/laake3079</a:t>
            </a:r>
            <a:endParaRPr kumimoji="0" lang="fi-FI" sz="1200" b="0" i="0" u="none" strike="noStrike" kern="1200" cap="none" spc="0" normalizeH="0" baseline="0" noProof="0" dirty="0">
              <a:ln>
                <a:noFill/>
              </a:ln>
              <a:solidFill>
                <a:srgbClr val="636363"/>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636363"/>
              </a:solidFill>
              <a:effectLst/>
              <a:uLnTx/>
              <a:uFillTx/>
              <a:latin typeface="Arial"/>
              <a:ea typeface="+mn-ea"/>
              <a:cs typeface="+mn-cs"/>
            </a:endParaRPr>
          </a:p>
        </p:txBody>
      </p:sp>
    </p:spTree>
    <p:extLst>
      <p:ext uri="{BB962C8B-B14F-4D97-AF65-F5344CB8AC3E}">
        <p14:creationId xmlns:p14="http://schemas.microsoft.com/office/powerpoint/2010/main" val="17228324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latin typeface="Comic Sans MS" panose="030F0702030302020204" pitchFamily="66" charset="0"/>
              </a:rPr>
              <a:t>Luulääkehoidon kesto </a:t>
            </a:r>
            <a:endParaRPr lang="fi-FI" dirty="0">
              <a:solidFill>
                <a:schemeClr val="accent1"/>
              </a:solidFill>
              <a:latin typeface="Comic Sans MS" panose="030F0702030302020204" pitchFamily="66" charset="0"/>
            </a:endParaRPr>
          </a:p>
        </p:txBody>
      </p:sp>
      <p:sp>
        <p:nvSpPr>
          <p:cNvPr id="3" name="Sisällön paikkamerkki 2"/>
          <p:cNvSpPr>
            <a:spLocks noGrp="1"/>
          </p:cNvSpPr>
          <p:nvPr>
            <p:ph idx="1"/>
          </p:nvPr>
        </p:nvSpPr>
        <p:spPr/>
        <p:txBody>
          <a:bodyPr/>
          <a:lstStyle/>
          <a:p>
            <a:r>
              <a:rPr lang="fi-FI" dirty="0" err="1">
                <a:latin typeface="Comic Sans MS" panose="030F0702030302020204" pitchFamily="66" charset="0"/>
              </a:rPr>
              <a:t>Bisfosfonaatit</a:t>
            </a:r>
            <a:r>
              <a:rPr lang="fi-FI" dirty="0">
                <a:latin typeface="Comic Sans MS" panose="030F0702030302020204" pitchFamily="66" charset="0"/>
              </a:rPr>
              <a:t> 3-5 (</a:t>
            </a:r>
            <a:r>
              <a:rPr lang="fi-FI" dirty="0" err="1">
                <a:latin typeface="Comic Sans MS" panose="030F0702030302020204" pitchFamily="66" charset="0"/>
              </a:rPr>
              <a:t>ad</a:t>
            </a:r>
            <a:r>
              <a:rPr lang="fi-FI" dirty="0">
                <a:latin typeface="Comic Sans MS" panose="030F0702030302020204" pitchFamily="66" charset="0"/>
              </a:rPr>
              <a:t> 10) vuotta – luuvaikutus säilyy 1-2 vuotta (”lääkeloma” käsite vain </a:t>
            </a:r>
            <a:r>
              <a:rPr lang="fi-FI" dirty="0" err="1">
                <a:latin typeface="Comic Sans MS" panose="030F0702030302020204" pitchFamily="66" charset="0"/>
              </a:rPr>
              <a:t>bisfosfonaateilla</a:t>
            </a:r>
            <a:r>
              <a:rPr lang="fi-FI" dirty="0">
                <a:latin typeface="Comic Sans MS" panose="030F0702030302020204" pitchFamily="66" charset="0"/>
              </a:rPr>
              <a:t>)</a:t>
            </a:r>
          </a:p>
          <a:p>
            <a:r>
              <a:rPr lang="fi-FI" dirty="0" err="1">
                <a:latin typeface="Comic Sans MS" panose="030F0702030302020204" pitchFamily="66" charset="0"/>
              </a:rPr>
              <a:t>Teriparatidi</a:t>
            </a:r>
            <a:r>
              <a:rPr lang="fi-FI" dirty="0">
                <a:latin typeface="Comic Sans MS" panose="030F0702030302020204" pitchFamily="66" charset="0"/>
              </a:rPr>
              <a:t> 2 vuotta (</a:t>
            </a:r>
            <a:r>
              <a:rPr lang="fi-FI" dirty="0" err="1">
                <a:latin typeface="Comic Sans MS" panose="030F0702030302020204" pitchFamily="66" charset="0"/>
              </a:rPr>
              <a:t>konsolidaatiohoito</a:t>
            </a:r>
            <a:r>
              <a:rPr lang="fi-FI" dirty="0">
                <a:latin typeface="Comic Sans MS" panose="030F0702030302020204" pitchFamily="66" charset="0"/>
              </a:rPr>
              <a:t> kuten </a:t>
            </a:r>
            <a:r>
              <a:rPr lang="fi-FI" dirty="0" err="1">
                <a:latin typeface="Comic Sans MS" panose="030F0702030302020204" pitchFamily="66" charset="0"/>
              </a:rPr>
              <a:t>denosumabilla</a:t>
            </a:r>
            <a:r>
              <a:rPr lang="fi-FI" dirty="0">
                <a:latin typeface="Comic Sans MS" panose="030F0702030302020204" pitchFamily="66" charset="0"/>
              </a:rPr>
              <a:t> anabolisen hoidon jälkeen) – tehon menetys muuten</a:t>
            </a:r>
          </a:p>
          <a:p>
            <a:r>
              <a:rPr lang="fi-FI" dirty="0">
                <a:latin typeface="Comic Sans MS" panose="030F0702030302020204" pitchFamily="66" charset="0"/>
              </a:rPr>
              <a:t>Estrogeenihoito – lopetukseen liittyy luuvaikutuksen nopea häviäminen</a:t>
            </a:r>
          </a:p>
          <a:p>
            <a:r>
              <a:rPr lang="fi-FI" dirty="0" err="1">
                <a:latin typeface="Comic Sans MS" panose="030F0702030302020204" pitchFamily="66" charset="0"/>
              </a:rPr>
              <a:t>Denosumabi</a:t>
            </a:r>
            <a:r>
              <a:rPr lang="fi-FI" dirty="0">
                <a:latin typeface="Comic Sans MS" panose="030F0702030302020204" pitchFamily="66" charset="0"/>
              </a:rPr>
              <a:t> – hoidon kestoa ei ole määritelty. Tehosta ja turvallisuudesta 10 vuoden näyttö. Hoitoa lopetettaessa vuoden </a:t>
            </a:r>
            <a:r>
              <a:rPr lang="fi-FI" dirty="0" err="1">
                <a:latin typeface="Comic Sans MS" panose="030F0702030302020204" pitchFamily="66" charset="0"/>
              </a:rPr>
              <a:t>konsolidaatiohoito</a:t>
            </a:r>
            <a:r>
              <a:rPr lang="fi-FI" dirty="0">
                <a:latin typeface="Comic Sans MS" panose="030F0702030302020204" pitchFamily="66" charset="0"/>
              </a:rPr>
              <a:t> </a:t>
            </a:r>
            <a:r>
              <a:rPr lang="fi-FI" dirty="0" err="1">
                <a:latin typeface="Comic Sans MS" panose="030F0702030302020204" pitchFamily="66" charset="0"/>
              </a:rPr>
              <a:t>alendronaatilla</a:t>
            </a:r>
            <a:r>
              <a:rPr lang="fi-FI" dirty="0">
                <a:latin typeface="Comic Sans MS" panose="030F0702030302020204" pitchFamily="66" charset="0"/>
              </a:rPr>
              <a:t> tai </a:t>
            </a:r>
            <a:r>
              <a:rPr lang="fi-FI" dirty="0" err="1">
                <a:latin typeface="Comic Sans MS" panose="030F0702030302020204" pitchFamily="66" charset="0"/>
              </a:rPr>
              <a:t>tsoledronihappoinfuusio</a:t>
            </a:r>
            <a:r>
              <a:rPr lang="fi-FI" dirty="0">
                <a:latin typeface="Comic Sans MS" panose="030F0702030302020204" pitchFamily="66" charset="0"/>
              </a:rPr>
              <a:t> </a:t>
            </a:r>
          </a:p>
          <a:p>
            <a:r>
              <a:rPr lang="fi-FI" dirty="0" err="1">
                <a:latin typeface="Comic Sans MS" panose="030F0702030302020204" pitchFamily="66" charset="0"/>
              </a:rPr>
              <a:t>Romosotsumabi</a:t>
            </a:r>
            <a:r>
              <a:rPr lang="fi-FI" dirty="0">
                <a:latin typeface="Comic Sans MS" panose="030F0702030302020204" pitchFamily="66" charset="0"/>
              </a:rPr>
              <a:t>: hoidon kesto yksi vuosi. Hoitoa jatketaan </a:t>
            </a:r>
            <a:r>
              <a:rPr lang="fi-FI" dirty="0" err="1">
                <a:latin typeface="Comic Sans MS" panose="030F0702030302020204" pitchFamily="66" charset="0"/>
              </a:rPr>
              <a:t>antiresorptiivisilla</a:t>
            </a:r>
            <a:r>
              <a:rPr lang="fi-FI" dirty="0">
                <a:latin typeface="Comic Sans MS" panose="030F0702030302020204" pitchFamily="66" charset="0"/>
              </a:rPr>
              <a:t> lääkkeillä</a:t>
            </a:r>
          </a:p>
        </p:txBody>
      </p:sp>
    </p:spTree>
    <p:extLst>
      <p:ext uri="{BB962C8B-B14F-4D97-AF65-F5344CB8AC3E}">
        <p14:creationId xmlns:p14="http://schemas.microsoft.com/office/powerpoint/2010/main" val="962355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3287571" y="439783"/>
            <a:ext cx="7804800" cy="656783"/>
          </a:xfrm>
          <a:prstGeom prst="rect">
            <a:avLst/>
          </a:prstGeom>
          <a:noFill/>
          <a:ln w="9525">
            <a:noFill/>
            <a:miter lim="800000"/>
            <a:headEnd/>
            <a:tailEnd/>
          </a:ln>
        </p:spPr>
        <p:txBody>
          <a:bodyPr lIns="0" tIns="0" rIns="0" bIns="0" anchor="ctr">
            <a:spAutoFit/>
          </a:bodyPr>
          <a:lstStyle/>
          <a:p>
            <a:pPr algn="ctr" fontAlgn="base" hangingPunct="0">
              <a:lnSpc>
                <a:spcPct val="97000"/>
              </a:lnSpc>
              <a:spcBef>
                <a:spcPct val="0"/>
              </a:spcBef>
              <a:spcAft>
                <a:spcPct val="0"/>
              </a:spcAft>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4400" b="1" dirty="0" err="1">
                <a:solidFill>
                  <a:srgbClr val="000000"/>
                </a:solidFill>
                <a:latin typeface="Arial" charset="0"/>
              </a:rPr>
              <a:t>Yhteenveto</a:t>
            </a:r>
            <a:r>
              <a:rPr lang="en-GB" sz="4400" b="1" dirty="0">
                <a:solidFill>
                  <a:srgbClr val="000000"/>
                </a:solidFill>
                <a:latin typeface="Arial" charset="0"/>
              </a:rPr>
              <a:t> </a:t>
            </a:r>
          </a:p>
        </p:txBody>
      </p:sp>
      <p:sp>
        <p:nvSpPr>
          <p:cNvPr id="4098" name="Rectangle 2"/>
          <p:cNvSpPr>
            <a:spLocks noGrp="1" noChangeArrowheads="1"/>
          </p:cNvSpPr>
          <p:nvPr>
            <p:ph type="body"/>
          </p:nvPr>
        </p:nvSpPr>
        <p:spPr>
          <a:xfrm>
            <a:off x="2195041" y="1730037"/>
            <a:ext cx="7807680" cy="4754880"/>
          </a:xfrm>
          <a:ln/>
        </p:spPr>
        <p:txBody>
          <a:bodyPr anchor="t">
            <a:normAutofit fontScale="70000" lnSpcReduction="20000"/>
          </a:bodyPr>
          <a:lstStyle/>
          <a:p>
            <a:pPr marL="391686" indent="-293764">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fi-FI" sz="2800" dirty="0">
                <a:latin typeface="Arial" charset="0"/>
              </a:rPr>
              <a:t>Luuta suojaava lääkehoito tulee kyseeseen, kun murtumariski on suurentunut. ’</a:t>
            </a:r>
          </a:p>
          <a:p>
            <a:pPr marL="391686" indent="-293764">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fi-FI" sz="2800" dirty="0">
                <a:latin typeface="Arial" charset="0"/>
              </a:rPr>
              <a:t>Murtumahistoria tässä keskeinen</a:t>
            </a:r>
          </a:p>
          <a:p>
            <a:pPr marL="391686" indent="-293764">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fi-FI" sz="2800" dirty="0">
                <a:latin typeface="Arial" charset="0"/>
              </a:rPr>
              <a:t>Hoidon aloituksen yhteydessä suunnitelma hoidon kestosta ja seurannasta.</a:t>
            </a:r>
          </a:p>
          <a:p>
            <a:pPr marL="391686" indent="-293764">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fi-FI" sz="2800" dirty="0" err="1">
                <a:latin typeface="Arial" charset="0"/>
              </a:rPr>
              <a:t>Bisfosfonaatit</a:t>
            </a:r>
            <a:r>
              <a:rPr lang="fi-FI" sz="2800" dirty="0">
                <a:latin typeface="Arial" charset="0"/>
              </a:rPr>
              <a:t>: Hoito annetaan yleensä 3-5 vuoden jaksoina.</a:t>
            </a:r>
          </a:p>
          <a:p>
            <a:pPr marL="391686" indent="-293764">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endParaRPr lang="fi-FI" sz="2800" dirty="0">
              <a:latin typeface="Arial" charset="0"/>
            </a:endParaRPr>
          </a:p>
          <a:p>
            <a:pPr marL="391686" indent="-293764">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fi-FI" sz="2800" dirty="0" err="1">
                <a:latin typeface="Arial" charset="0"/>
              </a:rPr>
              <a:t>Denosumabi</a:t>
            </a:r>
            <a:r>
              <a:rPr lang="fi-FI" sz="2800" dirty="0">
                <a:latin typeface="Arial" charset="0"/>
              </a:rPr>
              <a:t> annostellaan ihonalaispistoksina 6 kuukauden välein. Lääkityksen lopettamisen yhteydessä suositellaan tukihoitoa </a:t>
            </a:r>
            <a:r>
              <a:rPr lang="fi-FI" sz="2800" dirty="0" err="1">
                <a:latin typeface="Arial" charset="0"/>
              </a:rPr>
              <a:t>bisfosfonaateilla</a:t>
            </a:r>
            <a:r>
              <a:rPr lang="fi-FI" sz="2800" dirty="0">
                <a:latin typeface="Arial" charset="0"/>
              </a:rPr>
              <a:t>.</a:t>
            </a:r>
          </a:p>
          <a:p>
            <a:pPr marL="391686" indent="-293764">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endParaRPr lang="fi-FI" sz="2800" dirty="0">
              <a:latin typeface="Arial" charset="0"/>
            </a:endParaRPr>
          </a:p>
          <a:p>
            <a:pPr marL="391686" indent="-293764">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fi-FI" sz="2800" dirty="0">
                <a:latin typeface="Arial" charset="0"/>
              </a:rPr>
              <a:t>Luun muodostusta lisäävä valmiste </a:t>
            </a:r>
            <a:r>
              <a:rPr lang="fi-FI" sz="2800" dirty="0" err="1">
                <a:latin typeface="Arial" charset="0"/>
              </a:rPr>
              <a:t>teriparatidi</a:t>
            </a:r>
            <a:r>
              <a:rPr lang="fi-FI" sz="2800" dirty="0">
                <a:latin typeface="Arial" charset="0"/>
              </a:rPr>
              <a:t> on tehokas nikamamurtumien estossa – hoitoaika kaksi vuotta</a:t>
            </a:r>
          </a:p>
          <a:p>
            <a:pPr marL="391686" indent="-293764">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endParaRPr lang="fi-FI" sz="2800" dirty="0">
              <a:latin typeface="Arial" charset="0"/>
            </a:endParaRPr>
          </a:p>
          <a:p>
            <a:pPr marL="391686" indent="-293764">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fi-FI" sz="2800" dirty="0">
                <a:latin typeface="Arial" charset="0"/>
              </a:rPr>
              <a:t>Uusin tulokas on </a:t>
            </a:r>
            <a:r>
              <a:rPr lang="fi-FI" sz="2800" dirty="0" err="1">
                <a:latin typeface="Arial" charset="0"/>
              </a:rPr>
              <a:t>romosotsumabi</a:t>
            </a:r>
            <a:r>
              <a:rPr lang="fi-FI" sz="2800" dirty="0">
                <a:latin typeface="Arial" charset="0"/>
              </a:rPr>
              <a:t>, jonka vaikutus on anabolinen ja </a:t>
            </a:r>
            <a:r>
              <a:rPr lang="fi-FI" sz="2800" dirty="0" err="1">
                <a:latin typeface="Arial" charset="0"/>
              </a:rPr>
              <a:t>antiresorptiivinen</a:t>
            </a:r>
            <a:r>
              <a:rPr lang="fi-FI" sz="2800" dirty="0">
                <a:latin typeface="Arial" charset="0"/>
              </a:rPr>
              <a:t> – hoito tehokas ja annetaan vuoden ajan</a:t>
            </a:r>
            <a:endParaRPr lang="en-GB" sz="2800" dirty="0">
              <a:latin typeface="Arial" charset="0"/>
            </a:endParaRPr>
          </a:p>
        </p:txBody>
      </p:sp>
    </p:spTree>
    <p:extLst>
      <p:ext uri="{BB962C8B-B14F-4D97-AF65-F5344CB8AC3E}">
        <p14:creationId xmlns:p14="http://schemas.microsoft.com/office/powerpoint/2010/main" val="93465315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E7BA62-F6DB-A2F4-5338-A848989E028E}"/>
              </a:ext>
            </a:extLst>
          </p:cNvPr>
          <p:cNvSpPr>
            <a:spLocks noGrp="1"/>
          </p:cNvSpPr>
          <p:nvPr>
            <p:ph type="title"/>
          </p:nvPr>
        </p:nvSpPr>
        <p:spPr>
          <a:xfrm>
            <a:off x="729343" y="0"/>
            <a:ext cx="10515600" cy="1325563"/>
          </a:xfrm>
        </p:spPr>
        <p:txBody>
          <a:bodyPr>
            <a:normAutofit/>
          </a:bodyPr>
          <a:lstStyle/>
          <a:p>
            <a:r>
              <a:rPr lang="fi-FI" sz="4000" b="1" dirty="0"/>
              <a:t>Osteoporoosi ja kustannukset</a:t>
            </a:r>
          </a:p>
        </p:txBody>
      </p:sp>
      <p:sp>
        <p:nvSpPr>
          <p:cNvPr id="3" name="Sisällön paikkamerkki 2">
            <a:extLst>
              <a:ext uri="{FF2B5EF4-FFF2-40B4-BE49-F238E27FC236}">
                <a16:creationId xmlns:a16="http://schemas.microsoft.com/office/drawing/2014/main" id="{7801FD5A-3783-D77D-7DF7-CF165D059184}"/>
              </a:ext>
            </a:extLst>
          </p:cNvPr>
          <p:cNvSpPr>
            <a:spLocks noGrp="1"/>
          </p:cNvSpPr>
          <p:nvPr>
            <p:ph idx="1"/>
          </p:nvPr>
        </p:nvSpPr>
        <p:spPr>
          <a:xfrm>
            <a:off x="598714" y="1445532"/>
            <a:ext cx="10515600" cy="4351338"/>
          </a:xfrm>
        </p:spPr>
        <p:txBody>
          <a:bodyPr/>
          <a:lstStyle/>
          <a:p>
            <a:r>
              <a:rPr lang="fi-FI" dirty="0">
                <a:latin typeface="Calibri" panose="020F0502020204030204" pitchFamily="34" charset="0"/>
                <a:ea typeface="Calibri" panose="020F0502020204030204" pitchFamily="34" charset="0"/>
                <a:cs typeface="Times New Roman" panose="02020603050405020304" pitchFamily="18" charset="0"/>
              </a:rPr>
              <a:t>V</a:t>
            </a:r>
            <a:r>
              <a:rPr lang="fi-FI" sz="2800" dirty="0">
                <a:effectLst/>
                <a:latin typeface="Calibri" panose="020F0502020204030204" pitchFamily="34" charset="0"/>
                <a:ea typeface="Calibri" panose="020F0502020204030204" pitchFamily="34" charset="0"/>
                <a:cs typeface="Times New Roman" panose="02020603050405020304" pitchFamily="18" charset="0"/>
              </a:rPr>
              <a:t>uonna 2019 maassamme </a:t>
            </a:r>
            <a:r>
              <a:rPr lang="fi-FI" sz="2800" dirty="0" err="1">
                <a:effectLst/>
                <a:latin typeface="Calibri" panose="020F0502020204030204" pitchFamily="34" charset="0"/>
                <a:ea typeface="Calibri" panose="020F0502020204030204" pitchFamily="34" charset="0"/>
                <a:cs typeface="Times New Roman" panose="02020603050405020304" pitchFamily="18" charset="0"/>
              </a:rPr>
              <a:t>osteoporoottisten</a:t>
            </a:r>
            <a:r>
              <a:rPr lang="fi-FI" sz="2800" dirty="0">
                <a:effectLst/>
                <a:latin typeface="Calibri" panose="020F0502020204030204" pitchFamily="34" charset="0"/>
                <a:ea typeface="Calibri" panose="020F0502020204030204" pitchFamily="34" charset="0"/>
                <a:cs typeface="Times New Roman" panose="02020603050405020304" pitchFamily="18" charset="0"/>
              </a:rPr>
              <a:t> murtumien(murtumat + kuntoutus + preventio) </a:t>
            </a:r>
            <a:r>
              <a:rPr lang="fi-FI" sz="2800" dirty="0" err="1">
                <a:effectLst/>
                <a:latin typeface="Calibri" panose="020F0502020204030204" pitchFamily="34" charset="0"/>
                <a:ea typeface="Calibri" panose="020F0502020204030204" pitchFamily="34" charset="0"/>
                <a:cs typeface="Times New Roman" panose="02020603050405020304" pitchFamily="18" charset="0"/>
              </a:rPr>
              <a:t>kustannnukset</a:t>
            </a:r>
            <a:r>
              <a:rPr lang="fi-FI" sz="2800" dirty="0">
                <a:effectLst/>
                <a:latin typeface="Calibri" panose="020F0502020204030204" pitchFamily="34" charset="0"/>
                <a:ea typeface="Calibri" panose="020F0502020204030204" pitchFamily="34" charset="0"/>
                <a:cs typeface="Times New Roman" panose="02020603050405020304" pitchFamily="18" charset="0"/>
              </a:rPr>
              <a:t> olivat noin 611 miljoonaa euroa </a:t>
            </a:r>
          </a:p>
          <a:p>
            <a:r>
              <a:rPr lang="fi-FI" dirty="0">
                <a:latin typeface="Calibri" panose="020F0502020204030204" pitchFamily="34" charset="0"/>
                <a:ea typeface="Calibri" panose="020F0502020204030204" pitchFamily="34" charset="0"/>
                <a:cs typeface="Times New Roman" panose="02020603050405020304" pitchFamily="18" charset="0"/>
              </a:rPr>
              <a:t>V</a:t>
            </a:r>
            <a:r>
              <a:rPr lang="fi-FI" sz="2800" dirty="0">
                <a:effectLst/>
                <a:latin typeface="Calibri" panose="020F0502020204030204" pitchFamily="34" charset="0"/>
                <a:ea typeface="Calibri" panose="020F0502020204030204" pitchFamily="34" charset="0"/>
                <a:cs typeface="Times New Roman" panose="02020603050405020304" pitchFamily="18" charset="0"/>
              </a:rPr>
              <a:t>uoteen 2010 verrattuna kustannusten kasvu oli 41 %:n luokkaa</a:t>
            </a:r>
          </a:p>
          <a:p>
            <a:r>
              <a:rPr lang="fi-FI" sz="2800" dirty="0">
                <a:effectLst/>
                <a:latin typeface="Calibri" panose="020F0502020204030204" pitchFamily="34" charset="0"/>
                <a:ea typeface="Calibri" panose="020F0502020204030204" pitchFamily="34" charset="0"/>
                <a:cs typeface="Times New Roman" panose="02020603050405020304" pitchFamily="18" charset="0"/>
              </a:rPr>
              <a:t>Euroopan 29 maan välisessä vertailussa murtumien kustannusseuraamuksissa olimme 7. </a:t>
            </a:r>
            <a:r>
              <a:rPr lang="fi-FI" dirty="0">
                <a:latin typeface="Calibri" panose="020F0502020204030204" pitchFamily="34" charset="0"/>
                <a:ea typeface="Calibri" panose="020F0502020204030204" pitchFamily="34" charset="0"/>
                <a:cs typeface="Times New Roman" panose="02020603050405020304" pitchFamily="18" charset="0"/>
              </a:rPr>
              <a:t>kallein</a:t>
            </a:r>
            <a:endParaRPr lang="fi-FI" sz="2800" dirty="0">
              <a:effectLst/>
              <a:latin typeface="Calibri" panose="020F0502020204030204" pitchFamily="34" charset="0"/>
              <a:ea typeface="Calibri" panose="020F0502020204030204" pitchFamily="34" charset="0"/>
              <a:cs typeface="Times New Roman" panose="02020603050405020304" pitchFamily="18" charset="0"/>
            </a:endParaRPr>
          </a:p>
          <a:p>
            <a:r>
              <a:rPr lang="fi-FI" sz="2800" dirty="0">
                <a:effectLst/>
                <a:latin typeface="Calibri" panose="020F0502020204030204" pitchFamily="34" charset="0"/>
                <a:ea typeface="Calibri" panose="020F0502020204030204" pitchFamily="34" charset="0"/>
                <a:cs typeface="Times New Roman" panose="02020603050405020304" pitchFamily="18" charset="0"/>
              </a:rPr>
              <a:t>Osteoporoosin lääkehoidon osuus oli vain 2 % näistä kustannuksista, eikä sen suhteellinen osuus juurikaan muuttunut yhdeksän vuoden aikana </a:t>
            </a:r>
            <a:endParaRPr lang="fi-FI" dirty="0"/>
          </a:p>
        </p:txBody>
      </p:sp>
      <p:sp>
        <p:nvSpPr>
          <p:cNvPr id="4" name="Tekstiruutu 3">
            <a:extLst>
              <a:ext uri="{FF2B5EF4-FFF2-40B4-BE49-F238E27FC236}">
                <a16:creationId xmlns:a16="http://schemas.microsoft.com/office/drawing/2014/main" id="{52968ADF-5760-6A77-A25A-DE8A44A2076A}"/>
              </a:ext>
            </a:extLst>
          </p:cNvPr>
          <p:cNvSpPr txBox="1"/>
          <p:nvPr/>
        </p:nvSpPr>
        <p:spPr>
          <a:xfrm>
            <a:off x="1404257" y="5943600"/>
            <a:ext cx="9840686" cy="671915"/>
          </a:xfrm>
          <a:prstGeom prst="rect">
            <a:avLst/>
          </a:prstGeom>
          <a:noFill/>
        </p:spPr>
        <p:txBody>
          <a:bodyPr wrap="square" rtlCol="0">
            <a:spAutoFit/>
          </a:bodyPr>
          <a:lstStyle/>
          <a:p>
            <a:pPr lvl="0">
              <a:lnSpc>
                <a:spcPct val="107000"/>
              </a:lnSpc>
              <a:spcAft>
                <a:spcPts val="800"/>
              </a:spcAft>
            </a:pP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Kanis</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JA, et al. SCOPE 2021: a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new</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scorecard</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for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osteoporosis</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in Europe.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Arch</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Osteoporos</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2021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Jun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2;16(1):82.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doi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10.1007/s11657-020-00871-9. PMID: 34080059; PMCID: PMC8172408.</a:t>
            </a:r>
            <a:endParaRPr lang="fi-FI"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2259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cstate="print"/>
          <a:stretch>
            <a:fillRect/>
          </a:stretch>
        </p:blipFill>
        <p:spPr>
          <a:xfrm>
            <a:off x="7176121" y="232938"/>
            <a:ext cx="3743633" cy="5813873"/>
          </a:xfrm>
          <a:prstGeom prst="rect">
            <a:avLst/>
          </a:prstGeom>
        </p:spPr>
      </p:pic>
      <p:pic>
        <p:nvPicPr>
          <p:cNvPr id="3" name="Kuva 2"/>
          <p:cNvPicPr>
            <a:picLocks noChangeAspect="1"/>
          </p:cNvPicPr>
          <p:nvPr/>
        </p:nvPicPr>
        <p:blipFill>
          <a:blip r:embed="rId3" cstate="print"/>
          <a:stretch>
            <a:fillRect/>
          </a:stretch>
        </p:blipFill>
        <p:spPr>
          <a:xfrm>
            <a:off x="5591501" y="5681441"/>
            <a:ext cx="2700692" cy="1254774"/>
          </a:xfrm>
          <a:prstGeom prst="rect">
            <a:avLst/>
          </a:prstGeom>
        </p:spPr>
      </p:pic>
      <p:sp>
        <p:nvSpPr>
          <p:cNvPr id="5" name="Tekstiruutu 4"/>
          <p:cNvSpPr txBox="1"/>
          <p:nvPr/>
        </p:nvSpPr>
        <p:spPr>
          <a:xfrm>
            <a:off x="1199001" y="4574611"/>
            <a:ext cx="5537093" cy="707886"/>
          </a:xfrm>
          <a:prstGeom prst="rect">
            <a:avLst/>
          </a:prstGeom>
          <a:noFill/>
        </p:spPr>
        <p:txBody>
          <a:bodyPr wrap="none" rtlCol="0">
            <a:spAutoFit/>
          </a:bodyPr>
          <a:lstStyle/>
          <a:p>
            <a:r>
              <a:rPr lang="fi-FI" sz="2000" b="1" dirty="0">
                <a:solidFill>
                  <a:prstClr val="black"/>
                </a:solidFill>
                <a:latin typeface="Arial" panose="020B0604020202020204" pitchFamily="34" charset="0"/>
                <a:cs typeface="Arial" panose="020B0604020202020204" pitchFamily="34" charset="0"/>
              </a:rPr>
              <a:t>Murtumista suurin osa </a:t>
            </a:r>
            <a:r>
              <a:rPr lang="fi-FI" sz="2000" b="1" dirty="0" err="1">
                <a:solidFill>
                  <a:prstClr val="black"/>
                </a:solidFill>
                <a:latin typeface="Arial" panose="020B0604020202020204" pitchFamily="34" charset="0"/>
                <a:cs typeface="Arial" panose="020B0604020202020204" pitchFamily="34" charset="0"/>
              </a:rPr>
              <a:t>osteopenia</a:t>
            </a:r>
            <a:r>
              <a:rPr lang="fi-FI" sz="2000" b="1" dirty="0">
                <a:solidFill>
                  <a:prstClr val="black"/>
                </a:solidFill>
                <a:latin typeface="Arial" panose="020B0604020202020204" pitchFamily="34" charset="0"/>
                <a:cs typeface="Arial" panose="020B0604020202020204" pitchFamily="34" charset="0"/>
              </a:rPr>
              <a:t>-asteella- </a:t>
            </a:r>
          </a:p>
          <a:p>
            <a:r>
              <a:rPr lang="fi-FI" sz="2000" b="1" dirty="0">
                <a:solidFill>
                  <a:prstClr val="black"/>
                </a:solidFill>
                <a:latin typeface="Arial" panose="020B0604020202020204" pitchFamily="34" charset="0"/>
                <a:cs typeface="Arial" panose="020B0604020202020204" pitchFamily="34" charset="0"/>
              </a:rPr>
              <a:t>Luutiheysmittausmittaus ei pelkästään riitä</a:t>
            </a:r>
            <a:endParaRPr lang="en-US" sz="2000" b="1" dirty="0">
              <a:solidFill>
                <a:prstClr val="black"/>
              </a:solidFill>
              <a:latin typeface="Arial" panose="020B0604020202020204" pitchFamily="34" charset="0"/>
              <a:cs typeface="Arial" panose="020B0604020202020204" pitchFamily="34" charset="0"/>
            </a:endParaRPr>
          </a:p>
        </p:txBody>
      </p:sp>
      <p:pic>
        <p:nvPicPr>
          <p:cNvPr id="7" name="Kuva 6">
            <a:extLst>
              <a:ext uri="{FF2B5EF4-FFF2-40B4-BE49-F238E27FC236}">
                <a16:creationId xmlns:a16="http://schemas.microsoft.com/office/drawing/2014/main" id="{CC4AD9E2-C8B3-D0B5-6B60-89032BAFD9C8}"/>
              </a:ext>
            </a:extLst>
          </p:cNvPr>
          <p:cNvPicPr>
            <a:picLocks noChangeAspect="1"/>
          </p:cNvPicPr>
          <p:nvPr/>
        </p:nvPicPr>
        <p:blipFill>
          <a:blip r:embed="rId4"/>
          <a:stretch>
            <a:fillRect/>
          </a:stretch>
        </p:blipFill>
        <p:spPr>
          <a:xfrm>
            <a:off x="0" y="280185"/>
            <a:ext cx="7779604" cy="3987817"/>
          </a:xfrm>
          <a:prstGeom prst="rect">
            <a:avLst/>
          </a:prstGeom>
        </p:spPr>
      </p:pic>
    </p:spTree>
    <p:extLst>
      <p:ext uri="{BB962C8B-B14F-4D97-AF65-F5344CB8AC3E}">
        <p14:creationId xmlns:p14="http://schemas.microsoft.com/office/powerpoint/2010/main" val="202510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4E5106-A1BF-7BE0-8291-2C8C3520C0DE}"/>
              </a:ext>
            </a:extLst>
          </p:cNvPr>
          <p:cNvSpPr>
            <a:spLocks noGrp="1"/>
          </p:cNvSpPr>
          <p:nvPr>
            <p:ph type="title"/>
          </p:nvPr>
        </p:nvSpPr>
        <p:spPr>
          <a:xfrm>
            <a:off x="609600" y="78695"/>
            <a:ext cx="10972800" cy="1143000"/>
          </a:xfrm>
        </p:spPr>
        <p:txBody>
          <a:bodyPr/>
          <a:lstStyle/>
          <a:p>
            <a:r>
              <a:rPr lang="fi-FI" b="1" dirty="0"/>
              <a:t>Mikä on ”vaikea osteoporoosi” ?</a:t>
            </a:r>
          </a:p>
        </p:txBody>
      </p:sp>
      <p:sp>
        <p:nvSpPr>
          <p:cNvPr id="3" name="Sisällön paikkamerkki 2">
            <a:extLst>
              <a:ext uri="{FF2B5EF4-FFF2-40B4-BE49-F238E27FC236}">
                <a16:creationId xmlns:a16="http://schemas.microsoft.com/office/drawing/2014/main" id="{7692BCE6-ED53-B194-1399-DA1C6B5A820A}"/>
              </a:ext>
            </a:extLst>
          </p:cNvPr>
          <p:cNvSpPr>
            <a:spLocks noGrp="1"/>
          </p:cNvSpPr>
          <p:nvPr>
            <p:ph idx="1"/>
          </p:nvPr>
        </p:nvSpPr>
        <p:spPr>
          <a:xfrm>
            <a:off x="609600" y="1417638"/>
            <a:ext cx="10972800" cy="4525963"/>
          </a:xfrm>
        </p:spPr>
        <p:txBody>
          <a:bodyPr/>
          <a:lstStyle/>
          <a:p>
            <a:r>
              <a:rPr lang="fi-FI" dirty="0"/>
              <a:t>Määritelmät vaihtelevat</a:t>
            </a:r>
          </a:p>
          <a:p>
            <a:pPr lvl="1"/>
            <a:r>
              <a:rPr lang="fi-FI" dirty="0"/>
              <a:t>Tuore murtuma (1-2 vuotta)</a:t>
            </a:r>
          </a:p>
          <a:p>
            <a:pPr lvl="1"/>
            <a:r>
              <a:rPr lang="fi-FI" dirty="0"/>
              <a:t>Murtuma osteoporoosin hoidon aikana</a:t>
            </a:r>
          </a:p>
          <a:p>
            <a:pPr lvl="1"/>
            <a:r>
              <a:rPr lang="fi-FI" dirty="0"/>
              <a:t>Useat murtumat</a:t>
            </a:r>
          </a:p>
          <a:p>
            <a:pPr lvl="1"/>
            <a:r>
              <a:rPr lang="fi-FI" dirty="0"/>
              <a:t>Murtumat, jotka ilmaantuvat luun kunnolle epäedullisten lääkkeiden aikana (esim. </a:t>
            </a:r>
            <a:r>
              <a:rPr lang="fi-FI" dirty="0" err="1"/>
              <a:t>glukokortikoidit</a:t>
            </a:r>
            <a:r>
              <a:rPr lang="fi-FI" dirty="0"/>
              <a:t> eli kortisonihoito)</a:t>
            </a:r>
          </a:p>
          <a:p>
            <a:pPr lvl="1"/>
            <a:r>
              <a:rPr lang="fi-FI" dirty="0"/>
              <a:t>Hyvin matala T-luku (alle – 3.0)</a:t>
            </a:r>
          </a:p>
          <a:p>
            <a:pPr lvl="1"/>
            <a:r>
              <a:rPr lang="fi-FI" dirty="0"/>
              <a:t>Korkea kaatumisriski</a:t>
            </a:r>
          </a:p>
          <a:p>
            <a:pPr lvl="1"/>
            <a:r>
              <a:rPr lang="fi-FI" dirty="0"/>
              <a:t>Korkea murtumariski (FRAX </a:t>
            </a:r>
            <a:r>
              <a:rPr lang="fi-FI" dirty="0" err="1"/>
              <a:t>major</a:t>
            </a:r>
            <a:r>
              <a:rPr lang="fi-FI" dirty="0"/>
              <a:t> &gt; 30 %, lonkka &gt; 4.5 %/10 vuotta)</a:t>
            </a:r>
          </a:p>
          <a:p>
            <a:endParaRPr lang="fi-FI" dirty="0"/>
          </a:p>
        </p:txBody>
      </p:sp>
      <p:sp>
        <p:nvSpPr>
          <p:cNvPr id="4" name="Tekstiruutu 3">
            <a:extLst>
              <a:ext uri="{FF2B5EF4-FFF2-40B4-BE49-F238E27FC236}">
                <a16:creationId xmlns:a16="http://schemas.microsoft.com/office/drawing/2014/main" id="{A3F58CE1-C73E-97A7-0C0F-21B8E987AF9F}"/>
              </a:ext>
            </a:extLst>
          </p:cNvPr>
          <p:cNvSpPr txBox="1"/>
          <p:nvPr/>
        </p:nvSpPr>
        <p:spPr>
          <a:xfrm>
            <a:off x="3189514" y="6281057"/>
            <a:ext cx="4466351" cy="369332"/>
          </a:xfrm>
          <a:prstGeom prst="rect">
            <a:avLst/>
          </a:prstGeom>
          <a:noFill/>
        </p:spPr>
        <p:txBody>
          <a:bodyPr wrap="none" rtlCol="0">
            <a:spAutoFit/>
          </a:bodyPr>
          <a:lstStyle/>
          <a:p>
            <a:r>
              <a:rPr lang="fi-FI" dirty="0" err="1"/>
              <a:t>Kanis</a:t>
            </a:r>
            <a:r>
              <a:rPr lang="fi-FI" dirty="0"/>
              <a:t> et al. </a:t>
            </a:r>
            <a:r>
              <a:rPr lang="fi-FI" dirty="0" err="1"/>
              <a:t>Osteoporosis</a:t>
            </a:r>
            <a:r>
              <a:rPr lang="fi-FI" dirty="0"/>
              <a:t> </a:t>
            </a:r>
            <a:r>
              <a:rPr lang="fi-FI" dirty="0" err="1"/>
              <a:t>Int</a:t>
            </a:r>
            <a:r>
              <a:rPr lang="fi-FI" dirty="0"/>
              <a:t> 2008; 19: 1103.4.</a:t>
            </a:r>
          </a:p>
        </p:txBody>
      </p:sp>
    </p:spTree>
    <p:extLst>
      <p:ext uri="{BB962C8B-B14F-4D97-AF65-F5344CB8AC3E}">
        <p14:creationId xmlns:p14="http://schemas.microsoft.com/office/powerpoint/2010/main" val="1016772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ashOverlay-FullResolve.png">
            <a:extLst>
              <a:ext uri="{FF2B5EF4-FFF2-40B4-BE49-F238E27FC236}">
                <a16:creationId xmlns:a16="http://schemas.microsoft.com/office/drawing/2014/main" id="{A16AD998-2890-DED0-D9CD-908594B09B82}"/>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548594" y="0"/>
            <a:ext cx="1643405" cy="6858000"/>
          </a:xfrm>
          <a:prstGeom prst="rect">
            <a:avLst/>
          </a:prstGeom>
        </p:spPr>
      </p:pic>
      <p:sp>
        <p:nvSpPr>
          <p:cNvPr id="9" name="Rectangle 8">
            <a:extLst>
              <a:ext uri="{FF2B5EF4-FFF2-40B4-BE49-F238E27FC236}">
                <a16:creationId xmlns:a16="http://schemas.microsoft.com/office/drawing/2014/main" id="{C1016E12-F581-BF6E-7B1B-2C4F6E030878}"/>
              </a:ext>
            </a:extLst>
          </p:cNvPr>
          <p:cNvSpPr/>
          <p:nvPr/>
        </p:nvSpPr>
        <p:spPr>
          <a:xfrm>
            <a:off x="11492059" y="6135626"/>
            <a:ext cx="381000" cy="100584"/>
          </a:xfrm>
          <a:prstGeom prst="rect">
            <a:avLst/>
          </a:prstGeom>
          <a:solidFill>
            <a:srgbClr val="8FB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0FB1838-C3D6-400E-CF99-BCF14C8DE522}"/>
              </a:ext>
            </a:extLst>
          </p:cNvPr>
          <p:cNvSpPr/>
          <p:nvPr/>
        </p:nvSpPr>
        <p:spPr>
          <a:xfrm>
            <a:off x="10798862" y="6135626"/>
            <a:ext cx="629186" cy="10058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C1FC18C-373C-1E43-C871-4BFA3B6F26D1}"/>
              </a:ext>
            </a:extLst>
          </p:cNvPr>
          <p:cNvSpPr/>
          <p:nvPr/>
        </p:nvSpPr>
        <p:spPr>
          <a:xfrm>
            <a:off x="-1" y="6135626"/>
            <a:ext cx="10734851" cy="100584"/>
          </a:xfrm>
          <a:prstGeom prst="rect">
            <a:avLst/>
          </a:prstGeom>
          <a:solidFill>
            <a:srgbClr val="00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5CE457A-3F22-CEBD-57A0-7B0976854143}"/>
              </a:ext>
            </a:extLst>
          </p:cNvPr>
          <p:cNvSpPr/>
          <p:nvPr/>
        </p:nvSpPr>
        <p:spPr>
          <a:xfrm flipH="1">
            <a:off x="0" y="804363"/>
            <a:ext cx="381000" cy="100584"/>
          </a:xfrm>
          <a:prstGeom prst="rect">
            <a:avLst/>
          </a:prstGeom>
          <a:solidFill>
            <a:srgbClr val="8FB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DAABFEB-3F9B-A0B8-5BE1-66298F000CFB}"/>
              </a:ext>
            </a:extLst>
          </p:cNvPr>
          <p:cNvSpPr/>
          <p:nvPr/>
        </p:nvSpPr>
        <p:spPr>
          <a:xfrm flipH="1">
            <a:off x="445011" y="804363"/>
            <a:ext cx="1024466" cy="10058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ACD7A14-0660-C5D0-5470-C8502796E98B}"/>
              </a:ext>
            </a:extLst>
          </p:cNvPr>
          <p:cNvSpPr/>
          <p:nvPr/>
        </p:nvSpPr>
        <p:spPr>
          <a:xfrm flipH="1">
            <a:off x="1533146" y="804363"/>
            <a:ext cx="9015447" cy="100584"/>
          </a:xfrm>
          <a:prstGeom prst="rect">
            <a:avLst/>
          </a:prstGeom>
          <a:solidFill>
            <a:srgbClr val="00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6132F22-1D44-4C31-3691-F9DC322038D4}"/>
              </a:ext>
            </a:extLst>
          </p:cNvPr>
          <p:cNvSpPr txBox="1"/>
          <p:nvPr/>
        </p:nvSpPr>
        <p:spPr>
          <a:xfrm>
            <a:off x="1533146" y="6284931"/>
            <a:ext cx="95177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JA Kanis, EV McCloskey, H Johansson, C Cooper, R Rizzoli, J-Y Reginster (2013) </a:t>
            </a:r>
            <a:r>
              <a:rPr kumimoji="0" lang="fi-FI" sz="900" b="0" i="1"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Osteoporis Int </a:t>
            </a:r>
            <a:r>
              <a:rPr kumimoji="0" lang="fi-FI"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24: 23–57</a:t>
            </a:r>
            <a:br>
              <a:rPr kumimoji="0" lang="fi-FI"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br>
            <a:endParaRPr kumimoji="0" lang="fi-FI"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15B8D2A9-C17A-4008-49E4-8990651E39CE}"/>
              </a:ext>
            </a:extLst>
          </p:cNvPr>
          <p:cNvSpPr/>
          <p:nvPr/>
        </p:nvSpPr>
        <p:spPr>
          <a:xfrm>
            <a:off x="1469477" y="141800"/>
            <a:ext cx="932938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200" b="0" i="0" u="none" strike="noStrike" kern="1200" cap="none" spc="0" normalizeH="0" baseline="0" noProof="0" dirty="0">
                <a:ln>
                  <a:noFill/>
                </a:ln>
                <a:solidFill>
                  <a:srgbClr val="9AB1B5"/>
                </a:solidFill>
                <a:effectLst/>
                <a:uLnTx/>
                <a:uFillTx/>
                <a:latin typeface="Arial" panose="020B0604020202020204" pitchFamily="34" charset="0"/>
                <a:ea typeface="+mn-ea"/>
                <a:cs typeface="Arial" panose="020B0604020202020204" pitchFamily="34" charset="0"/>
              </a:rPr>
              <a:t>Merkittävän </a:t>
            </a:r>
            <a:r>
              <a:rPr kumimoji="0" lang="fi-FI" sz="3200" b="0" i="0" u="none" strike="noStrike" kern="1200" cap="none" spc="0" normalizeH="0" baseline="0" noProof="0" dirty="0" err="1">
                <a:ln>
                  <a:noFill/>
                </a:ln>
                <a:solidFill>
                  <a:srgbClr val="9AB1B5"/>
                </a:solidFill>
                <a:effectLst/>
                <a:uLnTx/>
                <a:uFillTx/>
                <a:latin typeface="Arial" panose="020B0604020202020204" pitchFamily="34" charset="0"/>
                <a:ea typeface="+mn-ea"/>
                <a:cs typeface="Arial" panose="020B0604020202020204" pitchFamily="34" charset="0"/>
              </a:rPr>
              <a:t>osteoporoottisen</a:t>
            </a:r>
            <a:r>
              <a:rPr kumimoji="0" lang="fi-FI" sz="3200" b="0" i="0" u="none" strike="noStrike" kern="1200" cap="none" spc="0" normalizeH="0" baseline="0" noProof="0" dirty="0">
                <a:ln>
                  <a:noFill/>
                </a:ln>
                <a:solidFill>
                  <a:srgbClr val="9AB1B5"/>
                </a:solidFill>
                <a:effectLst/>
                <a:uLnTx/>
                <a:uFillTx/>
                <a:latin typeface="Arial" panose="020B0604020202020204" pitchFamily="34" charset="0"/>
                <a:ea typeface="+mn-ea"/>
                <a:cs typeface="Arial" panose="020B0604020202020204" pitchFamily="34" charset="0"/>
              </a:rPr>
              <a:t> murtuman riski</a:t>
            </a:r>
          </a:p>
        </p:txBody>
      </p:sp>
      <p:sp>
        <p:nvSpPr>
          <p:cNvPr id="20" name="Text Placeholder 1">
            <a:extLst>
              <a:ext uri="{FF2B5EF4-FFF2-40B4-BE49-F238E27FC236}">
                <a16:creationId xmlns:a16="http://schemas.microsoft.com/office/drawing/2014/main" id="{8BDB6ABA-79FA-2C4C-4471-AF726E84341D}"/>
              </a:ext>
            </a:extLst>
          </p:cNvPr>
          <p:cNvSpPr txBox="1">
            <a:spLocks/>
          </p:cNvSpPr>
          <p:nvPr/>
        </p:nvSpPr>
        <p:spPr>
          <a:xfrm>
            <a:off x="1469477" y="892317"/>
            <a:ext cx="8287922" cy="1117272"/>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Merkittävän </a:t>
            </a:r>
            <a:r>
              <a:rPr kumimoji="0" lang="fi-FI" sz="2000" b="0"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osteoporoottisen</a:t>
            </a:r>
            <a:r>
              <a:rPr kumimoji="0" lang="fi-FI" sz="20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murtuman riski jäljellä olevana elinaikana 50- ja 80-vuotiailla ruotsalaisilla miehillä ja naisilla </a:t>
            </a:r>
          </a:p>
        </p:txBody>
      </p:sp>
      <p:graphicFrame>
        <p:nvGraphicFramePr>
          <p:cNvPr id="23" name="Table 22">
            <a:extLst>
              <a:ext uri="{FF2B5EF4-FFF2-40B4-BE49-F238E27FC236}">
                <a16:creationId xmlns:a16="http://schemas.microsoft.com/office/drawing/2014/main" id="{E5A76A06-31B6-31F1-3EF3-3ADFF6C4A817}"/>
              </a:ext>
            </a:extLst>
          </p:cNvPr>
          <p:cNvGraphicFramePr>
            <a:graphicFrameLocks noGrp="1"/>
          </p:cNvGraphicFramePr>
          <p:nvPr/>
        </p:nvGraphicFramePr>
        <p:xfrm>
          <a:off x="1627895" y="1947840"/>
          <a:ext cx="4102596" cy="3999548"/>
        </p:xfrm>
        <a:graphic>
          <a:graphicData uri="http://schemas.openxmlformats.org/drawingml/2006/table">
            <a:tbl>
              <a:tblPr firstRow="1" bandRow="1">
                <a:tableStyleId>{5C22544A-7EE6-4342-B048-85BDC9FD1C3A}</a:tableStyleId>
              </a:tblPr>
              <a:tblGrid>
                <a:gridCol w="1605162">
                  <a:extLst>
                    <a:ext uri="{9D8B030D-6E8A-4147-A177-3AD203B41FA5}">
                      <a16:colId xmlns:a16="http://schemas.microsoft.com/office/drawing/2014/main" val="178248661"/>
                    </a:ext>
                  </a:extLst>
                </a:gridCol>
                <a:gridCol w="1129902">
                  <a:extLst>
                    <a:ext uri="{9D8B030D-6E8A-4147-A177-3AD203B41FA5}">
                      <a16:colId xmlns:a16="http://schemas.microsoft.com/office/drawing/2014/main" val="4239514357"/>
                    </a:ext>
                  </a:extLst>
                </a:gridCol>
                <a:gridCol w="1367532">
                  <a:extLst>
                    <a:ext uri="{9D8B030D-6E8A-4147-A177-3AD203B41FA5}">
                      <a16:colId xmlns:a16="http://schemas.microsoft.com/office/drawing/2014/main" val="3229384748"/>
                    </a:ext>
                  </a:extLst>
                </a:gridCol>
              </a:tblGrid>
              <a:tr h="543948">
                <a:tc>
                  <a:txBody>
                    <a:bodyPr/>
                    <a:lstStyle/>
                    <a:p>
                      <a:pPr>
                        <a:lnSpc>
                          <a:spcPts val="1760"/>
                        </a:lnSpc>
                      </a:pPr>
                      <a:endParaRPr lang="en-FI" sz="1600" dirty="0">
                        <a:solidFill>
                          <a:srgbClr val="595959"/>
                        </a:solidFill>
                        <a:latin typeface="Arial" panose="020B0604020202020204" pitchFamily="34" charset="0"/>
                        <a:cs typeface="Arial" panose="020B0604020202020204" pitchFamily="34" charset="0"/>
                      </a:endParaRPr>
                    </a:p>
                  </a:txBody>
                  <a:tcPr marL="108000" marR="108000">
                    <a:solidFill>
                      <a:schemeClr val="bg1"/>
                    </a:solidFill>
                  </a:tcPr>
                </a:tc>
                <a:tc gridSpan="2">
                  <a:txBody>
                    <a:bodyPr/>
                    <a:lstStyle/>
                    <a:p>
                      <a:pPr>
                        <a:lnSpc>
                          <a:spcPts val="1760"/>
                        </a:lnSpc>
                      </a:pPr>
                      <a:r>
                        <a:rPr lang="en-FI" sz="1600" dirty="0">
                          <a:solidFill>
                            <a:schemeClr val="bg1"/>
                          </a:solidFill>
                          <a:latin typeface="Arial" panose="020B0604020202020204" pitchFamily="34" charset="0"/>
                          <a:cs typeface="Arial" panose="020B0604020202020204" pitchFamily="34" charset="0"/>
                        </a:rPr>
                        <a:t>50-vuotiaana</a:t>
                      </a:r>
                    </a:p>
                  </a:txBody>
                  <a:tcPr marL="108000" marR="108000" anchor="ctr">
                    <a:solidFill>
                      <a:schemeClr val="accent1">
                        <a:lumMod val="75000"/>
                      </a:schemeClr>
                    </a:solidFill>
                  </a:tcPr>
                </a:tc>
                <a:tc hMerge="1">
                  <a:txBody>
                    <a:bodyPr/>
                    <a:lstStyle/>
                    <a:p>
                      <a:endParaRPr lang="en-FI" dirty="0"/>
                    </a:p>
                  </a:txBody>
                  <a:tcPr/>
                </a:tc>
                <a:extLst>
                  <a:ext uri="{0D108BD9-81ED-4DB2-BD59-A6C34878D82A}">
                    <a16:rowId xmlns:a16="http://schemas.microsoft.com/office/drawing/2014/main" val="263160619"/>
                  </a:ext>
                </a:extLst>
              </a:tr>
              <a:tr h="543948">
                <a:tc>
                  <a:txBody>
                    <a:bodyPr/>
                    <a:lstStyle/>
                    <a:p>
                      <a:pPr>
                        <a:lnSpc>
                          <a:spcPts val="1760"/>
                        </a:lnSpc>
                      </a:pPr>
                      <a:endParaRPr lang="en-FI" sz="1600" dirty="0">
                        <a:solidFill>
                          <a:srgbClr val="595959"/>
                        </a:solidFill>
                        <a:latin typeface="Arial" panose="020B0604020202020204" pitchFamily="34" charset="0"/>
                        <a:cs typeface="Arial" panose="020B0604020202020204" pitchFamily="34" charset="0"/>
                      </a:endParaRPr>
                    </a:p>
                  </a:txBody>
                  <a:tcPr marL="108000" marR="108000">
                    <a:solidFill>
                      <a:schemeClr val="bg1"/>
                    </a:solidFill>
                  </a:tcPr>
                </a:tc>
                <a:tc>
                  <a:txBody>
                    <a:bodyPr/>
                    <a:lstStyle/>
                    <a:p>
                      <a:pPr>
                        <a:lnSpc>
                          <a:spcPts val="1760"/>
                        </a:lnSpc>
                      </a:pPr>
                      <a:r>
                        <a:rPr lang="en-FI" sz="1600" dirty="0">
                          <a:solidFill>
                            <a:schemeClr val="bg1"/>
                          </a:solidFill>
                          <a:latin typeface="Arial" panose="020B0604020202020204" pitchFamily="34" charset="0"/>
                          <a:cs typeface="Arial" panose="020B0604020202020204" pitchFamily="34" charset="0"/>
                        </a:rPr>
                        <a:t>Miehet</a:t>
                      </a:r>
                    </a:p>
                  </a:txBody>
                  <a:tcPr marL="108000" marR="108000">
                    <a:solidFill>
                      <a:schemeClr val="accent1">
                        <a:lumMod val="75000"/>
                      </a:schemeClr>
                    </a:solidFill>
                  </a:tcPr>
                </a:tc>
                <a:tc>
                  <a:txBody>
                    <a:bodyPr/>
                    <a:lstStyle/>
                    <a:p>
                      <a:pPr>
                        <a:lnSpc>
                          <a:spcPts val="1760"/>
                        </a:lnSpc>
                      </a:pPr>
                      <a:r>
                        <a:rPr lang="en-FI" sz="1600" dirty="0">
                          <a:solidFill>
                            <a:schemeClr val="bg1"/>
                          </a:solidFill>
                          <a:latin typeface="Arial" panose="020B0604020202020204" pitchFamily="34" charset="0"/>
                          <a:cs typeface="Arial" panose="020B0604020202020204" pitchFamily="34" charset="0"/>
                        </a:rPr>
                        <a:t>Naiset</a:t>
                      </a:r>
                    </a:p>
                  </a:txBody>
                  <a:tcPr marL="108000" marR="108000">
                    <a:solidFill>
                      <a:schemeClr val="accent1">
                        <a:lumMod val="75000"/>
                      </a:schemeClr>
                    </a:solidFill>
                  </a:tcPr>
                </a:tc>
                <a:extLst>
                  <a:ext uri="{0D108BD9-81ED-4DB2-BD59-A6C34878D82A}">
                    <a16:rowId xmlns:a16="http://schemas.microsoft.com/office/drawing/2014/main" val="4000725398"/>
                  </a:ext>
                </a:extLst>
              </a:tr>
              <a:tr h="543948">
                <a:tc>
                  <a:txBody>
                    <a:bodyPr/>
                    <a:lstStyle/>
                    <a:p>
                      <a:pPr>
                        <a:lnSpc>
                          <a:spcPts val="1760"/>
                        </a:lnSpc>
                      </a:pPr>
                      <a:r>
                        <a:rPr lang="en-FI" sz="1600" dirty="0">
                          <a:solidFill>
                            <a:schemeClr val="bg1"/>
                          </a:solidFill>
                          <a:latin typeface="Arial" panose="020B0604020202020204" pitchFamily="34" charset="0"/>
                          <a:cs typeface="Arial" panose="020B0604020202020204" pitchFamily="34" charset="0"/>
                        </a:rPr>
                        <a:t>Kyynärvarsi</a:t>
                      </a:r>
                    </a:p>
                  </a:txBody>
                  <a:tcPr marL="108000" marR="108000" anchor="ctr">
                    <a:solidFill>
                      <a:schemeClr val="accent1">
                        <a:lumMod val="75000"/>
                      </a:schemeClr>
                    </a:solidFill>
                  </a:tcPr>
                </a:tc>
                <a:tc>
                  <a:txBody>
                    <a:bodyPr/>
                    <a:lstStyle/>
                    <a:p>
                      <a:pPr>
                        <a:lnSpc>
                          <a:spcPts val="1760"/>
                        </a:lnSpc>
                      </a:pPr>
                      <a:r>
                        <a:rPr lang="en-FI" sz="1600" dirty="0">
                          <a:solidFill>
                            <a:srgbClr val="595959"/>
                          </a:solidFill>
                          <a:latin typeface="Arial" panose="020B0604020202020204" pitchFamily="34" charset="0"/>
                          <a:cs typeface="Arial" panose="020B0604020202020204" pitchFamily="34" charset="0"/>
                        </a:rPr>
                        <a:t>4,6</a:t>
                      </a:r>
                    </a:p>
                  </a:txBody>
                  <a:tcPr marL="108000" marR="108000" anchor="ctr"/>
                </a:tc>
                <a:tc>
                  <a:txBody>
                    <a:bodyPr/>
                    <a:lstStyle/>
                    <a:p>
                      <a:pPr>
                        <a:lnSpc>
                          <a:spcPts val="1760"/>
                        </a:lnSpc>
                      </a:pPr>
                      <a:r>
                        <a:rPr lang="en-FI" sz="1600" dirty="0">
                          <a:solidFill>
                            <a:srgbClr val="595959"/>
                          </a:solidFill>
                          <a:latin typeface="Arial" panose="020B0604020202020204" pitchFamily="34" charset="0"/>
                          <a:cs typeface="Arial" panose="020B0604020202020204" pitchFamily="34" charset="0"/>
                        </a:rPr>
                        <a:t>20,8</a:t>
                      </a:r>
                    </a:p>
                  </a:txBody>
                  <a:tcPr marL="108000" marR="108000" anchor="ctr"/>
                </a:tc>
                <a:extLst>
                  <a:ext uri="{0D108BD9-81ED-4DB2-BD59-A6C34878D82A}">
                    <a16:rowId xmlns:a16="http://schemas.microsoft.com/office/drawing/2014/main" val="3599639127"/>
                  </a:ext>
                </a:extLst>
              </a:tr>
              <a:tr h="543948">
                <a:tc>
                  <a:txBody>
                    <a:bodyPr/>
                    <a:lstStyle/>
                    <a:p>
                      <a:pPr>
                        <a:lnSpc>
                          <a:spcPts val="1760"/>
                        </a:lnSpc>
                      </a:pPr>
                      <a:r>
                        <a:rPr lang="en-FI" sz="1600" dirty="0">
                          <a:solidFill>
                            <a:schemeClr val="bg1"/>
                          </a:solidFill>
                          <a:latin typeface="Arial" panose="020B0604020202020204" pitchFamily="34" charset="0"/>
                          <a:cs typeface="Arial" panose="020B0604020202020204" pitchFamily="34" charset="0"/>
                        </a:rPr>
                        <a:t>Lonkka</a:t>
                      </a:r>
                    </a:p>
                  </a:txBody>
                  <a:tcPr marL="108000" marR="108000" anchor="ctr">
                    <a:solidFill>
                      <a:schemeClr val="accent1">
                        <a:lumMod val="75000"/>
                      </a:schemeClr>
                    </a:solidFill>
                  </a:tcPr>
                </a:tc>
                <a:tc>
                  <a:txBody>
                    <a:bodyPr/>
                    <a:lstStyle/>
                    <a:p>
                      <a:pPr>
                        <a:lnSpc>
                          <a:spcPts val="1760"/>
                        </a:lnSpc>
                      </a:pPr>
                      <a:r>
                        <a:rPr lang="en-FI" sz="1600" dirty="0">
                          <a:solidFill>
                            <a:srgbClr val="595959"/>
                          </a:solidFill>
                          <a:latin typeface="Arial" panose="020B0604020202020204" pitchFamily="34" charset="0"/>
                          <a:cs typeface="Arial" panose="020B0604020202020204" pitchFamily="34" charset="0"/>
                        </a:rPr>
                        <a:t>10,7</a:t>
                      </a:r>
                    </a:p>
                  </a:txBody>
                  <a:tcPr marL="108000" marR="108000" anchor="ctr"/>
                </a:tc>
                <a:tc>
                  <a:txBody>
                    <a:bodyPr/>
                    <a:lstStyle/>
                    <a:p>
                      <a:pPr>
                        <a:lnSpc>
                          <a:spcPts val="1760"/>
                        </a:lnSpc>
                      </a:pPr>
                      <a:r>
                        <a:rPr lang="en-FI" sz="1600" dirty="0">
                          <a:solidFill>
                            <a:srgbClr val="595959"/>
                          </a:solidFill>
                          <a:latin typeface="Arial" panose="020B0604020202020204" pitchFamily="34" charset="0"/>
                          <a:cs typeface="Arial" panose="020B0604020202020204" pitchFamily="34" charset="0"/>
                        </a:rPr>
                        <a:t>22,9</a:t>
                      </a:r>
                    </a:p>
                  </a:txBody>
                  <a:tcPr marL="108000" marR="108000" anchor="ctr"/>
                </a:tc>
                <a:extLst>
                  <a:ext uri="{0D108BD9-81ED-4DB2-BD59-A6C34878D82A}">
                    <a16:rowId xmlns:a16="http://schemas.microsoft.com/office/drawing/2014/main" val="1238835990"/>
                  </a:ext>
                </a:extLst>
              </a:tr>
              <a:tr h="731168">
                <a:tc>
                  <a:txBody>
                    <a:bodyPr/>
                    <a:lstStyle/>
                    <a:p>
                      <a:pPr>
                        <a:lnSpc>
                          <a:spcPts val="1760"/>
                        </a:lnSpc>
                      </a:pPr>
                      <a:r>
                        <a:rPr lang="en-FI" sz="1600" dirty="0">
                          <a:solidFill>
                            <a:schemeClr val="bg1"/>
                          </a:solidFill>
                          <a:latin typeface="Arial" panose="020B0604020202020204" pitchFamily="34" charset="0"/>
                          <a:cs typeface="Arial" panose="020B0604020202020204" pitchFamily="34" charset="0"/>
                        </a:rPr>
                        <a:t>Selkäranka</a:t>
                      </a:r>
                    </a:p>
                  </a:txBody>
                  <a:tcPr marL="108000" marR="108000" anchor="ctr">
                    <a:solidFill>
                      <a:schemeClr val="accent1">
                        <a:lumMod val="75000"/>
                      </a:schemeClr>
                    </a:solidFill>
                  </a:tcPr>
                </a:tc>
                <a:tc>
                  <a:txBody>
                    <a:bodyPr/>
                    <a:lstStyle/>
                    <a:p>
                      <a:pPr>
                        <a:lnSpc>
                          <a:spcPts val="1760"/>
                        </a:lnSpc>
                      </a:pPr>
                      <a:r>
                        <a:rPr lang="en-FI" sz="1600" dirty="0">
                          <a:solidFill>
                            <a:srgbClr val="595959"/>
                          </a:solidFill>
                          <a:latin typeface="Arial" panose="020B0604020202020204" pitchFamily="34" charset="0"/>
                          <a:cs typeface="Arial" panose="020B0604020202020204" pitchFamily="34" charset="0"/>
                        </a:rPr>
                        <a:t>8,3</a:t>
                      </a:r>
                    </a:p>
                  </a:txBody>
                  <a:tcPr marL="108000" marR="108000" anchor="ctr"/>
                </a:tc>
                <a:tc>
                  <a:txBody>
                    <a:bodyPr/>
                    <a:lstStyle/>
                    <a:p>
                      <a:pPr>
                        <a:lnSpc>
                          <a:spcPts val="1760"/>
                        </a:lnSpc>
                      </a:pPr>
                      <a:r>
                        <a:rPr lang="en-FI" sz="1600" dirty="0">
                          <a:solidFill>
                            <a:srgbClr val="595959"/>
                          </a:solidFill>
                          <a:latin typeface="Arial" panose="020B0604020202020204" pitchFamily="34" charset="0"/>
                          <a:cs typeface="Arial" panose="020B0604020202020204" pitchFamily="34" charset="0"/>
                        </a:rPr>
                        <a:t>15,1</a:t>
                      </a:r>
                    </a:p>
                  </a:txBody>
                  <a:tcPr marL="108000" marR="108000" anchor="ctr"/>
                </a:tc>
                <a:extLst>
                  <a:ext uri="{0D108BD9-81ED-4DB2-BD59-A6C34878D82A}">
                    <a16:rowId xmlns:a16="http://schemas.microsoft.com/office/drawing/2014/main" val="4107668233"/>
                  </a:ext>
                </a:extLst>
              </a:tr>
              <a:tr h="543948">
                <a:tc>
                  <a:txBody>
                    <a:bodyPr/>
                    <a:lstStyle/>
                    <a:p>
                      <a:pPr>
                        <a:lnSpc>
                          <a:spcPts val="1760"/>
                        </a:lnSpc>
                      </a:pPr>
                      <a:r>
                        <a:rPr lang="en-FI" sz="1600" dirty="0">
                          <a:solidFill>
                            <a:schemeClr val="bg1"/>
                          </a:solidFill>
                          <a:latin typeface="Arial" panose="020B0604020202020204" pitchFamily="34" charset="0"/>
                          <a:cs typeface="Arial" panose="020B0604020202020204" pitchFamily="34" charset="0"/>
                        </a:rPr>
                        <a:t>Olkaluu</a:t>
                      </a:r>
                    </a:p>
                  </a:txBody>
                  <a:tcPr marL="108000" marR="108000" anchor="ctr">
                    <a:solidFill>
                      <a:schemeClr val="accent1">
                        <a:lumMod val="75000"/>
                      </a:schemeClr>
                    </a:solidFill>
                  </a:tcPr>
                </a:tc>
                <a:tc>
                  <a:txBody>
                    <a:bodyPr/>
                    <a:lstStyle/>
                    <a:p>
                      <a:pPr>
                        <a:lnSpc>
                          <a:spcPts val="1760"/>
                        </a:lnSpc>
                      </a:pPr>
                      <a:r>
                        <a:rPr lang="en-FI" sz="1600" dirty="0">
                          <a:solidFill>
                            <a:srgbClr val="595959"/>
                          </a:solidFill>
                          <a:latin typeface="Arial" panose="020B0604020202020204" pitchFamily="34" charset="0"/>
                          <a:cs typeface="Arial" panose="020B0604020202020204" pitchFamily="34" charset="0"/>
                        </a:rPr>
                        <a:t>4,1</a:t>
                      </a:r>
                    </a:p>
                  </a:txBody>
                  <a:tcPr marL="108000" marR="108000" anchor="ctr"/>
                </a:tc>
                <a:tc>
                  <a:txBody>
                    <a:bodyPr/>
                    <a:lstStyle/>
                    <a:p>
                      <a:pPr>
                        <a:lnSpc>
                          <a:spcPts val="1760"/>
                        </a:lnSpc>
                      </a:pPr>
                      <a:r>
                        <a:rPr lang="en-FI" sz="1600" dirty="0">
                          <a:solidFill>
                            <a:srgbClr val="595959"/>
                          </a:solidFill>
                          <a:latin typeface="Arial" panose="020B0604020202020204" pitchFamily="34" charset="0"/>
                          <a:cs typeface="Arial" panose="020B0604020202020204" pitchFamily="34" charset="0"/>
                        </a:rPr>
                        <a:t>12,9</a:t>
                      </a:r>
                    </a:p>
                  </a:txBody>
                  <a:tcPr marL="108000" marR="108000" anchor="ctr"/>
                </a:tc>
                <a:extLst>
                  <a:ext uri="{0D108BD9-81ED-4DB2-BD59-A6C34878D82A}">
                    <a16:rowId xmlns:a16="http://schemas.microsoft.com/office/drawing/2014/main" val="2713955709"/>
                  </a:ext>
                </a:extLst>
              </a:tr>
              <a:tr h="543948">
                <a:tc>
                  <a:txBody>
                    <a:bodyPr/>
                    <a:lstStyle/>
                    <a:p>
                      <a:pPr>
                        <a:lnSpc>
                          <a:spcPts val="1760"/>
                        </a:lnSpc>
                      </a:pPr>
                      <a:r>
                        <a:rPr lang="en-FI" sz="1600" dirty="0">
                          <a:solidFill>
                            <a:schemeClr val="bg1"/>
                          </a:solidFill>
                          <a:latin typeface="Arial" panose="020B0604020202020204" pitchFamily="34" charset="0"/>
                          <a:cs typeface="Arial" panose="020B0604020202020204" pitchFamily="34" charset="0"/>
                        </a:rPr>
                        <a:t>Mikä tahansa</a:t>
                      </a:r>
                    </a:p>
                    <a:p>
                      <a:pPr>
                        <a:lnSpc>
                          <a:spcPts val="1760"/>
                        </a:lnSpc>
                      </a:pPr>
                      <a:r>
                        <a:rPr lang="en-FI" sz="1600" dirty="0">
                          <a:solidFill>
                            <a:schemeClr val="bg1"/>
                          </a:solidFill>
                          <a:latin typeface="Arial" panose="020B0604020202020204" pitchFamily="34" charset="0"/>
                          <a:cs typeface="Arial" panose="020B0604020202020204" pitchFamily="34" charset="0"/>
                        </a:rPr>
                        <a:t>näistä</a:t>
                      </a:r>
                    </a:p>
                  </a:txBody>
                  <a:tcPr marL="108000" marR="108000" anchor="ctr">
                    <a:solidFill>
                      <a:schemeClr val="accent1">
                        <a:lumMod val="75000"/>
                      </a:schemeClr>
                    </a:solidFill>
                  </a:tcPr>
                </a:tc>
                <a:tc>
                  <a:txBody>
                    <a:bodyPr/>
                    <a:lstStyle/>
                    <a:p>
                      <a:pPr>
                        <a:lnSpc>
                          <a:spcPts val="1760"/>
                        </a:lnSpc>
                      </a:pPr>
                      <a:r>
                        <a:rPr lang="en-FI" sz="1600" dirty="0">
                          <a:solidFill>
                            <a:srgbClr val="595959"/>
                          </a:solidFill>
                          <a:latin typeface="Arial" panose="020B0604020202020204" pitchFamily="34" charset="0"/>
                          <a:cs typeface="Arial" panose="020B0604020202020204" pitchFamily="34" charset="0"/>
                        </a:rPr>
                        <a:t>22,4</a:t>
                      </a:r>
                    </a:p>
                  </a:txBody>
                  <a:tcPr marL="108000" marR="108000" anchor="ctr"/>
                </a:tc>
                <a:tc>
                  <a:txBody>
                    <a:bodyPr/>
                    <a:lstStyle/>
                    <a:p>
                      <a:pPr>
                        <a:lnSpc>
                          <a:spcPts val="1760"/>
                        </a:lnSpc>
                      </a:pPr>
                      <a:r>
                        <a:rPr lang="en-FI" sz="1600" dirty="0">
                          <a:solidFill>
                            <a:srgbClr val="595959"/>
                          </a:solidFill>
                          <a:latin typeface="Arial" panose="020B0604020202020204" pitchFamily="34" charset="0"/>
                          <a:cs typeface="Arial" panose="020B0604020202020204" pitchFamily="34" charset="0"/>
                        </a:rPr>
                        <a:t>46,4</a:t>
                      </a:r>
                    </a:p>
                  </a:txBody>
                  <a:tcPr marL="108000" marR="108000" anchor="ctr"/>
                </a:tc>
                <a:extLst>
                  <a:ext uri="{0D108BD9-81ED-4DB2-BD59-A6C34878D82A}">
                    <a16:rowId xmlns:a16="http://schemas.microsoft.com/office/drawing/2014/main" val="1564238651"/>
                  </a:ext>
                </a:extLst>
              </a:tr>
            </a:tbl>
          </a:graphicData>
        </a:graphic>
      </p:graphicFrame>
      <p:graphicFrame>
        <p:nvGraphicFramePr>
          <p:cNvPr id="24" name="Table 23">
            <a:extLst>
              <a:ext uri="{FF2B5EF4-FFF2-40B4-BE49-F238E27FC236}">
                <a16:creationId xmlns:a16="http://schemas.microsoft.com/office/drawing/2014/main" id="{0F94E48C-FD74-A365-275D-EEEC508BF0E6}"/>
              </a:ext>
            </a:extLst>
          </p:cNvPr>
          <p:cNvGraphicFramePr>
            <a:graphicFrameLocks noGrp="1"/>
          </p:cNvGraphicFramePr>
          <p:nvPr/>
        </p:nvGraphicFramePr>
        <p:xfrm>
          <a:off x="5844089" y="1954531"/>
          <a:ext cx="2735064" cy="3994856"/>
        </p:xfrm>
        <a:graphic>
          <a:graphicData uri="http://schemas.openxmlformats.org/drawingml/2006/table">
            <a:tbl>
              <a:tblPr firstRow="1" bandRow="1">
                <a:tableStyleId>{5C22544A-7EE6-4342-B048-85BDC9FD1C3A}</a:tableStyleId>
              </a:tblPr>
              <a:tblGrid>
                <a:gridCol w="1367532">
                  <a:extLst>
                    <a:ext uri="{9D8B030D-6E8A-4147-A177-3AD203B41FA5}">
                      <a16:colId xmlns:a16="http://schemas.microsoft.com/office/drawing/2014/main" val="4239514357"/>
                    </a:ext>
                  </a:extLst>
                </a:gridCol>
                <a:gridCol w="1367532">
                  <a:extLst>
                    <a:ext uri="{9D8B030D-6E8A-4147-A177-3AD203B41FA5}">
                      <a16:colId xmlns:a16="http://schemas.microsoft.com/office/drawing/2014/main" val="3229384748"/>
                    </a:ext>
                  </a:extLst>
                </a:gridCol>
              </a:tblGrid>
              <a:tr h="543948">
                <a:tc gridSpan="2">
                  <a:txBody>
                    <a:bodyPr/>
                    <a:lstStyle/>
                    <a:p>
                      <a:pPr>
                        <a:lnSpc>
                          <a:spcPts val="1760"/>
                        </a:lnSpc>
                      </a:pPr>
                      <a:r>
                        <a:rPr lang="en-FI" sz="1600" b="1" dirty="0">
                          <a:solidFill>
                            <a:schemeClr val="bg1"/>
                          </a:solidFill>
                          <a:latin typeface="Arial" panose="020B0604020202020204" pitchFamily="34" charset="0"/>
                          <a:cs typeface="Arial" panose="020B0604020202020204" pitchFamily="34" charset="0"/>
                        </a:rPr>
                        <a:t>80-vuotiaana</a:t>
                      </a:r>
                    </a:p>
                  </a:txBody>
                  <a:tcPr marL="108000" marR="108000" anchor="ctr">
                    <a:solidFill>
                      <a:schemeClr val="accent1">
                        <a:lumMod val="75000"/>
                      </a:schemeClr>
                    </a:solidFill>
                  </a:tcPr>
                </a:tc>
                <a:tc hMerge="1">
                  <a:txBody>
                    <a:bodyPr/>
                    <a:lstStyle/>
                    <a:p>
                      <a:endParaRPr lang="en-FI" dirty="0"/>
                    </a:p>
                  </a:txBody>
                  <a:tcPr/>
                </a:tc>
                <a:extLst>
                  <a:ext uri="{0D108BD9-81ED-4DB2-BD59-A6C34878D82A}">
                    <a16:rowId xmlns:a16="http://schemas.microsoft.com/office/drawing/2014/main" val="263160619"/>
                  </a:ext>
                </a:extLst>
              </a:tr>
              <a:tr h="543948">
                <a:tc>
                  <a:txBody>
                    <a:bodyPr/>
                    <a:lstStyle/>
                    <a:p>
                      <a:pPr>
                        <a:lnSpc>
                          <a:spcPts val="1760"/>
                        </a:lnSpc>
                      </a:pPr>
                      <a:r>
                        <a:rPr lang="en-FI" sz="1600" b="1" dirty="0">
                          <a:solidFill>
                            <a:schemeClr val="bg1"/>
                          </a:solidFill>
                          <a:latin typeface="Arial" panose="020B0604020202020204" pitchFamily="34" charset="0"/>
                          <a:cs typeface="Arial" panose="020B0604020202020204" pitchFamily="34" charset="0"/>
                        </a:rPr>
                        <a:t>Miehet</a:t>
                      </a:r>
                    </a:p>
                  </a:txBody>
                  <a:tcPr marL="108000" marR="108000">
                    <a:solidFill>
                      <a:schemeClr val="accent1">
                        <a:lumMod val="75000"/>
                      </a:schemeClr>
                    </a:solidFill>
                  </a:tcPr>
                </a:tc>
                <a:tc>
                  <a:txBody>
                    <a:bodyPr/>
                    <a:lstStyle/>
                    <a:p>
                      <a:pPr>
                        <a:lnSpc>
                          <a:spcPts val="1760"/>
                        </a:lnSpc>
                      </a:pPr>
                      <a:r>
                        <a:rPr lang="en-FI" sz="1600" b="1" dirty="0">
                          <a:solidFill>
                            <a:schemeClr val="bg1"/>
                          </a:solidFill>
                          <a:latin typeface="Arial" panose="020B0604020202020204" pitchFamily="34" charset="0"/>
                          <a:cs typeface="Arial" panose="020B0604020202020204" pitchFamily="34" charset="0"/>
                        </a:rPr>
                        <a:t>Naiset</a:t>
                      </a:r>
                    </a:p>
                  </a:txBody>
                  <a:tcPr marL="108000" marR="108000">
                    <a:solidFill>
                      <a:schemeClr val="accent1">
                        <a:lumMod val="75000"/>
                      </a:schemeClr>
                    </a:solidFill>
                  </a:tcPr>
                </a:tc>
                <a:extLst>
                  <a:ext uri="{0D108BD9-81ED-4DB2-BD59-A6C34878D82A}">
                    <a16:rowId xmlns:a16="http://schemas.microsoft.com/office/drawing/2014/main" val="4000725398"/>
                  </a:ext>
                </a:extLst>
              </a:tr>
              <a:tr h="543948">
                <a:tc>
                  <a:txBody>
                    <a:bodyPr/>
                    <a:lstStyle/>
                    <a:p>
                      <a:pPr>
                        <a:lnSpc>
                          <a:spcPts val="1760"/>
                        </a:lnSpc>
                      </a:pPr>
                      <a:r>
                        <a:rPr lang="en-FI" sz="1600" dirty="0">
                          <a:solidFill>
                            <a:srgbClr val="595959"/>
                          </a:solidFill>
                          <a:latin typeface="Arial" panose="020B0604020202020204" pitchFamily="34" charset="0"/>
                          <a:cs typeface="Arial" panose="020B0604020202020204" pitchFamily="34" charset="0"/>
                        </a:rPr>
                        <a:t>1,6</a:t>
                      </a:r>
                    </a:p>
                  </a:txBody>
                  <a:tcPr marL="108000" marR="108000" anchor="ctr"/>
                </a:tc>
                <a:tc>
                  <a:txBody>
                    <a:bodyPr/>
                    <a:lstStyle/>
                    <a:p>
                      <a:pPr>
                        <a:lnSpc>
                          <a:spcPts val="1760"/>
                        </a:lnSpc>
                      </a:pPr>
                      <a:r>
                        <a:rPr lang="en-FI" sz="1600" dirty="0">
                          <a:solidFill>
                            <a:srgbClr val="595959"/>
                          </a:solidFill>
                          <a:latin typeface="Arial" panose="020B0604020202020204" pitchFamily="34" charset="0"/>
                          <a:cs typeface="Arial" panose="020B0604020202020204" pitchFamily="34" charset="0"/>
                        </a:rPr>
                        <a:t>8,9</a:t>
                      </a:r>
                    </a:p>
                  </a:txBody>
                  <a:tcPr marL="108000" marR="108000" anchor="ctr"/>
                </a:tc>
                <a:extLst>
                  <a:ext uri="{0D108BD9-81ED-4DB2-BD59-A6C34878D82A}">
                    <a16:rowId xmlns:a16="http://schemas.microsoft.com/office/drawing/2014/main" val="3599639127"/>
                  </a:ext>
                </a:extLst>
              </a:tr>
              <a:tr h="543948">
                <a:tc>
                  <a:txBody>
                    <a:bodyPr/>
                    <a:lstStyle/>
                    <a:p>
                      <a:pPr>
                        <a:lnSpc>
                          <a:spcPts val="1760"/>
                        </a:lnSpc>
                      </a:pPr>
                      <a:r>
                        <a:rPr lang="en-FI" sz="1600" dirty="0">
                          <a:solidFill>
                            <a:srgbClr val="595959"/>
                          </a:solidFill>
                          <a:latin typeface="Arial" panose="020B0604020202020204" pitchFamily="34" charset="0"/>
                          <a:cs typeface="Arial" panose="020B0604020202020204" pitchFamily="34" charset="0"/>
                        </a:rPr>
                        <a:t>9,1</a:t>
                      </a:r>
                    </a:p>
                  </a:txBody>
                  <a:tcPr marL="108000" marR="108000" anchor="ctr"/>
                </a:tc>
                <a:tc>
                  <a:txBody>
                    <a:bodyPr/>
                    <a:lstStyle/>
                    <a:p>
                      <a:pPr>
                        <a:lnSpc>
                          <a:spcPts val="1760"/>
                        </a:lnSpc>
                      </a:pPr>
                      <a:r>
                        <a:rPr lang="en-FI" sz="1600" dirty="0">
                          <a:solidFill>
                            <a:srgbClr val="595959"/>
                          </a:solidFill>
                          <a:latin typeface="Arial" panose="020B0604020202020204" pitchFamily="34" charset="0"/>
                          <a:cs typeface="Arial" panose="020B0604020202020204" pitchFamily="34" charset="0"/>
                        </a:rPr>
                        <a:t>19,3</a:t>
                      </a:r>
                    </a:p>
                  </a:txBody>
                  <a:tcPr marL="108000" marR="108000" anchor="ctr"/>
                </a:tc>
                <a:extLst>
                  <a:ext uri="{0D108BD9-81ED-4DB2-BD59-A6C34878D82A}">
                    <a16:rowId xmlns:a16="http://schemas.microsoft.com/office/drawing/2014/main" val="1238835990"/>
                  </a:ext>
                </a:extLst>
              </a:tr>
              <a:tr h="731168">
                <a:tc>
                  <a:txBody>
                    <a:bodyPr/>
                    <a:lstStyle/>
                    <a:p>
                      <a:pPr>
                        <a:lnSpc>
                          <a:spcPts val="1760"/>
                        </a:lnSpc>
                      </a:pPr>
                      <a:r>
                        <a:rPr lang="en-FI" sz="1600" dirty="0">
                          <a:solidFill>
                            <a:srgbClr val="595959"/>
                          </a:solidFill>
                          <a:latin typeface="Arial" panose="020B0604020202020204" pitchFamily="34" charset="0"/>
                          <a:cs typeface="Arial" panose="020B0604020202020204" pitchFamily="34" charset="0"/>
                        </a:rPr>
                        <a:t>4,7</a:t>
                      </a:r>
                    </a:p>
                  </a:txBody>
                  <a:tcPr marL="108000" marR="108000" anchor="ctr"/>
                </a:tc>
                <a:tc>
                  <a:txBody>
                    <a:bodyPr/>
                    <a:lstStyle/>
                    <a:p>
                      <a:pPr>
                        <a:lnSpc>
                          <a:spcPts val="1760"/>
                        </a:lnSpc>
                      </a:pPr>
                      <a:r>
                        <a:rPr lang="en-FI" sz="1600" dirty="0">
                          <a:solidFill>
                            <a:srgbClr val="595959"/>
                          </a:solidFill>
                          <a:latin typeface="Arial" panose="020B0604020202020204" pitchFamily="34" charset="0"/>
                          <a:cs typeface="Arial" panose="020B0604020202020204" pitchFamily="34" charset="0"/>
                        </a:rPr>
                        <a:t>8,7</a:t>
                      </a:r>
                    </a:p>
                  </a:txBody>
                  <a:tcPr marL="108000" marR="108000" anchor="ctr"/>
                </a:tc>
                <a:extLst>
                  <a:ext uri="{0D108BD9-81ED-4DB2-BD59-A6C34878D82A}">
                    <a16:rowId xmlns:a16="http://schemas.microsoft.com/office/drawing/2014/main" val="4107668233"/>
                  </a:ext>
                </a:extLst>
              </a:tr>
              <a:tr h="543948">
                <a:tc>
                  <a:txBody>
                    <a:bodyPr/>
                    <a:lstStyle/>
                    <a:p>
                      <a:pPr>
                        <a:lnSpc>
                          <a:spcPts val="1760"/>
                        </a:lnSpc>
                      </a:pPr>
                      <a:r>
                        <a:rPr lang="en-FI" sz="1600" dirty="0">
                          <a:solidFill>
                            <a:srgbClr val="595959"/>
                          </a:solidFill>
                          <a:latin typeface="Arial" panose="020B0604020202020204" pitchFamily="34" charset="0"/>
                          <a:cs typeface="Arial" panose="020B0604020202020204" pitchFamily="34" charset="0"/>
                        </a:rPr>
                        <a:t>2,5</a:t>
                      </a:r>
                    </a:p>
                  </a:txBody>
                  <a:tcPr marL="108000" marR="108000" anchor="ctr"/>
                </a:tc>
                <a:tc>
                  <a:txBody>
                    <a:bodyPr/>
                    <a:lstStyle/>
                    <a:p>
                      <a:pPr>
                        <a:lnSpc>
                          <a:spcPts val="1760"/>
                        </a:lnSpc>
                      </a:pPr>
                      <a:r>
                        <a:rPr lang="en-FI" sz="1600" dirty="0">
                          <a:solidFill>
                            <a:srgbClr val="595959"/>
                          </a:solidFill>
                          <a:latin typeface="Arial" panose="020B0604020202020204" pitchFamily="34" charset="0"/>
                          <a:cs typeface="Arial" panose="020B0604020202020204" pitchFamily="34" charset="0"/>
                        </a:rPr>
                        <a:t>7,7</a:t>
                      </a:r>
                    </a:p>
                  </a:txBody>
                  <a:tcPr marL="108000" marR="108000" anchor="ctr"/>
                </a:tc>
                <a:extLst>
                  <a:ext uri="{0D108BD9-81ED-4DB2-BD59-A6C34878D82A}">
                    <a16:rowId xmlns:a16="http://schemas.microsoft.com/office/drawing/2014/main" val="2713955709"/>
                  </a:ext>
                </a:extLst>
              </a:tr>
              <a:tr h="543948">
                <a:tc>
                  <a:txBody>
                    <a:bodyPr/>
                    <a:lstStyle/>
                    <a:p>
                      <a:pPr>
                        <a:lnSpc>
                          <a:spcPts val="1760"/>
                        </a:lnSpc>
                      </a:pPr>
                      <a:r>
                        <a:rPr lang="en-FI" sz="1600" dirty="0">
                          <a:solidFill>
                            <a:srgbClr val="595959"/>
                          </a:solidFill>
                          <a:latin typeface="Arial" panose="020B0604020202020204" pitchFamily="34" charset="0"/>
                          <a:cs typeface="Arial" panose="020B0604020202020204" pitchFamily="34" charset="0"/>
                        </a:rPr>
                        <a:t>15,3</a:t>
                      </a:r>
                    </a:p>
                  </a:txBody>
                  <a:tcPr marL="108000" marR="108000" anchor="ctr"/>
                </a:tc>
                <a:tc>
                  <a:txBody>
                    <a:bodyPr/>
                    <a:lstStyle/>
                    <a:p>
                      <a:pPr>
                        <a:lnSpc>
                          <a:spcPts val="1760"/>
                        </a:lnSpc>
                      </a:pPr>
                      <a:r>
                        <a:rPr lang="en-FI" sz="1600" dirty="0">
                          <a:solidFill>
                            <a:srgbClr val="595959"/>
                          </a:solidFill>
                          <a:latin typeface="Arial" panose="020B0604020202020204" pitchFamily="34" charset="0"/>
                          <a:cs typeface="Arial" panose="020B0604020202020204" pitchFamily="34" charset="0"/>
                        </a:rPr>
                        <a:t>31,7</a:t>
                      </a:r>
                    </a:p>
                  </a:txBody>
                  <a:tcPr marL="108000" marR="108000" anchor="ctr"/>
                </a:tc>
                <a:extLst>
                  <a:ext uri="{0D108BD9-81ED-4DB2-BD59-A6C34878D82A}">
                    <a16:rowId xmlns:a16="http://schemas.microsoft.com/office/drawing/2014/main" val="1564238651"/>
                  </a:ext>
                </a:extLst>
              </a:tr>
            </a:tbl>
          </a:graphicData>
        </a:graphic>
      </p:graphicFrame>
      <p:sp>
        <p:nvSpPr>
          <p:cNvPr id="25" name="Rectangle 24">
            <a:extLst>
              <a:ext uri="{FF2B5EF4-FFF2-40B4-BE49-F238E27FC236}">
                <a16:creationId xmlns:a16="http://schemas.microsoft.com/office/drawing/2014/main" id="{AE0F1E30-0F36-9B50-A2EB-C18C2B3F95D3}"/>
              </a:ext>
            </a:extLst>
          </p:cNvPr>
          <p:cNvSpPr/>
          <p:nvPr/>
        </p:nvSpPr>
        <p:spPr>
          <a:xfrm>
            <a:off x="1376449" y="4097673"/>
            <a:ext cx="7457308" cy="750739"/>
          </a:xfrm>
          <a:prstGeom prst="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252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002748" y="0"/>
            <a:ext cx="6370920" cy="167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7000"/>
              </a:lnSpc>
              <a:spcAft>
                <a:spcPts val="888"/>
              </a:spcAft>
              <a:buClr>
                <a:srgbClr val="FFFFFF"/>
              </a:buClr>
              <a:buSzPct val="100000"/>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FFFFFF"/>
                </a:solidFill>
                <a:latin typeface="Times New Roman" panose="02020603050405020304" pitchFamily="18" charset="0"/>
                <a:ea typeface="Gothic" charset="0"/>
                <a:cs typeface="Gothic" charset="0"/>
              </a:defRPr>
            </a:lvl1pPr>
            <a:lvl2pPr marL="742950" indent="-285750">
              <a:lnSpc>
                <a:spcPct val="97000"/>
              </a:lnSpc>
              <a:spcAft>
                <a:spcPts val="1138"/>
              </a:spcAft>
              <a:buClr>
                <a:srgbClr val="FFFFFF"/>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600">
                <a:solidFill>
                  <a:srgbClr val="FFFFFF"/>
                </a:solidFill>
                <a:latin typeface="Times New Roman" panose="02020603050405020304" pitchFamily="18" charset="0"/>
                <a:ea typeface="Gothic" charset="0"/>
                <a:cs typeface="Gothic" charset="0"/>
              </a:defRPr>
            </a:lvl2pPr>
            <a:lvl3pPr marL="1143000" indent="-228600">
              <a:lnSpc>
                <a:spcPct val="97000"/>
              </a:lnSpc>
              <a:spcAft>
                <a:spcPts val="850"/>
              </a:spcAft>
              <a:buClr>
                <a:srgbClr val="FFFFFF"/>
              </a:buClr>
              <a:buSzPct val="4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Times New Roman" panose="02020603050405020304" pitchFamily="18" charset="0"/>
                <a:ea typeface="Gothic" charset="0"/>
                <a:cs typeface="Gothic" charset="0"/>
              </a:defRPr>
            </a:lvl3pPr>
            <a:lvl4pPr marL="1600200" indent="-228600">
              <a:lnSpc>
                <a:spcPct val="97000"/>
              </a:lnSpc>
              <a:spcAft>
                <a:spcPts val="575"/>
              </a:spcAft>
              <a:buClr>
                <a:srgbClr val="FFFFFF"/>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FFFFFF"/>
                </a:solidFill>
                <a:latin typeface="Times New Roman" panose="02020603050405020304" pitchFamily="18" charset="0"/>
                <a:ea typeface="Gothic" charset="0"/>
                <a:cs typeface="Gothic" charset="0"/>
              </a:defRPr>
            </a:lvl4pPr>
            <a:lvl5pPr marL="2057400" indent="-228600">
              <a:lnSpc>
                <a:spcPct val="97000"/>
              </a:lnSpc>
              <a:spcAft>
                <a:spcPts val="288"/>
              </a:spcAft>
              <a:buClr>
                <a:srgbClr val="FFFFFF"/>
              </a:buClr>
              <a:buSzPct val="4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FFFFFF"/>
                </a:solidFill>
                <a:latin typeface="Times New Roman" panose="02020603050405020304" pitchFamily="18" charset="0"/>
                <a:ea typeface="Gothic" charset="0"/>
                <a:cs typeface="Gothic" charset="0"/>
              </a:defRPr>
            </a:lvl5pPr>
            <a:lvl6pPr marL="2514600" indent="-228600" eaLnBrk="0" fontAlgn="base" hangingPunct="0">
              <a:lnSpc>
                <a:spcPct val="97000"/>
              </a:lnSpc>
              <a:spcBef>
                <a:spcPct val="0"/>
              </a:spcBef>
              <a:spcAft>
                <a:spcPts val="288"/>
              </a:spcAft>
              <a:buClr>
                <a:srgbClr val="FFFFFF"/>
              </a:buClr>
              <a:buSzPct val="4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FFFFFF"/>
                </a:solidFill>
                <a:latin typeface="Times New Roman" panose="02020603050405020304" pitchFamily="18" charset="0"/>
                <a:ea typeface="Gothic" charset="0"/>
                <a:cs typeface="Gothic" charset="0"/>
              </a:defRPr>
            </a:lvl6pPr>
            <a:lvl7pPr marL="2971800" indent="-228600" eaLnBrk="0" fontAlgn="base" hangingPunct="0">
              <a:lnSpc>
                <a:spcPct val="97000"/>
              </a:lnSpc>
              <a:spcBef>
                <a:spcPct val="0"/>
              </a:spcBef>
              <a:spcAft>
                <a:spcPts val="288"/>
              </a:spcAft>
              <a:buClr>
                <a:srgbClr val="FFFFFF"/>
              </a:buClr>
              <a:buSzPct val="4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FFFFFF"/>
                </a:solidFill>
                <a:latin typeface="Times New Roman" panose="02020603050405020304" pitchFamily="18" charset="0"/>
                <a:ea typeface="Gothic" charset="0"/>
                <a:cs typeface="Gothic" charset="0"/>
              </a:defRPr>
            </a:lvl7pPr>
            <a:lvl8pPr marL="3429000" indent="-228600" eaLnBrk="0" fontAlgn="base" hangingPunct="0">
              <a:lnSpc>
                <a:spcPct val="97000"/>
              </a:lnSpc>
              <a:spcBef>
                <a:spcPct val="0"/>
              </a:spcBef>
              <a:spcAft>
                <a:spcPts val="288"/>
              </a:spcAft>
              <a:buClr>
                <a:srgbClr val="FFFFFF"/>
              </a:buClr>
              <a:buSzPct val="4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FFFFFF"/>
                </a:solidFill>
                <a:latin typeface="Times New Roman" panose="02020603050405020304" pitchFamily="18" charset="0"/>
                <a:ea typeface="Gothic" charset="0"/>
                <a:cs typeface="Gothic" charset="0"/>
              </a:defRPr>
            </a:lvl8pPr>
            <a:lvl9pPr marL="3886200" indent="-228600" eaLnBrk="0" fontAlgn="base" hangingPunct="0">
              <a:lnSpc>
                <a:spcPct val="97000"/>
              </a:lnSpc>
              <a:spcBef>
                <a:spcPct val="0"/>
              </a:spcBef>
              <a:spcAft>
                <a:spcPts val="288"/>
              </a:spcAft>
              <a:buClr>
                <a:srgbClr val="FFFFFF"/>
              </a:buClr>
              <a:buSzPct val="4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FFFFFF"/>
                </a:solidFill>
                <a:latin typeface="Times New Roman" panose="02020603050405020304" pitchFamily="18" charset="0"/>
                <a:ea typeface="Gothic" charset="0"/>
                <a:cs typeface="Gothic" charset="0"/>
              </a:defRPr>
            </a:lvl9pPr>
          </a:lstStyle>
          <a:p>
            <a:pPr marL="0" marR="0" lvl="0" indent="0" algn="ctr" defTabSz="914400" rtl="0" eaLnBrk="1" fontAlgn="base" latinLnBrk="0" hangingPunct="0">
              <a:lnSpc>
                <a:spcPct val="97000"/>
              </a:lnSpc>
              <a:spcBef>
                <a:spcPct val="0"/>
              </a:spcBef>
              <a:spcAft>
                <a:spcPct val="0"/>
              </a:spcAft>
              <a:buClr>
                <a:srgbClr val="FFFFFF"/>
              </a:buClr>
              <a:buSzPct val="45000"/>
              <a:buFont typeface="Arial" panose="020B0604020202020204" pitchFamily="34"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en-GB" altLang="fi-FI" sz="2800" b="1" i="0" u="none" strike="noStrike" kern="1200" cap="none" spc="0" normalizeH="0" baseline="0" noProof="0" dirty="0" err="1">
                <a:ln>
                  <a:noFill/>
                </a:ln>
                <a:solidFill>
                  <a:srgbClr val="000000"/>
                </a:solidFill>
                <a:effectLst/>
                <a:uLnTx/>
                <a:uFillTx/>
                <a:latin typeface="Comic Sans MS" panose="030F0702030302020204" pitchFamily="66" charset="0"/>
              </a:rPr>
              <a:t>Nikamamurtumien</a:t>
            </a:r>
            <a:r>
              <a:rPr kumimoji="0" lang="en-GB" altLang="fi-FI" sz="2800" b="1" i="0" u="none" strike="noStrike" kern="1200" cap="none" spc="0" normalizeH="0" baseline="0" noProof="0" dirty="0">
                <a:ln>
                  <a:noFill/>
                </a:ln>
                <a:solidFill>
                  <a:srgbClr val="000000"/>
                </a:solidFill>
                <a:effectLst/>
                <a:uLnTx/>
                <a:uFillTx/>
                <a:latin typeface="Comic Sans MS" panose="030F0702030302020204" pitchFamily="66" charset="0"/>
              </a:rPr>
              <a:t> </a:t>
            </a:r>
            <a:r>
              <a:rPr kumimoji="0" lang="en-GB" altLang="fi-FI" sz="2800" b="1" i="0" u="none" strike="noStrike" kern="1200" cap="none" spc="0" normalizeH="0" baseline="0" noProof="0" dirty="0" err="1">
                <a:ln>
                  <a:noFill/>
                </a:ln>
                <a:solidFill>
                  <a:srgbClr val="000000"/>
                </a:solidFill>
                <a:effectLst/>
                <a:uLnTx/>
                <a:uFillTx/>
                <a:latin typeface="Comic Sans MS" panose="030F0702030302020204" pitchFamily="66" charset="0"/>
              </a:rPr>
              <a:t>tunnistaminen</a:t>
            </a:r>
            <a:r>
              <a:rPr kumimoji="0" lang="en-GB" altLang="fi-FI" sz="2800" b="1" i="0" u="none" strike="noStrike" kern="1200" cap="none" spc="0" normalizeH="0" baseline="0" noProof="0" dirty="0">
                <a:ln>
                  <a:noFill/>
                </a:ln>
                <a:solidFill>
                  <a:srgbClr val="000000"/>
                </a:solidFill>
                <a:effectLst/>
                <a:uLnTx/>
                <a:uFillTx/>
                <a:latin typeface="Comic Sans MS" panose="030F0702030302020204" pitchFamily="66" charset="0"/>
              </a:rPr>
              <a:t> – </a:t>
            </a:r>
            <a:r>
              <a:rPr kumimoji="0" lang="en-GB" altLang="fi-FI" sz="2800" b="1" i="0" u="none" strike="noStrike" kern="1200" cap="none" spc="0" normalizeH="0" baseline="0" noProof="0" dirty="0" err="1">
                <a:ln>
                  <a:noFill/>
                </a:ln>
                <a:solidFill>
                  <a:srgbClr val="000000"/>
                </a:solidFill>
                <a:effectLst/>
                <a:uLnTx/>
                <a:uFillTx/>
                <a:latin typeface="Comic Sans MS" panose="030F0702030302020204" pitchFamily="66" charset="0"/>
              </a:rPr>
              <a:t>haasteellista</a:t>
            </a:r>
            <a:r>
              <a:rPr kumimoji="0" lang="en-GB" altLang="fi-FI" sz="2800" b="1" i="0" u="none" strike="noStrike" kern="1200" cap="none" spc="0" normalizeH="0" baseline="0" noProof="0" dirty="0">
                <a:ln>
                  <a:noFill/>
                </a:ln>
                <a:solidFill>
                  <a:srgbClr val="000000"/>
                </a:solidFill>
                <a:effectLst/>
                <a:uLnTx/>
                <a:uFillTx/>
                <a:latin typeface="Comic Sans MS" panose="030F0702030302020204" pitchFamily="66" charset="0"/>
              </a:rPr>
              <a:t> – </a:t>
            </a:r>
            <a:r>
              <a:rPr kumimoji="0" lang="en-GB" altLang="fi-FI" sz="2800" b="1" i="0" u="none" strike="noStrike" kern="1200" cap="none" spc="0" normalizeH="0" baseline="0" noProof="0" dirty="0" err="1">
                <a:ln>
                  <a:noFill/>
                </a:ln>
                <a:solidFill>
                  <a:srgbClr val="000000"/>
                </a:solidFill>
                <a:effectLst/>
                <a:uLnTx/>
                <a:uFillTx/>
                <a:latin typeface="Comic Sans MS" panose="030F0702030302020204" pitchFamily="66" charset="0"/>
              </a:rPr>
              <a:t>näitä</a:t>
            </a:r>
            <a:r>
              <a:rPr kumimoji="0" lang="en-GB" altLang="fi-FI" sz="2800" b="1" i="0" u="none" strike="noStrike" kern="1200" cap="none" spc="0" normalizeH="0" baseline="0" noProof="0" dirty="0">
                <a:ln>
                  <a:noFill/>
                </a:ln>
                <a:solidFill>
                  <a:srgbClr val="000000"/>
                </a:solidFill>
                <a:effectLst/>
                <a:uLnTx/>
                <a:uFillTx/>
                <a:latin typeface="Comic Sans MS" panose="030F0702030302020204" pitchFamily="66" charset="0"/>
              </a:rPr>
              <a:t> </a:t>
            </a:r>
            <a:r>
              <a:rPr kumimoji="0" lang="en-GB" altLang="fi-FI" sz="2800" b="1" i="0" u="none" strike="noStrike" kern="1200" cap="none" spc="0" normalizeH="0" baseline="0" noProof="0" dirty="0" err="1">
                <a:ln>
                  <a:noFill/>
                </a:ln>
                <a:solidFill>
                  <a:srgbClr val="000000"/>
                </a:solidFill>
                <a:effectLst/>
                <a:uLnTx/>
                <a:uFillTx/>
                <a:latin typeface="Comic Sans MS" panose="030F0702030302020204" pitchFamily="66" charset="0"/>
              </a:rPr>
              <a:t>ei</a:t>
            </a:r>
            <a:r>
              <a:rPr kumimoji="0" lang="en-GB" altLang="fi-FI" sz="2800" b="1" i="0" u="none" strike="noStrike" kern="1200" cap="none" spc="0" normalizeH="0" baseline="0" noProof="0" dirty="0">
                <a:ln>
                  <a:noFill/>
                </a:ln>
                <a:solidFill>
                  <a:srgbClr val="000000"/>
                </a:solidFill>
                <a:effectLst/>
                <a:uLnTx/>
                <a:uFillTx/>
                <a:latin typeface="Comic Sans MS" panose="030F0702030302020204" pitchFamily="66" charset="0"/>
              </a:rPr>
              <a:t> </a:t>
            </a:r>
            <a:r>
              <a:rPr kumimoji="0" lang="en-GB" altLang="fi-FI" sz="2800" b="1" i="0" u="none" strike="noStrike" kern="1200" cap="none" spc="0" normalizeH="0" baseline="0" noProof="0" dirty="0" err="1">
                <a:ln>
                  <a:noFill/>
                </a:ln>
                <a:solidFill>
                  <a:srgbClr val="000000"/>
                </a:solidFill>
                <a:effectLst/>
                <a:uLnTx/>
                <a:uFillTx/>
                <a:latin typeface="Comic Sans MS" panose="030F0702030302020204" pitchFamily="66" charset="0"/>
              </a:rPr>
              <a:t>tunnisteta</a:t>
            </a:r>
            <a:r>
              <a:rPr kumimoji="0" lang="en-GB" altLang="fi-FI" sz="2800" b="1" i="0" u="none" strike="noStrike" kern="1200" cap="none" spc="0" normalizeH="0" baseline="0" noProof="0" dirty="0">
                <a:ln>
                  <a:noFill/>
                </a:ln>
                <a:solidFill>
                  <a:srgbClr val="000000"/>
                </a:solidFill>
                <a:effectLst/>
                <a:uLnTx/>
                <a:uFillTx/>
                <a:latin typeface="Comic Sans MS" panose="030F0702030302020204" pitchFamily="66" charset="0"/>
              </a:rPr>
              <a:t>, </a:t>
            </a:r>
            <a:r>
              <a:rPr kumimoji="0" lang="en-GB" altLang="fi-FI" sz="2800" b="1" i="0" u="none" strike="noStrike" kern="1200" cap="none" spc="0" normalizeH="0" baseline="0" noProof="0" dirty="0" err="1">
                <a:ln>
                  <a:noFill/>
                </a:ln>
                <a:solidFill>
                  <a:srgbClr val="000000"/>
                </a:solidFill>
                <a:effectLst/>
                <a:uLnTx/>
                <a:uFillTx/>
                <a:latin typeface="Comic Sans MS" panose="030F0702030302020204" pitchFamily="66" charset="0"/>
              </a:rPr>
              <a:t>osa</a:t>
            </a:r>
            <a:r>
              <a:rPr kumimoji="0" lang="en-GB" altLang="fi-FI" sz="2800" b="1" i="0" u="none" strike="noStrike" kern="1200" cap="none" spc="0" normalizeH="0" baseline="0" noProof="0" dirty="0">
                <a:ln>
                  <a:noFill/>
                </a:ln>
                <a:solidFill>
                  <a:srgbClr val="000000"/>
                </a:solidFill>
                <a:effectLst/>
                <a:uLnTx/>
                <a:uFillTx/>
                <a:latin typeface="Comic Sans MS" panose="030F0702030302020204" pitchFamily="66" charset="0"/>
              </a:rPr>
              <a:t> </a:t>
            </a:r>
            <a:r>
              <a:rPr kumimoji="0" lang="en-GB" altLang="fi-FI" sz="2800" b="1" i="0" u="none" strike="noStrike" kern="1200" cap="none" spc="0" normalizeH="0" baseline="0" noProof="0" dirty="0" err="1">
                <a:ln>
                  <a:noFill/>
                </a:ln>
                <a:solidFill>
                  <a:srgbClr val="000000"/>
                </a:solidFill>
                <a:effectLst/>
                <a:uLnTx/>
                <a:uFillTx/>
                <a:latin typeface="Comic Sans MS" panose="030F0702030302020204" pitchFamily="66" charset="0"/>
              </a:rPr>
              <a:t>oireettomia</a:t>
            </a:r>
            <a:r>
              <a:rPr kumimoji="0" lang="en-GB" altLang="fi-FI" sz="2800" b="1" i="0" u="none" strike="noStrike" kern="1200" cap="none" spc="0" normalizeH="0" baseline="0" noProof="0" dirty="0">
                <a:ln>
                  <a:noFill/>
                </a:ln>
                <a:solidFill>
                  <a:srgbClr val="000000"/>
                </a:solidFill>
                <a:effectLst/>
                <a:uLnTx/>
                <a:uFillTx/>
                <a:latin typeface="Comic Sans MS" panose="030F0702030302020204" pitchFamily="66" charset="0"/>
              </a:rPr>
              <a:t> </a:t>
            </a:r>
            <a:r>
              <a:rPr kumimoji="0" lang="en-GB" altLang="fi-FI" sz="2800" b="1" i="0" u="none" strike="noStrike" kern="1200" cap="none" spc="0" normalizeH="0" baseline="0" noProof="0" dirty="0" err="1">
                <a:ln>
                  <a:noFill/>
                </a:ln>
                <a:solidFill>
                  <a:srgbClr val="000000"/>
                </a:solidFill>
                <a:effectLst/>
                <a:uLnTx/>
                <a:uFillTx/>
                <a:latin typeface="Comic Sans MS" panose="030F0702030302020204" pitchFamily="66" charset="0"/>
              </a:rPr>
              <a:t>ja</a:t>
            </a:r>
            <a:r>
              <a:rPr kumimoji="0" lang="en-GB" altLang="fi-FI" sz="2800" b="1" i="0" u="none" strike="noStrike" kern="1200" cap="none" spc="0" normalizeH="0" baseline="0" noProof="0" dirty="0">
                <a:ln>
                  <a:noFill/>
                </a:ln>
                <a:solidFill>
                  <a:srgbClr val="000000"/>
                </a:solidFill>
                <a:effectLst/>
                <a:uLnTx/>
                <a:uFillTx/>
                <a:latin typeface="Comic Sans MS" panose="030F0702030302020204" pitchFamily="66" charset="0"/>
              </a:rPr>
              <a:t> </a:t>
            </a:r>
            <a:r>
              <a:rPr kumimoji="0" lang="en-GB" altLang="fi-FI" sz="2800" b="1" i="0" u="none" strike="noStrike" kern="1200" cap="none" spc="0" normalizeH="0" baseline="0" noProof="0" dirty="0" err="1">
                <a:ln>
                  <a:noFill/>
                </a:ln>
                <a:solidFill>
                  <a:srgbClr val="000000"/>
                </a:solidFill>
                <a:effectLst/>
                <a:uLnTx/>
                <a:uFillTx/>
                <a:latin typeface="Comic Sans MS" panose="030F0702030302020204" pitchFamily="66" charset="0"/>
              </a:rPr>
              <a:t>osa</a:t>
            </a:r>
            <a:r>
              <a:rPr kumimoji="0" lang="en-GB" altLang="fi-FI" sz="2800" b="1" i="0" u="none" strike="noStrike" kern="1200" cap="none" spc="0" normalizeH="0" baseline="0" noProof="0" dirty="0">
                <a:ln>
                  <a:noFill/>
                </a:ln>
                <a:solidFill>
                  <a:srgbClr val="000000"/>
                </a:solidFill>
                <a:effectLst/>
                <a:uLnTx/>
                <a:uFillTx/>
                <a:latin typeface="Comic Sans MS" panose="030F0702030302020204" pitchFamily="66" charset="0"/>
              </a:rPr>
              <a:t> </a:t>
            </a:r>
            <a:r>
              <a:rPr kumimoji="0" lang="en-GB" altLang="fi-FI" sz="2800" b="1" i="0" u="none" strike="noStrike" kern="1200" cap="none" spc="0" normalizeH="0" baseline="0" noProof="0" dirty="0" err="1">
                <a:ln>
                  <a:noFill/>
                </a:ln>
                <a:solidFill>
                  <a:srgbClr val="000000"/>
                </a:solidFill>
                <a:effectLst/>
                <a:uLnTx/>
                <a:uFillTx/>
                <a:latin typeface="Comic Sans MS" panose="030F0702030302020204" pitchFamily="66" charset="0"/>
              </a:rPr>
              <a:t>menee</a:t>
            </a:r>
            <a:r>
              <a:rPr kumimoji="0" lang="en-GB" altLang="fi-FI" sz="2800" b="1" i="0" u="none" strike="noStrike" kern="1200" cap="none" spc="0" normalizeH="0" baseline="0" noProof="0" dirty="0">
                <a:ln>
                  <a:noFill/>
                </a:ln>
                <a:solidFill>
                  <a:srgbClr val="000000"/>
                </a:solidFill>
                <a:effectLst/>
                <a:uLnTx/>
                <a:uFillTx/>
                <a:latin typeface="Comic Sans MS" panose="030F0702030302020204" pitchFamily="66" charset="0"/>
              </a:rPr>
              <a:t> “</a:t>
            </a:r>
            <a:r>
              <a:rPr kumimoji="0" lang="en-GB" altLang="fi-FI" sz="2800" b="1" i="0" u="none" strike="noStrike" kern="1200" cap="none" spc="0" normalizeH="0" baseline="0" noProof="0" dirty="0" err="1">
                <a:ln>
                  <a:noFill/>
                </a:ln>
                <a:solidFill>
                  <a:srgbClr val="000000"/>
                </a:solidFill>
                <a:effectLst/>
                <a:uLnTx/>
                <a:uFillTx/>
                <a:latin typeface="Comic Sans MS" panose="030F0702030302020204" pitchFamily="66" charset="0"/>
              </a:rPr>
              <a:t>alaselkäkivun</a:t>
            </a:r>
            <a:r>
              <a:rPr kumimoji="0" lang="en-GB" altLang="fi-FI" sz="2800" b="1" i="0" u="none" strike="noStrike" kern="1200" cap="none" spc="0" normalizeH="0" baseline="0" noProof="0" dirty="0">
                <a:ln>
                  <a:noFill/>
                </a:ln>
                <a:solidFill>
                  <a:srgbClr val="000000"/>
                </a:solidFill>
                <a:effectLst/>
                <a:uLnTx/>
                <a:uFillTx/>
                <a:latin typeface="Comic Sans MS" panose="030F0702030302020204" pitchFamily="66" charset="0"/>
              </a:rPr>
              <a:t>” </a:t>
            </a:r>
            <a:r>
              <a:rPr kumimoji="0" lang="en-GB" altLang="fi-FI" sz="2800" b="1" i="0" u="none" strike="noStrike" kern="1200" cap="none" spc="0" normalizeH="0" baseline="0" noProof="0" dirty="0" err="1">
                <a:ln>
                  <a:noFill/>
                </a:ln>
                <a:solidFill>
                  <a:srgbClr val="000000"/>
                </a:solidFill>
                <a:effectLst/>
                <a:uLnTx/>
                <a:uFillTx/>
                <a:latin typeface="Comic Sans MS" panose="030F0702030302020204" pitchFamily="66" charset="0"/>
              </a:rPr>
              <a:t>piikkiin</a:t>
            </a:r>
            <a:endParaRPr kumimoji="0" lang="en-GB" altLang="fi-FI" sz="2800" b="1" i="0" u="none" strike="noStrike" kern="1200" cap="none" spc="0" normalizeH="0" baseline="0" noProof="0" dirty="0">
              <a:ln>
                <a:noFill/>
              </a:ln>
              <a:solidFill>
                <a:srgbClr val="000000"/>
              </a:solidFill>
              <a:effectLst/>
              <a:uLnTx/>
              <a:uFillTx/>
              <a:latin typeface="Comic Sans MS" panose="030F0702030302020204" pitchFamily="66" charset="0"/>
            </a:endParaRP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1" y="6534000"/>
            <a:ext cx="1924560"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4"/>
          <p:cNvSpPr txBox="1">
            <a:spLocks noChangeArrowheads="1"/>
          </p:cNvSpPr>
          <p:nvPr/>
        </p:nvSpPr>
        <p:spPr bwMode="auto">
          <a:xfrm>
            <a:off x="1797908" y="6028863"/>
            <a:ext cx="3553200" cy="12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7000"/>
              </a:lnSpc>
              <a:spcAft>
                <a:spcPts val="888"/>
              </a:spcAft>
              <a:buClr>
                <a:srgbClr val="FFFFFF"/>
              </a:buClr>
              <a:buSzPct val="100000"/>
              <a:buFont typeface="Arial" panose="020B0604020202020204" pitchFamily="34" charset="0"/>
              <a:buChar char="•"/>
              <a:tabLst>
                <a:tab pos="723900" algn="l"/>
                <a:tab pos="1447800" algn="l"/>
                <a:tab pos="2171700" algn="l"/>
                <a:tab pos="2895600" algn="l"/>
                <a:tab pos="3619500" algn="l"/>
              </a:tabLst>
              <a:defRPr sz="2000">
                <a:solidFill>
                  <a:srgbClr val="FFFFFF"/>
                </a:solidFill>
                <a:latin typeface="Times New Roman" panose="02020603050405020304" pitchFamily="18" charset="0"/>
                <a:ea typeface="Gothic" charset="0"/>
                <a:cs typeface="Gothic" charset="0"/>
              </a:defRPr>
            </a:lvl1pPr>
            <a:lvl2pPr marL="742950" indent="-285750">
              <a:lnSpc>
                <a:spcPct val="97000"/>
              </a:lnSpc>
              <a:spcAft>
                <a:spcPts val="1138"/>
              </a:spcAft>
              <a:buClr>
                <a:srgbClr val="FFFFFF"/>
              </a:buClr>
              <a:buSzPct val="75000"/>
              <a:buFont typeface="StarSymbol" charset="0"/>
              <a:buChar char="–"/>
              <a:tabLst>
                <a:tab pos="723900" algn="l"/>
                <a:tab pos="1447800" algn="l"/>
                <a:tab pos="2171700" algn="l"/>
                <a:tab pos="2895600" algn="l"/>
                <a:tab pos="3619500" algn="l"/>
              </a:tabLst>
              <a:defRPr sz="2600">
                <a:solidFill>
                  <a:srgbClr val="FFFFFF"/>
                </a:solidFill>
                <a:latin typeface="Times New Roman" panose="02020603050405020304" pitchFamily="18" charset="0"/>
                <a:ea typeface="Gothic" charset="0"/>
                <a:cs typeface="Gothic" charset="0"/>
              </a:defRPr>
            </a:lvl2pPr>
            <a:lvl3pPr marL="1143000" indent="-228600">
              <a:lnSpc>
                <a:spcPct val="97000"/>
              </a:lnSpc>
              <a:spcAft>
                <a:spcPts val="850"/>
              </a:spcAft>
              <a:buClr>
                <a:srgbClr val="FFFFFF"/>
              </a:buClr>
              <a:buSzPct val="45000"/>
              <a:buFont typeface="StarSymbol" charset="0"/>
              <a:buChar char="●"/>
              <a:tabLst>
                <a:tab pos="723900" algn="l"/>
                <a:tab pos="1447800" algn="l"/>
                <a:tab pos="2171700" algn="l"/>
                <a:tab pos="2895600" algn="l"/>
                <a:tab pos="3619500" algn="l"/>
              </a:tabLst>
              <a:defRPr sz="2400">
                <a:solidFill>
                  <a:srgbClr val="FFFFFF"/>
                </a:solidFill>
                <a:latin typeface="Times New Roman" panose="02020603050405020304" pitchFamily="18" charset="0"/>
                <a:ea typeface="Gothic" charset="0"/>
                <a:cs typeface="Gothic" charset="0"/>
              </a:defRPr>
            </a:lvl3pPr>
            <a:lvl4pPr marL="1600200" indent="-228600">
              <a:lnSpc>
                <a:spcPct val="97000"/>
              </a:lnSpc>
              <a:spcAft>
                <a:spcPts val="575"/>
              </a:spcAft>
              <a:buClr>
                <a:srgbClr val="FFFFFF"/>
              </a:buClr>
              <a:buSzPct val="75000"/>
              <a:buFont typeface="StarSymbol" charset="0"/>
              <a:buChar char="–"/>
              <a:tabLst>
                <a:tab pos="723900" algn="l"/>
                <a:tab pos="1447800" algn="l"/>
                <a:tab pos="2171700" algn="l"/>
                <a:tab pos="2895600" algn="l"/>
                <a:tab pos="3619500" algn="l"/>
              </a:tabLst>
              <a:defRPr sz="2000">
                <a:solidFill>
                  <a:srgbClr val="FFFFFF"/>
                </a:solidFill>
                <a:latin typeface="Times New Roman" panose="02020603050405020304" pitchFamily="18" charset="0"/>
                <a:ea typeface="Gothic" charset="0"/>
                <a:cs typeface="Gothic" charset="0"/>
              </a:defRPr>
            </a:lvl4pPr>
            <a:lvl5pPr marL="2057400" indent="-228600">
              <a:lnSpc>
                <a:spcPct val="97000"/>
              </a:lnSpc>
              <a:spcAft>
                <a:spcPts val="288"/>
              </a:spcAft>
              <a:buClr>
                <a:srgbClr val="FFFFFF"/>
              </a:buClr>
              <a:buSzPct val="45000"/>
              <a:buFont typeface="StarSymbol" charset="0"/>
              <a:buChar char="●"/>
              <a:tabLst>
                <a:tab pos="723900" algn="l"/>
                <a:tab pos="1447800" algn="l"/>
                <a:tab pos="2171700" algn="l"/>
                <a:tab pos="2895600" algn="l"/>
                <a:tab pos="3619500" algn="l"/>
              </a:tabLst>
              <a:defRPr sz="2000">
                <a:solidFill>
                  <a:srgbClr val="FFFFFF"/>
                </a:solidFill>
                <a:latin typeface="Times New Roman" panose="02020603050405020304" pitchFamily="18" charset="0"/>
                <a:ea typeface="Gothic" charset="0"/>
                <a:cs typeface="Gothic" charset="0"/>
              </a:defRPr>
            </a:lvl5pPr>
            <a:lvl6pPr marL="2514600" indent="-228600" eaLnBrk="0" fontAlgn="base" hangingPunct="0">
              <a:lnSpc>
                <a:spcPct val="97000"/>
              </a:lnSpc>
              <a:spcBef>
                <a:spcPct val="0"/>
              </a:spcBef>
              <a:spcAft>
                <a:spcPts val="288"/>
              </a:spcAft>
              <a:buClr>
                <a:srgbClr val="FFFFFF"/>
              </a:buClr>
              <a:buSzPct val="45000"/>
              <a:buFont typeface="StarSymbol" charset="0"/>
              <a:buChar char="●"/>
              <a:tabLst>
                <a:tab pos="723900" algn="l"/>
                <a:tab pos="1447800" algn="l"/>
                <a:tab pos="2171700" algn="l"/>
                <a:tab pos="2895600" algn="l"/>
                <a:tab pos="3619500" algn="l"/>
              </a:tabLst>
              <a:defRPr sz="2000">
                <a:solidFill>
                  <a:srgbClr val="FFFFFF"/>
                </a:solidFill>
                <a:latin typeface="Times New Roman" panose="02020603050405020304" pitchFamily="18" charset="0"/>
                <a:ea typeface="Gothic" charset="0"/>
                <a:cs typeface="Gothic" charset="0"/>
              </a:defRPr>
            </a:lvl6pPr>
            <a:lvl7pPr marL="2971800" indent="-228600" eaLnBrk="0" fontAlgn="base" hangingPunct="0">
              <a:lnSpc>
                <a:spcPct val="97000"/>
              </a:lnSpc>
              <a:spcBef>
                <a:spcPct val="0"/>
              </a:spcBef>
              <a:spcAft>
                <a:spcPts val="288"/>
              </a:spcAft>
              <a:buClr>
                <a:srgbClr val="FFFFFF"/>
              </a:buClr>
              <a:buSzPct val="45000"/>
              <a:buFont typeface="StarSymbol" charset="0"/>
              <a:buChar char="●"/>
              <a:tabLst>
                <a:tab pos="723900" algn="l"/>
                <a:tab pos="1447800" algn="l"/>
                <a:tab pos="2171700" algn="l"/>
                <a:tab pos="2895600" algn="l"/>
                <a:tab pos="3619500" algn="l"/>
              </a:tabLst>
              <a:defRPr sz="2000">
                <a:solidFill>
                  <a:srgbClr val="FFFFFF"/>
                </a:solidFill>
                <a:latin typeface="Times New Roman" panose="02020603050405020304" pitchFamily="18" charset="0"/>
                <a:ea typeface="Gothic" charset="0"/>
                <a:cs typeface="Gothic" charset="0"/>
              </a:defRPr>
            </a:lvl7pPr>
            <a:lvl8pPr marL="3429000" indent="-228600" eaLnBrk="0" fontAlgn="base" hangingPunct="0">
              <a:lnSpc>
                <a:spcPct val="97000"/>
              </a:lnSpc>
              <a:spcBef>
                <a:spcPct val="0"/>
              </a:spcBef>
              <a:spcAft>
                <a:spcPts val="288"/>
              </a:spcAft>
              <a:buClr>
                <a:srgbClr val="FFFFFF"/>
              </a:buClr>
              <a:buSzPct val="45000"/>
              <a:buFont typeface="StarSymbol" charset="0"/>
              <a:buChar char="●"/>
              <a:tabLst>
                <a:tab pos="723900" algn="l"/>
                <a:tab pos="1447800" algn="l"/>
                <a:tab pos="2171700" algn="l"/>
                <a:tab pos="2895600" algn="l"/>
                <a:tab pos="3619500" algn="l"/>
              </a:tabLst>
              <a:defRPr sz="2000">
                <a:solidFill>
                  <a:srgbClr val="FFFFFF"/>
                </a:solidFill>
                <a:latin typeface="Times New Roman" panose="02020603050405020304" pitchFamily="18" charset="0"/>
                <a:ea typeface="Gothic" charset="0"/>
                <a:cs typeface="Gothic" charset="0"/>
              </a:defRPr>
            </a:lvl8pPr>
            <a:lvl9pPr marL="3886200" indent="-228600" eaLnBrk="0" fontAlgn="base" hangingPunct="0">
              <a:lnSpc>
                <a:spcPct val="97000"/>
              </a:lnSpc>
              <a:spcBef>
                <a:spcPct val="0"/>
              </a:spcBef>
              <a:spcAft>
                <a:spcPts val="288"/>
              </a:spcAft>
              <a:buClr>
                <a:srgbClr val="FFFFFF"/>
              </a:buClr>
              <a:buSzPct val="45000"/>
              <a:buFont typeface="StarSymbol" charset="0"/>
              <a:buChar char="●"/>
              <a:tabLst>
                <a:tab pos="723900" algn="l"/>
                <a:tab pos="1447800" algn="l"/>
                <a:tab pos="2171700" algn="l"/>
                <a:tab pos="2895600" algn="l"/>
                <a:tab pos="3619500" algn="l"/>
              </a:tabLst>
              <a:defRPr sz="2000">
                <a:solidFill>
                  <a:srgbClr val="FFFFFF"/>
                </a:solidFill>
                <a:latin typeface="Times New Roman" panose="02020603050405020304" pitchFamily="18" charset="0"/>
                <a:ea typeface="Gothic" charset="0"/>
                <a:cs typeface="Gothic" charset="0"/>
              </a:defRPr>
            </a:lvl9pPr>
          </a:lstStyle>
          <a:p>
            <a:pPr marL="0" marR="0" lvl="0" indent="0" algn="l" defTabSz="914400" rtl="0" eaLnBrk="1" fontAlgn="base" latinLnBrk="0" hangingPunct="0">
              <a:lnSpc>
                <a:spcPct val="97000"/>
              </a:lnSpc>
              <a:spcBef>
                <a:spcPct val="0"/>
              </a:spcBef>
              <a:spcAft>
                <a:spcPct val="0"/>
              </a:spcAft>
              <a:buClr>
                <a:srgbClr val="FFFFFF"/>
              </a:buClr>
              <a:buSzPct val="45000"/>
              <a:buFont typeface="Arial" panose="020B0604020202020204" pitchFamily="34" charset="0"/>
              <a:buNone/>
              <a:tabLst>
                <a:tab pos="723900" algn="l"/>
                <a:tab pos="1447800" algn="l"/>
                <a:tab pos="2171700" algn="l"/>
                <a:tab pos="2895600" algn="l"/>
                <a:tab pos="3619500" algn="l"/>
              </a:tabLst>
              <a:defRPr/>
            </a:pPr>
            <a:r>
              <a:rPr kumimoji="0" lang="en-GB" altLang="fi-FI" sz="817" b="1" i="0" u="none" strike="noStrike" kern="1200" cap="none" spc="0" normalizeH="0" baseline="0" noProof="0" dirty="0" err="1">
                <a:ln>
                  <a:noFill/>
                </a:ln>
                <a:solidFill>
                  <a:srgbClr val="000000"/>
                </a:solidFill>
                <a:effectLst/>
                <a:uLnTx/>
                <a:uFillTx/>
                <a:latin typeface="Arial" panose="020B0604020202020204" pitchFamily="34" charset="0"/>
              </a:rPr>
              <a:t>Ensrud</a:t>
            </a:r>
            <a:r>
              <a:rPr kumimoji="0" lang="en-GB" altLang="fi-FI" sz="817" b="1" i="0" u="none" strike="noStrike" kern="1200" cap="none" spc="0" normalizeH="0" baseline="0" noProof="0" dirty="0">
                <a:ln>
                  <a:noFill/>
                </a:ln>
                <a:solidFill>
                  <a:srgbClr val="000000"/>
                </a:solidFill>
                <a:effectLst/>
                <a:uLnTx/>
                <a:uFillTx/>
                <a:latin typeface="Arial" panose="020B0604020202020204" pitchFamily="34" charset="0"/>
              </a:rPr>
              <a:t> KE, </a:t>
            </a:r>
            <a:r>
              <a:rPr kumimoji="0" lang="en-GB" altLang="fi-FI" sz="817" b="1" i="0" u="none" strike="noStrike" kern="1200" cap="none" spc="0" normalizeH="0" baseline="0" noProof="0" dirty="0" err="1">
                <a:ln>
                  <a:noFill/>
                </a:ln>
                <a:solidFill>
                  <a:srgbClr val="000000"/>
                </a:solidFill>
                <a:effectLst/>
                <a:uLnTx/>
                <a:uFillTx/>
                <a:latin typeface="Arial" panose="020B0604020202020204" pitchFamily="34" charset="0"/>
              </a:rPr>
              <a:t>Schousboe</a:t>
            </a:r>
            <a:r>
              <a:rPr kumimoji="0" lang="en-GB" altLang="fi-FI" sz="817" b="1" i="0" u="none" strike="noStrike" kern="1200" cap="none" spc="0" normalizeH="0" baseline="0" noProof="0" dirty="0">
                <a:ln>
                  <a:noFill/>
                </a:ln>
                <a:solidFill>
                  <a:srgbClr val="000000"/>
                </a:solidFill>
                <a:effectLst/>
                <a:uLnTx/>
                <a:uFillTx/>
                <a:latin typeface="Arial" panose="020B0604020202020204" pitchFamily="34" charset="0"/>
              </a:rPr>
              <a:t> JT. N </a:t>
            </a:r>
            <a:r>
              <a:rPr kumimoji="0" lang="en-GB" altLang="fi-FI" sz="817" b="1" i="0" u="none" strike="noStrike" kern="1200" cap="none" spc="0" normalizeH="0" baseline="0" noProof="0" dirty="0" err="1">
                <a:ln>
                  <a:noFill/>
                </a:ln>
                <a:solidFill>
                  <a:srgbClr val="000000"/>
                </a:solidFill>
                <a:effectLst/>
                <a:uLnTx/>
                <a:uFillTx/>
                <a:latin typeface="Arial" panose="020B0604020202020204" pitchFamily="34" charset="0"/>
              </a:rPr>
              <a:t>Engl</a:t>
            </a:r>
            <a:r>
              <a:rPr kumimoji="0" lang="en-GB" altLang="fi-FI" sz="817" b="1" i="0" u="none" strike="noStrike" kern="1200" cap="none" spc="0" normalizeH="0" baseline="0" noProof="0" dirty="0">
                <a:ln>
                  <a:noFill/>
                </a:ln>
                <a:solidFill>
                  <a:srgbClr val="000000"/>
                </a:solidFill>
                <a:effectLst/>
                <a:uLnTx/>
                <a:uFillTx/>
                <a:latin typeface="Arial" panose="020B0604020202020204" pitchFamily="34" charset="0"/>
              </a:rPr>
              <a:t> J Med 2011;364:1634-1642</a:t>
            </a:r>
          </a:p>
        </p:txBody>
      </p:sp>
      <p:pic>
        <p:nvPicPr>
          <p:cNvPr id="7173" name="Picture 5" descr="Imag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9145" y="1739779"/>
            <a:ext cx="3813451" cy="40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262135"/>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FRAME Template">
  <a:themeElements>
    <a:clrScheme name="UCB ROMO 2">
      <a:dk1>
        <a:srgbClr val="636363"/>
      </a:dk1>
      <a:lt1>
        <a:srgbClr val="FFFFFF"/>
      </a:lt1>
      <a:dk2>
        <a:srgbClr val="354B96"/>
      </a:dk2>
      <a:lt2>
        <a:srgbClr val="ECECEC"/>
      </a:lt2>
      <a:accent1>
        <a:srgbClr val="354B96"/>
      </a:accent1>
      <a:accent2>
        <a:srgbClr val="BC204B"/>
      </a:accent2>
      <a:accent3>
        <a:srgbClr val="5E366E"/>
      </a:accent3>
      <a:accent4>
        <a:srgbClr val="EE8000"/>
      </a:accent4>
      <a:accent5>
        <a:srgbClr val="4DACCF"/>
      </a:accent5>
      <a:accent6>
        <a:srgbClr val="97BB3A"/>
      </a:accent6>
      <a:hlink>
        <a:srgbClr val="4771B4"/>
      </a:hlink>
      <a:folHlink>
        <a:srgbClr val="001489"/>
      </a:folHlink>
    </a:clrScheme>
    <a:fontScheme name="Amgen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Amgen Powerpoint Template 1">
        <a:dk1>
          <a:srgbClr val="000000"/>
        </a:dk1>
        <a:lt1>
          <a:srgbClr val="FFFFFF"/>
        </a:lt1>
        <a:dk2>
          <a:srgbClr val="000000"/>
        </a:dk2>
        <a:lt2>
          <a:srgbClr val="777777"/>
        </a:lt2>
        <a:accent1>
          <a:srgbClr val="0063C3"/>
        </a:accent1>
        <a:accent2>
          <a:srgbClr val="FCC30C"/>
        </a:accent2>
        <a:accent3>
          <a:srgbClr val="FFFFFF"/>
        </a:accent3>
        <a:accent4>
          <a:srgbClr val="000000"/>
        </a:accent4>
        <a:accent5>
          <a:srgbClr val="AAB7DE"/>
        </a:accent5>
        <a:accent6>
          <a:srgbClr val="E4B00A"/>
        </a:accent6>
        <a:hlink>
          <a:srgbClr val="42865C"/>
        </a:hlink>
        <a:folHlink>
          <a:srgbClr val="C0362C"/>
        </a:folHlink>
      </a:clrScheme>
      <a:clrMap bg1="lt1" tx1="dk1" bg2="lt2" tx2="dk2" accent1="accent1" accent2="accent2" accent3="accent3" accent4="accent4" accent5="accent5" accent6="accent6" hlink="hlink" folHlink="folHlink"/>
    </a:extraClrScheme>
    <a:extraClrScheme>
      <a:clrScheme name="Amgen Powerpoint Template 2">
        <a:dk1>
          <a:srgbClr val="000000"/>
        </a:dk1>
        <a:lt1>
          <a:srgbClr val="FFFFFF"/>
        </a:lt1>
        <a:dk2>
          <a:srgbClr val="000000"/>
        </a:dk2>
        <a:lt2>
          <a:srgbClr val="777777"/>
        </a:lt2>
        <a:accent1>
          <a:srgbClr val="007CC2"/>
        </a:accent1>
        <a:accent2>
          <a:srgbClr val="FCC30C"/>
        </a:accent2>
        <a:accent3>
          <a:srgbClr val="FFFFFF"/>
        </a:accent3>
        <a:accent4>
          <a:srgbClr val="000000"/>
        </a:accent4>
        <a:accent5>
          <a:srgbClr val="AABFDD"/>
        </a:accent5>
        <a:accent6>
          <a:srgbClr val="E4B00A"/>
        </a:accent6>
        <a:hlink>
          <a:srgbClr val="42865C"/>
        </a:hlink>
        <a:folHlink>
          <a:srgbClr val="C0362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FRAME Template">
  <a:themeElements>
    <a:clrScheme name="UCB ROMO 2">
      <a:dk1>
        <a:srgbClr val="636363"/>
      </a:dk1>
      <a:lt1>
        <a:srgbClr val="FFFFFF"/>
      </a:lt1>
      <a:dk2>
        <a:srgbClr val="354B96"/>
      </a:dk2>
      <a:lt2>
        <a:srgbClr val="ECECEC"/>
      </a:lt2>
      <a:accent1>
        <a:srgbClr val="354B96"/>
      </a:accent1>
      <a:accent2>
        <a:srgbClr val="BC204B"/>
      </a:accent2>
      <a:accent3>
        <a:srgbClr val="5E366E"/>
      </a:accent3>
      <a:accent4>
        <a:srgbClr val="EE8000"/>
      </a:accent4>
      <a:accent5>
        <a:srgbClr val="4DACCF"/>
      </a:accent5>
      <a:accent6>
        <a:srgbClr val="97BB3A"/>
      </a:accent6>
      <a:hlink>
        <a:srgbClr val="4771B4"/>
      </a:hlink>
      <a:folHlink>
        <a:srgbClr val="001489"/>
      </a:folHlink>
    </a:clrScheme>
    <a:fontScheme name="Amgen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Amgen Powerpoint Template 1">
        <a:dk1>
          <a:srgbClr val="000000"/>
        </a:dk1>
        <a:lt1>
          <a:srgbClr val="FFFFFF"/>
        </a:lt1>
        <a:dk2>
          <a:srgbClr val="000000"/>
        </a:dk2>
        <a:lt2>
          <a:srgbClr val="777777"/>
        </a:lt2>
        <a:accent1>
          <a:srgbClr val="0063C3"/>
        </a:accent1>
        <a:accent2>
          <a:srgbClr val="FCC30C"/>
        </a:accent2>
        <a:accent3>
          <a:srgbClr val="FFFFFF"/>
        </a:accent3>
        <a:accent4>
          <a:srgbClr val="000000"/>
        </a:accent4>
        <a:accent5>
          <a:srgbClr val="AAB7DE"/>
        </a:accent5>
        <a:accent6>
          <a:srgbClr val="E4B00A"/>
        </a:accent6>
        <a:hlink>
          <a:srgbClr val="42865C"/>
        </a:hlink>
        <a:folHlink>
          <a:srgbClr val="C0362C"/>
        </a:folHlink>
      </a:clrScheme>
      <a:clrMap bg1="lt1" tx1="dk1" bg2="lt2" tx2="dk2" accent1="accent1" accent2="accent2" accent3="accent3" accent4="accent4" accent5="accent5" accent6="accent6" hlink="hlink" folHlink="folHlink"/>
    </a:extraClrScheme>
    <a:extraClrScheme>
      <a:clrScheme name="Amgen Powerpoint Template 2">
        <a:dk1>
          <a:srgbClr val="000000"/>
        </a:dk1>
        <a:lt1>
          <a:srgbClr val="FFFFFF"/>
        </a:lt1>
        <a:dk2>
          <a:srgbClr val="000000"/>
        </a:dk2>
        <a:lt2>
          <a:srgbClr val="777777"/>
        </a:lt2>
        <a:accent1>
          <a:srgbClr val="007CC2"/>
        </a:accent1>
        <a:accent2>
          <a:srgbClr val="FCC30C"/>
        </a:accent2>
        <a:accent3>
          <a:srgbClr val="FFFFFF"/>
        </a:accent3>
        <a:accent4>
          <a:srgbClr val="000000"/>
        </a:accent4>
        <a:accent5>
          <a:srgbClr val="AABFDD"/>
        </a:accent5>
        <a:accent6>
          <a:srgbClr val="E4B00A"/>
        </a:accent6>
        <a:hlink>
          <a:srgbClr val="42865C"/>
        </a:hlink>
        <a:folHlink>
          <a:srgbClr val="C0362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äijät-Sote 2021">
  <a:themeElements>
    <a:clrScheme name="Päijät-Sote">
      <a:dk1>
        <a:srgbClr val="000000"/>
      </a:dk1>
      <a:lt1>
        <a:srgbClr val="FFFFFF"/>
      </a:lt1>
      <a:dk2>
        <a:srgbClr val="394B85"/>
      </a:dk2>
      <a:lt2>
        <a:srgbClr val="FFFFFF"/>
      </a:lt2>
      <a:accent1>
        <a:srgbClr val="394B85"/>
      </a:accent1>
      <a:accent2>
        <a:srgbClr val="3E77BC"/>
      </a:accent2>
      <a:accent3>
        <a:srgbClr val="739CD2"/>
      </a:accent3>
      <a:accent4>
        <a:srgbClr val="F04D4C"/>
      </a:accent4>
      <a:accent5>
        <a:srgbClr val="B292C3"/>
      </a:accent5>
      <a:accent6>
        <a:srgbClr val="FFE62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762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aijät-Sote esityspohja mallikuvilla.potx" id="{45F3094F-68BA-4352-BAC9-0C9926577C97}" vid="{FD2CFBD2-7EB9-4721-AF9A-F9226600ED64}"/>
    </a:ext>
  </a:extLst>
</a:theme>
</file>

<file path=ppt/theme/theme3.xml><?xml version="1.0" encoding="utf-8"?>
<a:theme xmlns:a="http://schemas.openxmlformats.org/drawingml/2006/main" name="KH-mallipohja-2013022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uentomateriaalin pohja 2014" id="{E9F003D8-65BA-4979-8BE7-B2040DA59041}" vid="{C3F89A28-77B5-4F28-BA2B-4B948893A079}"/>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erusta">
  <a:themeElements>
    <a:clrScheme name="Perusta">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Perusta">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erusta">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6.xml><?xml version="1.0" encoding="utf-8"?>
<a:theme xmlns:a="http://schemas.openxmlformats.org/drawingml/2006/main" name="Pohja A">
  <a:themeElements>
    <a:clrScheme name="Pohja A">
      <a:dk1>
        <a:srgbClr val="000000"/>
      </a:dk1>
      <a:lt1>
        <a:srgbClr val="FFFFFF"/>
      </a:lt1>
      <a:dk2>
        <a:srgbClr val="A7A7A7"/>
      </a:dk2>
      <a:lt2>
        <a:srgbClr val="535353"/>
      </a:lt2>
      <a:accent1>
        <a:srgbClr val="094592"/>
      </a:accent1>
      <a:accent2>
        <a:srgbClr val="117C9F"/>
      </a:accent2>
      <a:accent3>
        <a:srgbClr val="B7DFEB"/>
      </a:accent3>
      <a:accent4>
        <a:srgbClr val="06275C"/>
      </a:accent4>
      <a:accent5>
        <a:srgbClr val="436CAF"/>
      </a:accent5>
      <a:accent6>
        <a:srgbClr val="DEDEDB"/>
      </a:accent6>
      <a:hlink>
        <a:srgbClr val="0000FF"/>
      </a:hlink>
      <a:folHlink>
        <a:srgbClr val="FF00FF"/>
      </a:folHlink>
    </a:clrScheme>
    <a:fontScheme name="Pohja A">
      <a:majorFont>
        <a:latin typeface="Calibri"/>
        <a:ea typeface="Calibri"/>
        <a:cs typeface="Calibri"/>
      </a:majorFont>
      <a:minorFont>
        <a:latin typeface="Helvetica"/>
        <a:ea typeface="Helvetica"/>
        <a:cs typeface="Helvetica"/>
      </a:minorFont>
    </a:fontScheme>
    <a:fmtScheme name="Pohja 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3_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KH-mallipohja-2013022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uentomateriaalin pohja 2014" id="{E9F003D8-65BA-4979-8BE7-B2040DA59041}" vid="{C3F89A28-77B5-4F28-BA2B-4B948893A079}"/>
    </a:ext>
  </a:extLst>
</a:theme>
</file>

<file path=ppt/theme/theme9.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entomateriaalin pohja 2014" id="{E9F003D8-65BA-4979-8BE7-B2040DA59041}" vid="{5BED6465-51A6-45E6-9D7E-7E3F948861EF}"/>
    </a:ext>
  </a:extLst>
</a:theme>
</file>

<file path=ppt/theme/themeOverride1.xml><?xml version="1.0" encoding="utf-8"?>
<a:themeOverride xmlns:a="http://schemas.openxmlformats.org/drawingml/2006/main">
  <a:clrScheme name="Custom 3">
    <a:dk1>
      <a:srgbClr val="000000"/>
    </a:dk1>
    <a:lt1>
      <a:srgbClr val="FFFFFF"/>
    </a:lt1>
    <a:dk2>
      <a:srgbClr val="000000"/>
    </a:dk2>
    <a:lt2>
      <a:srgbClr val="777777"/>
    </a:lt2>
    <a:accent1>
      <a:srgbClr val="006FAC"/>
    </a:accent1>
    <a:accent2>
      <a:srgbClr val="FCC30C"/>
    </a:accent2>
    <a:accent3>
      <a:srgbClr val="9F1212"/>
    </a:accent3>
    <a:accent4>
      <a:srgbClr val="000000"/>
    </a:accent4>
    <a:accent5>
      <a:srgbClr val="AAB7DE"/>
    </a:accent5>
    <a:accent6>
      <a:srgbClr val="E4B00A"/>
    </a:accent6>
    <a:hlink>
      <a:srgbClr val="42865C"/>
    </a:hlink>
    <a:folHlink>
      <a:srgbClr val="42865C"/>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3">
    <a:dk1>
      <a:srgbClr val="000000"/>
    </a:dk1>
    <a:lt1>
      <a:srgbClr val="FFFFFF"/>
    </a:lt1>
    <a:dk2>
      <a:srgbClr val="000000"/>
    </a:dk2>
    <a:lt2>
      <a:srgbClr val="777777"/>
    </a:lt2>
    <a:accent1>
      <a:srgbClr val="006FAC"/>
    </a:accent1>
    <a:accent2>
      <a:srgbClr val="FCC30C"/>
    </a:accent2>
    <a:accent3>
      <a:srgbClr val="9F1212"/>
    </a:accent3>
    <a:accent4>
      <a:srgbClr val="000000"/>
    </a:accent4>
    <a:accent5>
      <a:srgbClr val="AAB7DE"/>
    </a:accent5>
    <a:accent6>
      <a:srgbClr val="E4B00A"/>
    </a:accent6>
    <a:hlink>
      <a:srgbClr val="42865C"/>
    </a:hlink>
    <a:folHlink>
      <a:srgbClr val="42865C"/>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3">
    <a:dk1>
      <a:srgbClr val="000000"/>
    </a:dk1>
    <a:lt1>
      <a:srgbClr val="FFFFFF"/>
    </a:lt1>
    <a:dk2>
      <a:srgbClr val="000000"/>
    </a:dk2>
    <a:lt2>
      <a:srgbClr val="777777"/>
    </a:lt2>
    <a:accent1>
      <a:srgbClr val="006FAC"/>
    </a:accent1>
    <a:accent2>
      <a:srgbClr val="FCC30C"/>
    </a:accent2>
    <a:accent3>
      <a:srgbClr val="9F1212"/>
    </a:accent3>
    <a:accent4>
      <a:srgbClr val="000000"/>
    </a:accent4>
    <a:accent5>
      <a:srgbClr val="AAB7DE"/>
    </a:accent5>
    <a:accent6>
      <a:srgbClr val="E4B00A"/>
    </a:accent6>
    <a:hlink>
      <a:srgbClr val="42865C"/>
    </a:hlink>
    <a:folHlink>
      <a:srgbClr val="42865C"/>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3">
    <a:dk1>
      <a:srgbClr val="000000"/>
    </a:dk1>
    <a:lt1>
      <a:srgbClr val="FFFFFF"/>
    </a:lt1>
    <a:dk2>
      <a:srgbClr val="000000"/>
    </a:dk2>
    <a:lt2>
      <a:srgbClr val="777777"/>
    </a:lt2>
    <a:accent1>
      <a:srgbClr val="006FAC"/>
    </a:accent1>
    <a:accent2>
      <a:srgbClr val="FCC30C"/>
    </a:accent2>
    <a:accent3>
      <a:srgbClr val="9F1212"/>
    </a:accent3>
    <a:accent4>
      <a:srgbClr val="000000"/>
    </a:accent4>
    <a:accent5>
      <a:srgbClr val="AAB7DE"/>
    </a:accent5>
    <a:accent6>
      <a:srgbClr val="E4B00A"/>
    </a:accent6>
    <a:hlink>
      <a:srgbClr val="42865C"/>
    </a:hlink>
    <a:folHlink>
      <a:srgbClr val="42865C"/>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748</TotalTime>
  <Words>3712</Words>
  <Application>Microsoft Office PowerPoint</Application>
  <PresentationFormat>Laajakuva</PresentationFormat>
  <Paragraphs>555</Paragraphs>
  <Slides>42</Slides>
  <Notes>25</Notes>
  <HiddenSlides>0</HiddenSlides>
  <MMClips>0</MMClips>
  <ScaleCrop>false</ScaleCrop>
  <HeadingPairs>
    <vt:vector size="8" baseType="variant">
      <vt:variant>
        <vt:lpstr>Käytetyt fontit</vt:lpstr>
      </vt:variant>
      <vt:variant>
        <vt:i4>17</vt:i4>
      </vt:variant>
      <vt:variant>
        <vt:lpstr>Teema</vt:lpstr>
      </vt:variant>
      <vt:variant>
        <vt:i4>12</vt:i4>
      </vt:variant>
      <vt:variant>
        <vt:lpstr>Upotetut OLE-palvelimet</vt:lpstr>
      </vt:variant>
      <vt:variant>
        <vt:i4>1</vt:i4>
      </vt:variant>
      <vt:variant>
        <vt:lpstr>Dian otsikot</vt:lpstr>
      </vt:variant>
      <vt:variant>
        <vt:i4>42</vt:i4>
      </vt:variant>
    </vt:vector>
  </HeadingPairs>
  <TitlesOfParts>
    <vt:vector size="72" baseType="lpstr">
      <vt:lpstr>ＭＳ Ｐゴシック</vt:lpstr>
      <vt:lpstr>ＭＳ Ｐゴシック</vt:lpstr>
      <vt:lpstr>Arial</vt:lpstr>
      <vt:lpstr>Arial Narrow</vt:lpstr>
      <vt:lpstr>Calibri</vt:lpstr>
      <vt:lpstr>Calibri Light</vt:lpstr>
      <vt:lpstr>Comic Sans MS</vt:lpstr>
      <vt:lpstr>Corbel</vt:lpstr>
      <vt:lpstr>Helvetica</vt:lpstr>
      <vt:lpstr>Lucida Sans</vt:lpstr>
      <vt:lpstr>Lucida Sans Unicode</vt:lpstr>
      <vt:lpstr>Noto Sans</vt:lpstr>
      <vt:lpstr>Optima LT Std</vt:lpstr>
      <vt:lpstr>StarSymbol</vt:lpstr>
      <vt:lpstr>System Font Regular</vt:lpstr>
      <vt:lpstr>Wingdings</vt:lpstr>
      <vt:lpstr>ヒラギノ角ゴ Pro W3</vt:lpstr>
      <vt:lpstr>Office-teema</vt:lpstr>
      <vt:lpstr>Päijät-Sote 2021</vt:lpstr>
      <vt:lpstr>KH-mallipohja-20130228</vt:lpstr>
      <vt:lpstr>1_Office Theme</vt:lpstr>
      <vt:lpstr>Perusta</vt:lpstr>
      <vt:lpstr>Pohja A</vt:lpstr>
      <vt:lpstr>3_Office-teema</vt:lpstr>
      <vt:lpstr>1_KH-mallipohja-20130228</vt:lpstr>
      <vt:lpstr>Mukautettu suunnittelumalli</vt:lpstr>
      <vt:lpstr>2_Office-teema</vt:lpstr>
      <vt:lpstr>10_FRAME Template</vt:lpstr>
      <vt:lpstr>11_FRAME Template</vt:lpstr>
      <vt:lpstr>Image</vt:lpstr>
      <vt:lpstr>Osteoporoosin lääkehoito Heinola  11.06.2025</vt:lpstr>
      <vt:lpstr>Viitekehys</vt:lpstr>
      <vt:lpstr>Miksi luustoa pitäisi hoitaa (joskus) lääkkeillä  ?</vt:lpstr>
      <vt:lpstr>PowerPoint-esitys</vt:lpstr>
      <vt:lpstr>Osteoporoosi ja kustannukset</vt:lpstr>
      <vt:lpstr>PowerPoint-esitys</vt:lpstr>
      <vt:lpstr>Mikä on ”vaikea osteoporoosi” ?</vt:lpstr>
      <vt:lpstr>PowerPoint-esitys</vt:lpstr>
      <vt:lpstr>PowerPoint-esitys</vt:lpstr>
      <vt:lpstr>PowerPoint-esitys</vt:lpstr>
      <vt:lpstr>PowerPoint-esitys</vt:lpstr>
      <vt:lpstr>PowerPoint-esitys</vt:lpstr>
      <vt:lpstr>PowerPoint-esitys</vt:lpstr>
      <vt:lpstr>PowerPoint-esitys</vt:lpstr>
      <vt:lpstr>Luulääkkeistä </vt:lpstr>
      <vt:lpstr>Bisfosfonaatit</vt:lpstr>
      <vt:lpstr>PowerPoint-esitys</vt:lpstr>
      <vt:lpstr>PowerPoint-esitys</vt:lpstr>
      <vt:lpstr>PowerPoint-esitys</vt:lpstr>
      <vt:lpstr>Denosumabi (Prolia®)</vt:lpstr>
      <vt:lpstr>PowerPoint-esitys</vt:lpstr>
      <vt:lpstr>PowerPoint-esitys</vt:lpstr>
      <vt:lpstr>Milloin lääkehoito ?</vt:lpstr>
      <vt:lpstr>PowerPoint-esitys</vt:lpstr>
      <vt:lpstr>PowerPoint-esitys</vt:lpstr>
      <vt:lpstr>PowerPoint-esitys</vt:lpstr>
      <vt:lpstr>Osteoporoosin (antiresorptiivisen) hoidon harvinaiset haitat: reiden atyyppinen murtuma ja leukaluun osteonekroosi</vt:lpstr>
      <vt:lpstr>Miten haitat estetään ? ONJ ja reiden atyyppinen murtuma</vt:lpstr>
      <vt:lpstr>   Kuinka pitkään lääkkein hoidetaan ?  Lääkehoidon lopetus on osa lääkkeen farmakologiaa - kun aloitetaan  hoito, suunnitelma kuinka pitkään hoidetaan ja miten seurataan ?</vt:lpstr>
      <vt:lpstr>PowerPoint-esitys</vt:lpstr>
      <vt:lpstr>Entä denosumabi ?</vt:lpstr>
      <vt:lpstr>Liittyykö denosumabihoidon lopetukseen  (nikama)murtumariski ?</vt:lpstr>
      <vt:lpstr>Denosumabi</vt:lpstr>
      <vt:lpstr>Luun muodostusta lisäävä teriparatidi</vt:lpstr>
      <vt:lpstr>Uusin tulokas romotsumabi (Evenity®)</vt:lpstr>
      <vt:lpstr>Romosotsumabi -&gt; kaksitahoinen vaikutus:  luun muodostus lisääntyy ja luun hajotus vähenee</vt:lpstr>
      <vt:lpstr>FRAME: Lähtötilanteen potilastiedot FRAME-tutkimuksessa ja sen jatkotutkimuksessa </vt:lpstr>
      <vt:lpstr>FRAME: Uusien nikamamurtumien ilmaantuminen 12, 24 ja 36 kuukauden aikana</vt:lpstr>
      <vt:lpstr>FRAME: Lannerangan, lonkan ja reisiluun kaulan luun mineraalitiheyden muutos lähtötilanteesta 36 kuukauden aikana</vt:lpstr>
      <vt:lpstr>3079 Romosotsumabi</vt:lpstr>
      <vt:lpstr>Luulääkehoidon kesto </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Niskanen Leo</dc:creator>
  <cp:lastModifiedBy>Olli Simonen</cp:lastModifiedBy>
  <cp:revision>65</cp:revision>
  <dcterms:created xsi:type="dcterms:W3CDTF">2021-09-29T08:52:08Z</dcterms:created>
  <dcterms:modified xsi:type="dcterms:W3CDTF">2025-06-10T17:04:34Z</dcterms:modified>
</cp:coreProperties>
</file>