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3" r:id="rId5"/>
    <p:sldId id="276" r:id="rId6"/>
    <p:sldId id="287" r:id="rId7"/>
    <p:sldId id="285" r:id="rId8"/>
    <p:sldId id="284" r:id="rId9"/>
    <p:sldId id="264" r:id="rId10"/>
    <p:sldId id="281" r:id="rId11"/>
    <p:sldId id="282" r:id="rId12"/>
    <p:sldId id="268" r:id="rId13"/>
    <p:sldId id="267" r:id="rId14"/>
    <p:sldId id="266" r:id="rId15"/>
    <p:sldId id="270" r:id="rId16"/>
    <p:sldId id="269" r:id="rId17"/>
    <p:sldId id="275" r:id="rId18"/>
    <p:sldId id="272" r:id="rId19"/>
    <p:sldId id="273" r:id="rId20"/>
    <p:sldId id="274" r:id="rId21"/>
    <p:sldId id="277" r:id="rId22"/>
    <p:sldId id="278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84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82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65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27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08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48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67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87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04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6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9E14-3BAC-4B2F-9B11-204C220A8290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EC9A0A-88DA-4DE9-8053-7BDE9EE90919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05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ncbi.nlm.nih.gov/core/lw/2.0/html/tileshop_pmc/tileshop_pmc_inline.html?title=Click%20on%20image%20to%20zoom&amp;p=PMC3&amp;id=3417039_nihms372203f1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1E701E-2973-5780-1233-85B2E0E6C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027" y="802298"/>
            <a:ext cx="9389826" cy="288433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i-FI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Kortisonilääkityksen käyttöön liittyvä osteoporoosi-</a:t>
            </a:r>
            <a:r>
              <a:rPr lang="fi-FI" sz="36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 murtuma</a:t>
            </a:r>
            <a:r>
              <a:rPr lang="fi-FI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vaara ja sen ehkäisy (Kortisoniporoosi)</a:t>
            </a:r>
            <a:br>
              <a:rPr lang="fi-FI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36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CB6062-6C83-CE2A-1B27-E4A702CC9B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2800" b="1" cap="none" dirty="0"/>
              <a:t>Olli Simonen, erikoislääkäri</a:t>
            </a:r>
          </a:p>
          <a:p>
            <a:r>
              <a:rPr lang="fi-FI" sz="2800" b="1" cap="none" dirty="0"/>
              <a:t>Heinola 12.6.2025 </a:t>
            </a:r>
          </a:p>
        </p:txBody>
      </p:sp>
    </p:spTree>
    <p:extLst>
      <p:ext uri="{BB962C8B-B14F-4D97-AF65-F5344CB8AC3E}">
        <p14:creationId xmlns:p14="http://schemas.microsoft.com/office/powerpoint/2010/main" val="237940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Figure 1">
            <a:hlinkClick r:id="rId2" tgtFrame="&quot;_blank&quot;"/>
            <a:extLst>
              <a:ext uri="{FF2B5EF4-FFF2-40B4-BE49-F238E27FC236}">
                <a16:creationId xmlns:a16="http://schemas.microsoft.com/office/drawing/2014/main" id="{6E82598D-3B87-5395-B226-5D2AC6ADC4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322"/>
            <a:ext cx="12192000" cy="59841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9738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1973D-B8B6-FE36-CC6E-F7D2A0CCE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 err="1"/>
              <a:t>Glukokortikoidihoito</a:t>
            </a:r>
            <a:r>
              <a:rPr lang="fi-FI" cap="none" dirty="0"/>
              <a:t> vaikuttaa kielteisesti myös lihaksiin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D7718A-20AD-50F6-6497-1D3109CC7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Lihaskatoa havaittavissa lonkka-lantioseudussa ja hartioissa viikon sisällä hoidon aloittamisesta </a:t>
            </a:r>
          </a:p>
          <a:p>
            <a:r>
              <a:rPr lang="fi-FI" sz="2800" dirty="0"/>
              <a:t>Lihasvoima vähenee</a:t>
            </a:r>
          </a:p>
          <a:p>
            <a:r>
              <a:rPr lang="fi-FI" sz="2800" dirty="0"/>
              <a:t>Kaatumis- ja murtumavaara kasvaa</a:t>
            </a:r>
          </a:p>
        </p:txBody>
      </p:sp>
    </p:spTree>
    <p:extLst>
      <p:ext uri="{BB962C8B-B14F-4D97-AF65-F5344CB8AC3E}">
        <p14:creationId xmlns:p14="http://schemas.microsoft.com/office/powerpoint/2010/main" val="2944576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5C4470-7FC3-3502-4189-9D5582D19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cap="none" dirty="0"/>
              <a:t>Pitkäaikaiset </a:t>
            </a:r>
            <a:r>
              <a:rPr lang="fi-FI" cap="none" dirty="0" err="1"/>
              <a:t>glukokortikoidihoidon</a:t>
            </a:r>
            <a:r>
              <a:rPr lang="fi-FI" cap="none" dirty="0"/>
              <a:t> muita vaikutuksia elimistössä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82C901-0D57-17F3-288A-FB83B39D9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3200" dirty="0"/>
              <a:t>Heikentävät sukupuolihormonipitoisuuksia elimistössä</a:t>
            </a:r>
          </a:p>
          <a:p>
            <a:r>
              <a:rPr lang="fi-FI" sz="3200" dirty="0"/>
              <a:t>Proteiinien valmistus lihaksissa vähenee </a:t>
            </a:r>
          </a:p>
          <a:p>
            <a:r>
              <a:rPr lang="fi-FI" sz="3200" dirty="0"/>
              <a:t>Aminohappoja vapautuu lihaksista energian tuotantoon maksassa</a:t>
            </a:r>
          </a:p>
          <a:p>
            <a:r>
              <a:rPr lang="fi-FI" sz="3200" dirty="0"/>
              <a:t>Diabeteksen puhkeamisen vaara lisääntyy</a:t>
            </a:r>
          </a:p>
          <a:p>
            <a:r>
              <a:rPr lang="fi-FI" sz="3200" dirty="0"/>
              <a:t>Euforia, unihäiriöt, psykoosi </a:t>
            </a:r>
            <a:r>
              <a:rPr lang="fi-FI" sz="3200" dirty="0">
                <a:solidFill>
                  <a:srgbClr val="FF0000"/>
                </a:solidFill>
              </a:rPr>
              <a:t>erittäin</a:t>
            </a:r>
            <a:r>
              <a:rPr lang="fi-FI" sz="3200" dirty="0"/>
              <a:t> suurilla annoksilla </a:t>
            </a:r>
          </a:p>
        </p:txBody>
      </p:sp>
    </p:spTree>
    <p:extLst>
      <p:ext uri="{BB962C8B-B14F-4D97-AF65-F5344CB8AC3E}">
        <p14:creationId xmlns:p14="http://schemas.microsoft.com/office/powerpoint/2010/main" val="3035718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5C4470-7FC3-3502-4189-9D5582D19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 err="1"/>
              <a:t>Glukokortikoidihoito</a:t>
            </a:r>
            <a:r>
              <a:rPr lang="fi-FI" cap="none" dirty="0"/>
              <a:t> altistaa hoidettavan henkilön luuston osteoporoosille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82C901-0D57-17F3-288A-FB83B39D9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/>
              <a:t>Luun rakentajasolujen toiminta hidastuu</a:t>
            </a:r>
          </a:p>
          <a:p>
            <a:r>
              <a:rPr lang="fi-FI" sz="2800" dirty="0"/>
              <a:t>Luun hajottajasolujen toiminta lisääntyy</a:t>
            </a:r>
          </a:p>
          <a:p>
            <a:r>
              <a:rPr lang="fi-FI" sz="2800" dirty="0"/>
              <a:t>Sukupuolihormonipitoisuudet pienenevät</a:t>
            </a:r>
          </a:p>
          <a:p>
            <a:endParaRPr lang="fi-FI" sz="2800" dirty="0"/>
          </a:p>
          <a:p>
            <a:r>
              <a:rPr lang="fi-FI" sz="2800" cap="none" dirty="0"/>
              <a:t>Lapsilla </a:t>
            </a:r>
            <a:r>
              <a:rPr lang="fi-FI" sz="2800" cap="none" dirty="0" err="1"/>
              <a:t>glukokortikoidit</a:t>
            </a:r>
            <a:r>
              <a:rPr lang="fi-FI" sz="2800" cap="none" dirty="0"/>
              <a:t> hidastavat kasvua (vaikutus näkyy jo kuuden viikon pituisen hoidon aikana)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28029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668882-F9A9-0804-A5A9-A0E1C6F8E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/>
              <a:t>Murtumariski </a:t>
            </a:r>
            <a:r>
              <a:rPr lang="fi-FI" cap="none" dirty="0" err="1"/>
              <a:t>glukokortikoidihoidon</a:t>
            </a:r>
            <a:r>
              <a:rPr lang="fi-FI" cap="none" dirty="0"/>
              <a:t> aikana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1FC3CA-13E0-4400-DE8E-4398FC4F0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 dirty="0"/>
              <a:t>Vuosittain murtumia 5,1 %:lla pitkäaikaista </a:t>
            </a:r>
            <a:r>
              <a:rPr lang="fi-FI" sz="2800" dirty="0" err="1"/>
              <a:t>glukokortikoidihoitoa</a:t>
            </a:r>
            <a:r>
              <a:rPr lang="fi-FI" sz="2800" dirty="0"/>
              <a:t> saavilla, 2,5 % äskettäin </a:t>
            </a:r>
            <a:r>
              <a:rPr lang="fi-FI" sz="2800" dirty="0" err="1"/>
              <a:t>glukokortikoidihoidon</a:t>
            </a:r>
            <a:r>
              <a:rPr lang="fi-FI" sz="2800" dirty="0"/>
              <a:t> aloittaneilla</a:t>
            </a:r>
          </a:p>
          <a:p>
            <a:endParaRPr lang="fi-FI" sz="2800" dirty="0"/>
          </a:p>
          <a:p>
            <a:r>
              <a:rPr lang="fi-FI" sz="2800" dirty="0" err="1"/>
              <a:t>Glukokortikoidihoitoa</a:t>
            </a:r>
            <a:r>
              <a:rPr lang="fi-FI" sz="2800" dirty="0"/>
              <a:t> saavilla luu murtuu </a:t>
            </a:r>
            <a:r>
              <a:rPr lang="fi-FI" sz="2800" dirty="0">
                <a:solidFill>
                  <a:srgbClr val="FF0000"/>
                </a:solidFill>
              </a:rPr>
              <a:t>suuremmalla luun tiheydellä kuin normaalisti ( murtumaraja tiheydellä -1,5 SD tai pienempi, normaalisti murtumariskiraja tiheydellä -2,5 SD tai pienempi)</a:t>
            </a:r>
          </a:p>
          <a:p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6103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E2DC8-F015-D01E-AFD1-8D1DA2986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/>
              <a:t>Luulääkettä tarvitsevat ainakin seuraavat </a:t>
            </a:r>
            <a:r>
              <a:rPr lang="fi-FI" cap="none" dirty="0" err="1"/>
              <a:t>glukokortikoidihoitoa</a:t>
            </a:r>
            <a:r>
              <a:rPr lang="fi-FI" cap="none" dirty="0"/>
              <a:t> saavat (Käypä hoito suositus 2022ä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FAE170-958E-0280-B35C-A510F02CC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/>
              <a:t>70 + vuotiaat</a:t>
            </a:r>
          </a:p>
          <a:p>
            <a:r>
              <a:rPr lang="fi-FI" sz="2800" dirty="0"/>
              <a:t>Pienienergisen murtuman aikuisiällä sairastaneet</a:t>
            </a:r>
          </a:p>
          <a:p>
            <a:r>
              <a:rPr lang="fi-FI" sz="2800" dirty="0"/>
              <a:t>Potilaat, joiden </a:t>
            </a:r>
            <a:r>
              <a:rPr lang="fi-FI" sz="2800" dirty="0" err="1"/>
              <a:t>glukokortikoidiannos</a:t>
            </a:r>
            <a:r>
              <a:rPr lang="fi-FI" sz="2800" dirty="0"/>
              <a:t> on vähintään 7,5 mg </a:t>
            </a:r>
            <a:r>
              <a:rPr lang="fi-FI" sz="2800" dirty="0" err="1"/>
              <a:t>prednisolonia</a:t>
            </a:r>
            <a:r>
              <a:rPr lang="fi-FI" sz="2800" dirty="0"/>
              <a:t> /vrk</a:t>
            </a:r>
          </a:p>
          <a:p>
            <a:r>
              <a:rPr lang="fi-FI" sz="2800" dirty="0"/>
              <a:t>Potilaat, joiden luuntiheys T-lukuna mitattuna on  pienempi kuin  - 1,5  ( </a:t>
            </a:r>
            <a:r>
              <a:rPr lang="fi-FI" sz="2800" dirty="0" err="1"/>
              <a:t>esim</a:t>
            </a:r>
            <a:r>
              <a:rPr lang="fi-FI" sz="2800" dirty="0"/>
              <a:t> - 1,8)  </a:t>
            </a:r>
          </a:p>
        </p:txBody>
      </p:sp>
    </p:spTree>
    <p:extLst>
      <p:ext uri="{BB962C8B-B14F-4D97-AF65-F5344CB8AC3E}">
        <p14:creationId xmlns:p14="http://schemas.microsoft.com/office/powerpoint/2010/main" val="673878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EEA3843B-514F-938B-EE2D-6FE08BA572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81" y="177420"/>
            <a:ext cx="10814483" cy="58685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4829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E0A407-3CA5-540F-B8C6-57FA50D36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45660"/>
            <a:ext cx="9603275" cy="1173707"/>
          </a:xfrm>
        </p:spPr>
        <p:txBody>
          <a:bodyPr>
            <a:normAutofit/>
          </a:bodyPr>
          <a:lstStyle/>
          <a:p>
            <a:r>
              <a:rPr lang="fi-FI" cap="none" dirty="0"/>
              <a:t>Lääkkeelliset </a:t>
            </a:r>
            <a:r>
              <a:rPr lang="fi-FI" cap="none" dirty="0" err="1"/>
              <a:t>glukokortikoidit</a:t>
            </a:r>
            <a:r>
              <a:rPr lang="fi-FI" cap="none" dirty="0"/>
              <a:t> ”sotkevat” ihmisen oman hydrokortisonituotannon säätelyn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5FB5EA-9B5E-FB02-7EE7-D1C27B11D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9367"/>
            <a:ext cx="12050973" cy="4472136"/>
          </a:xfrm>
        </p:spPr>
        <p:txBody>
          <a:bodyPr>
            <a:noAutofit/>
          </a:bodyPr>
          <a:lstStyle/>
          <a:p>
            <a:r>
              <a:rPr lang="fi-FI" sz="2400" dirty="0"/>
              <a:t>Oma hydrokortisonierityksen säätelyjärjestelmä (aivojen </a:t>
            </a:r>
            <a:r>
              <a:rPr lang="fi-FI" sz="2400" dirty="0" err="1"/>
              <a:t>hypothalamus</a:t>
            </a:r>
            <a:r>
              <a:rPr lang="fi-FI" sz="2400" dirty="0"/>
              <a:t>, aivolisäke) tunnistaa lääkkeelliset </a:t>
            </a:r>
            <a:r>
              <a:rPr lang="fi-FI" sz="2400" dirty="0" err="1"/>
              <a:t>glukokortikoidipitoisuudet</a:t>
            </a:r>
            <a:r>
              <a:rPr lang="fi-FI" sz="2400" dirty="0"/>
              <a:t> elimistössä ja jarruttaa/pysäyttää oman hydrokortisonituotannon.</a:t>
            </a:r>
          </a:p>
          <a:p>
            <a:r>
              <a:rPr lang="fi-FI" sz="2400" dirty="0"/>
              <a:t>Jos lääkkeellisten </a:t>
            </a:r>
            <a:r>
              <a:rPr lang="fi-FI" sz="2400" dirty="0" err="1"/>
              <a:t>glukokortikoidien</a:t>
            </a:r>
            <a:r>
              <a:rPr lang="fi-FI" sz="2400" dirty="0"/>
              <a:t> käyttö on riittävän pitkä (?) lisämunuaisen hydrokortisonia erittävä kudos lakkaa tuottamasta ja erittämästä hydrokortisonia ja pahimmillaan jopa surkastuu.</a:t>
            </a:r>
          </a:p>
          <a:p>
            <a:r>
              <a:rPr lang="fi-FI" sz="2400" b="1" dirty="0"/>
              <a:t>Siksi</a:t>
            </a:r>
            <a:r>
              <a:rPr lang="fi-FI" sz="2400" dirty="0"/>
              <a:t> </a:t>
            </a:r>
            <a:r>
              <a:rPr lang="fi-FI" sz="2400" dirty="0" err="1"/>
              <a:t>glukokortikoidien</a:t>
            </a:r>
            <a:r>
              <a:rPr lang="fi-FI" sz="2400" dirty="0"/>
              <a:t> lääkkeellinen käyttö pitää lopettaa vähitellen lääkeannosta hitaasti pienentäen, jolloin oman hydrokortisonierityksen säätelyjärjestelmä toteaa pitoisuuksien alenemisen ja alkaa piiskata omaa tuotantoa ja eritystä käyntiin. Pahimmillaan oman tuotannon normalisointiin voi mennä jopa 1-2 v.   </a:t>
            </a:r>
          </a:p>
        </p:txBody>
      </p:sp>
    </p:spTree>
    <p:extLst>
      <p:ext uri="{BB962C8B-B14F-4D97-AF65-F5344CB8AC3E}">
        <p14:creationId xmlns:p14="http://schemas.microsoft.com/office/powerpoint/2010/main" val="4029153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5371702F-6802-A049-D4BA-20E861B32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21" y="95534"/>
            <a:ext cx="9717206" cy="653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201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ADFD734-56FB-04C5-D353-E31ABC80E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2" y="0"/>
            <a:ext cx="119554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7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6F38F6-60E6-364C-F48C-A2B34F2E3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13899"/>
            <a:ext cx="9603275" cy="5022375"/>
          </a:xfrm>
        </p:spPr>
        <p:txBody>
          <a:bodyPr>
            <a:normAutofit fontScale="90000"/>
          </a:bodyPr>
          <a:lstStyle/>
          <a:p>
            <a:r>
              <a:rPr lang="fi-FI" cap="none" dirty="0"/>
              <a:t>Hydrokortisoni eli kortisoli on lisämunuaisen kuorikerroksen kolesterolista valmistama ja  erittämä ihmisen oma luonnollinen hormoni</a:t>
            </a:r>
            <a:br>
              <a:rPr lang="fi-FI" cap="none" dirty="0"/>
            </a:br>
            <a:br>
              <a:rPr lang="fi-FI" cap="none" dirty="0"/>
            </a:br>
            <a:r>
              <a:rPr lang="fi-FI" cap="none" dirty="0"/>
              <a:t>Aivojen </a:t>
            </a:r>
            <a:r>
              <a:rPr lang="fi-FI" cap="none" dirty="0" err="1"/>
              <a:t>hypothalamus</a:t>
            </a:r>
            <a:r>
              <a:rPr lang="fi-FI" cap="none" dirty="0"/>
              <a:t> ja aivolisäkkeen etulohko säätelevät lisämunuaisen hydrokortisoni-eritystä: pitoisuus elimistössä alentunut - eritys lisääntyy; pitoisuus elimistössä riittävä - eritys lakkaa (</a:t>
            </a:r>
            <a:r>
              <a:rPr lang="fi-FI" cap="none" dirty="0" err="1"/>
              <a:t>feed</a:t>
            </a:r>
            <a:r>
              <a:rPr lang="fi-FI" cap="none" dirty="0"/>
              <a:t> </a:t>
            </a:r>
            <a:r>
              <a:rPr lang="fi-FI" cap="none" dirty="0" err="1"/>
              <a:t>back</a:t>
            </a:r>
            <a:r>
              <a:rPr lang="fi-FI" cap="none" dirty="0"/>
              <a:t>)</a:t>
            </a:r>
            <a:br>
              <a:rPr lang="fi-FI" cap="none" dirty="0"/>
            </a:br>
            <a:br>
              <a:rPr lang="fi-FI" cap="none" dirty="0"/>
            </a:br>
            <a:r>
              <a:rPr lang="fi-FI" cap="none" dirty="0"/>
              <a:t>Kortisolin normaalieritys on suurinta aamulla ja pienintä illansuussa. Kortisoli on </a:t>
            </a:r>
            <a:r>
              <a:rPr lang="fi-FI" cap="none" dirty="0" err="1"/>
              <a:t>ns</a:t>
            </a:r>
            <a:r>
              <a:rPr lang="fi-FI" cap="none" dirty="0"/>
              <a:t> ”aktivointi” hormoni.</a:t>
            </a:r>
            <a:br>
              <a:rPr lang="fi-FI" cap="none" dirty="0"/>
            </a:br>
            <a:br>
              <a:rPr lang="fi-FI" cap="none" dirty="0"/>
            </a:br>
            <a:r>
              <a:rPr lang="fi-FI" cap="none" dirty="0"/>
              <a:t>Eritys lisääntyy stressitilanteissa, tulehdussairauksien, vammojen, infektioiden, kuuman ja kylmän stimuloimana</a:t>
            </a:r>
            <a:br>
              <a:rPr lang="fi-FI" cap="none" dirty="0"/>
            </a:br>
            <a:br>
              <a:rPr lang="fi-FI" cap="none" dirty="0"/>
            </a:br>
            <a:endParaRPr lang="fi-FI" cap="none" dirty="0"/>
          </a:p>
        </p:txBody>
      </p:sp>
    </p:spTree>
    <p:extLst>
      <p:ext uri="{BB962C8B-B14F-4D97-AF65-F5344CB8AC3E}">
        <p14:creationId xmlns:p14="http://schemas.microsoft.com/office/powerpoint/2010/main" val="2443751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42BEFAC8-1A98-2D5C-2C9D-DF918655B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2" y="-23967"/>
            <a:ext cx="12073406" cy="602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396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FF6A12-D1F8-D6A7-11CA-F826564C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 err="1"/>
              <a:t>Glukokortikoidien</a:t>
            </a:r>
            <a:r>
              <a:rPr lang="fi-FI" cap="none" dirty="0"/>
              <a:t> aiheuttaman osteoporoosin oma- ja lääkehoito hoito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55CDE1-ACE2-EC1D-3C7C-470377CB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Autofit/>
          </a:bodyPr>
          <a:lstStyle/>
          <a:p>
            <a:r>
              <a:rPr lang="fi-FI" sz="2800" dirty="0"/>
              <a:t>Omahoito (riittävän energian, proteiinin, D-vitamiinin, kalsiumin saannin ja luun rasituksen turvaaminen)</a:t>
            </a:r>
          </a:p>
          <a:p>
            <a:r>
              <a:rPr lang="fi-FI" sz="2800" dirty="0"/>
              <a:t>Lääkehoito:   </a:t>
            </a:r>
          </a:p>
          <a:p>
            <a:pPr marL="0" indent="0">
              <a:buNone/>
            </a:pPr>
            <a:r>
              <a:rPr lang="fi-FI" sz="2800" dirty="0"/>
              <a:t>    - </a:t>
            </a:r>
            <a:r>
              <a:rPr lang="fi-FI" sz="2800" dirty="0" err="1"/>
              <a:t>bisfosfonaatit</a:t>
            </a:r>
            <a:r>
              <a:rPr lang="fi-FI" sz="2800" dirty="0"/>
              <a:t> (</a:t>
            </a:r>
            <a:r>
              <a:rPr lang="fi-FI" sz="2800" dirty="0" err="1"/>
              <a:t>Alendronate</a:t>
            </a:r>
            <a:r>
              <a:rPr lang="fi-FI" sz="2800" dirty="0"/>
              <a:t> ®, </a:t>
            </a:r>
            <a:r>
              <a:rPr lang="fi-FI" sz="2800" dirty="0" err="1"/>
              <a:t>ym</a:t>
            </a:r>
            <a:r>
              <a:rPr lang="fi-FI" sz="2800" dirty="0"/>
              <a:t>) </a:t>
            </a:r>
          </a:p>
          <a:p>
            <a:pPr marL="0" indent="0">
              <a:buNone/>
            </a:pPr>
            <a:r>
              <a:rPr lang="fi-FI" sz="2800" dirty="0"/>
              <a:t>    - </a:t>
            </a:r>
            <a:r>
              <a:rPr lang="fi-FI" sz="2800" dirty="0" err="1"/>
              <a:t>teriparatidi</a:t>
            </a:r>
            <a:r>
              <a:rPr lang="fi-FI" sz="2800" dirty="0"/>
              <a:t> (</a:t>
            </a:r>
            <a:r>
              <a:rPr lang="fi-FI" sz="2800" dirty="0" err="1"/>
              <a:t>Forsteo</a:t>
            </a:r>
            <a:r>
              <a:rPr lang="fi-FI" sz="2800" dirty="0"/>
              <a:t> ®, </a:t>
            </a:r>
            <a:r>
              <a:rPr lang="fi-FI" sz="2800" dirty="0" err="1"/>
              <a:t>ym</a:t>
            </a:r>
            <a:r>
              <a:rPr lang="fi-FI" sz="2800" dirty="0"/>
              <a:t>)</a:t>
            </a:r>
          </a:p>
          <a:p>
            <a:pPr marL="0" indent="0">
              <a:buNone/>
            </a:pPr>
            <a:r>
              <a:rPr lang="fi-FI" sz="2800" dirty="0"/>
              <a:t>    - </a:t>
            </a:r>
            <a:r>
              <a:rPr lang="fi-FI" sz="2800" dirty="0" err="1"/>
              <a:t>denosumabi</a:t>
            </a:r>
            <a:r>
              <a:rPr lang="fi-FI" sz="2800" dirty="0"/>
              <a:t> (</a:t>
            </a:r>
            <a:r>
              <a:rPr lang="fi-FI" sz="2800" dirty="0" err="1"/>
              <a:t>Prolia</a:t>
            </a:r>
            <a:r>
              <a:rPr lang="fi-FI" sz="2800" dirty="0"/>
              <a:t> ®)</a:t>
            </a:r>
          </a:p>
          <a:p>
            <a:pPr marL="0" indent="0">
              <a:buNone/>
            </a:pPr>
            <a:r>
              <a:rPr lang="fi-FI" sz="2800" dirty="0"/>
              <a:t>    - estrogeeni, testosteroni erityistilanteissa</a:t>
            </a:r>
          </a:p>
        </p:txBody>
      </p:sp>
    </p:spTree>
    <p:extLst>
      <p:ext uri="{BB962C8B-B14F-4D97-AF65-F5344CB8AC3E}">
        <p14:creationId xmlns:p14="http://schemas.microsoft.com/office/powerpoint/2010/main" val="751711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394D5E-BA53-DF35-AD10-B2A091ED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114" y="368490"/>
            <a:ext cx="10649739" cy="982639"/>
          </a:xfrm>
        </p:spPr>
        <p:txBody>
          <a:bodyPr>
            <a:normAutofit/>
          </a:bodyPr>
          <a:lstStyle/>
          <a:p>
            <a:r>
              <a:rPr lang="fi-FI" sz="3600" cap="none" dirty="0"/>
              <a:t>Lopuksi </a:t>
            </a:r>
            <a:r>
              <a:rPr lang="fi-FI" sz="3600" cap="none" dirty="0" err="1"/>
              <a:t>glukokortikoidihoitoon</a:t>
            </a:r>
            <a:r>
              <a:rPr lang="fi-FI" sz="3600" cap="none" dirty="0"/>
              <a:t> liittyen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89F07-59A0-2792-0DDE-E7C18EBA6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114" y="982639"/>
            <a:ext cx="11655706" cy="5406586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 err="1"/>
              <a:t>Glukortikoidien</a:t>
            </a:r>
            <a:r>
              <a:rPr lang="fi-FI" sz="2800" dirty="0"/>
              <a:t> käyttöön liittyy </a:t>
            </a:r>
            <a:r>
              <a:rPr lang="fi-FI" sz="2800" dirty="0" err="1"/>
              <a:t>lääkennoksen</a:t>
            </a:r>
            <a:r>
              <a:rPr lang="fi-FI" sz="2800" dirty="0"/>
              <a:t> suuruuteen ja hoidon pituuteen suhteutettu  osteoporoosin ja luunmurtumien riski </a:t>
            </a:r>
          </a:p>
          <a:p>
            <a:r>
              <a:rPr lang="fi-FI" sz="2800" dirty="0"/>
              <a:t>Riski sitä pienempi, mitä pienempi on annos ja mitä lyhyempi on hoidon kesto</a:t>
            </a:r>
          </a:p>
          <a:p>
            <a:r>
              <a:rPr lang="fi-FI" sz="2800" dirty="0"/>
              <a:t>Murtumariski alkaa suuremmilla luun tiheyksillä kuin normaalisti (  </a:t>
            </a:r>
            <a:r>
              <a:rPr lang="fi-FI" sz="2800" b="1" dirty="0"/>
              <a:t>T-luku  -1,5 SD</a:t>
            </a:r>
            <a:r>
              <a:rPr lang="fi-FI" sz="2800" dirty="0"/>
              <a:t>) </a:t>
            </a:r>
          </a:p>
          <a:p>
            <a:r>
              <a:rPr lang="fi-FI" sz="2800" dirty="0"/>
              <a:t>Murtumariski tulee huomioida aina (selvittää ja arvioida), kun </a:t>
            </a:r>
            <a:r>
              <a:rPr lang="fi-FI" sz="2800" dirty="0" err="1"/>
              <a:t>glukokortikoidiannos</a:t>
            </a:r>
            <a:r>
              <a:rPr lang="fi-FI" sz="2800" dirty="0"/>
              <a:t> </a:t>
            </a:r>
            <a:r>
              <a:rPr lang="fi-FI" sz="2800" dirty="0" err="1"/>
              <a:t>prednisolonina</a:t>
            </a:r>
            <a:r>
              <a:rPr lang="fi-FI" sz="2800" dirty="0"/>
              <a:t> mitaten on suurempi kuin 2,5 mg/vrk ja hoidon arvioidaan kestävän vähintään 3 kk  </a:t>
            </a:r>
          </a:p>
          <a:p>
            <a:r>
              <a:rPr lang="fi-FI" sz="2800" b="1" dirty="0"/>
              <a:t>Suuren murtumariskin potilailla </a:t>
            </a:r>
            <a:r>
              <a:rPr lang="fi-FI" sz="2800" dirty="0"/>
              <a:t>luulääkitys aloitetaan aina samanaikaisesti </a:t>
            </a:r>
            <a:r>
              <a:rPr lang="fi-FI" sz="2800" dirty="0" err="1"/>
              <a:t>glukokortikoidihoidon</a:t>
            </a:r>
            <a:r>
              <a:rPr lang="fi-FI" sz="2800" dirty="0"/>
              <a:t> aloituksen kanssa</a:t>
            </a:r>
          </a:p>
          <a:p>
            <a:r>
              <a:rPr lang="fi-FI" sz="2800" dirty="0"/>
              <a:t>Potilaan vastuulla olevan omahoidon tulee olla aina optimaalista </a:t>
            </a:r>
          </a:p>
          <a:p>
            <a:r>
              <a:rPr lang="fi-FI" sz="2800" dirty="0">
                <a:solidFill>
                  <a:srgbClr val="FF0000"/>
                </a:solidFill>
              </a:rPr>
              <a:t>KORTISONIN KÄYTTÄJÄ!  OLE HEREILLÄ, SILLÄ KYSYVÄ EI TIELTÄ EKSY !!!! </a:t>
            </a:r>
          </a:p>
          <a:p>
            <a:endParaRPr lang="fi-FI" sz="2800" dirty="0">
              <a:solidFill>
                <a:srgbClr val="FF0000"/>
              </a:solidFill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9850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410936-EE92-4635-FF84-FB3DF0C27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51" y="804519"/>
            <a:ext cx="10163603" cy="1049235"/>
          </a:xfrm>
        </p:spPr>
        <p:txBody>
          <a:bodyPr>
            <a:normAutofit/>
          </a:bodyPr>
          <a:lstStyle/>
          <a:p>
            <a:r>
              <a:rPr lang="fi-FI" sz="6000" dirty="0"/>
              <a:t>kiitos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123218-470A-8914-5862-4CEFB68A9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251" y="2015731"/>
            <a:ext cx="11076972" cy="42808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dirty="0"/>
              <a:t>TIEDOKSI:</a:t>
            </a:r>
          </a:p>
          <a:p>
            <a:pPr marL="0" indent="0">
              <a:buNone/>
            </a:pPr>
            <a:r>
              <a:rPr lang="fi-FI" sz="1800" dirty="0"/>
              <a:t>        </a:t>
            </a:r>
            <a:r>
              <a:rPr lang="fi-FI" sz="2400" dirty="0"/>
              <a:t>Osteoporoosin peruskurssi etänä</a:t>
            </a:r>
          </a:p>
          <a:p>
            <a:pPr marL="644525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11.9.2025 klo 17.30 ”Osteoporoosi on elintapasairaus ja murtumasairaus. Ensimmäinen murtuma käynnistää murtumakierteen, jos…..” </a:t>
            </a:r>
            <a:endParaRPr lang="fi-FI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4525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18.9.2025 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klo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17.30 “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Osteoporoosin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ehkäisy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omahoito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GB" sz="24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itsehoito</a:t>
            </a:r>
            <a:r>
              <a:rPr lang="en-GB" sz="24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).”</a:t>
            </a:r>
            <a:endParaRPr lang="fi-FI" sz="2400" dirty="0">
              <a:effectLst/>
              <a:latin typeface="Gill Sans MT" panose="020B05020201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22.9.2025 klo 17.30 ”Osteoporoosin lääkehoito”</a:t>
            </a:r>
          </a:p>
          <a:p>
            <a:pPr marL="4318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400" dirty="0"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Syksyn webinaarit: </a:t>
            </a:r>
            <a:r>
              <a:rPr lang="fi-FI" sz="2400" dirty="0" err="1"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ks</a:t>
            </a:r>
            <a:r>
              <a:rPr lang="fi-FI" sz="2400" dirty="0">
                <a:latin typeface="Gill Sans MT" panose="020B05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ilmoitus Luustotieto 3/2025</a:t>
            </a:r>
            <a:endParaRPr lang="fi-FI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80192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BA58D4-1945-F509-283B-D0B4BB319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09434"/>
            <a:ext cx="9603275" cy="1023582"/>
          </a:xfrm>
        </p:spPr>
        <p:txBody>
          <a:bodyPr>
            <a:normAutofit/>
          </a:bodyPr>
          <a:lstStyle/>
          <a:p>
            <a:r>
              <a:rPr lang="fi-FI" cap="none" dirty="0"/>
              <a:t>Lääkekäytössä olevat synteettiset </a:t>
            </a:r>
            <a:r>
              <a:rPr lang="fi-FI" cap="none" dirty="0" err="1"/>
              <a:t>glukokortikoidit</a:t>
            </a:r>
            <a:r>
              <a:rPr lang="fi-FI" cap="none" dirty="0"/>
              <a:t> ja niiden teho ja vaikutuksen kesto </a:t>
            </a:r>
            <a:r>
              <a:rPr lang="fi-FI" cap="none" dirty="0" err="1"/>
              <a:t>verattuna</a:t>
            </a:r>
            <a:r>
              <a:rPr lang="fi-FI" cap="none" dirty="0"/>
              <a:t> </a:t>
            </a:r>
            <a:r>
              <a:rPr lang="fi-FI" cap="none" dirty="0" err="1"/>
              <a:t>kortisoliin</a:t>
            </a:r>
            <a:endParaRPr lang="fi-FI" cap="none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781408-7B78-876E-483A-FF162CCDD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83022"/>
          </a:xfrm>
        </p:spPr>
        <p:txBody>
          <a:bodyPr/>
          <a:lstStyle/>
          <a:p>
            <a:pPr marL="3657600" lvl="8" indent="0">
              <a:buNone/>
            </a:pPr>
            <a:r>
              <a:rPr lang="fi-FI" sz="2000" dirty="0"/>
              <a:t>            teho		vaikutuksen kesto</a:t>
            </a:r>
          </a:p>
          <a:p>
            <a:r>
              <a:rPr lang="fi-FI" dirty="0"/>
              <a:t>Hydrokortisoni eli kortisoli       		1 		lyhyt </a:t>
            </a:r>
          </a:p>
          <a:p>
            <a:r>
              <a:rPr lang="fi-FI" dirty="0" err="1"/>
              <a:t>Prednisoloni</a:t>
            </a:r>
            <a:r>
              <a:rPr lang="fi-FI" dirty="0"/>
              <a:t>				4		keskipitkä</a:t>
            </a:r>
          </a:p>
          <a:p>
            <a:r>
              <a:rPr lang="fi-FI" dirty="0" err="1"/>
              <a:t>Prednisoni</a:t>
            </a:r>
            <a:r>
              <a:rPr lang="fi-FI" dirty="0"/>
              <a:t>				4		keskipitkä</a:t>
            </a:r>
          </a:p>
          <a:p>
            <a:r>
              <a:rPr lang="fi-FI" dirty="0" err="1"/>
              <a:t>Metyyliprednisoni</a:t>
            </a:r>
            <a:r>
              <a:rPr lang="fi-FI" dirty="0"/>
              <a:t>			5		keskipitkä</a:t>
            </a:r>
          </a:p>
          <a:p>
            <a:r>
              <a:rPr lang="fi-FI" dirty="0" err="1"/>
              <a:t>Triamsinoloni</a:t>
            </a:r>
            <a:r>
              <a:rPr lang="fi-FI" dirty="0"/>
              <a:t>				5		keskipitkä</a:t>
            </a:r>
          </a:p>
          <a:p>
            <a:r>
              <a:rPr lang="fi-FI" dirty="0" err="1"/>
              <a:t>Dexamatasoni</a:t>
            </a:r>
            <a:r>
              <a:rPr lang="fi-FI" dirty="0"/>
              <a:t>				30		pitkä</a:t>
            </a:r>
          </a:p>
          <a:p>
            <a:r>
              <a:rPr lang="fi-FI" dirty="0" err="1"/>
              <a:t>Beetametasoni</a:t>
            </a:r>
            <a:r>
              <a:rPr lang="fi-FI" dirty="0"/>
              <a:t>				30		pitkä</a:t>
            </a:r>
          </a:p>
        </p:txBody>
      </p:sp>
    </p:spTree>
    <p:extLst>
      <p:ext uri="{BB962C8B-B14F-4D97-AF65-F5344CB8AC3E}">
        <p14:creationId xmlns:p14="http://schemas.microsoft.com/office/powerpoint/2010/main" val="3397887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714C18-1E97-7355-6704-21041822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000" cap="none" dirty="0"/>
              <a:t>Lääkekäytössä olevien synteettisten </a:t>
            </a:r>
            <a:r>
              <a:rPr lang="fi-FI" sz="4000" cap="none" dirty="0" err="1"/>
              <a:t>glukokortikoidien</a:t>
            </a:r>
            <a:r>
              <a:rPr lang="fi-FI" sz="4000" cap="none" dirty="0"/>
              <a:t> vaikutukset ja käyttöaiheet ovat</a:t>
            </a:r>
            <a:r>
              <a:rPr lang="fi-FI" dirty="0"/>
              <a:t>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 vaikuttavat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C690DC-9A6B-CB50-9C82-123E93B4F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79176"/>
            <a:ext cx="9603275" cy="3425588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Tulehdusten rauhoittaminen (anti-</a:t>
            </a:r>
            <a:r>
              <a:rPr lang="fi-FI" sz="3200" dirty="0" err="1"/>
              <a:t>inflamatorinen</a:t>
            </a:r>
            <a:r>
              <a:rPr lang="fi-FI" sz="3200" dirty="0"/>
              <a:t> vaikutus) estämällä erilaisten tulehdussolujen toimintaa ja estämällä tulehduksen välittäjäaineiden valmistamisen ja toiminnan  </a:t>
            </a:r>
          </a:p>
          <a:p>
            <a:r>
              <a:rPr lang="fi-FI" sz="3200" dirty="0"/>
              <a:t>Immuuni- eli vasta-</a:t>
            </a:r>
            <a:r>
              <a:rPr lang="fi-FI" sz="3200" dirty="0" err="1"/>
              <a:t>ainereaktioden</a:t>
            </a:r>
            <a:r>
              <a:rPr lang="fi-FI" sz="3200" dirty="0"/>
              <a:t> rauhoittaminen (</a:t>
            </a:r>
            <a:r>
              <a:rPr lang="fi-FI" sz="3200" dirty="0" err="1"/>
              <a:t>immunosupressiivinen</a:t>
            </a:r>
            <a:r>
              <a:rPr lang="fi-FI" sz="3200" dirty="0"/>
              <a:t> vaikutus)</a:t>
            </a:r>
          </a:p>
        </p:txBody>
      </p:sp>
    </p:spTree>
    <p:extLst>
      <p:ext uri="{BB962C8B-B14F-4D97-AF65-F5344CB8AC3E}">
        <p14:creationId xmlns:p14="http://schemas.microsoft.com/office/powerpoint/2010/main" val="349919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43652A-61BE-2308-48D1-A1FC4FCC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fi-FI" dirty="0" err="1"/>
              <a:t>Glukokortikoidien</a:t>
            </a:r>
            <a:r>
              <a:rPr lang="fi-FI" dirty="0"/>
              <a:t> käyttömuodot ja vaikutukset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B4EEC-F9B1-6A33-3B82-F1744829A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37749"/>
          </a:xfrm>
        </p:spPr>
        <p:txBody>
          <a:bodyPr>
            <a:noAutofit/>
          </a:bodyPr>
          <a:lstStyle/>
          <a:p>
            <a:r>
              <a:rPr lang="fi-FI" sz="2400" dirty="0"/>
              <a:t>Suun kautta</a:t>
            </a:r>
          </a:p>
          <a:p>
            <a:r>
              <a:rPr lang="fi-FI" sz="2400" dirty="0"/>
              <a:t>Pistämällä lihakseen, suoneen, ihon alle, niveleen,</a:t>
            </a:r>
          </a:p>
          <a:p>
            <a:r>
              <a:rPr lang="fi-FI" sz="2400" dirty="0"/>
              <a:t>Paikallishoitoina iholle, silmään, nenään, keuhkoputkiin (astmasuihkeet)</a:t>
            </a:r>
          </a:p>
          <a:p>
            <a:r>
              <a:rPr lang="fi-FI" sz="2400" dirty="0"/>
              <a:t>Vaikutukset ja haittavaikutukset suorassa suhteessa</a:t>
            </a:r>
          </a:p>
          <a:p>
            <a:pPr marL="0" indent="0">
              <a:buNone/>
            </a:pPr>
            <a:r>
              <a:rPr lang="fi-FI" sz="2400" dirty="0"/>
              <a:t>    - annoksen suuruuteen,</a:t>
            </a:r>
          </a:p>
          <a:p>
            <a:pPr marL="0" indent="0">
              <a:buNone/>
            </a:pPr>
            <a:r>
              <a:rPr lang="fi-FI" sz="2400" dirty="0"/>
              <a:t>    - annostelutapaan (suun kautta, pistoksena, paikallishoitona)</a:t>
            </a:r>
          </a:p>
          <a:p>
            <a:pPr marL="0" indent="0">
              <a:buNone/>
            </a:pPr>
            <a:r>
              <a:rPr lang="fi-FI" sz="2400" dirty="0"/>
              <a:t>    - hoidon kestoon, haitat lisääntyvät, mitä pitempi hoito (3 vk raja) </a:t>
            </a:r>
          </a:p>
        </p:txBody>
      </p:sp>
    </p:spTree>
    <p:extLst>
      <p:ext uri="{BB962C8B-B14F-4D97-AF65-F5344CB8AC3E}">
        <p14:creationId xmlns:p14="http://schemas.microsoft.com/office/powerpoint/2010/main" val="39348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2966D4-BF94-78F1-3691-4FDEBED3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cap="none" dirty="0"/>
              <a:t>Kortisonin yleiset tyypilliset sivuvaikutukset (1)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7E9-7884-4AF3-BF93-FECEF02F3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Nesteen kertyminen ja painon nousu</a:t>
            </a:r>
          </a:p>
          <a:p>
            <a:r>
              <a:rPr lang="fi-FI" sz="2800" dirty="0"/>
              <a:t>Lisääntynyt ruokahalu</a:t>
            </a:r>
          </a:p>
          <a:p>
            <a:r>
              <a:rPr lang="fi-FI" sz="2800" dirty="0"/>
              <a:t>Kasvojen pyöristyminen (kuukasvo)</a:t>
            </a:r>
          </a:p>
          <a:p>
            <a:r>
              <a:rPr lang="fi-FI" sz="2800" dirty="0"/>
              <a:t>Mustelmia tai pieniä verenpurkautumia (hiussuonet)</a:t>
            </a:r>
          </a:p>
          <a:p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4354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C77546-2790-23C6-AEFF-79CB63A31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5" y="232229"/>
            <a:ext cx="10532340" cy="667657"/>
          </a:xfrm>
        </p:spPr>
        <p:txBody>
          <a:bodyPr/>
          <a:lstStyle/>
          <a:p>
            <a:r>
              <a:rPr lang="fi-FI" cap="none" dirty="0"/>
              <a:t>Kortisonin sivuvaikutuksia  </a:t>
            </a:r>
            <a:r>
              <a:rPr lang="fi-FI" dirty="0"/>
              <a:t>(2)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BE181D-B691-542F-0071-353C9111D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899886"/>
            <a:ext cx="11292114" cy="5341257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Nesteen kertyminen elimistöön (turvotusta), sydämen vajaatoiminta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Verenpaineen nousu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Lihasheikkous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Ruoansulatushäiriöitä, närästystä, mahakipuja, veriset tai mustat ulosteet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Unettomuutta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Lisääntynyttä hikoilua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Pääsärkyä tai korvien soimista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Muistihäiriöitä, keskittymisvaikeuksia, masennusta, mielialan vaihteluita</a:t>
            </a:r>
            <a:endParaRPr lang="fi-FI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i-FI" sz="2400" kern="0" dirty="0">
                <a:effectLst/>
                <a:ea typeface="Times New Roman" panose="02020603050405020304" pitchFamily="18" charset="0"/>
              </a:rPr>
              <a:t>9.  Lisämunuaisen kuorikerroksen vajaatoiminta, lääkityksen lopettamiseen liittyviä  </a:t>
            </a:r>
            <a:r>
              <a:rPr lang="fi-FI" sz="2400" kern="0" dirty="0">
                <a:ea typeface="Times New Roman" panose="02020603050405020304" pitchFamily="18" charset="0"/>
              </a:rPr>
              <a:t>     </a:t>
            </a:r>
            <a:r>
              <a:rPr lang="fi-FI" sz="2400" kern="0" dirty="0">
                <a:solidFill>
                  <a:schemeClr val="bg2"/>
                </a:solidFill>
                <a:effectLst/>
                <a:ea typeface="Times New Roman" panose="02020603050405020304" pitchFamily="18" charset="0"/>
              </a:rPr>
              <a:t>vieroitusoireita</a:t>
            </a:r>
            <a:endParaRPr lang="fi-FI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72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3B48FC-2435-B7BC-257A-EE27064EA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15" y="362858"/>
            <a:ext cx="10227540" cy="1072404"/>
          </a:xfrm>
        </p:spPr>
        <p:txBody>
          <a:bodyPr/>
          <a:lstStyle/>
          <a:p>
            <a:r>
              <a:rPr lang="fi-FI" cap="none" dirty="0"/>
              <a:t>Kortisonin käyttöön liittyviä muita sivuvaikutuksia (3)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13FB91-59FC-0E2B-FEC2-6D808C40F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57" y="1233715"/>
            <a:ext cx="11176000" cy="5080000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Osteoporoosia ja siihen liittyvät murtumat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Suurten nivelten luhistumiset (lonkka, </a:t>
            </a:r>
            <a:r>
              <a:rPr lang="fi-FI" sz="3000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olkapää,polvi</a:t>
            </a: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nilkka)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Kaliumin menetys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Lisääntynyt verensokeri, sokeritasapainon heittely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Veren kolesteroli ja </a:t>
            </a:r>
            <a:r>
              <a:rPr lang="fi-FI" sz="3000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triglyseridipitoisukksien</a:t>
            </a: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nousu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Viher- ja harmaakaihi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Ihon oheneminen, </a:t>
            </a:r>
            <a:r>
              <a:rPr lang="fi-FI" sz="3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hidastunut haavojen paraneminen, venymisarpia ihoon (</a:t>
            </a:r>
            <a:r>
              <a:rPr lang="fi-FI" sz="3000" kern="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vrt</a:t>
            </a:r>
            <a:r>
              <a:rPr lang="fi-FI" sz="3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raskausarvet), ihon värivaihtelut, finnit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i-FI" sz="30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Herkkyys infektioihin, erityisesti sieni-infektioihin lisääntyy</a:t>
            </a:r>
            <a:endParaRPr lang="fi-FI" sz="3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203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5C4470-7FC3-3502-4189-9D5582D19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573207"/>
            <a:ext cx="10003976" cy="1050877"/>
          </a:xfrm>
        </p:spPr>
        <p:txBody>
          <a:bodyPr>
            <a:noAutofit/>
          </a:bodyPr>
          <a:lstStyle/>
          <a:p>
            <a:r>
              <a:rPr lang="fi-FI" cap="none" dirty="0" err="1"/>
              <a:t>Glukokortikoidihoito</a:t>
            </a:r>
            <a:r>
              <a:rPr lang="fi-FI" cap="none" dirty="0"/>
              <a:t> altistaa hoidettavan henkilön luuston osteoporoosille ( vaikutus suurimmillaan 3-6 kk aikana)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82C901-0D57-17F3-288A-FB83B39D9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1529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/>
              <a:t>Kalsiumin imeytyminen ruoansulatuskanavasta heikkenee</a:t>
            </a:r>
          </a:p>
          <a:p>
            <a:r>
              <a:rPr lang="fi-FI" sz="2800" dirty="0"/>
              <a:t>Kalsiumin eritys virtsaan lisääntyy</a:t>
            </a:r>
          </a:p>
          <a:p>
            <a:r>
              <a:rPr lang="fi-FI" sz="2800" dirty="0"/>
              <a:t>Elimistön  kalsiumtasapainoa säätelevän lisäkilpirauhanen aktivoituu </a:t>
            </a:r>
          </a:p>
          <a:p>
            <a:r>
              <a:rPr lang="fi-FI" sz="2800" dirty="0"/>
              <a:t>Uusien luun hajottajasolujen ja rakentajasolujen lisääntyminen vähenee</a:t>
            </a:r>
          </a:p>
          <a:p>
            <a:r>
              <a:rPr lang="fi-FI" sz="2800" dirty="0"/>
              <a:t>Osteoporoosi kiihtyy, koska luuta hajotetaan enemmän kuin rakennetaan:</a:t>
            </a:r>
          </a:p>
          <a:p>
            <a:pPr marL="0" indent="0">
              <a:buNone/>
            </a:pPr>
            <a:r>
              <a:rPr lang="fi-FI" sz="2800" dirty="0"/>
              <a:t>    - </a:t>
            </a:r>
            <a:r>
              <a:rPr lang="fi-FI" sz="2800" dirty="0" err="1"/>
              <a:t>olemassaolevien</a:t>
            </a:r>
            <a:r>
              <a:rPr lang="fi-FI" sz="2800" dirty="0"/>
              <a:t> luun rakentajasolujen kuolleisuus (apoptoosi) lisääntyy  </a:t>
            </a:r>
          </a:p>
          <a:p>
            <a:pPr marL="0" indent="0">
              <a:buNone/>
            </a:pPr>
            <a:r>
              <a:rPr lang="fi-FI" sz="2800" dirty="0"/>
              <a:t>    - </a:t>
            </a:r>
            <a:r>
              <a:rPr lang="fi-FI" sz="2800" dirty="0" err="1"/>
              <a:t>olemassaolevien</a:t>
            </a:r>
            <a:r>
              <a:rPr lang="fi-FI" sz="2800" dirty="0"/>
              <a:t> luun hajottajasolujen elinikä pitenee 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FF0000"/>
                </a:solidFill>
              </a:rPr>
              <a:t>•  </a:t>
            </a:r>
            <a:r>
              <a:rPr lang="fi-FI" sz="2800" dirty="0"/>
              <a:t>Osteoporoosin lisäksi luuhun syntyy kuolioita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62899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864</TotalTime>
  <Words>1373</Words>
  <Application>Microsoft Office PowerPoint</Application>
  <PresentationFormat>Laajakuva</PresentationFormat>
  <Paragraphs>110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8" baseType="lpstr">
      <vt:lpstr>Arial</vt:lpstr>
      <vt:lpstr>Calibri</vt:lpstr>
      <vt:lpstr>Gill Sans MT</vt:lpstr>
      <vt:lpstr>Times New Roman</vt:lpstr>
      <vt:lpstr>Galleria</vt:lpstr>
      <vt:lpstr>Kortisonilääkityksen käyttöön liittyvä osteoporoosi- ja murtumavaara ja sen ehkäisy (Kortisoniporoosi) </vt:lpstr>
      <vt:lpstr>Hydrokortisoni eli kortisoli on lisämunuaisen kuorikerroksen kolesterolista valmistama ja  erittämä ihmisen oma luonnollinen hormoni  Aivojen hypothalamus ja aivolisäkkeen etulohko säätelevät lisämunuaisen hydrokortisoni-eritystä: pitoisuus elimistössä alentunut - eritys lisääntyy; pitoisuus elimistössä riittävä - eritys lakkaa (feed back)  Kortisolin normaalieritys on suurinta aamulla ja pienintä illansuussa. Kortisoli on ns ”aktivointi” hormoni.  Eritys lisääntyy stressitilanteissa, tulehdussairauksien, vammojen, infektioiden, kuuman ja kylmän stimuloimana  </vt:lpstr>
      <vt:lpstr>Lääkekäytössä olevat synteettiset glukokortikoidit ja niiden teho ja vaikutuksen kesto verattuna kortisoliin</vt:lpstr>
      <vt:lpstr>Lääkekäytössä olevien synteettisten glukokortikoidien vaikutukset ja käyttöaiheet ovat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vaikuttavat</vt:lpstr>
      <vt:lpstr>Glukokortikoidien käyttömuodot ja vaikutukset</vt:lpstr>
      <vt:lpstr>Kortisonin yleiset tyypilliset sivuvaikutukset (1)</vt:lpstr>
      <vt:lpstr>Kortisonin sivuvaikutuksia  (2)</vt:lpstr>
      <vt:lpstr>Kortisonin käyttöön liittyviä muita sivuvaikutuksia (3)</vt:lpstr>
      <vt:lpstr>Glukokortikoidihoito altistaa hoidettavan henkilön luuston osteoporoosille ( vaikutus suurimmillaan 3-6 kk aikana)</vt:lpstr>
      <vt:lpstr>PowerPoint-esitys</vt:lpstr>
      <vt:lpstr>Glukokortikoidihoito vaikuttaa kielteisesti myös lihaksiin</vt:lpstr>
      <vt:lpstr>Pitkäaikaiset glukokortikoidihoidon muita vaikutuksia elimistössä</vt:lpstr>
      <vt:lpstr>Glukokortikoidihoito altistaa hoidettavan henkilön luuston osteoporoosille</vt:lpstr>
      <vt:lpstr>Murtumariski glukokortikoidihoidon aikana</vt:lpstr>
      <vt:lpstr>Luulääkettä tarvitsevat ainakin seuraavat glukokortikoidihoitoa saavat (Käypä hoito suositus 2022ä</vt:lpstr>
      <vt:lpstr>PowerPoint-esitys</vt:lpstr>
      <vt:lpstr>Lääkkeelliset glukokortikoidit ”sotkevat” ihmisen oman hydrokortisonituotannon säätelyn</vt:lpstr>
      <vt:lpstr>PowerPoint-esitys</vt:lpstr>
      <vt:lpstr>PowerPoint-esitys</vt:lpstr>
      <vt:lpstr>PowerPoint-esitys</vt:lpstr>
      <vt:lpstr>Glukokortikoidien aiheuttaman osteoporoosin oma- ja lääkehoito hoito </vt:lpstr>
      <vt:lpstr>Lopuksi glukokortikoidihoitoon liittyen</vt:lpstr>
      <vt:lpstr>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Glukokortikoidihoito (kortisonihoito) ja osteoporoosi</dc:title>
  <dc:creator>Olli Simonen</dc:creator>
  <cp:lastModifiedBy>Olli Simonen</cp:lastModifiedBy>
  <cp:revision>24</cp:revision>
  <dcterms:created xsi:type="dcterms:W3CDTF">2023-10-16T13:41:20Z</dcterms:created>
  <dcterms:modified xsi:type="dcterms:W3CDTF">2025-06-09T19:34:29Z</dcterms:modified>
</cp:coreProperties>
</file>