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1"/>
  </p:notesMasterIdLst>
  <p:sldIdLst>
    <p:sldId id="743" r:id="rId2"/>
    <p:sldId id="451" r:id="rId3"/>
    <p:sldId id="744" r:id="rId4"/>
    <p:sldId id="745" r:id="rId5"/>
    <p:sldId id="453" r:id="rId6"/>
    <p:sldId id="684" r:id="rId7"/>
    <p:sldId id="425" r:id="rId8"/>
    <p:sldId id="452" r:id="rId9"/>
    <p:sldId id="450" r:id="rId10"/>
    <p:sldId id="288" r:id="rId11"/>
    <p:sldId id="277" r:id="rId12"/>
    <p:sldId id="434" r:id="rId13"/>
    <p:sldId id="435" r:id="rId14"/>
    <p:sldId id="436" r:id="rId15"/>
    <p:sldId id="392" r:id="rId16"/>
    <p:sldId id="437" r:id="rId17"/>
    <p:sldId id="438" r:id="rId18"/>
    <p:sldId id="439" r:id="rId19"/>
    <p:sldId id="716" r:id="rId20"/>
    <p:sldId id="319" r:id="rId21"/>
    <p:sldId id="746" r:id="rId22"/>
    <p:sldId id="748" r:id="rId23"/>
    <p:sldId id="580" r:id="rId24"/>
    <p:sldId id="741" r:id="rId25"/>
    <p:sldId id="688" r:id="rId26"/>
    <p:sldId id="690" r:id="rId27"/>
    <p:sldId id="295" r:id="rId28"/>
    <p:sldId id="296" r:id="rId29"/>
    <p:sldId id="285" r:id="rId30"/>
    <p:sldId id="293" r:id="rId31"/>
    <p:sldId id="281" r:id="rId32"/>
    <p:sldId id="282" r:id="rId33"/>
    <p:sldId id="742" r:id="rId34"/>
    <p:sldId id="691" r:id="rId35"/>
    <p:sldId id="268" r:id="rId36"/>
    <p:sldId id="307" r:id="rId37"/>
    <p:sldId id="693" r:id="rId38"/>
    <p:sldId id="694" r:id="rId39"/>
    <p:sldId id="302" r:id="rId40"/>
    <p:sldId id="314" r:id="rId41"/>
    <p:sldId id="316" r:id="rId42"/>
    <p:sldId id="678" r:id="rId43"/>
    <p:sldId id="429" r:id="rId44"/>
    <p:sldId id="573" r:id="rId45"/>
    <p:sldId id="728" r:id="rId46"/>
    <p:sldId id="574" r:id="rId47"/>
    <p:sldId id="727" r:id="rId48"/>
    <p:sldId id="472" r:id="rId49"/>
    <p:sldId id="265" r:id="rId50"/>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77"/>
    <p:restoredTop sz="95697"/>
  </p:normalViewPr>
  <p:slideViewPr>
    <p:cSldViewPr snapToGrid="0" snapToObjects="1">
      <p:cViewPr varScale="1">
        <p:scale>
          <a:sx n="61" d="100"/>
          <a:sy n="61" d="100"/>
        </p:scale>
        <p:origin x="1464" y="78"/>
      </p:cViewPr>
      <p:guideLst>
        <p:guide orient="horz" pos="2160"/>
        <p:guide pos="3120"/>
      </p:guideLst>
    </p:cSldViewPr>
  </p:slideViewPr>
  <p:notesTextViewPr>
    <p:cViewPr>
      <p:scale>
        <a:sx n="1" d="1"/>
        <a:sy n="1" d="1"/>
      </p:scale>
      <p:origin x="0" y="0"/>
    </p:cViewPr>
  </p:notesTextViewPr>
  <p:sorterViewPr>
    <p:cViewPr>
      <p:scale>
        <a:sx n="187" d="100"/>
        <a:sy n="18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1" Type="http://schemas.openxmlformats.org/officeDocument/2006/relationships/oleObject" Target="ilari.paakkari:iDOC:DIVT-SUB.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Sheet1!$B$3</c:f>
              <c:strCache>
                <c:ptCount val="1"/>
                <c:pt idx="0">
                  <c:v>D3</c:v>
                </c:pt>
              </c:strCache>
            </c:strRef>
          </c:tx>
          <c:spPr>
            <a:solidFill>
              <a:srgbClr val="008000"/>
            </a:solidFill>
            <a:ln w="25400">
              <a:solidFill>
                <a:schemeClr val="tx1"/>
              </a:solidFill>
            </a:ln>
            <a:effectLst/>
          </c:spPr>
          <c:invertIfNegative val="0"/>
          <c:cat>
            <c:numRef>
              <c:f>Sheet1!$A$9:$A$12</c:f>
              <c:numCache>
                <c:formatCode>General</c:formatCode>
                <c:ptCount val="4"/>
              </c:numCache>
            </c:numRef>
          </c:cat>
          <c:val>
            <c:numRef>
              <c:f>Sheet1!$B$9:$B$12</c:f>
              <c:numCache>
                <c:formatCode>0</c:formatCode>
                <c:ptCount val="4"/>
                <c:pt idx="0">
                  <c:v>70.636800000000008</c:v>
                </c:pt>
                <c:pt idx="1">
                  <c:v>60.153599999999997</c:v>
                </c:pt>
                <c:pt idx="2">
                  <c:v>68.64</c:v>
                </c:pt>
                <c:pt idx="3">
                  <c:v>56.908799999999999</c:v>
                </c:pt>
              </c:numCache>
            </c:numRef>
          </c:val>
          <c:extLst>
            <c:ext xmlns:c16="http://schemas.microsoft.com/office/drawing/2014/chart" uri="{C3380CC4-5D6E-409C-BE32-E72D297353CC}">
              <c16:uniqueId val="{00000000-CD30-A448-A986-BAB27E8A974B}"/>
            </c:ext>
          </c:extLst>
        </c:ser>
        <c:ser>
          <c:idx val="1"/>
          <c:order val="1"/>
          <c:tx>
            <c:strRef>
              <c:f>Sheet1!$C$3</c:f>
              <c:strCache>
                <c:ptCount val="1"/>
                <c:pt idx="0">
                  <c:v>B6</c:v>
                </c:pt>
              </c:strCache>
            </c:strRef>
          </c:tx>
          <c:spPr>
            <a:solidFill>
              <a:schemeClr val="accent6">
                <a:lumMod val="50000"/>
              </a:schemeClr>
            </a:solidFill>
            <a:ln w="25400">
              <a:solidFill>
                <a:schemeClr val="tx1"/>
              </a:solidFill>
            </a:ln>
          </c:spPr>
          <c:invertIfNegative val="0"/>
          <c:cat>
            <c:numRef>
              <c:f>Sheet1!$A$9:$A$12</c:f>
              <c:numCache>
                <c:formatCode>General</c:formatCode>
                <c:ptCount val="4"/>
              </c:numCache>
            </c:numRef>
          </c:cat>
          <c:val>
            <c:numRef>
              <c:f>Sheet1!$C$9:$C$12</c:f>
              <c:numCache>
                <c:formatCode>0</c:formatCode>
                <c:ptCount val="4"/>
                <c:pt idx="0">
                  <c:v>65.644800000000004</c:v>
                </c:pt>
                <c:pt idx="1">
                  <c:v>51.667200000000001</c:v>
                </c:pt>
                <c:pt idx="2">
                  <c:v>58.655999999999999</c:v>
                </c:pt>
                <c:pt idx="3">
                  <c:v>53.414400000000001</c:v>
                </c:pt>
              </c:numCache>
            </c:numRef>
          </c:val>
          <c:extLst>
            <c:ext xmlns:c16="http://schemas.microsoft.com/office/drawing/2014/chart" uri="{C3380CC4-5D6E-409C-BE32-E72D297353CC}">
              <c16:uniqueId val="{00000001-CD30-A448-A986-BAB27E8A974B}"/>
            </c:ext>
          </c:extLst>
        </c:ser>
        <c:dLbls>
          <c:showLegendKey val="0"/>
          <c:showVal val="0"/>
          <c:showCatName val="0"/>
          <c:showSerName val="0"/>
          <c:showPercent val="0"/>
          <c:showBubbleSize val="0"/>
        </c:dLbls>
        <c:gapWidth val="150"/>
        <c:axId val="-2135606344"/>
        <c:axId val="-2135603304"/>
      </c:barChart>
      <c:catAx>
        <c:axId val="-2135606344"/>
        <c:scaling>
          <c:orientation val="minMax"/>
        </c:scaling>
        <c:delete val="1"/>
        <c:axPos val="b"/>
        <c:numFmt formatCode="General" sourceLinked="1"/>
        <c:majorTickMark val="out"/>
        <c:minorTickMark val="none"/>
        <c:tickLblPos val="nextTo"/>
        <c:crossAx val="-2135603304"/>
        <c:crosses val="autoZero"/>
        <c:auto val="1"/>
        <c:lblAlgn val="ctr"/>
        <c:lblOffset val="100"/>
        <c:noMultiLvlLbl val="0"/>
      </c:catAx>
      <c:valAx>
        <c:axId val="-2135603304"/>
        <c:scaling>
          <c:orientation val="minMax"/>
        </c:scaling>
        <c:delete val="0"/>
        <c:axPos val="l"/>
        <c:majorGridlines/>
        <c:title>
          <c:tx>
            <c:rich>
              <a:bodyPr/>
              <a:lstStyle/>
              <a:p>
                <a:pPr>
                  <a:defRPr sz="2400"/>
                </a:pPr>
                <a:r>
                  <a:rPr lang="en-US" sz="2400"/>
                  <a:t>Kalsidioli (nmol/l)</a:t>
                </a:r>
              </a:p>
            </c:rich>
          </c:tx>
          <c:overlay val="0"/>
        </c:title>
        <c:numFmt formatCode="0" sourceLinked="1"/>
        <c:majorTickMark val="out"/>
        <c:minorTickMark val="none"/>
        <c:tickLblPos val="nextTo"/>
        <c:crossAx val="-2135606344"/>
        <c:crosses val="autoZero"/>
        <c:crossBetween val="between"/>
      </c:valAx>
    </c:plotArea>
    <c:legend>
      <c:legendPos val="r"/>
      <c:overlay val="0"/>
      <c:txPr>
        <a:bodyPr/>
        <a:lstStyle/>
        <a:p>
          <a:pPr>
            <a:defRPr sz="2400" baseline="0"/>
          </a:pPr>
          <a:endParaRPr lang="en-US"/>
        </a:p>
      </c:txPr>
    </c:legend>
    <c:plotVisOnly val="1"/>
    <c:dispBlanksAs val="gap"/>
    <c:showDLblsOverMax val="0"/>
  </c:chart>
  <c:txPr>
    <a:bodyPr/>
    <a:lstStyle/>
    <a:p>
      <a:pPr>
        <a:defRPr sz="14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76A9A6-3B5F-A94C-BC4E-2E62AD6931A9}" type="datetimeFigureOut">
              <a:rPr lang="en-FI" smtClean="0"/>
              <a:t>06/10/2025</a:t>
            </a:fld>
            <a:endParaRPr lang="en-FI"/>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F9384B-A7D8-434C-979C-2402B4768A0B}" type="slidenum">
              <a:rPr lang="en-FI" smtClean="0"/>
              <a:t>‹#›</a:t>
            </a:fld>
            <a:endParaRPr lang="en-FI"/>
          </a:p>
        </p:txBody>
      </p:sp>
    </p:spTree>
    <p:extLst>
      <p:ext uri="{BB962C8B-B14F-4D97-AF65-F5344CB8AC3E}">
        <p14:creationId xmlns:p14="http://schemas.microsoft.com/office/powerpoint/2010/main" val="1636757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22CF8FFA-B87D-564E-AE5C-06DC03F1E8AC}" type="datetimeFigureOut">
              <a:rPr lang="x-none" smtClean="0"/>
              <a:pPr/>
              <a:t>10.6.2025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3B399CC-BB7B-874D-94FA-B33DDC7ACDB7}" type="slidenum">
              <a:rPr lang="x-none" smtClean="0"/>
              <a:pPr/>
              <a:t>‹#›</a:t>
            </a:fld>
            <a:endParaRPr lang="x-none"/>
          </a:p>
        </p:txBody>
      </p:sp>
    </p:spTree>
    <p:extLst>
      <p:ext uri="{BB962C8B-B14F-4D97-AF65-F5344CB8AC3E}">
        <p14:creationId xmlns:p14="http://schemas.microsoft.com/office/powerpoint/2010/main" val="1672623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2CF8FFA-B87D-564E-AE5C-06DC03F1E8AC}" type="datetimeFigureOut">
              <a:rPr lang="x-none" smtClean="0"/>
              <a:pPr/>
              <a:t>10.6.2025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3B399CC-BB7B-874D-94FA-B33DDC7ACDB7}" type="slidenum">
              <a:rPr lang="x-none" smtClean="0"/>
              <a:pPr/>
              <a:t>‹#›</a:t>
            </a:fld>
            <a:endParaRPr lang="x-none"/>
          </a:p>
        </p:txBody>
      </p:sp>
    </p:spTree>
    <p:extLst>
      <p:ext uri="{BB962C8B-B14F-4D97-AF65-F5344CB8AC3E}">
        <p14:creationId xmlns:p14="http://schemas.microsoft.com/office/powerpoint/2010/main" val="4163789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2CF8FFA-B87D-564E-AE5C-06DC03F1E8AC}" type="datetimeFigureOut">
              <a:rPr lang="x-none" smtClean="0"/>
              <a:pPr/>
              <a:t>10.6.2025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3B399CC-BB7B-874D-94FA-B33DDC7ACDB7}" type="slidenum">
              <a:rPr lang="x-none" smtClean="0"/>
              <a:pPr/>
              <a:t>‹#›</a:t>
            </a:fld>
            <a:endParaRPr lang="x-none"/>
          </a:p>
        </p:txBody>
      </p:sp>
    </p:spTree>
    <p:extLst>
      <p:ext uri="{BB962C8B-B14F-4D97-AF65-F5344CB8AC3E}">
        <p14:creationId xmlns:p14="http://schemas.microsoft.com/office/powerpoint/2010/main" val="2735174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2CF8FFA-B87D-564E-AE5C-06DC03F1E8AC}" type="datetimeFigureOut">
              <a:rPr lang="x-none" smtClean="0"/>
              <a:pPr/>
              <a:t>10.6.2025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3B399CC-BB7B-874D-94FA-B33DDC7ACDB7}" type="slidenum">
              <a:rPr lang="x-none" smtClean="0"/>
              <a:pPr/>
              <a:t>‹#›</a:t>
            </a:fld>
            <a:endParaRPr lang="x-none"/>
          </a:p>
        </p:txBody>
      </p:sp>
    </p:spTree>
    <p:extLst>
      <p:ext uri="{BB962C8B-B14F-4D97-AF65-F5344CB8AC3E}">
        <p14:creationId xmlns:p14="http://schemas.microsoft.com/office/powerpoint/2010/main" val="1985817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2CF8FFA-B87D-564E-AE5C-06DC03F1E8AC}" type="datetimeFigureOut">
              <a:rPr lang="x-none" smtClean="0"/>
              <a:pPr/>
              <a:t>10.6.2025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3B399CC-BB7B-874D-94FA-B33DDC7ACDB7}" type="slidenum">
              <a:rPr lang="x-none" smtClean="0"/>
              <a:pPr/>
              <a:t>‹#›</a:t>
            </a:fld>
            <a:endParaRPr lang="x-none"/>
          </a:p>
        </p:txBody>
      </p:sp>
    </p:spTree>
    <p:extLst>
      <p:ext uri="{BB962C8B-B14F-4D97-AF65-F5344CB8AC3E}">
        <p14:creationId xmlns:p14="http://schemas.microsoft.com/office/powerpoint/2010/main" val="3745141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22CF8FFA-B87D-564E-AE5C-06DC03F1E8AC}" type="datetimeFigureOut">
              <a:rPr lang="x-none" smtClean="0"/>
              <a:pPr/>
              <a:t>10.6.2025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93B399CC-BB7B-874D-94FA-B33DDC7ACDB7}" type="slidenum">
              <a:rPr lang="x-none" smtClean="0"/>
              <a:pPr/>
              <a:t>‹#›</a:t>
            </a:fld>
            <a:endParaRPr lang="x-none"/>
          </a:p>
        </p:txBody>
      </p:sp>
    </p:spTree>
    <p:extLst>
      <p:ext uri="{BB962C8B-B14F-4D97-AF65-F5344CB8AC3E}">
        <p14:creationId xmlns:p14="http://schemas.microsoft.com/office/powerpoint/2010/main" val="2722717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22CF8FFA-B87D-564E-AE5C-06DC03F1E8AC}" type="datetimeFigureOut">
              <a:rPr lang="x-none" smtClean="0"/>
              <a:pPr/>
              <a:t>10.6.2025</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93B399CC-BB7B-874D-94FA-B33DDC7ACDB7}" type="slidenum">
              <a:rPr lang="x-none" smtClean="0"/>
              <a:pPr/>
              <a:t>‹#›</a:t>
            </a:fld>
            <a:endParaRPr lang="x-none"/>
          </a:p>
        </p:txBody>
      </p:sp>
    </p:spTree>
    <p:extLst>
      <p:ext uri="{BB962C8B-B14F-4D97-AF65-F5344CB8AC3E}">
        <p14:creationId xmlns:p14="http://schemas.microsoft.com/office/powerpoint/2010/main" val="3256094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22CF8FFA-B87D-564E-AE5C-06DC03F1E8AC}" type="datetimeFigureOut">
              <a:rPr lang="x-none" smtClean="0"/>
              <a:pPr/>
              <a:t>10.6.2025</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93B399CC-BB7B-874D-94FA-B33DDC7ACDB7}" type="slidenum">
              <a:rPr lang="x-none" smtClean="0"/>
              <a:pPr/>
              <a:t>‹#›</a:t>
            </a:fld>
            <a:endParaRPr lang="x-none"/>
          </a:p>
        </p:txBody>
      </p:sp>
    </p:spTree>
    <p:extLst>
      <p:ext uri="{BB962C8B-B14F-4D97-AF65-F5344CB8AC3E}">
        <p14:creationId xmlns:p14="http://schemas.microsoft.com/office/powerpoint/2010/main" val="2665727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CF8FFA-B87D-564E-AE5C-06DC03F1E8AC}" type="datetimeFigureOut">
              <a:rPr lang="x-none" smtClean="0"/>
              <a:pPr/>
              <a:t>10.6.2025</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93B399CC-BB7B-874D-94FA-B33DDC7ACDB7}" type="slidenum">
              <a:rPr lang="x-none" smtClean="0"/>
              <a:pPr/>
              <a:t>‹#›</a:t>
            </a:fld>
            <a:endParaRPr lang="x-none"/>
          </a:p>
        </p:txBody>
      </p:sp>
    </p:spTree>
    <p:extLst>
      <p:ext uri="{BB962C8B-B14F-4D97-AF65-F5344CB8AC3E}">
        <p14:creationId xmlns:p14="http://schemas.microsoft.com/office/powerpoint/2010/main" val="3375027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2CF8FFA-B87D-564E-AE5C-06DC03F1E8AC}" type="datetimeFigureOut">
              <a:rPr lang="x-none" smtClean="0"/>
              <a:pPr/>
              <a:t>10.6.2025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93B399CC-BB7B-874D-94FA-B33DDC7ACDB7}" type="slidenum">
              <a:rPr lang="x-none" smtClean="0"/>
              <a:pPr/>
              <a:t>‹#›</a:t>
            </a:fld>
            <a:endParaRPr lang="x-none"/>
          </a:p>
        </p:txBody>
      </p:sp>
    </p:spTree>
    <p:extLst>
      <p:ext uri="{BB962C8B-B14F-4D97-AF65-F5344CB8AC3E}">
        <p14:creationId xmlns:p14="http://schemas.microsoft.com/office/powerpoint/2010/main" val="3804575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2CF8FFA-B87D-564E-AE5C-06DC03F1E8AC}" type="datetimeFigureOut">
              <a:rPr lang="x-none" smtClean="0"/>
              <a:pPr/>
              <a:t>10.6.2025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93B399CC-BB7B-874D-94FA-B33DDC7ACDB7}" type="slidenum">
              <a:rPr lang="x-none" smtClean="0"/>
              <a:pPr/>
              <a:t>‹#›</a:t>
            </a:fld>
            <a:endParaRPr lang="x-none"/>
          </a:p>
        </p:txBody>
      </p:sp>
    </p:spTree>
    <p:extLst>
      <p:ext uri="{BB962C8B-B14F-4D97-AF65-F5344CB8AC3E}">
        <p14:creationId xmlns:p14="http://schemas.microsoft.com/office/powerpoint/2010/main" val="2861018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CF8FFA-B87D-564E-AE5C-06DC03F1E8AC}" type="datetimeFigureOut">
              <a:rPr lang="x-none" smtClean="0"/>
              <a:pPr/>
              <a:t>10.6.2025</a:t>
            </a:fld>
            <a:endParaRPr lang="x-none"/>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B399CC-BB7B-874D-94FA-B33DDC7ACDB7}" type="slidenum">
              <a:rPr lang="x-none" smtClean="0"/>
              <a:pPr/>
              <a:t>‹#›</a:t>
            </a:fld>
            <a:endParaRPr lang="x-none"/>
          </a:p>
        </p:txBody>
      </p:sp>
    </p:spTree>
    <p:extLst>
      <p:ext uri="{BB962C8B-B14F-4D97-AF65-F5344CB8AC3E}">
        <p14:creationId xmlns:p14="http://schemas.microsoft.com/office/powerpoint/2010/main" val="13567819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05C6-D8A9-68E4-D77F-F4DC4C1E9E1D}"/>
              </a:ext>
            </a:extLst>
          </p:cNvPr>
          <p:cNvSpPr>
            <a:spLocks noGrp="1"/>
          </p:cNvSpPr>
          <p:nvPr>
            <p:ph type="ctrTitle"/>
          </p:nvPr>
        </p:nvSpPr>
        <p:spPr>
          <a:solidFill>
            <a:schemeClr val="accent3">
              <a:lumMod val="20000"/>
              <a:lumOff val="80000"/>
            </a:schemeClr>
          </a:solidFill>
        </p:spPr>
        <p:txBody>
          <a:bodyPr/>
          <a:lstStyle/>
          <a:p>
            <a:r>
              <a:rPr lang="en-FI" dirty="0"/>
              <a:t>D- ja K- vitamiinit luuston  terveystekijöinä</a:t>
            </a:r>
          </a:p>
        </p:txBody>
      </p:sp>
      <p:sp>
        <p:nvSpPr>
          <p:cNvPr id="3" name="Subtitle 2">
            <a:extLst>
              <a:ext uri="{FF2B5EF4-FFF2-40B4-BE49-F238E27FC236}">
                <a16:creationId xmlns:a16="http://schemas.microsoft.com/office/drawing/2014/main" id="{0694FDF5-9610-CAB0-CAF5-FF9EB68775B0}"/>
              </a:ext>
            </a:extLst>
          </p:cNvPr>
          <p:cNvSpPr>
            <a:spLocks noGrp="1"/>
          </p:cNvSpPr>
          <p:nvPr>
            <p:ph type="subTitle" idx="1"/>
          </p:nvPr>
        </p:nvSpPr>
        <p:spPr/>
        <p:txBody>
          <a:bodyPr>
            <a:normAutofit lnSpcReduction="10000"/>
          </a:bodyPr>
          <a:lstStyle/>
          <a:p>
            <a:endParaRPr lang="en-FI" dirty="0"/>
          </a:p>
          <a:p>
            <a:endParaRPr lang="en-FI" dirty="0"/>
          </a:p>
          <a:p>
            <a:r>
              <a:rPr lang="en-FI" dirty="0"/>
              <a:t>Ilari Paakkari</a:t>
            </a:r>
          </a:p>
          <a:p>
            <a:r>
              <a:rPr lang="en-FI" dirty="0"/>
              <a:t>Heinola 11.06.2025</a:t>
            </a:r>
          </a:p>
        </p:txBody>
      </p:sp>
    </p:spTree>
    <p:extLst>
      <p:ext uri="{BB962C8B-B14F-4D97-AF65-F5344CB8AC3E}">
        <p14:creationId xmlns:p14="http://schemas.microsoft.com/office/powerpoint/2010/main" val="448255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3134"/>
            <a:ext cx="8229600" cy="1169325"/>
          </a:xfrm>
          <a:solidFill>
            <a:schemeClr val="tx2">
              <a:lumMod val="20000"/>
              <a:lumOff val="80000"/>
            </a:schemeClr>
          </a:solidFill>
        </p:spPr>
        <p:txBody>
          <a:bodyPr>
            <a:normAutofit fontScale="90000"/>
          </a:bodyPr>
          <a:lstStyle/>
          <a:p>
            <a:r>
              <a:rPr lang="fi-FI" sz="3200" dirty="0"/>
              <a:t>Pohjoisessa D-vitamiinia ei synny auringosta talvikuukausina leveysasteella 42°N (Boston, Rooma)</a:t>
            </a:r>
          </a:p>
        </p:txBody>
      </p:sp>
      <p:sp>
        <p:nvSpPr>
          <p:cNvPr id="3" name="Content Placeholder 2"/>
          <p:cNvSpPr>
            <a:spLocks noGrp="1"/>
          </p:cNvSpPr>
          <p:nvPr>
            <p:ph idx="1"/>
          </p:nvPr>
        </p:nvSpPr>
        <p:spPr>
          <a:xfrm>
            <a:off x="1447800" y="5867401"/>
            <a:ext cx="7620000" cy="575733"/>
          </a:xfrm>
        </p:spPr>
        <p:txBody>
          <a:bodyPr>
            <a:normAutofit fontScale="62500" lnSpcReduction="20000"/>
          </a:bodyPr>
          <a:lstStyle/>
          <a:p>
            <a:pPr marL="0" indent="0">
              <a:buNone/>
            </a:pPr>
            <a:r>
              <a:rPr lang="fi-FI" sz="2300" dirty="0"/>
              <a:t>Pylväät kuvaavat ihossa keskipäivän tunteina syntyvän D-vitamiinin esiasteen </a:t>
            </a:r>
            <a:r>
              <a:rPr lang="fi-FI" sz="2300" dirty="0" err="1"/>
              <a:t>prekolekalsiferolin</a:t>
            </a:r>
            <a:r>
              <a:rPr lang="fi-FI" sz="2300" dirty="0"/>
              <a:t> (pre-D</a:t>
            </a:r>
            <a:r>
              <a:rPr lang="fi-FI" sz="2300" baseline="-25000" dirty="0"/>
              <a:t>3</a:t>
            </a:r>
            <a:r>
              <a:rPr lang="fi-FI" sz="2300" dirty="0"/>
              <a:t>) määrä prosentteina lähtöaineesta 7-dehydrokolesterolista (Mukailtu viitteestä </a:t>
            </a:r>
            <a:r>
              <a:rPr lang="fi-FI" sz="2300" dirty="0" err="1"/>
              <a:t>Holick</a:t>
            </a:r>
            <a:r>
              <a:rPr lang="fi-FI" sz="2300" dirty="0"/>
              <a:t> M. 1995).  </a:t>
            </a:r>
          </a:p>
          <a:p>
            <a:pPr>
              <a:buNone/>
            </a:pPr>
            <a:endParaRPr lang="fi-FI" dirty="0"/>
          </a:p>
        </p:txBody>
      </p:sp>
      <p:sp>
        <p:nvSpPr>
          <p:cNvPr id="4" name="Date Placeholder 3"/>
          <p:cNvSpPr>
            <a:spLocks noGrp="1"/>
          </p:cNvSpPr>
          <p:nvPr>
            <p:ph type="dt" sz="half" idx="10"/>
          </p:nvPr>
        </p:nvSpPr>
        <p:spPr/>
        <p:txBody>
          <a:bodyPr/>
          <a:lstStyle/>
          <a:p>
            <a:r>
              <a:rPr lang="fi-FI"/>
              <a:t>Paakkari 2011</a:t>
            </a:r>
            <a:endParaRPr lang="en-US"/>
          </a:p>
        </p:txBody>
      </p:sp>
      <p:sp>
        <p:nvSpPr>
          <p:cNvPr id="5" name="Slide Number Placeholder 4"/>
          <p:cNvSpPr>
            <a:spLocks noGrp="1"/>
          </p:cNvSpPr>
          <p:nvPr>
            <p:ph type="sldNum" sz="quarter" idx="12"/>
          </p:nvPr>
        </p:nvSpPr>
        <p:spPr/>
        <p:txBody>
          <a:bodyPr/>
          <a:lstStyle/>
          <a:p>
            <a:fld id="{81CED912-FC0F-A04A-8963-1F773CD1DF3C}" type="slidenum">
              <a:rPr lang="en-US" smtClean="0"/>
              <a:pPr/>
              <a:t>10</a:t>
            </a:fld>
            <a:endParaRPr lang="en-US"/>
          </a:p>
        </p:txBody>
      </p:sp>
      <p:cxnSp>
        <p:nvCxnSpPr>
          <p:cNvPr id="6" name="Straight Connector 5"/>
          <p:cNvCxnSpPr/>
          <p:nvPr/>
        </p:nvCxnSpPr>
        <p:spPr>
          <a:xfrm flipV="1">
            <a:off x="2666210" y="5580459"/>
            <a:ext cx="4191790" cy="13495"/>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129866" y="1339670"/>
            <a:ext cx="304800" cy="2308324"/>
          </a:xfrm>
          <a:prstGeom prst="rect">
            <a:avLst/>
          </a:prstGeom>
          <a:noFill/>
        </p:spPr>
        <p:txBody>
          <a:bodyPr wrap="square" rtlCol="0">
            <a:spAutoFit/>
          </a:bodyPr>
          <a:lstStyle/>
          <a:p>
            <a:endParaRPr lang="fi-FI" sz="4800" dirty="0">
              <a:latin typeface="Wingdings"/>
              <a:ea typeface="Wingdings"/>
              <a:cs typeface="Wingdings"/>
            </a:endParaRPr>
          </a:p>
          <a:p>
            <a:r>
              <a:rPr lang="fi-FI" sz="4800" dirty="0">
                <a:latin typeface="Wingdings"/>
                <a:ea typeface="Wingdings"/>
                <a:cs typeface="Wingdings"/>
              </a:rPr>
              <a:t></a:t>
            </a:r>
            <a:r>
              <a:rPr lang="fi-FI" sz="4800" dirty="0">
                <a:solidFill>
                  <a:srgbClr val="FF0000"/>
                </a:solidFill>
                <a:latin typeface="Wingdings"/>
                <a:ea typeface="Wingdings"/>
                <a:cs typeface="Wingdings"/>
              </a:rPr>
              <a:t></a:t>
            </a:r>
            <a:endParaRPr lang="fi-FI" sz="4800" dirty="0"/>
          </a:p>
        </p:txBody>
      </p:sp>
      <p:sp>
        <p:nvSpPr>
          <p:cNvPr id="8" name="TextBox 7"/>
          <p:cNvSpPr txBox="1"/>
          <p:nvPr/>
        </p:nvSpPr>
        <p:spPr>
          <a:xfrm>
            <a:off x="3422650" y="3758009"/>
            <a:ext cx="381000" cy="769441"/>
          </a:xfrm>
          <a:prstGeom prst="rect">
            <a:avLst/>
          </a:prstGeom>
          <a:noFill/>
        </p:spPr>
        <p:txBody>
          <a:bodyPr wrap="square" rtlCol="0">
            <a:spAutoFit/>
          </a:bodyPr>
          <a:lstStyle/>
          <a:p>
            <a:r>
              <a:rPr lang="fi-FI" sz="4400">
                <a:latin typeface="Lucida Grande"/>
                <a:ea typeface="Lucida Grande"/>
                <a:cs typeface="Lucida Grande"/>
              </a:rPr>
              <a:t>°</a:t>
            </a:r>
            <a:endParaRPr lang="fi-FI" sz="4400"/>
          </a:p>
        </p:txBody>
      </p:sp>
      <p:sp>
        <p:nvSpPr>
          <p:cNvPr id="9" name="TextBox 8"/>
          <p:cNvSpPr txBox="1"/>
          <p:nvPr/>
        </p:nvSpPr>
        <p:spPr>
          <a:xfrm>
            <a:off x="4400550" y="4386659"/>
            <a:ext cx="800100" cy="769441"/>
          </a:xfrm>
          <a:prstGeom prst="rect">
            <a:avLst/>
          </a:prstGeom>
          <a:noFill/>
        </p:spPr>
        <p:txBody>
          <a:bodyPr wrap="square" rtlCol="0">
            <a:spAutoFit/>
          </a:bodyPr>
          <a:lstStyle/>
          <a:p>
            <a:r>
              <a:rPr lang="fi-FI" sz="4400">
                <a:latin typeface="Wingdings"/>
                <a:ea typeface="Wingdings"/>
                <a:cs typeface="Wingdings"/>
              </a:rPr>
              <a:t></a:t>
            </a:r>
            <a:endParaRPr lang="fi-FI" sz="4400"/>
          </a:p>
        </p:txBody>
      </p:sp>
      <p:sp>
        <p:nvSpPr>
          <p:cNvPr id="10" name="TextBox 9"/>
          <p:cNvSpPr txBox="1"/>
          <p:nvPr/>
        </p:nvSpPr>
        <p:spPr>
          <a:xfrm rot="16200000">
            <a:off x="-274964" y="3213824"/>
            <a:ext cx="4425950" cy="523220"/>
          </a:xfrm>
          <a:prstGeom prst="rect">
            <a:avLst/>
          </a:prstGeom>
          <a:noFill/>
        </p:spPr>
        <p:txBody>
          <a:bodyPr wrap="square" rtlCol="0">
            <a:spAutoFit/>
          </a:bodyPr>
          <a:lstStyle/>
          <a:p>
            <a:r>
              <a:rPr lang="fi-FI" sz="2800"/>
              <a:t>Fotosyntetisoitu pre-D</a:t>
            </a:r>
            <a:r>
              <a:rPr lang="fi-FI" sz="2800" baseline="-25000"/>
              <a:t>3</a:t>
            </a:r>
            <a:r>
              <a:rPr lang="fi-FI" sz="2800"/>
              <a:t> (%)</a:t>
            </a:r>
          </a:p>
        </p:txBody>
      </p:sp>
      <p:cxnSp>
        <p:nvCxnSpPr>
          <p:cNvPr id="11" name="Straight Connector 10"/>
          <p:cNvCxnSpPr/>
          <p:nvPr/>
        </p:nvCxnSpPr>
        <p:spPr>
          <a:xfrm rot="5400000">
            <a:off x="670158" y="3596312"/>
            <a:ext cx="3993695" cy="1589"/>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667000" y="1619308"/>
            <a:ext cx="177800" cy="158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667000" y="2143520"/>
            <a:ext cx="177800" cy="158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667000" y="2712182"/>
            <a:ext cx="177800" cy="158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667000" y="3280844"/>
            <a:ext cx="177800" cy="158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667000" y="3862206"/>
            <a:ext cx="177800" cy="158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667000" y="4437218"/>
            <a:ext cx="177800" cy="158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667000" y="5005880"/>
            <a:ext cx="177800" cy="158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3568700" y="3929458"/>
            <a:ext cx="152400" cy="152400"/>
          </a:xfrm>
          <a:prstGeom prst="ellipse">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0" name="TextBox 19"/>
          <p:cNvSpPr txBox="1"/>
          <p:nvPr/>
        </p:nvSpPr>
        <p:spPr>
          <a:xfrm>
            <a:off x="2303992" y="1404044"/>
            <a:ext cx="549274" cy="461665"/>
          </a:xfrm>
          <a:prstGeom prst="rect">
            <a:avLst/>
          </a:prstGeom>
          <a:noFill/>
        </p:spPr>
        <p:txBody>
          <a:bodyPr wrap="square" rtlCol="0">
            <a:spAutoFit/>
          </a:bodyPr>
          <a:lstStyle/>
          <a:p>
            <a:r>
              <a:rPr lang="en-US" sz="2400" dirty="0"/>
              <a:t>7</a:t>
            </a:r>
          </a:p>
        </p:txBody>
      </p:sp>
      <p:sp>
        <p:nvSpPr>
          <p:cNvPr id="21" name="TextBox 20"/>
          <p:cNvSpPr txBox="1"/>
          <p:nvPr/>
        </p:nvSpPr>
        <p:spPr>
          <a:xfrm>
            <a:off x="2302933" y="1872059"/>
            <a:ext cx="549274" cy="461665"/>
          </a:xfrm>
          <a:prstGeom prst="rect">
            <a:avLst/>
          </a:prstGeom>
          <a:noFill/>
        </p:spPr>
        <p:txBody>
          <a:bodyPr wrap="square" rtlCol="0">
            <a:spAutoFit/>
          </a:bodyPr>
          <a:lstStyle/>
          <a:p>
            <a:r>
              <a:rPr lang="en-US" sz="2400" dirty="0"/>
              <a:t>6</a:t>
            </a:r>
          </a:p>
        </p:txBody>
      </p:sp>
      <p:sp>
        <p:nvSpPr>
          <p:cNvPr id="22" name="TextBox 21"/>
          <p:cNvSpPr txBox="1"/>
          <p:nvPr/>
        </p:nvSpPr>
        <p:spPr>
          <a:xfrm>
            <a:off x="2286000" y="2405459"/>
            <a:ext cx="549274" cy="461665"/>
          </a:xfrm>
          <a:prstGeom prst="rect">
            <a:avLst/>
          </a:prstGeom>
          <a:noFill/>
        </p:spPr>
        <p:txBody>
          <a:bodyPr wrap="square" rtlCol="0">
            <a:spAutoFit/>
          </a:bodyPr>
          <a:lstStyle/>
          <a:p>
            <a:r>
              <a:rPr lang="en-US" sz="2400" dirty="0"/>
              <a:t>5</a:t>
            </a:r>
          </a:p>
        </p:txBody>
      </p:sp>
      <p:sp>
        <p:nvSpPr>
          <p:cNvPr id="23" name="TextBox 22"/>
          <p:cNvSpPr txBox="1"/>
          <p:nvPr/>
        </p:nvSpPr>
        <p:spPr>
          <a:xfrm>
            <a:off x="2287059" y="3010594"/>
            <a:ext cx="549274" cy="461665"/>
          </a:xfrm>
          <a:prstGeom prst="rect">
            <a:avLst/>
          </a:prstGeom>
          <a:noFill/>
        </p:spPr>
        <p:txBody>
          <a:bodyPr wrap="square" rtlCol="0">
            <a:spAutoFit/>
          </a:bodyPr>
          <a:lstStyle/>
          <a:p>
            <a:r>
              <a:rPr lang="en-US" sz="2400" dirty="0"/>
              <a:t>4</a:t>
            </a:r>
          </a:p>
        </p:txBody>
      </p:sp>
      <p:sp>
        <p:nvSpPr>
          <p:cNvPr id="24" name="TextBox 23"/>
          <p:cNvSpPr txBox="1"/>
          <p:nvPr/>
        </p:nvSpPr>
        <p:spPr>
          <a:xfrm>
            <a:off x="2288118" y="3615729"/>
            <a:ext cx="549274" cy="461665"/>
          </a:xfrm>
          <a:prstGeom prst="rect">
            <a:avLst/>
          </a:prstGeom>
          <a:noFill/>
        </p:spPr>
        <p:txBody>
          <a:bodyPr wrap="square" rtlCol="0">
            <a:spAutoFit/>
          </a:bodyPr>
          <a:lstStyle/>
          <a:p>
            <a:r>
              <a:rPr lang="en-US" sz="2400" dirty="0"/>
              <a:t>3</a:t>
            </a:r>
          </a:p>
        </p:txBody>
      </p:sp>
      <p:sp>
        <p:nvSpPr>
          <p:cNvPr id="25" name="TextBox 24"/>
          <p:cNvSpPr txBox="1"/>
          <p:nvPr/>
        </p:nvSpPr>
        <p:spPr>
          <a:xfrm>
            <a:off x="2289177" y="4153132"/>
            <a:ext cx="549274" cy="461665"/>
          </a:xfrm>
          <a:prstGeom prst="rect">
            <a:avLst/>
          </a:prstGeom>
          <a:noFill/>
        </p:spPr>
        <p:txBody>
          <a:bodyPr wrap="square" rtlCol="0">
            <a:spAutoFit/>
          </a:bodyPr>
          <a:lstStyle/>
          <a:p>
            <a:r>
              <a:rPr lang="en-US" sz="2400" dirty="0"/>
              <a:t>2</a:t>
            </a:r>
          </a:p>
        </p:txBody>
      </p:sp>
      <p:sp>
        <p:nvSpPr>
          <p:cNvPr id="26" name="TextBox 25"/>
          <p:cNvSpPr txBox="1"/>
          <p:nvPr/>
        </p:nvSpPr>
        <p:spPr>
          <a:xfrm>
            <a:off x="2290236" y="4741334"/>
            <a:ext cx="549274" cy="461665"/>
          </a:xfrm>
          <a:prstGeom prst="rect">
            <a:avLst/>
          </a:prstGeom>
          <a:noFill/>
        </p:spPr>
        <p:txBody>
          <a:bodyPr wrap="square" rtlCol="0">
            <a:spAutoFit/>
          </a:bodyPr>
          <a:lstStyle/>
          <a:p>
            <a:r>
              <a:rPr lang="en-US" sz="2400" dirty="0"/>
              <a:t>1</a:t>
            </a:r>
          </a:p>
        </p:txBody>
      </p:sp>
      <p:sp>
        <p:nvSpPr>
          <p:cNvPr id="27" name="TextBox 26"/>
          <p:cNvSpPr txBox="1"/>
          <p:nvPr/>
        </p:nvSpPr>
        <p:spPr>
          <a:xfrm>
            <a:off x="2291295" y="5329536"/>
            <a:ext cx="549274" cy="461665"/>
          </a:xfrm>
          <a:prstGeom prst="rect">
            <a:avLst/>
          </a:prstGeom>
          <a:noFill/>
        </p:spPr>
        <p:txBody>
          <a:bodyPr wrap="square" rtlCol="0">
            <a:spAutoFit/>
          </a:bodyPr>
          <a:lstStyle/>
          <a:p>
            <a:r>
              <a:rPr lang="en-US" sz="2400" dirty="0"/>
              <a:t>0</a:t>
            </a:r>
          </a:p>
        </p:txBody>
      </p:sp>
      <p:sp>
        <p:nvSpPr>
          <p:cNvPr id="28" name="Oval 27"/>
          <p:cNvSpPr/>
          <p:nvPr/>
        </p:nvSpPr>
        <p:spPr>
          <a:xfrm>
            <a:off x="6248400" y="1795858"/>
            <a:ext cx="152400" cy="152400"/>
          </a:xfrm>
          <a:prstGeom prst="ellipse">
            <a:avLst/>
          </a:prstGeom>
          <a:solidFill>
            <a:schemeClr val="accent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sp>
        <p:nvSpPr>
          <p:cNvPr id="29" name="TextBox 28"/>
          <p:cNvSpPr txBox="1"/>
          <p:nvPr/>
        </p:nvSpPr>
        <p:spPr>
          <a:xfrm>
            <a:off x="6498168" y="1601125"/>
            <a:ext cx="2171699" cy="461665"/>
          </a:xfrm>
          <a:prstGeom prst="rect">
            <a:avLst/>
          </a:prstGeom>
          <a:noFill/>
        </p:spPr>
        <p:txBody>
          <a:bodyPr wrap="square" rtlCol="0">
            <a:spAutoFit/>
          </a:bodyPr>
          <a:lstStyle/>
          <a:p>
            <a:r>
              <a:rPr lang="en-US" sz="2400" dirty="0" err="1"/>
              <a:t>heinäkuu</a:t>
            </a:r>
            <a:endParaRPr lang="en-US" sz="2400" dirty="0"/>
          </a:p>
        </p:txBody>
      </p:sp>
      <p:sp>
        <p:nvSpPr>
          <p:cNvPr id="30" name="TextBox 29"/>
          <p:cNvSpPr txBox="1"/>
          <p:nvPr/>
        </p:nvSpPr>
        <p:spPr>
          <a:xfrm>
            <a:off x="6510867" y="2253059"/>
            <a:ext cx="2171699" cy="461665"/>
          </a:xfrm>
          <a:prstGeom prst="rect">
            <a:avLst/>
          </a:prstGeom>
          <a:noFill/>
        </p:spPr>
        <p:txBody>
          <a:bodyPr wrap="square" rtlCol="0">
            <a:spAutoFit/>
          </a:bodyPr>
          <a:lstStyle/>
          <a:p>
            <a:r>
              <a:rPr lang="en-US" sz="2400" dirty="0" err="1"/>
              <a:t>lokakuu</a:t>
            </a:r>
            <a:endParaRPr lang="en-US" sz="2400" dirty="0"/>
          </a:p>
        </p:txBody>
      </p:sp>
      <p:sp>
        <p:nvSpPr>
          <p:cNvPr id="31" name="TextBox 30"/>
          <p:cNvSpPr txBox="1"/>
          <p:nvPr/>
        </p:nvSpPr>
        <p:spPr>
          <a:xfrm>
            <a:off x="6506632" y="2989658"/>
            <a:ext cx="2484968" cy="461665"/>
          </a:xfrm>
          <a:prstGeom prst="rect">
            <a:avLst/>
          </a:prstGeom>
          <a:noFill/>
        </p:spPr>
        <p:txBody>
          <a:bodyPr wrap="square" rtlCol="0">
            <a:spAutoFit/>
          </a:bodyPr>
          <a:lstStyle/>
          <a:p>
            <a:r>
              <a:rPr lang="en-US" sz="2400" dirty="0" err="1"/>
              <a:t>marraskuu</a:t>
            </a:r>
            <a:endParaRPr lang="en-US" sz="2400" dirty="0"/>
          </a:p>
        </p:txBody>
      </p:sp>
      <p:sp>
        <p:nvSpPr>
          <p:cNvPr id="32" name="Rectangle 31"/>
          <p:cNvSpPr/>
          <p:nvPr/>
        </p:nvSpPr>
        <p:spPr>
          <a:xfrm>
            <a:off x="3124200" y="1795858"/>
            <a:ext cx="793750" cy="3784600"/>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33" name="Rectangle 32"/>
          <p:cNvSpPr/>
          <p:nvPr/>
        </p:nvSpPr>
        <p:spPr>
          <a:xfrm>
            <a:off x="4267200" y="4690534"/>
            <a:ext cx="793750" cy="889925"/>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34" name="Rectangle 33"/>
          <p:cNvSpPr/>
          <p:nvPr/>
        </p:nvSpPr>
        <p:spPr>
          <a:xfrm>
            <a:off x="5378450" y="5504259"/>
            <a:ext cx="793750" cy="7712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35" name="Rectangle 34"/>
          <p:cNvSpPr/>
          <p:nvPr/>
        </p:nvSpPr>
        <p:spPr>
          <a:xfrm>
            <a:off x="5969000" y="1676459"/>
            <a:ext cx="546100" cy="386331"/>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36" name="Rectangle 35"/>
          <p:cNvSpPr/>
          <p:nvPr/>
        </p:nvSpPr>
        <p:spPr>
          <a:xfrm>
            <a:off x="5969000" y="2323928"/>
            <a:ext cx="546100" cy="386331"/>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37" name="Rectangle 36"/>
          <p:cNvSpPr/>
          <p:nvPr/>
        </p:nvSpPr>
        <p:spPr>
          <a:xfrm>
            <a:off x="5969000" y="3085928"/>
            <a:ext cx="546100" cy="386331"/>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664741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fi-FI"/>
              <a:t>Paakkari 2011</a:t>
            </a:r>
            <a:endParaRPr lang="en-US"/>
          </a:p>
        </p:txBody>
      </p:sp>
      <p:sp>
        <p:nvSpPr>
          <p:cNvPr id="5" name="Slide Number Placeholder 4"/>
          <p:cNvSpPr>
            <a:spLocks noGrp="1"/>
          </p:cNvSpPr>
          <p:nvPr>
            <p:ph type="sldNum" sz="quarter" idx="12"/>
          </p:nvPr>
        </p:nvSpPr>
        <p:spPr/>
        <p:txBody>
          <a:bodyPr/>
          <a:lstStyle/>
          <a:p>
            <a:fld id="{81CED912-FC0F-A04A-8963-1F773CD1DF3C}" type="slidenum">
              <a:rPr lang="en-US" smtClean="0"/>
              <a:pPr/>
              <a:t>11</a:t>
            </a:fld>
            <a:endParaRPr lang="en-US"/>
          </a:p>
        </p:txBody>
      </p:sp>
      <p:sp>
        <p:nvSpPr>
          <p:cNvPr id="7" name="Freeform 6"/>
          <p:cNvSpPr/>
          <p:nvPr/>
        </p:nvSpPr>
        <p:spPr>
          <a:xfrm>
            <a:off x="2675467" y="575733"/>
            <a:ext cx="5723466" cy="3911600"/>
          </a:xfrm>
          <a:custGeom>
            <a:avLst/>
            <a:gdLst>
              <a:gd name="connsiteX0" fmla="*/ 16933 w 5723466"/>
              <a:gd name="connsiteY0" fmla="*/ 3911600 h 3911600"/>
              <a:gd name="connsiteX1" fmla="*/ 0 w 5723466"/>
              <a:gd name="connsiteY1" fmla="*/ 3420534 h 3911600"/>
              <a:gd name="connsiteX2" fmla="*/ 821266 w 5723466"/>
              <a:gd name="connsiteY2" fmla="*/ 0 h 3911600"/>
              <a:gd name="connsiteX3" fmla="*/ 2480733 w 5723466"/>
              <a:gd name="connsiteY3" fmla="*/ 2294467 h 3911600"/>
              <a:gd name="connsiteX4" fmla="*/ 5706533 w 5723466"/>
              <a:gd name="connsiteY4" fmla="*/ 2912534 h 3911600"/>
              <a:gd name="connsiteX5" fmla="*/ 5723466 w 5723466"/>
              <a:gd name="connsiteY5" fmla="*/ 3242734 h 3911600"/>
              <a:gd name="connsiteX6" fmla="*/ 2472266 w 5723466"/>
              <a:gd name="connsiteY6" fmla="*/ 2997200 h 3911600"/>
              <a:gd name="connsiteX7" fmla="*/ 1617133 w 5723466"/>
              <a:gd name="connsiteY7" fmla="*/ 2794000 h 3911600"/>
              <a:gd name="connsiteX8" fmla="*/ 821266 w 5723466"/>
              <a:gd name="connsiteY8" fmla="*/ 2040467 h 3911600"/>
              <a:gd name="connsiteX9" fmla="*/ 16933 w 5723466"/>
              <a:gd name="connsiteY9" fmla="*/ 3911600 h 391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3466" h="3911600">
                <a:moveTo>
                  <a:pt x="16933" y="3911600"/>
                </a:moveTo>
                <a:lnTo>
                  <a:pt x="0" y="3420534"/>
                </a:lnTo>
                <a:lnTo>
                  <a:pt x="821266" y="0"/>
                </a:lnTo>
                <a:lnTo>
                  <a:pt x="2480733" y="2294467"/>
                </a:lnTo>
                <a:lnTo>
                  <a:pt x="5706533" y="2912534"/>
                </a:lnTo>
                <a:lnTo>
                  <a:pt x="5723466" y="3242734"/>
                </a:lnTo>
                <a:lnTo>
                  <a:pt x="2472266" y="2997200"/>
                </a:lnTo>
                <a:lnTo>
                  <a:pt x="1617133" y="2794000"/>
                </a:lnTo>
                <a:lnTo>
                  <a:pt x="821266" y="2040467"/>
                </a:lnTo>
                <a:lnTo>
                  <a:pt x="16933" y="3911600"/>
                </a:lnTo>
                <a:close/>
              </a:path>
            </a:pathLst>
          </a:custGeom>
          <a:solidFill>
            <a:schemeClr val="accent3">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2700867" y="3589867"/>
            <a:ext cx="5698066" cy="889000"/>
          </a:xfrm>
          <a:custGeom>
            <a:avLst/>
            <a:gdLst>
              <a:gd name="connsiteX0" fmla="*/ 0 w 5698066"/>
              <a:gd name="connsiteY0" fmla="*/ 889000 h 889000"/>
              <a:gd name="connsiteX1" fmla="*/ 16933 w 5698066"/>
              <a:gd name="connsiteY1" fmla="*/ 745066 h 889000"/>
              <a:gd name="connsiteX2" fmla="*/ 795866 w 5698066"/>
              <a:gd name="connsiteY2" fmla="*/ 0 h 889000"/>
              <a:gd name="connsiteX3" fmla="*/ 1625600 w 5698066"/>
              <a:gd name="connsiteY3" fmla="*/ 143933 h 889000"/>
              <a:gd name="connsiteX4" fmla="*/ 2446866 w 5698066"/>
              <a:gd name="connsiteY4" fmla="*/ 643466 h 889000"/>
              <a:gd name="connsiteX5" fmla="*/ 5681133 w 5698066"/>
              <a:gd name="connsiteY5" fmla="*/ 694266 h 889000"/>
              <a:gd name="connsiteX6" fmla="*/ 5698066 w 5698066"/>
              <a:gd name="connsiteY6" fmla="*/ 787400 h 889000"/>
              <a:gd name="connsiteX7" fmla="*/ 2446866 w 5698066"/>
              <a:gd name="connsiteY7" fmla="*/ 745066 h 889000"/>
              <a:gd name="connsiteX8" fmla="*/ 1617133 w 5698066"/>
              <a:gd name="connsiteY8" fmla="*/ 406400 h 889000"/>
              <a:gd name="connsiteX9" fmla="*/ 795866 w 5698066"/>
              <a:gd name="connsiteY9" fmla="*/ 440266 h 889000"/>
              <a:gd name="connsiteX10" fmla="*/ 0 w 5698066"/>
              <a:gd name="connsiteY10" fmla="*/ 88900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98066" h="889000">
                <a:moveTo>
                  <a:pt x="0" y="889000"/>
                </a:moveTo>
                <a:lnTo>
                  <a:pt x="16933" y="745066"/>
                </a:lnTo>
                <a:lnTo>
                  <a:pt x="795866" y="0"/>
                </a:lnTo>
                <a:lnTo>
                  <a:pt x="1625600" y="143933"/>
                </a:lnTo>
                <a:lnTo>
                  <a:pt x="2446866" y="643466"/>
                </a:lnTo>
                <a:lnTo>
                  <a:pt x="5681133" y="694266"/>
                </a:lnTo>
                <a:lnTo>
                  <a:pt x="5698066" y="787400"/>
                </a:lnTo>
                <a:lnTo>
                  <a:pt x="2446866" y="745066"/>
                </a:lnTo>
                <a:lnTo>
                  <a:pt x="1617133" y="406400"/>
                </a:lnTo>
                <a:lnTo>
                  <a:pt x="795866" y="440266"/>
                </a:lnTo>
                <a:lnTo>
                  <a:pt x="0" y="889000"/>
                </a:lnTo>
                <a:close/>
              </a:path>
            </a:pathLst>
          </a:cu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2252133" y="914401"/>
            <a:ext cx="6553200" cy="3615267"/>
          </a:xfrm>
          <a:custGeom>
            <a:avLst/>
            <a:gdLst>
              <a:gd name="connsiteX0" fmla="*/ 0 w 6553200"/>
              <a:gd name="connsiteY0" fmla="*/ 0 h 3615267"/>
              <a:gd name="connsiteX1" fmla="*/ 25400 w 6553200"/>
              <a:gd name="connsiteY1" fmla="*/ 3615267 h 3615267"/>
              <a:gd name="connsiteX2" fmla="*/ 6553200 w 6553200"/>
              <a:gd name="connsiteY2" fmla="*/ 3598333 h 3615267"/>
              <a:gd name="connsiteX3" fmla="*/ 6553200 w 6553200"/>
              <a:gd name="connsiteY3" fmla="*/ 3598333 h 3615267"/>
            </a:gdLst>
            <a:ahLst/>
            <a:cxnLst>
              <a:cxn ang="0">
                <a:pos x="connsiteX0" y="connsiteY0"/>
              </a:cxn>
              <a:cxn ang="0">
                <a:pos x="connsiteX1" y="connsiteY1"/>
              </a:cxn>
              <a:cxn ang="0">
                <a:pos x="connsiteX2" y="connsiteY2"/>
              </a:cxn>
              <a:cxn ang="0">
                <a:pos x="connsiteX3" y="connsiteY3"/>
              </a:cxn>
            </a:cxnLst>
            <a:rect l="l" t="t" r="r" b="b"/>
            <a:pathLst>
              <a:path w="6553200" h="3615267">
                <a:moveTo>
                  <a:pt x="0" y="0"/>
                </a:moveTo>
                <a:lnTo>
                  <a:pt x="25400" y="3615267"/>
                </a:lnTo>
                <a:lnTo>
                  <a:pt x="6553200" y="3598333"/>
                </a:lnTo>
                <a:lnTo>
                  <a:pt x="6553200" y="3598333"/>
                </a:lnTo>
              </a:path>
            </a:pathLst>
          </a:cu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2243667" y="922868"/>
            <a:ext cx="203200" cy="8467"/>
          </a:xfrm>
          <a:custGeom>
            <a:avLst/>
            <a:gdLst>
              <a:gd name="connsiteX0" fmla="*/ 0 w 203200"/>
              <a:gd name="connsiteY0" fmla="*/ 8467 h 8467"/>
              <a:gd name="connsiteX1" fmla="*/ 152400 w 203200"/>
              <a:gd name="connsiteY1" fmla="*/ 8467 h 8467"/>
              <a:gd name="connsiteX2" fmla="*/ 203200 w 203200"/>
              <a:gd name="connsiteY2" fmla="*/ 0 h 8467"/>
            </a:gdLst>
            <a:ahLst/>
            <a:cxnLst>
              <a:cxn ang="0">
                <a:pos x="connsiteX0" y="connsiteY0"/>
              </a:cxn>
              <a:cxn ang="0">
                <a:pos x="connsiteX1" y="connsiteY1"/>
              </a:cxn>
              <a:cxn ang="0">
                <a:pos x="connsiteX2" y="connsiteY2"/>
              </a:cxn>
            </a:cxnLst>
            <a:rect l="l" t="t" r="r" b="b"/>
            <a:pathLst>
              <a:path w="203200" h="8467">
                <a:moveTo>
                  <a:pt x="0" y="8467"/>
                </a:moveTo>
                <a:lnTo>
                  <a:pt x="152400" y="8467"/>
                </a:lnTo>
                <a:lnTo>
                  <a:pt x="203200" y="0"/>
                </a:lnTo>
              </a:path>
            </a:pathLst>
          </a:cu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2243667" y="1642533"/>
            <a:ext cx="203200" cy="8467"/>
          </a:xfrm>
          <a:custGeom>
            <a:avLst/>
            <a:gdLst>
              <a:gd name="connsiteX0" fmla="*/ 0 w 203200"/>
              <a:gd name="connsiteY0" fmla="*/ 8467 h 8467"/>
              <a:gd name="connsiteX1" fmla="*/ 152400 w 203200"/>
              <a:gd name="connsiteY1" fmla="*/ 8467 h 8467"/>
              <a:gd name="connsiteX2" fmla="*/ 203200 w 203200"/>
              <a:gd name="connsiteY2" fmla="*/ 0 h 8467"/>
            </a:gdLst>
            <a:ahLst/>
            <a:cxnLst>
              <a:cxn ang="0">
                <a:pos x="connsiteX0" y="connsiteY0"/>
              </a:cxn>
              <a:cxn ang="0">
                <a:pos x="connsiteX1" y="connsiteY1"/>
              </a:cxn>
              <a:cxn ang="0">
                <a:pos x="connsiteX2" y="connsiteY2"/>
              </a:cxn>
            </a:cxnLst>
            <a:rect l="l" t="t" r="r" b="b"/>
            <a:pathLst>
              <a:path w="203200" h="8467">
                <a:moveTo>
                  <a:pt x="0" y="8467"/>
                </a:moveTo>
                <a:lnTo>
                  <a:pt x="152400" y="8467"/>
                </a:lnTo>
                <a:lnTo>
                  <a:pt x="203200" y="0"/>
                </a:lnTo>
              </a:path>
            </a:pathLst>
          </a:cu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2243667" y="2362198"/>
            <a:ext cx="203200" cy="8467"/>
          </a:xfrm>
          <a:custGeom>
            <a:avLst/>
            <a:gdLst>
              <a:gd name="connsiteX0" fmla="*/ 0 w 203200"/>
              <a:gd name="connsiteY0" fmla="*/ 8467 h 8467"/>
              <a:gd name="connsiteX1" fmla="*/ 152400 w 203200"/>
              <a:gd name="connsiteY1" fmla="*/ 8467 h 8467"/>
              <a:gd name="connsiteX2" fmla="*/ 203200 w 203200"/>
              <a:gd name="connsiteY2" fmla="*/ 0 h 8467"/>
            </a:gdLst>
            <a:ahLst/>
            <a:cxnLst>
              <a:cxn ang="0">
                <a:pos x="connsiteX0" y="connsiteY0"/>
              </a:cxn>
              <a:cxn ang="0">
                <a:pos x="connsiteX1" y="connsiteY1"/>
              </a:cxn>
              <a:cxn ang="0">
                <a:pos x="connsiteX2" y="connsiteY2"/>
              </a:cxn>
            </a:cxnLst>
            <a:rect l="l" t="t" r="r" b="b"/>
            <a:pathLst>
              <a:path w="203200" h="8467">
                <a:moveTo>
                  <a:pt x="0" y="8467"/>
                </a:moveTo>
                <a:lnTo>
                  <a:pt x="152400" y="8467"/>
                </a:lnTo>
                <a:lnTo>
                  <a:pt x="203200" y="0"/>
                </a:lnTo>
              </a:path>
            </a:pathLst>
          </a:cu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2243667" y="3081863"/>
            <a:ext cx="203200" cy="8467"/>
          </a:xfrm>
          <a:custGeom>
            <a:avLst/>
            <a:gdLst>
              <a:gd name="connsiteX0" fmla="*/ 0 w 203200"/>
              <a:gd name="connsiteY0" fmla="*/ 8467 h 8467"/>
              <a:gd name="connsiteX1" fmla="*/ 152400 w 203200"/>
              <a:gd name="connsiteY1" fmla="*/ 8467 h 8467"/>
              <a:gd name="connsiteX2" fmla="*/ 203200 w 203200"/>
              <a:gd name="connsiteY2" fmla="*/ 0 h 8467"/>
            </a:gdLst>
            <a:ahLst/>
            <a:cxnLst>
              <a:cxn ang="0">
                <a:pos x="connsiteX0" y="connsiteY0"/>
              </a:cxn>
              <a:cxn ang="0">
                <a:pos x="connsiteX1" y="connsiteY1"/>
              </a:cxn>
              <a:cxn ang="0">
                <a:pos x="connsiteX2" y="connsiteY2"/>
              </a:cxn>
            </a:cxnLst>
            <a:rect l="l" t="t" r="r" b="b"/>
            <a:pathLst>
              <a:path w="203200" h="8467">
                <a:moveTo>
                  <a:pt x="0" y="8467"/>
                </a:moveTo>
                <a:lnTo>
                  <a:pt x="152400" y="8467"/>
                </a:lnTo>
                <a:lnTo>
                  <a:pt x="203200" y="0"/>
                </a:lnTo>
              </a:path>
            </a:pathLst>
          </a:cu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2243667" y="3801528"/>
            <a:ext cx="203200" cy="8467"/>
          </a:xfrm>
          <a:custGeom>
            <a:avLst/>
            <a:gdLst>
              <a:gd name="connsiteX0" fmla="*/ 0 w 203200"/>
              <a:gd name="connsiteY0" fmla="*/ 8467 h 8467"/>
              <a:gd name="connsiteX1" fmla="*/ 152400 w 203200"/>
              <a:gd name="connsiteY1" fmla="*/ 8467 h 8467"/>
              <a:gd name="connsiteX2" fmla="*/ 203200 w 203200"/>
              <a:gd name="connsiteY2" fmla="*/ 0 h 8467"/>
            </a:gdLst>
            <a:ahLst/>
            <a:cxnLst>
              <a:cxn ang="0">
                <a:pos x="connsiteX0" y="connsiteY0"/>
              </a:cxn>
              <a:cxn ang="0">
                <a:pos x="connsiteX1" y="connsiteY1"/>
              </a:cxn>
              <a:cxn ang="0">
                <a:pos x="connsiteX2" y="connsiteY2"/>
              </a:cxn>
            </a:cxnLst>
            <a:rect l="l" t="t" r="r" b="b"/>
            <a:pathLst>
              <a:path w="203200" h="8467">
                <a:moveTo>
                  <a:pt x="0" y="8467"/>
                </a:moveTo>
                <a:lnTo>
                  <a:pt x="152400" y="8467"/>
                </a:lnTo>
                <a:lnTo>
                  <a:pt x="203200" y="0"/>
                </a:lnTo>
              </a:path>
            </a:pathLst>
          </a:cu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2599266" y="4436535"/>
            <a:ext cx="203200" cy="8467"/>
          </a:xfrm>
          <a:custGeom>
            <a:avLst/>
            <a:gdLst>
              <a:gd name="connsiteX0" fmla="*/ 0 w 203200"/>
              <a:gd name="connsiteY0" fmla="*/ 8467 h 8467"/>
              <a:gd name="connsiteX1" fmla="*/ 152400 w 203200"/>
              <a:gd name="connsiteY1" fmla="*/ 8467 h 8467"/>
              <a:gd name="connsiteX2" fmla="*/ 203200 w 203200"/>
              <a:gd name="connsiteY2" fmla="*/ 0 h 8467"/>
            </a:gdLst>
            <a:ahLst/>
            <a:cxnLst>
              <a:cxn ang="0">
                <a:pos x="connsiteX0" y="connsiteY0"/>
              </a:cxn>
              <a:cxn ang="0">
                <a:pos x="connsiteX1" y="connsiteY1"/>
              </a:cxn>
              <a:cxn ang="0">
                <a:pos x="connsiteX2" y="connsiteY2"/>
              </a:cxn>
            </a:cxnLst>
            <a:rect l="l" t="t" r="r" b="b"/>
            <a:pathLst>
              <a:path w="203200" h="8467">
                <a:moveTo>
                  <a:pt x="0" y="8467"/>
                </a:moveTo>
                <a:lnTo>
                  <a:pt x="152400" y="8467"/>
                </a:lnTo>
                <a:lnTo>
                  <a:pt x="203200" y="0"/>
                </a:lnTo>
              </a:path>
            </a:pathLst>
          </a:custGeom>
          <a:ln w="38100">
            <a:solidFill>
              <a:schemeClr val="tx1"/>
            </a:solidFill>
          </a:ln>
          <a:scene3d>
            <a:camera prst="orthographicFront">
              <a:rot lat="0" lon="0" rev="540000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3505200" y="4368799"/>
            <a:ext cx="0" cy="160866"/>
          </a:xfrm>
          <a:custGeom>
            <a:avLst/>
            <a:gdLst>
              <a:gd name="connsiteX0" fmla="*/ 0 w 0"/>
              <a:gd name="connsiteY0" fmla="*/ 160866 h 160866"/>
              <a:gd name="connsiteX1" fmla="*/ 0 w 0"/>
              <a:gd name="connsiteY1" fmla="*/ 0 h 160866"/>
            </a:gdLst>
            <a:ahLst/>
            <a:cxnLst>
              <a:cxn ang="0">
                <a:pos x="connsiteX0" y="connsiteY0"/>
              </a:cxn>
              <a:cxn ang="0">
                <a:pos x="connsiteX1" y="connsiteY1"/>
              </a:cxn>
            </a:cxnLst>
            <a:rect l="l" t="t" r="r" b="b"/>
            <a:pathLst>
              <a:path h="160866">
                <a:moveTo>
                  <a:pt x="0" y="160866"/>
                </a:moveTo>
                <a:lnTo>
                  <a:pt x="0" y="0"/>
                </a:lnTo>
              </a:path>
            </a:pathLst>
          </a:cu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4317999" y="4360334"/>
            <a:ext cx="0" cy="160866"/>
          </a:xfrm>
          <a:custGeom>
            <a:avLst/>
            <a:gdLst>
              <a:gd name="connsiteX0" fmla="*/ 0 w 0"/>
              <a:gd name="connsiteY0" fmla="*/ 160866 h 160866"/>
              <a:gd name="connsiteX1" fmla="*/ 0 w 0"/>
              <a:gd name="connsiteY1" fmla="*/ 0 h 160866"/>
            </a:gdLst>
            <a:ahLst/>
            <a:cxnLst>
              <a:cxn ang="0">
                <a:pos x="connsiteX0" y="connsiteY0"/>
              </a:cxn>
              <a:cxn ang="0">
                <a:pos x="connsiteX1" y="connsiteY1"/>
              </a:cxn>
            </a:cxnLst>
            <a:rect l="l" t="t" r="r" b="b"/>
            <a:pathLst>
              <a:path h="160866">
                <a:moveTo>
                  <a:pt x="0" y="160866"/>
                </a:moveTo>
                <a:lnTo>
                  <a:pt x="0" y="0"/>
                </a:lnTo>
              </a:path>
            </a:pathLst>
          </a:cu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5130798" y="4360336"/>
            <a:ext cx="0" cy="160866"/>
          </a:xfrm>
          <a:custGeom>
            <a:avLst/>
            <a:gdLst>
              <a:gd name="connsiteX0" fmla="*/ 0 w 0"/>
              <a:gd name="connsiteY0" fmla="*/ 160866 h 160866"/>
              <a:gd name="connsiteX1" fmla="*/ 0 w 0"/>
              <a:gd name="connsiteY1" fmla="*/ 0 h 160866"/>
            </a:gdLst>
            <a:ahLst/>
            <a:cxnLst>
              <a:cxn ang="0">
                <a:pos x="connsiteX0" y="connsiteY0"/>
              </a:cxn>
              <a:cxn ang="0">
                <a:pos x="connsiteX1" y="connsiteY1"/>
              </a:cxn>
            </a:cxnLst>
            <a:rect l="l" t="t" r="r" b="b"/>
            <a:pathLst>
              <a:path h="160866">
                <a:moveTo>
                  <a:pt x="0" y="160866"/>
                </a:moveTo>
                <a:lnTo>
                  <a:pt x="0" y="0"/>
                </a:lnTo>
              </a:path>
            </a:pathLst>
          </a:cu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5943597" y="4360338"/>
            <a:ext cx="0" cy="160866"/>
          </a:xfrm>
          <a:custGeom>
            <a:avLst/>
            <a:gdLst>
              <a:gd name="connsiteX0" fmla="*/ 0 w 0"/>
              <a:gd name="connsiteY0" fmla="*/ 160866 h 160866"/>
              <a:gd name="connsiteX1" fmla="*/ 0 w 0"/>
              <a:gd name="connsiteY1" fmla="*/ 0 h 160866"/>
            </a:gdLst>
            <a:ahLst/>
            <a:cxnLst>
              <a:cxn ang="0">
                <a:pos x="connsiteX0" y="connsiteY0"/>
              </a:cxn>
              <a:cxn ang="0">
                <a:pos x="connsiteX1" y="connsiteY1"/>
              </a:cxn>
            </a:cxnLst>
            <a:rect l="l" t="t" r="r" b="b"/>
            <a:pathLst>
              <a:path h="160866">
                <a:moveTo>
                  <a:pt x="0" y="160866"/>
                </a:moveTo>
                <a:lnTo>
                  <a:pt x="0" y="0"/>
                </a:lnTo>
              </a:path>
            </a:pathLst>
          </a:cu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Freeform 23"/>
          <p:cNvSpPr/>
          <p:nvPr/>
        </p:nvSpPr>
        <p:spPr>
          <a:xfrm>
            <a:off x="6756396" y="4360340"/>
            <a:ext cx="0" cy="160866"/>
          </a:xfrm>
          <a:custGeom>
            <a:avLst/>
            <a:gdLst>
              <a:gd name="connsiteX0" fmla="*/ 0 w 0"/>
              <a:gd name="connsiteY0" fmla="*/ 160866 h 160866"/>
              <a:gd name="connsiteX1" fmla="*/ 0 w 0"/>
              <a:gd name="connsiteY1" fmla="*/ 0 h 160866"/>
            </a:gdLst>
            <a:ahLst/>
            <a:cxnLst>
              <a:cxn ang="0">
                <a:pos x="connsiteX0" y="connsiteY0"/>
              </a:cxn>
              <a:cxn ang="0">
                <a:pos x="connsiteX1" y="connsiteY1"/>
              </a:cxn>
            </a:cxnLst>
            <a:rect l="l" t="t" r="r" b="b"/>
            <a:pathLst>
              <a:path h="160866">
                <a:moveTo>
                  <a:pt x="0" y="160866"/>
                </a:moveTo>
                <a:lnTo>
                  <a:pt x="0" y="0"/>
                </a:lnTo>
              </a:path>
            </a:pathLst>
          </a:cu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reeform 24"/>
          <p:cNvSpPr/>
          <p:nvPr/>
        </p:nvSpPr>
        <p:spPr>
          <a:xfrm>
            <a:off x="7569195" y="4360342"/>
            <a:ext cx="0" cy="160866"/>
          </a:xfrm>
          <a:custGeom>
            <a:avLst/>
            <a:gdLst>
              <a:gd name="connsiteX0" fmla="*/ 0 w 0"/>
              <a:gd name="connsiteY0" fmla="*/ 160866 h 160866"/>
              <a:gd name="connsiteX1" fmla="*/ 0 w 0"/>
              <a:gd name="connsiteY1" fmla="*/ 0 h 160866"/>
            </a:gdLst>
            <a:ahLst/>
            <a:cxnLst>
              <a:cxn ang="0">
                <a:pos x="connsiteX0" y="connsiteY0"/>
              </a:cxn>
              <a:cxn ang="0">
                <a:pos x="connsiteX1" y="connsiteY1"/>
              </a:cxn>
            </a:cxnLst>
            <a:rect l="l" t="t" r="r" b="b"/>
            <a:pathLst>
              <a:path h="160866">
                <a:moveTo>
                  <a:pt x="0" y="160866"/>
                </a:moveTo>
                <a:lnTo>
                  <a:pt x="0" y="0"/>
                </a:lnTo>
              </a:path>
            </a:pathLst>
          </a:cu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a:off x="8381994" y="4360344"/>
            <a:ext cx="0" cy="160866"/>
          </a:xfrm>
          <a:custGeom>
            <a:avLst/>
            <a:gdLst>
              <a:gd name="connsiteX0" fmla="*/ 0 w 0"/>
              <a:gd name="connsiteY0" fmla="*/ 160866 h 160866"/>
              <a:gd name="connsiteX1" fmla="*/ 0 w 0"/>
              <a:gd name="connsiteY1" fmla="*/ 0 h 160866"/>
            </a:gdLst>
            <a:ahLst/>
            <a:cxnLst>
              <a:cxn ang="0">
                <a:pos x="connsiteX0" y="connsiteY0"/>
              </a:cxn>
              <a:cxn ang="0">
                <a:pos x="connsiteX1" y="connsiteY1"/>
              </a:cxn>
            </a:cxnLst>
            <a:rect l="l" t="t" r="r" b="b"/>
            <a:pathLst>
              <a:path h="160866">
                <a:moveTo>
                  <a:pt x="0" y="160866"/>
                </a:moveTo>
                <a:lnTo>
                  <a:pt x="0" y="0"/>
                </a:lnTo>
              </a:path>
            </a:pathLst>
          </a:cu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TextBox 26"/>
          <p:cNvSpPr txBox="1"/>
          <p:nvPr/>
        </p:nvSpPr>
        <p:spPr>
          <a:xfrm>
            <a:off x="4343400" y="4901624"/>
            <a:ext cx="2438400" cy="584776"/>
          </a:xfrm>
          <a:prstGeom prst="rect">
            <a:avLst/>
          </a:prstGeom>
          <a:noFill/>
        </p:spPr>
        <p:txBody>
          <a:bodyPr wrap="square" rtlCol="0">
            <a:spAutoFit/>
          </a:bodyPr>
          <a:lstStyle/>
          <a:p>
            <a:r>
              <a:rPr lang="en-US" sz="3200" dirty="0" err="1"/>
              <a:t>Aika</a:t>
            </a:r>
            <a:r>
              <a:rPr lang="en-US" sz="3200" dirty="0"/>
              <a:t> (</a:t>
            </a:r>
            <a:r>
              <a:rPr lang="en-US" sz="3200" dirty="0" err="1"/>
              <a:t>päiviä</a:t>
            </a:r>
            <a:r>
              <a:rPr lang="en-US" sz="3200" dirty="0"/>
              <a:t>)</a:t>
            </a:r>
          </a:p>
        </p:txBody>
      </p:sp>
      <p:sp>
        <p:nvSpPr>
          <p:cNvPr id="28" name="TextBox 27"/>
          <p:cNvSpPr txBox="1"/>
          <p:nvPr/>
        </p:nvSpPr>
        <p:spPr>
          <a:xfrm rot="16200000">
            <a:off x="-600845" y="2225757"/>
            <a:ext cx="3767668" cy="1077218"/>
          </a:xfrm>
          <a:prstGeom prst="rect">
            <a:avLst/>
          </a:prstGeom>
          <a:noFill/>
        </p:spPr>
        <p:txBody>
          <a:bodyPr wrap="square" rtlCol="0">
            <a:spAutoFit/>
          </a:bodyPr>
          <a:lstStyle/>
          <a:p>
            <a:pPr algn="ctr"/>
            <a:r>
              <a:rPr lang="en-US" sz="3200" dirty="0"/>
              <a:t>Seerumin kalsidioli (</a:t>
            </a:r>
            <a:r>
              <a:rPr lang="en-US" sz="3200" dirty="0" err="1"/>
              <a:t>nmol/l</a:t>
            </a:r>
            <a:r>
              <a:rPr lang="en-US" sz="3200" dirty="0"/>
              <a:t>)</a:t>
            </a:r>
          </a:p>
        </p:txBody>
      </p:sp>
      <p:sp>
        <p:nvSpPr>
          <p:cNvPr id="29" name="TextBox 28"/>
          <p:cNvSpPr txBox="1"/>
          <p:nvPr/>
        </p:nvSpPr>
        <p:spPr>
          <a:xfrm>
            <a:off x="1600779" y="719666"/>
            <a:ext cx="642889" cy="830997"/>
          </a:xfrm>
          <a:prstGeom prst="rect">
            <a:avLst/>
          </a:prstGeom>
          <a:noFill/>
        </p:spPr>
        <p:txBody>
          <a:bodyPr wrap="square" rtlCol="0">
            <a:spAutoFit/>
          </a:bodyPr>
          <a:lstStyle/>
          <a:p>
            <a:r>
              <a:rPr lang="en-US" sz="2400" dirty="0"/>
              <a:t>100</a:t>
            </a:r>
          </a:p>
        </p:txBody>
      </p:sp>
      <p:sp>
        <p:nvSpPr>
          <p:cNvPr id="30" name="TextBox 29"/>
          <p:cNvSpPr txBox="1"/>
          <p:nvPr/>
        </p:nvSpPr>
        <p:spPr>
          <a:xfrm>
            <a:off x="1600201" y="1367136"/>
            <a:ext cx="642889" cy="461665"/>
          </a:xfrm>
          <a:prstGeom prst="rect">
            <a:avLst/>
          </a:prstGeom>
          <a:noFill/>
        </p:spPr>
        <p:txBody>
          <a:bodyPr wrap="square" rtlCol="0">
            <a:spAutoFit/>
          </a:bodyPr>
          <a:lstStyle/>
          <a:p>
            <a:pPr algn="r"/>
            <a:r>
              <a:rPr lang="en-US" sz="2400" dirty="0"/>
              <a:t>80</a:t>
            </a:r>
          </a:p>
        </p:txBody>
      </p:sp>
      <p:sp>
        <p:nvSpPr>
          <p:cNvPr id="31" name="TextBox 30"/>
          <p:cNvSpPr txBox="1"/>
          <p:nvPr/>
        </p:nvSpPr>
        <p:spPr>
          <a:xfrm>
            <a:off x="1599623" y="2103735"/>
            <a:ext cx="642889" cy="461665"/>
          </a:xfrm>
          <a:prstGeom prst="rect">
            <a:avLst/>
          </a:prstGeom>
          <a:noFill/>
        </p:spPr>
        <p:txBody>
          <a:bodyPr wrap="square" rtlCol="0">
            <a:spAutoFit/>
          </a:bodyPr>
          <a:lstStyle/>
          <a:p>
            <a:pPr algn="r"/>
            <a:r>
              <a:rPr lang="en-US" sz="2400" dirty="0"/>
              <a:t>60</a:t>
            </a:r>
          </a:p>
        </p:txBody>
      </p:sp>
      <p:sp>
        <p:nvSpPr>
          <p:cNvPr id="32" name="TextBox 31"/>
          <p:cNvSpPr txBox="1"/>
          <p:nvPr/>
        </p:nvSpPr>
        <p:spPr>
          <a:xfrm>
            <a:off x="1599045" y="2797999"/>
            <a:ext cx="642889" cy="461665"/>
          </a:xfrm>
          <a:prstGeom prst="rect">
            <a:avLst/>
          </a:prstGeom>
          <a:noFill/>
        </p:spPr>
        <p:txBody>
          <a:bodyPr wrap="square" rtlCol="0">
            <a:spAutoFit/>
          </a:bodyPr>
          <a:lstStyle/>
          <a:p>
            <a:pPr algn="r"/>
            <a:r>
              <a:rPr lang="en-US" sz="2400" dirty="0"/>
              <a:t>40</a:t>
            </a:r>
          </a:p>
        </p:txBody>
      </p:sp>
      <p:sp>
        <p:nvSpPr>
          <p:cNvPr id="33" name="TextBox 32"/>
          <p:cNvSpPr txBox="1"/>
          <p:nvPr/>
        </p:nvSpPr>
        <p:spPr>
          <a:xfrm>
            <a:off x="1598467" y="3551532"/>
            <a:ext cx="642889" cy="461665"/>
          </a:xfrm>
          <a:prstGeom prst="rect">
            <a:avLst/>
          </a:prstGeom>
          <a:noFill/>
        </p:spPr>
        <p:txBody>
          <a:bodyPr wrap="square" rtlCol="0">
            <a:spAutoFit/>
          </a:bodyPr>
          <a:lstStyle/>
          <a:p>
            <a:pPr algn="r"/>
            <a:r>
              <a:rPr lang="en-US" sz="2400" dirty="0"/>
              <a:t>20</a:t>
            </a:r>
          </a:p>
        </p:txBody>
      </p:sp>
      <p:sp>
        <p:nvSpPr>
          <p:cNvPr id="34" name="TextBox 33"/>
          <p:cNvSpPr txBox="1"/>
          <p:nvPr/>
        </p:nvSpPr>
        <p:spPr>
          <a:xfrm>
            <a:off x="1597889" y="4245796"/>
            <a:ext cx="642889" cy="461665"/>
          </a:xfrm>
          <a:prstGeom prst="rect">
            <a:avLst/>
          </a:prstGeom>
          <a:noFill/>
        </p:spPr>
        <p:txBody>
          <a:bodyPr wrap="square" rtlCol="0">
            <a:spAutoFit/>
          </a:bodyPr>
          <a:lstStyle/>
          <a:p>
            <a:pPr algn="r"/>
            <a:r>
              <a:rPr lang="en-US" sz="2400" dirty="0"/>
              <a:t>0</a:t>
            </a:r>
          </a:p>
        </p:txBody>
      </p:sp>
      <p:sp>
        <p:nvSpPr>
          <p:cNvPr id="35" name="TextBox 34"/>
          <p:cNvSpPr txBox="1"/>
          <p:nvPr/>
        </p:nvSpPr>
        <p:spPr>
          <a:xfrm>
            <a:off x="2209801" y="4495801"/>
            <a:ext cx="642889" cy="461665"/>
          </a:xfrm>
          <a:prstGeom prst="rect">
            <a:avLst/>
          </a:prstGeom>
          <a:noFill/>
        </p:spPr>
        <p:txBody>
          <a:bodyPr wrap="square" rtlCol="0">
            <a:spAutoFit/>
          </a:bodyPr>
          <a:lstStyle/>
          <a:p>
            <a:pPr algn="r"/>
            <a:r>
              <a:rPr lang="en-US" sz="2400" dirty="0"/>
              <a:t>0</a:t>
            </a:r>
          </a:p>
        </p:txBody>
      </p:sp>
      <p:sp>
        <p:nvSpPr>
          <p:cNvPr id="36" name="TextBox 35"/>
          <p:cNvSpPr txBox="1"/>
          <p:nvPr/>
        </p:nvSpPr>
        <p:spPr>
          <a:xfrm>
            <a:off x="3040113" y="4495801"/>
            <a:ext cx="642889" cy="461665"/>
          </a:xfrm>
          <a:prstGeom prst="rect">
            <a:avLst/>
          </a:prstGeom>
          <a:noFill/>
        </p:spPr>
        <p:txBody>
          <a:bodyPr wrap="square" rtlCol="0">
            <a:spAutoFit/>
          </a:bodyPr>
          <a:lstStyle/>
          <a:p>
            <a:pPr algn="r"/>
            <a:r>
              <a:rPr lang="en-US" sz="2400" dirty="0"/>
              <a:t>1</a:t>
            </a:r>
          </a:p>
        </p:txBody>
      </p:sp>
      <p:sp>
        <p:nvSpPr>
          <p:cNvPr id="37" name="TextBox 36"/>
          <p:cNvSpPr txBox="1"/>
          <p:nvPr/>
        </p:nvSpPr>
        <p:spPr>
          <a:xfrm>
            <a:off x="3845024" y="4495801"/>
            <a:ext cx="642889" cy="461665"/>
          </a:xfrm>
          <a:prstGeom prst="rect">
            <a:avLst/>
          </a:prstGeom>
          <a:noFill/>
        </p:spPr>
        <p:txBody>
          <a:bodyPr wrap="square" rtlCol="0">
            <a:spAutoFit/>
          </a:bodyPr>
          <a:lstStyle/>
          <a:p>
            <a:pPr algn="r"/>
            <a:r>
              <a:rPr lang="en-US" sz="2400" dirty="0"/>
              <a:t>2</a:t>
            </a:r>
          </a:p>
        </p:txBody>
      </p:sp>
      <p:sp>
        <p:nvSpPr>
          <p:cNvPr id="38" name="TextBox 37"/>
          <p:cNvSpPr txBox="1"/>
          <p:nvPr/>
        </p:nvSpPr>
        <p:spPr>
          <a:xfrm>
            <a:off x="4649935" y="4495801"/>
            <a:ext cx="642889" cy="461665"/>
          </a:xfrm>
          <a:prstGeom prst="rect">
            <a:avLst/>
          </a:prstGeom>
          <a:noFill/>
        </p:spPr>
        <p:txBody>
          <a:bodyPr wrap="square" rtlCol="0">
            <a:spAutoFit/>
          </a:bodyPr>
          <a:lstStyle/>
          <a:p>
            <a:pPr algn="r"/>
            <a:r>
              <a:rPr lang="en-US" sz="2400" dirty="0"/>
              <a:t>3</a:t>
            </a:r>
          </a:p>
        </p:txBody>
      </p:sp>
      <p:sp>
        <p:nvSpPr>
          <p:cNvPr id="39" name="TextBox 38"/>
          <p:cNvSpPr txBox="1"/>
          <p:nvPr/>
        </p:nvSpPr>
        <p:spPr>
          <a:xfrm>
            <a:off x="5463313" y="4495801"/>
            <a:ext cx="642889" cy="461665"/>
          </a:xfrm>
          <a:prstGeom prst="rect">
            <a:avLst/>
          </a:prstGeom>
          <a:noFill/>
        </p:spPr>
        <p:txBody>
          <a:bodyPr wrap="square" rtlCol="0">
            <a:spAutoFit/>
          </a:bodyPr>
          <a:lstStyle/>
          <a:p>
            <a:pPr algn="r"/>
            <a:r>
              <a:rPr lang="en-US" sz="2400" dirty="0"/>
              <a:t>4</a:t>
            </a:r>
          </a:p>
        </p:txBody>
      </p:sp>
      <p:sp>
        <p:nvSpPr>
          <p:cNvPr id="40" name="TextBox 39"/>
          <p:cNvSpPr txBox="1"/>
          <p:nvPr/>
        </p:nvSpPr>
        <p:spPr>
          <a:xfrm>
            <a:off x="6276691" y="4495801"/>
            <a:ext cx="642889" cy="461665"/>
          </a:xfrm>
          <a:prstGeom prst="rect">
            <a:avLst/>
          </a:prstGeom>
          <a:noFill/>
        </p:spPr>
        <p:txBody>
          <a:bodyPr wrap="square" rtlCol="0">
            <a:spAutoFit/>
          </a:bodyPr>
          <a:lstStyle/>
          <a:p>
            <a:pPr algn="r"/>
            <a:r>
              <a:rPr lang="en-US" sz="2400" dirty="0"/>
              <a:t>5</a:t>
            </a:r>
          </a:p>
        </p:txBody>
      </p:sp>
      <p:sp>
        <p:nvSpPr>
          <p:cNvPr id="41" name="TextBox 40"/>
          <p:cNvSpPr txBox="1"/>
          <p:nvPr/>
        </p:nvSpPr>
        <p:spPr>
          <a:xfrm>
            <a:off x="7123937" y="4495801"/>
            <a:ext cx="642889" cy="461665"/>
          </a:xfrm>
          <a:prstGeom prst="rect">
            <a:avLst/>
          </a:prstGeom>
          <a:noFill/>
        </p:spPr>
        <p:txBody>
          <a:bodyPr wrap="square" rtlCol="0">
            <a:spAutoFit/>
          </a:bodyPr>
          <a:lstStyle/>
          <a:p>
            <a:pPr algn="r"/>
            <a:r>
              <a:rPr lang="en-US" sz="2400" dirty="0"/>
              <a:t>6</a:t>
            </a:r>
          </a:p>
        </p:txBody>
      </p:sp>
      <p:sp>
        <p:nvSpPr>
          <p:cNvPr id="42" name="TextBox 41"/>
          <p:cNvSpPr txBox="1"/>
          <p:nvPr/>
        </p:nvSpPr>
        <p:spPr>
          <a:xfrm>
            <a:off x="7908446" y="4495801"/>
            <a:ext cx="642889" cy="461665"/>
          </a:xfrm>
          <a:prstGeom prst="rect">
            <a:avLst/>
          </a:prstGeom>
          <a:noFill/>
        </p:spPr>
        <p:txBody>
          <a:bodyPr wrap="square" rtlCol="0">
            <a:spAutoFit/>
          </a:bodyPr>
          <a:lstStyle/>
          <a:p>
            <a:pPr algn="r"/>
            <a:r>
              <a:rPr lang="en-US" sz="2400" dirty="0"/>
              <a:t>7</a:t>
            </a:r>
          </a:p>
        </p:txBody>
      </p:sp>
      <p:sp>
        <p:nvSpPr>
          <p:cNvPr id="43" name="Rectangle 42"/>
          <p:cNvSpPr/>
          <p:nvPr/>
        </p:nvSpPr>
        <p:spPr>
          <a:xfrm>
            <a:off x="5130798" y="719666"/>
            <a:ext cx="508002" cy="347135"/>
          </a:xfrm>
          <a:prstGeom prst="rect">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5130801" y="1371601"/>
            <a:ext cx="508002" cy="347135"/>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5748857" y="1400205"/>
            <a:ext cx="2607737" cy="369332"/>
          </a:xfrm>
          <a:prstGeom prst="rect">
            <a:avLst/>
          </a:prstGeom>
          <a:noFill/>
        </p:spPr>
        <p:txBody>
          <a:bodyPr wrap="square" rtlCol="0">
            <a:spAutoFit/>
          </a:bodyPr>
          <a:lstStyle/>
          <a:p>
            <a:r>
              <a:rPr lang="en-US" dirty="0" err="1"/>
              <a:t>Ikääntyneet</a:t>
            </a:r>
            <a:r>
              <a:rPr lang="en-US" dirty="0"/>
              <a:t> (62-80 </a:t>
            </a:r>
            <a:r>
              <a:rPr lang="en-US" dirty="0" err="1"/>
              <a:t>v</a:t>
            </a:r>
            <a:r>
              <a:rPr lang="en-US" dirty="0"/>
              <a:t>.) </a:t>
            </a:r>
          </a:p>
        </p:txBody>
      </p:sp>
      <p:sp>
        <p:nvSpPr>
          <p:cNvPr id="46" name="TextBox 45"/>
          <p:cNvSpPr txBox="1"/>
          <p:nvPr/>
        </p:nvSpPr>
        <p:spPr>
          <a:xfrm>
            <a:off x="5748869" y="770467"/>
            <a:ext cx="2607737" cy="369332"/>
          </a:xfrm>
          <a:prstGeom prst="rect">
            <a:avLst/>
          </a:prstGeom>
          <a:noFill/>
        </p:spPr>
        <p:txBody>
          <a:bodyPr wrap="square" rtlCol="0">
            <a:spAutoFit/>
          </a:bodyPr>
          <a:lstStyle/>
          <a:p>
            <a:r>
              <a:rPr lang="en-US" dirty="0" err="1"/>
              <a:t>Nuoret</a:t>
            </a:r>
            <a:r>
              <a:rPr lang="en-US" dirty="0"/>
              <a:t> </a:t>
            </a:r>
            <a:r>
              <a:rPr lang="en-US" dirty="0" err="1"/>
              <a:t>aikuiset</a:t>
            </a:r>
            <a:r>
              <a:rPr lang="en-US" dirty="0"/>
              <a:t>) </a:t>
            </a:r>
          </a:p>
        </p:txBody>
      </p:sp>
      <p:sp>
        <p:nvSpPr>
          <p:cNvPr id="47" name="TextBox 46"/>
          <p:cNvSpPr txBox="1"/>
          <p:nvPr/>
        </p:nvSpPr>
        <p:spPr>
          <a:xfrm>
            <a:off x="2209800" y="5486401"/>
            <a:ext cx="7010400" cy="1015663"/>
          </a:xfrm>
          <a:prstGeom prst="rect">
            <a:avLst/>
          </a:prstGeom>
          <a:noFill/>
        </p:spPr>
        <p:txBody>
          <a:bodyPr wrap="square" rtlCol="0">
            <a:spAutoFit/>
          </a:bodyPr>
          <a:lstStyle/>
          <a:p>
            <a:r>
              <a:rPr lang="en-US" sz="2000" dirty="0" err="1"/>
              <a:t>Seerumin</a:t>
            </a:r>
            <a:r>
              <a:rPr lang="en-US" sz="2000" dirty="0"/>
              <a:t> D-</a:t>
            </a:r>
            <a:r>
              <a:rPr lang="en-US" sz="2000" dirty="0" err="1"/>
              <a:t>vitamiinin</a:t>
            </a:r>
            <a:r>
              <a:rPr lang="en-US" sz="2000" dirty="0"/>
              <a:t> </a:t>
            </a:r>
            <a:r>
              <a:rPr lang="en-US" sz="2000" dirty="0" err="1"/>
              <a:t>pitoisuus</a:t>
            </a:r>
            <a:r>
              <a:rPr lang="en-US" sz="2000" dirty="0"/>
              <a:t> 15 </a:t>
            </a:r>
            <a:r>
              <a:rPr lang="en-US" sz="2000" dirty="0" err="1"/>
              <a:t>minuutin</a:t>
            </a:r>
            <a:r>
              <a:rPr lang="en-US" sz="2000" dirty="0"/>
              <a:t> </a:t>
            </a:r>
            <a:r>
              <a:rPr lang="en-US" sz="2000" dirty="0" err="1"/>
              <a:t>auringon</a:t>
            </a:r>
            <a:r>
              <a:rPr lang="en-US" sz="2000" dirty="0"/>
              <a:t>- </a:t>
            </a:r>
            <a:r>
              <a:rPr lang="en-US" sz="2000" dirty="0" err="1"/>
              <a:t>valolle</a:t>
            </a:r>
            <a:r>
              <a:rPr lang="en-US" sz="2000" dirty="0"/>
              <a:t> </a:t>
            </a:r>
            <a:r>
              <a:rPr lang="en-US" sz="2000" dirty="0" err="1"/>
              <a:t>altistuksen</a:t>
            </a:r>
            <a:r>
              <a:rPr lang="en-US" sz="2000" dirty="0"/>
              <a:t> (</a:t>
            </a:r>
            <a:r>
              <a:rPr lang="en-US" sz="2000" dirty="0" err="1"/>
              <a:t>kokovartalolle</a:t>
            </a:r>
            <a:r>
              <a:rPr lang="en-US" sz="2000" dirty="0"/>
              <a:t>)  </a:t>
            </a:r>
            <a:r>
              <a:rPr lang="en-US" sz="2000" dirty="0" err="1"/>
              <a:t>jälkeen</a:t>
            </a:r>
            <a:r>
              <a:rPr lang="en-US" sz="2000" dirty="0"/>
              <a:t>.  </a:t>
            </a:r>
            <a:r>
              <a:rPr lang="en-US" sz="2000" dirty="0" err="1"/>
              <a:t>Nuorten</a:t>
            </a:r>
            <a:r>
              <a:rPr lang="en-US" sz="2000" dirty="0"/>
              <a:t> </a:t>
            </a:r>
            <a:r>
              <a:rPr lang="en-US" sz="2000" dirty="0" err="1"/>
              <a:t>C</a:t>
            </a:r>
            <a:r>
              <a:rPr lang="en-US" sz="2000" baseline="-25000" dirty="0" err="1"/>
              <a:t>max</a:t>
            </a:r>
            <a:r>
              <a:rPr lang="en-US" sz="2000" dirty="0"/>
              <a:t>: 78 </a:t>
            </a:r>
            <a:r>
              <a:rPr lang="en-US" sz="2000" dirty="0" err="1"/>
              <a:t>ja</a:t>
            </a:r>
            <a:r>
              <a:rPr lang="en-US" sz="2000" dirty="0"/>
              <a:t> </a:t>
            </a:r>
            <a:r>
              <a:rPr lang="en-US" sz="2000" dirty="0" err="1"/>
              <a:t>ikääntyneiden</a:t>
            </a:r>
            <a:r>
              <a:rPr lang="en-US" sz="2000" dirty="0"/>
              <a:t> 21 </a:t>
            </a:r>
            <a:r>
              <a:rPr lang="en-US" sz="2000" dirty="0" err="1"/>
              <a:t>nmol/l</a:t>
            </a:r>
            <a:r>
              <a:rPr lang="en-US" sz="2000" dirty="0"/>
              <a:t>. </a:t>
            </a:r>
          </a:p>
        </p:txBody>
      </p:sp>
    </p:spTree>
    <p:extLst>
      <p:ext uri="{BB962C8B-B14F-4D97-AF65-F5344CB8AC3E}">
        <p14:creationId xmlns:p14="http://schemas.microsoft.com/office/powerpoint/2010/main" val="630425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Pastoraalinen aika ja              teollisuuden vallankumous</a:t>
            </a:r>
          </a:p>
        </p:txBody>
      </p:sp>
      <p:sp>
        <p:nvSpPr>
          <p:cNvPr id="3" name="Content Placeholder 2"/>
          <p:cNvSpPr>
            <a:spLocks noGrp="1"/>
          </p:cNvSpPr>
          <p:nvPr>
            <p:ph idx="1"/>
          </p:nvPr>
        </p:nvSpPr>
        <p:spPr/>
        <p:txBody>
          <a:bodyPr>
            <a:normAutofit/>
          </a:bodyPr>
          <a:lstStyle/>
          <a:p>
            <a:pPr marL="0" indent="0">
              <a:buNone/>
            </a:pPr>
            <a:r>
              <a:rPr lang="en-US" dirty="0"/>
              <a:t>&lt; </a:t>
            </a:r>
            <a:r>
              <a:rPr lang="en-US" sz="3200" dirty="0"/>
              <a:t>1800: </a:t>
            </a:r>
            <a:r>
              <a:rPr lang="en-US" sz="3200" dirty="0" err="1"/>
              <a:t>Riisitauti</a:t>
            </a:r>
            <a:r>
              <a:rPr lang="en-US" sz="3200" dirty="0"/>
              <a:t> </a:t>
            </a:r>
            <a:r>
              <a:rPr lang="en-US" sz="3200" dirty="0" err="1"/>
              <a:t>yläluokan</a:t>
            </a:r>
            <a:r>
              <a:rPr lang="en-US" sz="3200" dirty="0"/>
              <a:t> </a:t>
            </a:r>
            <a:r>
              <a:rPr lang="en-US" sz="3200" dirty="0" err="1"/>
              <a:t>tautina</a:t>
            </a:r>
            <a:endParaRPr lang="en-US" sz="3200" dirty="0"/>
          </a:p>
          <a:p>
            <a:r>
              <a:rPr lang="en-US" sz="1800" i="1" dirty="0"/>
              <a:t>“Children of the wealthy were covered in voluminous clothes and kept indoors in dark, badly ventilated houses, </a:t>
            </a:r>
            <a:r>
              <a:rPr lang="en-US" sz="1800" i="1" dirty="0">
                <a:solidFill>
                  <a:srgbClr val="FF0000"/>
                </a:solidFill>
              </a:rPr>
              <a:t>eating rich food</a:t>
            </a:r>
            <a:r>
              <a:rPr lang="en-US" sz="1800" i="1" dirty="0"/>
              <a:t>, while the children of the poor were often running about in the fields exposed to the light and air. It was only with the growth of the great industrial cities that rickets became associated with overcrowded living conditions and a poor diet”. </a:t>
            </a:r>
          </a:p>
          <a:p>
            <a:pPr marL="0" indent="0">
              <a:buNone/>
            </a:pPr>
            <a:r>
              <a:rPr lang="en-US" dirty="0"/>
              <a:t>&gt; </a:t>
            </a:r>
            <a:r>
              <a:rPr lang="en-US" sz="3200" dirty="0"/>
              <a:t>1800: </a:t>
            </a:r>
            <a:r>
              <a:rPr lang="en-US" sz="3200" dirty="0" err="1"/>
              <a:t>Riisitauti</a:t>
            </a:r>
            <a:r>
              <a:rPr lang="en-US" sz="3200" dirty="0"/>
              <a:t> </a:t>
            </a:r>
            <a:r>
              <a:rPr lang="en-US" sz="3200" dirty="0" err="1"/>
              <a:t>työväestön</a:t>
            </a:r>
            <a:r>
              <a:rPr lang="en-US" sz="3200" dirty="0"/>
              <a:t> </a:t>
            </a:r>
            <a:r>
              <a:rPr lang="en-US" sz="3200" dirty="0" err="1"/>
              <a:t>tautina</a:t>
            </a:r>
            <a:endParaRPr lang="en-US" sz="3200" dirty="0"/>
          </a:p>
          <a:p>
            <a:r>
              <a:rPr lang="en-US" sz="1800" i="1" dirty="0"/>
              <a:t>“In 1888 a committee of the British Medical Association looked into the distribution of rickets in Britain and found it most prevalent in the big industrial </a:t>
            </a:r>
            <a:r>
              <a:rPr lang="en-US" sz="1800" i="1" dirty="0" err="1"/>
              <a:t>centres</a:t>
            </a:r>
            <a:r>
              <a:rPr lang="en-US" sz="1800" i="1" dirty="0"/>
              <a:t> and particularly in the coal-mining areas” </a:t>
            </a:r>
          </a:p>
          <a:p>
            <a:endParaRPr lang="en-US" dirty="0"/>
          </a:p>
        </p:txBody>
      </p:sp>
      <p:sp>
        <p:nvSpPr>
          <p:cNvPr id="4" name="Date Placeholder 3"/>
          <p:cNvSpPr>
            <a:spLocks noGrp="1"/>
          </p:cNvSpPr>
          <p:nvPr>
            <p:ph type="dt" sz="half" idx="10"/>
          </p:nvPr>
        </p:nvSpPr>
        <p:spPr/>
        <p:txBody>
          <a:bodyPr/>
          <a:lstStyle/>
          <a:p>
            <a:r>
              <a:rPr lang="fi-FI"/>
              <a:t>Paakkari 2016</a:t>
            </a:r>
            <a:endParaRPr lang="en-US"/>
          </a:p>
        </p:txBody>
      </p:sp>
      <p:sp>
        <p:nvSpPr>
          <p:cNvPr id="5" name="Slide Number Placeholder 4"/>
          <p:cNvSpPr>
            <a:spLocks noGrp="1"/>
          </p:cNvSpPr>
          <p:nvPr>
            <p:ph type="sldNum" sz="quarter" idx="12"/>
          </p:nvPr>
        </p:nvSpPr>
        <p:spPr/>
        <p:txBody>
          <a:bodyPr/>
          <a:lstStyle/>
          <a:p>
            <a:fld id="{DC703277-703F-8345-94BE-48F2F9A53202}" type="slidenum">
              <a:rPr/>
              <a:t>12</a:t>
            </a:fld>
            <a:endParaRPr lang="en-US"/>
          </a:p>
        </p:txBody>
      </p:sp>
      <p:sp>
        <p:nvSpPr>
          <p:cNvPr id="6" name="TextBox 5"/>
          <p:cNvSpPr txBox="1"/>
          <p:nvPr/>
        </p:nvSpPr>
        <p:spPr>
          <a:xfrm>
            <a:off x="3999459" y="5894688"/>
            <a:ext cx="4872540" cy="461665"/>
          </a:xfrm>
          <a:prstGeom prst="rect">
            <a:avLst/>
          </a:prstGeom>
          <a:noFill/>
        </p:spPr>
        <p:txBody>
          <a:bodyPr wrap="square" rtlCol="0">
            <a:spAutoFit/>
          </a:bodyPr>
          <a:lstStyle/>
          <a:p>
            <a:r>
              <a:rPr lang="en-US" sz="1200"/>
              <a:t>Stephen, J. M. (1975). Epidemiological and dietary aspects of rickets and osteomalacia. </a:t>
            </a:r>
            <a:r>
              <a:rPr lang="en-US" sz="1200" i="1"/>
              <a:t>The Proceedings of the Nutrition Society</a:t>
            </a:r>
            <a:r>
              <a:rPr lang="en-US" sz="1200"/>
              <a:t>, </a:t>
            </a:r>
            <a:r>
              <a:rPr lang="en-US" sz="1200" i="1"/>
              <a:t>34</a:t>
            </a:r>
            <a:r>
              <a:rPr lang="en-US" sz="1200"/>
              <a:t>(2), 131–138.</a:t>
            </a:r>
          </a:p>
        </p:txBody>
      </p:sp>
    </p:spTree>
    <p:extLst>
      <p:ext uri="{BB962C8B-B14F-4D97-AF65-F5344CB8AC3E}">
        <p14:creationId xmlns:p14="http://schemas.microsoft.com/office/powerpoint/2010/main" val="860605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fi-FI"/>
              <a:t>Paakkari 2016</a:t>
            </a:r>
            <a:endParaRPr lang="en-US"/>
          </a:p>
        </p:txBody>
      </p:sp>
      <p:sp>
        <p:nvSpPr>
          <p:cNvPr id="5" name="Slide Number Placeholder 4"/>
          <p:cNvSpPr>
            <a:spLocks noGrp="1"/>
          </p:cNvSpPr>
          <p:nvPr>
            <p:ph type="sldNum" sz="quarter" idx="12"/>
          </p:nvPr>
        </p:nvSpPr>
        <p:spPr/>
        <p:txBody>
          <a:bodyPr/>
          <a:lstStyle/>
          <a:p>
            <a:fld id="{DC703277-703F-8345-94BE-48F2F9A53202}" type="slidenum">
              <a:rPr lang="en-US"/>
              <a:t>13</a:t>
            </a:fld>
            <a:endParaRPr lang="en-US"/>
          </a:p>
        </p:txBody>
      </p:sp>
      <p:pic>
        <p:nvPicPr>
          <p:cNvPr id="6" name="Picture 5"/>
          <p:cNvPicPr>
            <a:picLocks noChangeAspect="1"/>
          </p:cNvPicPr>
          <p:nvPr/>
        </p:nvPicPr>
        <p:blipFill>
          <a:blip r:embed="rId2"/>
          <a:stretch>
            <a:fillRect/>
          </a:stretch>
        </p:blipFill>
        <p:spPr>
          <a:xfrm>
            <a:off x="2438403" y="0"/>
            <a:ext cx="5004487" cy="6858000"/>
          </a:xfrm>
          <a:prstGeom prst="rect">
            <a:avLst/>
          </a:prstGeom>
        </p:spPr>
      </p:pic>
    </p:spTree>
    <p:extLst>
      <p:ext uri="{BB962C8B-B14F-4D97-AF65-F5344CB8AC3E}">
        <p14:creationId xmlns:p14="http://schemas.microsoft.com/office/powerpoint/2010/main" val="2604932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Sumua on edelleen</a:t>
            </a:r>
          </a:p>
        </p:txBody>
      </p:sp>
      <p:pic>
        <p:nvPicPr>
          <p:cNvPr id="6" name="Content Placeholder 5" descr="IMG_9888.JPG"/>
          <p:cNvPicPr>
            <a:picLocks noGrp="1" noChangeAspect="1"/>
          </p:cNvPicPr>
          <p:nvPr>
            <p:ph idx="1"/>
          </p:nvPr>
        </p:nvPicPr>
        <p:blipFill>
          <a:blip r:embed="rId2">
            <a:extLst>
              <a:ext uri="{28A0092B-C50C-407E-A947-70E740481C1C}">
                <a14:useLocalDpi xmlns:a14="http://schemas.microsoft.com/office/drawing/2010/main" val="0"/>
              </a:ext>
            </a:extLst>
          </a:blip>
          <a:srcRect t="8753" b="8753"/>
          <a:stretch>
            <a:fillRect/>
          </a:stretch>
        </p:blipFill>
        <p:spPr/>
      </p:pic>
      <p:sp>
        <p:nvSpPr>
          <p:cNvPr id="4" name="Date Placeholder 3"/>
          <p:cNvSpPr>
            <a:spLocks noGrp="1"/>
          </p:cNvSpPr>
          <p:nvPr>
            <p:ph type="dt" sz="half" idx="10"/>
          </p:nvPr>
        </p:nvSpPr>
        <p:spPr/>
        <p:txBody>
          <a:bodyPr/>
          <a:lstStyle/>
          <a:p>
            <a:r>
              <a:rPr lang="fi-FI"/>
              <a:t>Paakkari 2016</a:t>
            </a:r>
            <a:endParaRPr lang="en-US"/>
          </a:p>
        </p:txBody>
      </p:sp>
      <p:sp>
        <p:nvSpPr>
          <p:cNvPr id="5" name="Slide Number Placeholder 4"/>
          <p:cNvSpPr>
            <a:spLocks noGrp="1"/>
          </p:cNvSpPr>
          <p:nvPr>
            <p:ph type="sldNum" sz="quarter" idx="12"/>
          </p:nvPr>
        </p:nvSpPr>
        <p:spPr/>
        <p:txBody>
          <a:bodyPr/>
          <a:lstStyle/>
          <a:p>
            <a:fld id="{DC703277-703F-8345-94BE-48F2F9A53202}" type="slidenum">
              <a:rPr lang="en-US"/>
              <a:t>14</a:t>
            </a:fld>
            <a:endParaRPr lang="en-US"/>
          </a:p>
        </p:txBody>
      </p:sp>
    </p:spTree>
    <p:extLst>
      <p:ext uri="{BB962C8B-B14F-4D97-AF65-F5344CB8AC3E}">
        <p14:creationId xmlns:p14="http://schemas.microsoft.com/office/powerpoint/2010/main" val="2230664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Alkuperäiskansojen</a:t>
            </a:r>
            <a:r>
              <a:rPr lang="en-US" dirty="0"/>
              <a:t> </a:t>
            </a:r>
            <a:r>
              <a:rPr lang="en-US" dirty="0" err="1"/>
              <a:t>ihon</a:t>
            </a:r>
            <a:r>
              <a:rPr lang="en-US" dirty="0"/>
              <a:t> </a:t>
            </a:r>
            <a:r>
              <a:rPr lang="en-US" dirty="0" err="1"/>
              <a:t>värin</a:t>
            </a:r>
            <a:r>
              <a:rPr lang="en-US" dirty="0"/>
              <a:t> </a:t>
            </a:r>
            <a:r>
              <a:rPr lang="en-US" dirty="0" err="1"/>
              <a:t>yhteys</a:t>
            </a:r>
            <a:r>
              <a:rPr lang="en-US" dirty="0"/>
              <a:t> </a:t>
            </a:r>
            <a:r>
              <a:rPr lang="en-US" dirty="0" err="1"/>
              <a:t>etäisyyteen</a:t>
            </a:r>
            <a:r>
              <a:rPr lang="en-US" dirty="0"/>
              <a:t> </a:t>
            </a:r>
            <a:r>
              <a:rPr lang="en-US" dirty="0" err="1"/>
              <a:t>päiväntasaajasta</a:t>
            </a:r>
            <a:endParaRPr lang="en-US" dirty="0"/>
          </a:p>
        </p:txBody>
      </p:sp>
      <p:sp>
        <p:nvSpPr>
          <p:cNvPr id="3" name="Date Placeholder 2"/>
          <p:cNvSpPr>
            <a:spLocks noGrp="1"/>
          </p:cNvSpPr>
          <p:nvPr>
            <p:ph type="dt" sz="half" idx="10"/>
          </p:nvPr>
        </p:nvSpPr>
        <p:spPr/>
        <p:txBody>
          <a:bodyPr/>
          <a:lstStyle/>
          <a:p>
            <a:r>
              <a:rPr lang="fi-FI"/>
              <a:t>Paakkari 2011</a:t>
            </a:r>
            <a:endParaRPr lang="en-US"/>
          </a:p>
        </p:txBody>
      </p:sp>
      <p:sp>
        <p:nvSpPr>
          <p:cNvPr id="4" name="Slide Number Placeholder 3"/>
          <p:cNvSpPr>
            <a:spLocks noGrp="1"/>
          </p:cNvSpPr>
          <p:nvPr>
            <p:ph type="sldNum" sz="quarter" idx="12"/>
          </p:nvPr>
        </p:nvSpPr>
        <p:spPr/>
        <p:txBody>
          <a:bodyPr/>
          <a:lstStyle/>
          <a:p>
            <a:fld id="{81CED912-FC0F-A04A-8963-1F773CD1DF3C}" type="slidenum">
              <a:rPr lang="en-US" smtClean="0"/>
              <a:pPr/>
              <a:t>15</a:t>
            </a:fld>
            <a:endParaRPr lang="en-US" dirty="0"/>
          </a:p>
        </p:txBody>
      </p:sp>
      <p:pic>
        <p:nvPicPr>
          <p:cNvPr id="5" name="Picture 4"/>
          <p:cNvPicPr>
            <a:picLocks noChangeAspect="1"/>
          </p:cNvPicPr>
          <p:nvPr/>
        </p:nvPicPr>
        <p:blipFill>
          <a:blip r:embed="rId2"/>
          <a:stretch>
            <a:fillRect/>
          </a:stretch>
        </p:blipFill>
        <p:spPr>
          <a:xfrm>
            <a:off x="1974850" y="2101850"/>
            <a:ext cx="5956300" cy="4254500"/>
          </a:xfrm>
          <a:prstGeom prst="rect">
            <a:avLst/>
          </a:prstGeom>
        </p:spPr>
      </p:pic>
      <p:sp>
        <p:nvSpPr>
          <p:cNvPr id="6" name="TextBox 5"/>
          <p:cNvSpPr txBox="1"/>
          <p:nvPr/>
        </p:nvSpPr>
        <p:spPr>
          <a:xfrm>
            <a:off x="3962400" y="5178624"/>
            <a:ext cx="3505200" cy="307777"/>
          </a:xfrm>
          <a:prstGeom prst="rect">
            <a:avLst/>
          </a:prstGeom>
          <a:solidFill>
            <a:schemeClr val="bg1"/>
          </a:solidFill>
        </p:spPr>
        <p:txBody>
          <a:bodyPr wrap="square" rtlCol="0">
            <a:spAutoFit/>
          </a:bodyPr>
          <a:lstStyle/>
          <a:p>
            <a:r>
              <a:rPr lang="en-US" sz="1400" dirty="0" err="1"/>
              <a:t>vaalein</a:t>
            </a:r>
            <a:r>
              <a:rPr lang="en-US" sz="1400" dirty="0"/>
              <a:t>                              </a:t>
            </a:r>
            <a:r>
              <a:rPr lang="en-US" sz="1400" dirty="0" err="1"/>
              <a:t>tummin</a:t>
            </a:r>
            <a:endParaRPr lang="en-US" sz="1400" dirty="0"/>
          </a:p>
        </p:txBody>
      </p:sp>
      <p:sp>
        <p:nvSpPr>
          <p:cNvPr id="7" name="TextBox 6"/>
          <p:cNvSpPr txBox="1"/>
          <p:nvPr/>
        </p:nvSpPr>
        <p:spPr>
          <a:xfrm>
            <a:off x="6402914" y="5181601"/>
            <a:ext cx="996950" cy="307777"/>
          </a:xfrm>
          <a:prstGeom prst="rect">
            <a:avLst/>
          </a:prstGeom>
          <a:solidFill>
            <a:schemeClr val="bg1"/>
          </a:solidFill>
        </p:spPr>
        <p:txBody>
          <a:bodyPr wrap="square" rtlCol="0">
            <a:spAutoFit/>
          </a:bodyPr>
          <a:lstStyle/>
          <a:p>
            <a:r>
              <a:rPr lang="en-US" sz="1400" dirty="0" err="1"/>
              <a:t>ei</a:t>
            </a:r>
            <a:r>
              <a:rPr lang="en-US" sz="1400" dirty="0"/>
              <a:t> </a:t>
            </a:r>
            <a:r>
              <a:rPr lang="en-US" sz="1400" dirty="0" err="1"/>
              <a:t>tietoa</a:t>
            </a:r>
            <a:endParaRPr lang="en-US" sz="1400" dirty="0"/>
          </a:p>
        </p:txBody>
      </p:sp>
      <p:sp>
        <p:nvSpPr>
          <p:cNvPr id="8" name="Rectangle 7"/>
          <p:cNvSpPr/>
          <p:nvPr/>
        </p:nvSpPr>
        <p:spPr>
          <a:xfrm>
            <a:off x="6908799" y="5489378"/>
            <a:ext cx="838200" cy="2256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379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92905"/>
            <a:ext cx="8229600" cy="1143000"/>
          </a:xfrm>
        </p:spPr>
        <p:txBody>
          <a:bodyPr/>
          <a:lstStyle/>
          <a:p>
            <a:r>
              <a:rPr lang="en-US"/>
              <a:t>D-vitamiinin puutos: riisitauti</a:t>
            </a:r>
          </a:p>
        </p:txBody>
      </p:sp>
      <p:sp>
        <p:nvSpPr>
          <p:cNvPr id="4" name="Date Placeholder 3"/>
          <p:cNvSpPr>
            <a:spLocks noGrp="1"/>
          </p:cNvSpPr>
          <p:nvPr>
            <p:ph type="dt" sz="half" idx="10"/>
          </p:nvPr>
        </p:nvSpPr>
        <p:spPr/>
        <p:txBody>
          <a:bodyPr/>
          <a:lstStyle/>
          <a:p>
            <a:r>
              <a:rPr lang="fi-FI"/>
              <a:t>Paakkari 2016</a:t>
            </a:r>
            <a:endParaRPr lang="en-US"/>
          </a:p>
        </p:txBody>
      </p:sp>
      <p:sp>
        <p:nvSpPr>
          <p:cNvPr id="5" name="Slide Number Placeholder 4"/>
          <p:cNvSpPr>
            <a:spLocks noGrp="1"/>
          </p:cNvSpPr>
          <p:nvPr>
            <p:ph type="sldNum" sz="quarter" idx="12"/>
          </p:nvPr>
        </p:nvSpPr>
        <p:spPr/>
        <p:txBody>
          <a:bodyPr/>
          <a:lstStyle/>
          <a:p>
            <a:fld id="{DC703277-703F-8345-94BE-48F2F9A53202}" type="slidenum">
              <a:rPr lang="en-US"/>
              <a:t>16</a:t>
            </a:fld>
            <a:endParaRPr lang="en-US"/>
          </a:p>
        </p:txBody>
      </p:sp>
    </p:spTree>
    <p:extLst>
      <p:ext uri="{BB962C8B-B14F-4D97-AF65-F5344CB8AC3E}">
        <p14:creationId xmlns:p14="http://schemas.microsoft.com/office/powerpoint/2010/main" val="3715465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a:bodyPr>
          <a:lstStyle/>
          <a:p>
            <a:r>
              <a:rPr lang="en-US" dirty="0" err="1"/>
              <a:t>Riisitauti</a:t>
            </a:r>
            <a:r>
              <a:rPr lang="en-US" dirty="0"/>
              <a:t> </a:t>
            </a:r>
            <a:r>
              <a:rPr lang="en-US" dirty="0" err="1"/>
              <a:t>Suomessa</a:t>
            </a:r>
            <a:endParaRPr lang="en-US" dirty="0"/>
          </a:p>
        </p:txBody>
      </p:sp>
      <p:sp>
        <p:nvSpPr>
          <p:cNvPr id="3" name="Content Placeholder 2"/>
          <p:cNvSpPr>
            <a:spLocks noGrp="1"/>
          </p:cNvSpPr>
          <p:nvPr>
            <p:ph idx="1"/>
          </p:nvPr>
        </p:nvSpPr>
        <p:spPr/>
        <p:txBody>
          <a:bodyPr>
            <a:normAutofit fontScale="85000" lnSpcReduction="20000"/>
          </a:bodyPr>
          <a:lstStyle/>
          <a:p>
            <a:endParaRPr lang="en-US" dirty="0"/>
          </a:p>
          <a:p>
            <a:r>
              <a:rPr lang="en-US" sz="3892" dirty="0" err="1">
                <a:solidFill>
                  <a:srgbClr val="FF0000"/>
                </a:solidFill>
              </a:rPr>
              <a:t>Hoidoksi</a:t>
            </a:r>
            <a:r>
              <a:rPr lang="en-US" sz="3892" dirty="0">
                <a:solidFill>
                  <a:srgbClr val="FF0000"/>
                </a:solidFill>
              </a:rPr>
              <a:t> "</a:t>
            </a:r>
            <a:r>
              <a:rPr lang="en-US" sz="3892" dirty="0" err="1">
                <a:solidFill>
                  <a:srgbClr val="FF0000"/>
                </a:solidFill>
              </a:rPr>
              <a:t>apoteiikista</a:t>
            </a:r>
            <a:r>
              <a:rPr lang="en-US" sz="3892" dirty="0">
                <a:solidFill>
                  <a:srgbClr val="FF0000"/>
                </a:solidFill>
              </a:rPr>
              <a:t> </a:t>
            </a:r>
            <a:r>
              <a:rPr lang="en-US" sz="3892" dirty="0" err="1">
                <a:solidFill>
                  <a:srgbClr val="FF0000"/>
                </a:solidFill>
              </a:rPr>
              <a:t>saatavaa</a:t>
            </a:r>
            <a:r>
              <a:rPr lang="en-US" sz="3892" dirty="0">
                <a:solidFill>
                  <a:srgbClr val="FF0000"/>
                </a:solidFill>
              </a:rPr>
              <a:t> </a:t>
            </a:r>
            <a:r>
              <a:rPr lang="en-US" sz="3892" dirty="0" err="1">
                <a:solidFill>
                  <a:srgbClr val="FF0000"/>
                </a:solidFill>
              </a:rPr>
              <a:t>kalanmaksarasvaa</a:t>
            </a:r>
            <a:r>
              <a:rPr lang="en-US" sz="3892" dirty="0">
                <a:solidFill>
                  <a:srgbClr val="FF0000"/>
                </a:solidFill>
              </a:rPr>
              <a:t> </a:t>
            </a:r>
            <a:r>
              <a:rPr lang="en-US" sz="3892" dirty="0" err="1">
                <a:solidFill>
                  <a:srgbClr val="FF0000"/>
                </a:solidFill>
              </a:rPr>
              <a:t>ja</a:t>
            </a:r>
            <a:r>
              <a:rPr lang="en-US" sz="3892" dirty="0">
                <a:solidFill>
                  <a:srgbClr val="FF0000"/>
                </a:solidFill>
              </a:rPr>
              <a:t> </a:t>
            </a:r>
            <a:r>
              <a:rPr lang="en-US" sz="3892" dirty="0" err="1">
                <a:solidFill>
                  <a:srgbClr val="FF0000"/>
                </a:solidFill>
              </a:rPr>
              <a:t>auringonkylpyjä</a:t>
            </a:r>
            <a:r>
              <a:rPr lang="en-US" sz="3892" dirty="0">
                <a:solidFill>
                  <a:srgbClr val="FF0000"/>
                </a:solidFill>
              </a:rPr>
              <a:t>”</a:t>
            </a:r>
          </a:p>
          <a:p>
            <a:pPr>
              <a:buNone/>
            </a:pPr>
            <a:r>
              <a:rPr lang="en-US" sz="2162" i="1" dirty="0">
                <a:solidFill>
                  <a:srgbClr val="FF0000"/>
                </a:solidFill>
              </a:rPr>
              <a:t>	(Elias </a:t>
            </a:r>
            <a:r>
              <a:rPr lang="en-US" sz="2162" i="1" dirty="0" err="1">
                <a:solidFill>
                  <a:srgbClr val="FF0000"/>
                </a:solidFill>
              </a:rPr>
              <a:t>Lönnrot</a:t>
            </a:r>
            <a:r>
              <a:rPr lang="en-US" sz="2162" i="1" dirty="0">
                <a:solidFill>
                  <a:srgbClr val="FF0000"/>
                </a:solidFill>
              </a:rPr>
              <a:t>, </a:t>
            </a:r>
            <a:r>
              <a:rPr lang="en-US" sz="2162" i="1" dirty="0" err="1">
                <a:solidFill>
                  <a:srgbClr val="FF0000"/>
                </a:solidFill>
              </a:rPr>
              <a:t>Suomalaisen</a:t>
            </a:r>
            <a:r>
              <a:rPr lang="en-US" sz="2162" i="1" dirty="0">
                <a:solidFill>
                  <a:srgbClr val="FF0000"/>
                </a:solidFill>
              </a:rPr>
              <a:t> </a:t>
            </a:r>
            <a:r>
              <a:rPr lang="en-US" sz="2162" i="1" dirty="0" err="1">
                <a:solidFill>
                  <a:srgbClr val="FF0000"/>
                </a:solidFill>
              </a:rPr>
              <a:t>talonpojan</a:t>
            </a:r>
            <a:r>
              <a:rPr lang="en-US" sz="2162" i="1" dirty="0">
                <a:solidFill>
                  <a:srgbClr val="FF0000"/>
                </a:solidFill>
              </a:rPr>
              <a:t> </a:t>
            </a:r>
            <a:r>
              <a:rPr lang="en-US" sz="2162" i="1" dirty="0" err="1">
                <a:solidFill>
                  <a:srgbClr val="FF0000"/>
                </a:solidFill>
              </a:rPr>
              <a:t>koti-lääkäri</a:t>
            </a:r>
            <a:r>
              <a:rPr lang="en-US" sz="2162" i="1" dirty="0">
                <a:solidFill>
                  <a:srgbClr val="FF0000"/>
                </a:solidFill>
              </a:rPr>
              <a:t>, 1839)</a:t>
            </a:r>
            <a:r>
              <a:rPr lang="en-US" i="1" dirty="0">
                <a:solidFill>
                  <a:srgbClr val="FF0000"/>
                </a:solidFill>
              </a:rPr>
              <a:t> </a:t>
            </a:r>
          </a:p>
          <a:p>
            <a:endParaRPr lang="en-US" dirty="0"/>
          </a:p>
          <a:p>
            <a:r>
              <a:rPr lang="en-US" dirty="0"/>
              <a:t>1900-luvun </a:t>
            </a:r>
            <a:r>
              <a:rPr lang="en-US" dirty="0" err="1"/>
              <a:t>alku</a:t>
            </a:r>
            <a:r>
              <a:rPr lang="en-US" dirty="0"/>
              <a:t>: 45-80% </a:t>
            </a:r>
            <a:r>
              <a:rPr lang="en-US" dirty="0" err="1"/>
              <a:t>lapsista</a:t>
            </a:r>
            <a:r>
              <a:rPr lang="en-US" dirty="0"/>
              <a:t> </a:t>
            </a:r>
            <a:r>
              <a:rPr lang="en-US" dirty="0" err="1"/>
              <a:t>riisitautisia</a:t>
            </a:r>
            <a:endParaRPr lang="en-US" dirty="0"/>
          </a:p>
          <a:p>
            <a:r>
              <a:rPr lang="en-US" dirty="0"/>
              <a:t>1950: 	20%</a:t>
            </a:r>
          </a:p>
          <a:p>
            <a:r>
              <a:rPr lang="en-US" dirty="0"/>
              <a:t>1960: 	7%</a:t>
            </a:r>
          </a:p>
          <a:p>
            <a:r>
              <a:rPr lang="en-US" dirty="0"/>
              <a:t>1970: 	&lt;1%</a:t>
            </a:r>
          </a:p>
          <a:p>
            <a:endParaRPr lang="en-US" dirty="0"/>
          </a:p>
          <a:p>
            <a:r>
              <a:rPr lang="en-US" dirty="0">
                <a:solidFill>
                  <a:srgbClr val="FF0000"/>
                </a:solidFill>
              </a:rPr>
              <a:t>Nyt: 	Riisitauti maahanmuuttajien lapsilla</a:t>
            </a:r>
          </a:p>
        </p:txBody>
      </p:sp>
      <p:sp>
        <p:nvSpPr>
          <p:cNvPr id="4" name="Date Placeholder 3"/>
          <p:cNvSpPr>
            <a:spLocks noGrp="1"/>
          </p:cNvSpPr>
          <p:nvPr>
            <p:ph type="dt" sz="half" idx="10"/>
          </p:nvPr>
        </p:nvSpPr>
        <p:spPr/>
        <p:txBody>
          <a:bodyPr/>
          <a:lstStyle/>
          <a:p>
            <a:r>
              <a:rPr lang="fi-FI" dirty="0"/>
              <a:t>Paakkari 2016</a:t>
            </a:r>
            <a:endParaRPr lang="en-US" dirty="0"/>
          </a:p>
        </p:txBody>
      </p:sp>
      <p:sp>
        <p:nvSpPr>
          <p:cNvPr id="5" name="Slide Number Placeholder 4"/>
          <p:cNvSpPr>
            <a:spLocks noGrp="1"/>
          </p:cNvSpPr>
          <p:nvPr>
            <p:ph type="sldNum" sz="quarter" idx="12"/>
          </p:nvPr>
        </p:nvSpPr>
        <p:spPr/>
        <p:txBody>
          <a:bodyPr/>
          <a:lstStyle/>
          <a:p>
            <a:fld id="{81CED912-FC0F-A04A-8963-1F773CD1DF3C}" type="slidenum">
              <a:rPr lang="en-US" smtClean="0"/>
              <a:pPr/>
              <a:t>17</a:t>
            </a:fld>
            <a:endParaRPr lang="en-US" dirty="0"/>
          </a:p>
        </p:txBody>
      </p:sp>
    </p:spTree>
    <p:extLst>
      <p:ext uri="{BB962C8B-B14F-4D97-AF65-F5344CB8AC3E}">
        <p14:creationId xmlns:p14="http://schemas.microsoft.com/office/powerpoint/2010/main" val="3863806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Riisitauti: muutakin kuin luusairaus</a:t>
            </a:r>
          </a:p>
        </p:txBody>
      </p:sp>
      <p:sp>
        <p:nvSpPr>
          <p:cNvPr id="3" name="Content Placeholder 2"/>
          <p:cNvSpPr>
            <a:spLocks noGrp="1"/>
          </p:cNvSpPr>
          <p:nvPr>
            <p:ph idx="1"/>
          </p:nvPr>
        </p:nvSpPr>
        <p:spPr/>
        <p:txBody>
          <a:bodyPr/>
          <a:lstStyle/>
          <a:p>
            <a:r>
              <a:rPr lang="en-US" dirty="0" err="1"/>
              <a:t>Luusairaus</a:t>
            </a:r>
            <a:r>
              <a:rPr lang="en-US" dirty="0"/>
              <a:t> </a:t>
            </a:r>
            <a:r>
              <a:rPr lang="en-US" dirty="0" err="1"/>
              <a:t>oireineen</a:t>
            </a:r>
            <a:endParaRPr lang="en-US" dirty="0"/>
          </a:p>
          <a:p>
            <a:endParaRPr lang="en-US" dirty="0"/>
          </a:p>
          <a:p>
            <a:endParaRPr lang="en-US" dirty="0"/>
          </a:p>
          <a:p>
            <a:r>
              <a:rPr lang="en-US" dirty="0" err="1"/>
              <a:t>Lihasheikkous</a:t>
            </a:r>
            <a:r>
              <a:rPr lang="en-US" dirty="0"/>
              <a:t> ja –</a:t>
            </a:r>
            <a:r>
              <a:rPr lang="en-US" dirty="0" err="1"/>
              <a:t>kivut</a:t>
            </a:r>
            <a:endParaRPr lang="en-US" dirty="0"/>
          </a:p>
          <a:p>
            <a:r>
              <a:rPr lang="en-US" dirty="0" err="1"/>
              <a:t>Infektioalttius</a:t>
            </a:r>
            <a:endParaRPr lang="en-US" dirty="0"/>
          </a:p>
          <a:p>
            <a:r>
              <a:rPr lang="en-US" dirty="0"/>
              <a:t>Anemia, </a:t>
            </a:r>
            <a:r>
              <a:rPr lang="en-US" dirty="0" err="1"/>
              <a:t>myelofibroosi</a:t>
            </a:r>
            <a:r>
              <a:rPr lang="en-US" dirty="0"/>
              <a:t> (</a:t>
            </a:r>
            <a:r>
              <a:rPr lang="en-US" dirty="0" err="1"/>
              <a:t>sidekudoksen</a:t>
            </a:r>
            <a:r>
              <a:rPr lang="en-US" dirty="0"/>
              <a:t> </a:t>
            </a:r>
            <a:r>
              <a:rPr lang="en-US" dirty="0" err="1"/>
              <a:t>kertyminen</a:t>
            </a:r>
            <a:r>
              <a:rPr lang="en-US" dirty="0"/>
              <a:t> </a:t>
            </a:r>
            <a:r>
              <a:rPr lang="en-US" dirty="0" err="1"/>
              <a:t>luuytimeen</a:t>
            </a:r>
            <a:r>
              <a:rPr lang="en-US" dirty="0"/>
              <a:t>)</a:t>
            </a:r>
          </a:p>
        </p:txBody>
      </p:sp>
      <p:sp>
        <p:nvSpPr>
          <p:cNvPr id="4" name="Date Placeholder 3"/>
          <p:cNvSpPr>
            <a:spLocks noGrp="1"/>
          </p:cNvSpPr>
          <p:nvPr>
            <p:ph type="dt" sz="half" idx="10"/>
          </p:nvPr>
        </p:nvSpPr>
        <p:spPr/>
        <p:txBody>
          <a:bodyPr/>
          <a:lstStyle/>
          <a:p>
            <a:r>
              <a:rPr lang="fi-FI"/>
              <a:t>Paakkari 2016</a:t>
            </a:r>
            <a:endParaRPr lang="en-US"/>
          </a:p>
        </p:txBody>
      </p:sp>
      <p:sp>
        <p:nvSpPr>
          <p:cNvPr id="5" name="Slide Number Placeholder 4"/>
          <p:cNvSpPr>
            <a:spLocks noGrp="1"/>
          </p:cNvSpPr>
          <p:nvPr>
            <p:ph type="sldNum" sz="quarter" idx="12"/>
          </p:nvPr>
        </p:nvSpPr>
        <p:spPr/>
        <p:txBody>
          <a:bodyPr/>
          <a:lstStyle/>
          <a:p>
            <a:fld id="{DC703277-703F-8345-94BE-48F2F9A53202}" type="slidenum">
              <a:rPr lang="en-US"/>
              <a:t>18</a:t>
            </a:fld>
            <a:endParaRPr lang="en-US"/>
          </a:p>
        </p:txBody>
      </p:sp>
    </p:spTree>
    <p:extLst>
      <p:ext uri="{BB962C8B-B14F-4D97-AF65-F5344CB8AC3E}">
        <p14:creationId xmlns:p14="http://schemas.microsoft.com/office/powerpoint/2010/main" val="1853330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516C8-1F43-CF44-9DDD-BBB03F3A9325}"/>
              </a:ext>
            </a:extLst>
          </p:cNvPr>
          <p:cNvSpPr>
            <a:spLocks noGrp="1"/>
          </p:cNvSpPr>
          <p:nvPr>
            <p:ph type="title"/>
          </p:nvPr>
        </p:nvSpPr>
        <p:spPr/>
        <p:txBody>
          <a:bodyPr>
            <a:normAutofit/>
          </a:bodyPr>
          <a:lstStyle/>
          <a:p>
            <a:r>
              <a:rPr lang="x-none" sz="3200" b="1" dirty="0">
                <a:solidFill>
                  <a:schemeClr val="accent1"/>
                </a:solidFill>
              </a:rPr>
              <a:t>D-vitamiini suojelee </a:t>
            </a:r>
            <a:r>
              <a:rPr lang="x-none" sz="3200" b="1">
                <a:solidFill>
                  <a:schemeClr val="accent1"/>
                </a:solidFill>
              </a:rPr>
              <a:t>hengitysteiden infektioi</a:t>
            </a:r>
            <a:r>
              <a:rPr lang="fi-FI" sz="3200" b="1" dirty="0">
                <a:solidFill>
                  <a:schemeClr val="accent1"/>
                </a:solidFill>
              </a:rPr>
              <a:t>l</a:t>
            </a:r>
            <a:r>
              <a:rPr lang="x-none" sz="3200" b="1">
                <a:solidFill>
                  <a:schemeClr val="accent1"/>
                </a:solidFill>
              </a:rPr>
              <a:t>ta </a:t>
            </a:r>
            <a:endParaRPr lang="x-none" sz="3200" b="1" dirty="0">
              <a:solidFill>
                <a:schemeClr val="accent1"/>
              </a:solidFill>
            </a:endParaRPr>
          </a:p>
        </p:txBody>
      </p:sp>
      <p:sp>
        <p:nvSpPr>
          <p:cNvPr id="3" name="Content Placeholder 2">
            <a:extLst>
              <a:ext uri="{FF2B5EF4-FFF2-40B4-BE49-F238E27FC236}">
                <a16:creationId xmlns:a16="http://schemas.microsoft.com/office/drawing/2014/main" id="{B5781AA7-E479-9241-97B1-B4D1BC8A771A}"/>
              </a:ext>
            </a:extLst>
          </p:cNvPr>
          <p:cNvSpPr>
            <a:spLocks noGrp="1"/>
          </p:cNvSpPr>
          <p:nvPr>
            <p:ph idx="1"/>
          </p:nvPr>
        </p:nvSpPr>
        <p:spPr/>
        <p:txBody>
          <a:bodyPr/>
          <a:lstStyle/>
          <a:p>
            <a:r>
              <a:rPr lang="x-none" dirty="0"/>
              <a:t>D-vitamiini-hoito korjasi riisitautisten lasten vakavan infektiotaipumuksen</a:t>
            </a:r>
          </a:p>
          <a:p>
            <a:r>
              <a:rPr lang="x-none" dirty="0"/>
              <a:t>Lumekontrolloidut tutkimukset: 25OHD alle 25 nmol/l pitoisuuteen liittyi suurentunut hengitysteiden infektioriski</a:t>
            </a:r>
          </a:p>
          <a:p>
            <a:r>
              <a:rPr lang="x-none" dirty="0"/>
              <a:t>Havainnoivat väestötutkimukset: infektioriski suurentunut kun 25OHD on alle 75 nmol/l</a:t>
            </a:r>
          </a:p>
          <a:p>
            <a:r>
              <a:rPr lang="x-none" dirty="0">
                <a:solidFill>
                  <a:srgbClr val="FF0000"/>
                </a:solidFill>
              </a:rPr>
              <a:t>Suositus: 100 nmol/l antaa parhaimman suojan</a:t>
            </a:r>
          </a:p>
        </p:txBody>
      </p:sp>
      <p:sp>
        <p:nvSpPr>
          <p:cNvPr id="4" name="TextBox 3">
            <a:extLst>
              <a:ext uri="{FF2B5EF4-FFF2-40B4-BE49-F238E27FC236}">
                <a16:creationId xmlns:a16="http://schemas.microsoft.com/office/drawing/2014/main" id="{75792F07-5DAA-9E44-8BDC-F8022DBA89D5}"/>
              </a:ext>
            </a:extLst>
          </p:cNvPr>
          <p:cNvSpPr txBox="1"/>
          <p:nvPr/>
        </p:nvSpPr>
        <p:spPr>
          <a:xfrm>
            <a:off x="946769" y="5365020"/>
            <a:ext cx="7493224" cy="646331"/>
          </a:xfrm>
          <a:prstGeom prst="rect">
            <a:avLst/>
          </a:prstGeom>
          <a:noFill/>
        </p:spPr>
        <p:txBody>
          <a:bodyPr wrap="square" rtlCol="0">
            <a:spAutoFit/>
          </a:bodyPr>
          <a:lstStyle/>
          <a:p>
            <a:r>
              <a:rPr lang="en-GB" i="1" dirty="0">
                <a:solidFill>
                  <a:srgbClr val="FF0000"/>
                </a:solidFill>
              </a:rPr>
              <a:t>Grant WB et al. Evidence that Vitamin D Supplementation Could Reduce Risk of Influenza and COVID-19 Infections and Deaths. Nutrients 2020; 12: 988.</a:t>
            </a:r>
            <a:endParaRPr lang="x-none" i="1" dirty="0">
              <a:solidFill>
                <a:srgbClr val="FF0000"/>
              </a:solidFill>
            </a:endParaRPr>
          </a:p>
        </p:txBody>
      </p:sp>
    </p:spTree>
    <p:extLst>
      <p:ext uri="{BB962C8B-B14F-4D97-AF65-F5344CB8AC3E}">
        <p14:creationId xmlns:p14="http://schemas.microsoft.com/office/powerpoint/2010/main" val="647398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4160356" y="3390757"/>
            <a:ext cx="2514600" cy="636045"/>
          </a:xfrm>
          <a:prstGeom prst="roundRect">
            <a:avLst/>
          </a:prstGeom>
          <a:noFill/>
          <a:ln w="88900">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4165491" y="1403214"/>
            <a:ext cx="2514600" cy="1327698"/>
          </a:xfrm>
          <a:prstGeom prst="roundRect">
            <a:avLst/>
          </a:prstGeom>
          <a:noFill/>
          <a:ln w="88900">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850676" y="3468954"/>
            <a:ext cx="1295400" cy="461665"/>
          </a:xfrm>
          <a:prstGeom prst="rect">
            <a:avLst/>
          </a:prstGeom>
          <a:noFill/>
        </p:spPr>
        <p:txBody>
          <a:bodyPr wrap="square" rtlCol="0">
            <a:spAutoFit/>
          </a:bodyPr>
          <a:lstStyle/>
          <a:p>
            <a:r>
              <a:rPr lang="en-US" sz="2400" dirty="0"/>
              <a:t>25OH-D</a:t>
            </a:r>
            <a:endParaRPr lang="en-US" sz="2400" baseline="-25000" dirty="0"/>
          </a:p>
        </p:txBody>
      </p:sp>
      <p:sp>
        <p:nvSpPr>
          <p:cNvPr id="9" name="TextBox 8"/>
          <p:cNvSpPr txBox="1"/>
          <p:nvPr/>
        </p:nvSpPr>
        <p:spPr>
          <a:xfrm>
            <a:off x="4244565" y="1479208"/>
            <a:ext cx="2387599" cy="400110"/>
          </a:xfrm>
          <a:prstGeom prst="rect">
            <a:avLst/>
          </a:prstGeom>
          <a:noFill/>
        </p:spPr>
        <p:txBody>
          <a:bodyPr wrap="square" rtlCol="0">
            <a:spAutoFit/>
          </a:bodyPr>
          <a:lstStyle/>
          <a:p>
            <a:pPr algn="ctr"/>
            <a:r>
              <a:rPr lang="en-US" sz="2000" dirty="0"/>
              <a:t>7-dehydrokolesteroli</a:t>
            </a:r>
            <a:endParaRPr lang="en-US" sz="2000" baseline="-25000" dirty="0"/>
          </a:p>
        </p:txBody>
      </p:sp>
      <p:sp>
        <p:nvSpPr>
          <p:cNvPr id="12" name="TextBox 11"/>
          <p:cNvSpPr txBox="1"/>
          <p:nvPr/>
        </p:nvSpPr>
        <p:spPr>
          <a:xfrm>
            <a:off x="5235680" y="1969599"/>
            <a:ext cx="660400" cy="584776"/>
          </a:xfrm>
          <a:prstGeom prst="rect">
            <a:avLst/>
          </a:prstGeom>
          <a:noFill/>
        </p:spPr>
        <p:txBody>
          <a:bodyPr wrap="square" rtlCol="0">
            <a:spAutoFit/>
          </a:bodyPr>
          <a:lstStyle/>
          <a:p>
            <a:r>
              <a:rPr lang="en-US" sz="3200" dirty="0"/>
              <a:t>D</a:t>
            </a:r>
            <a:r>
              <a:rPr lang="en-US" sz="3200" baseline="-25000" dirty="0"/>
              <a:t>3</a:t>
            </a:r>
            <a:endParaRPr lang="en-US" sz="3200" dirty="0"/>
          </a:p>
        </p:txBody>
      </p:sp>
      <p:cxnSp>
        <p:nvCxnSpPr>
          <p:cNvPr id="15" name="Straight Arrow Connector 14"/>
          <p:cNvCxnSpPr/>
          <p:nvPr/>
        </p:nvCxnSpPr>
        <p:spPr>
          <a:xfrm rot="5400000">
            <a:off x="5342250" y="1990253"/>
            <a:ext cx="228600" cy="1588"/>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5400000">
            <a:off x="5367651" y="4458196"/>
            <a:ext cx="228600" cy="1588"/>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5400000">
            <a:off x="5367651" y="3189331"/>
            <a:ext cx="228600" cy="1588"/>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Rounded Rectangle 24"/>
          <p:cNvSpPr/>
          <p:nvPr/>
        </p:nvSpPr>
        <p:spPr>
          <a:xfrm>
            <a:off x="4160356" y="4660525"/>
            <a:ext cx="2514600" cy="837693"/>
          </a:xfrm>
          <a:prstGeom prst="roundRect">
            <a:avLst/>
          </a:prstGeom>
          <a:noFill/>
          <a:ln w="88900">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4830802" y="2706951"/>
            <a:ext cx="1297836" cy="369332"/>
          </a:xfrm>
          <a:prstGeom prst="rect">
            <a:avLst/>
          </a:prstGeom>
          <a:noFill/>
        </p:spPr>
        <p:txBody>
          <a:bodyPr wrap="square" rtlCol="0">
            <a:spAutoFit/>
          </a:bodyPr>
          <a:lstStyle/>
          <a:p>
            <a:pPr algn="ctr"/>
            <a:r>
              <a:rPr lang="en-US" dirty="0">
                <a:solidFill>
                  <a:schemeClr val="tx2">
                    <a:lumMod val="60000"/>
                    <a:lumOff val="40000"/>
                  </a:schemeClr>
                </a:solidFill>
              </a:rPr>
              <a:t>iho</a:t>
            </a:r>
          </a:p>
        </p:txBody>
      </p:sp>
      <p:sp>
        <p:nvSpPr>
          <p:cNvPr id="27" name="TextBox 26"/>
          <p:cNvSpPr txBox="1"/>
          <p:nvPr/>
        </p:nvSpPr>
        <p:spPr>
          <a:xfrm>
            <a:off x="4484640" y="4019287"/>
            <a:ext cx="1981200" cy="369332"/>
          </a:xfrm>
          <a:prstGeom prst="rect">
            <a:avLst/>
          </a:prstGeom>
          <a:noFill/>
        </p:spPr>
        <p:txBody>
          <a:bodyPr wrap="square" rtlCol="0">
            <a:spAutoFit/>
          </a:bodyPr>
          <a:lstStyle/>
          <a:p>
            <a:pPr algn="ctr"/>
            <a:r>
              <a:rPr lang="en-US" dirty="0">
                <a:solidFill>
                  <a:srgbClr val="558ED5"/>
                </a:solidFill>
              </a:rPr>
              <a:t>maksa</a:t>
            </a:r>
          </a:p>
        </p:txBody>
      </p:sp>
      <p:sp>
        <p:nvSpPr>
          <p:cNvPr id="28" name="TextBox 27"/>
          <p:cNvSpPr txBox="1"/>
          <p:nvPr/>
        </p:nvSpPr>
        <p:spPr>
          <a:xfrm>
            <a:off x="4322870" y="5486404"/>
            <a:ext cx="2336799" cy="369332"/>
          </a:xfrm>
          <a:prstGeom prst="rect">
            <a:avLst/>
          </a:prstGeom>
          <a:noFill/>
        </p:spPr>
        <p:txBody>
          <a:bodyPr wrap="square" rtlCol="0">
            <a:spAutoFit/>
          </a:bodyPr>
          <a:lstStyle/>
          <a:p>
            <a:pPr algn="ctr"/>
            <a:r>
              <a:rPr lang="en-US" dirty="0">
                <a:solidFill>
                  <a:srgbClr val="558ED5"/>
                </a:solidFill>
              </a:rPr>
              <a:t>munuainen</a:t>
            </a:r>
          </a:p>
        </p:txBody>
      </p:sp>
      <p:sp>
        <p:nvSpPr>
          <p:cNvPr id="30" name="TextBox 29"/>
          <p:cNvSpPr txBox="1"/>
          <p:nvPr/>
        </p:nvSpPr>
        <p:spPr>
          <a:xfrm>
            <a:off x="4575223" y="4847751"/>
            <a:ext cx="2057401" cy="461665"/>
          </a:xfrm>
          <a:prstGeom prst="rect">
            <a:avLst/>
          </a:prstGeom>
          <a:noFill/>
        </p:spPr>
        <p:txBody>
          <a:bodyPr wrap="square" rtlCol="0">
            <a:spAutoFit/>
          </a:bodyPr>
          <a:lstStyle/>
          <a:p>
            <a:r>
              <a:rPr lang="en-US" sz="2400" dirty="0"/>
              <a:t>1,25(OH)</a:t>
            </a:r>
            <a:r>
              <a:rPr lang="en-US" sz="2400" baseline="-25000" dirty="0"/>
              <a:t>2</a:t>
            </a:r>
            <a:r>
              <a:rPr lang="en-US" sz="2400" dirty="0"/>
              <a:t>-D</a:t>
            </a:r>
            <a:endParaRPr lang="en-US" sz="2400" baseline="-25000" dirty="0"/>
          </a:p>
        </p:txBody>
      </p:sp>
      <p:sp>
        <p:nvSpPr>
          <p:cNvPr id="35" name="Date Placeholder 34"/>
          <p:cNvSpPr>
            <a:spLocks noGrp="1"/>
          </p:cNvSpPr>
          <p:nvPr>
            <p:ph type="dt" sz="half" idx="10"/>
          </p:nvPr>
        </p:nvSpPr>
        <p:spPr/>
        <p:txBody>
          <a:bodyPr/>
          <a:lstStyle/>
          <a:p>
            <a:r>
              <a:rPr lang="fi-FI"/>
              <a:t>Paakkari 2013</a:t>
            </a:r>
            <a:endParaRPr lang="en-US"/>
          </a:p>
        </p:txBody>
      </p:sp>
      <p:sp>
        <p:nvSpPr>
          <p:cNvPr id="37" name="Slide Number Placeholder 36"/>
          <p:cNvSpPr>
            <a:spLocks noGrp="1"/>
          </p:cNvSpPr>
          <p:nvPr>
            <p:ph type="sldNum" sz="quarter" idx="12"/>
          </p:nvPr>
        </p:nvSpPr>
        <p:spPr/>
        <p:txBody>
          <a:bodyPr/>
          <a:lstStyle/>
          <a:p>
            <a:fld id="{81CED912-FC0F-A04A-8963-1F773CD1DF3C}" type="slidenum">
              <a:rPr lang="en-US" smtClean="0"/>
              <a:pPr/>
              <a:t>2</a:t>
            </a:fld>
            <a:endParaRPr lang="en-US" dirty="0"/>
          </a:p>
        </p:txBody>
      </p:sp>
      <p:sp>
        <p:nvSpPr>
          <p:cNvPr id="38" name="TextBox 37"/>
          <p:cNvSpPr txBox="1"/>
          <p:nvPr/>
        </p:nvSpPr>
        <p:spPr>
          <a:xfrm>
            <a:off x="6837696" y="1390494"/>
            <a:ext cx="2141428" cy="892552"/>
          </a:xfrm>
          <a:prstGeom prst="rect">
            <a:avLst/>
          </a:prstGeom>
          <a:noFill/>
        </p:spPr>
        <p:txBody>
          <a:bodyPr wrap="square" rtlCol="0">
            <a:spAutoFit/>
          </a:bodyPr>
          <a:lstStyle/>
          <a:p>
            <a:r>
              <a:rPr lang="fi-FI" sz="2400" dirty="0">
                <a:solidFill>
                  <a:schemeClr val="tx2"/>
                </a:solidFill>
              </a:rPr>
              <a:t>D</a:t>
            </a:r>
            <a:r>
              <a:rPr lang="fi-FI" sz="2400" baseline="-25000" dirty="0">
                <a:solidFill>
                  <a:schemeClr val="tx2"/>
                </a:solidFill>
              </a:rPr>
              <a:t>3</a:t>
            </a:r>
            <a:r>
              <a:rPr lang="fi-FI" sz="2400" dirty="0">
                <a:solidFill>
                  <a:schemeClr val="tx2"/>
                </a:solidFill>
              </a:rPr>
              <a:t>-vitamiini </a:t>
            </a:r>
            <a:r>
              <a:rPr lang="fi-FI" sz="1400" dirty="0" err="1"/>
              <a:t>Kolekalsiferoli</a:t>
            </a:r>
          </a:p>
          <a:p>
            <a:r>
              <a:rPr lang="fi-FI" sz="1400" dirty="0" err="1"/>
              <a:t>(&lt;10 nmol/L)</a:t>
            </a:r>
          </a:p>
        </p:txBody>
      </p:sp>
      <p:sp>
        <p:nvSpPr>
          <p:cNvPr id="39" name="TextBox 38"/>
          <p:cNvSpPr txBox="1"/>
          <p:nvPr/>
        </p:nvSpPr>
        <p:spPr>
          <a:xfrm>
            <a:off x="6837696" y="3133564"/>
            <a:ext cx="1733240" cy="892552"/>
          </a:xfrm>
          <a:prstGeom prst="rect">
            <a:avLst/>
          </a:prstGeom>
          <a:noFill/>
        </p:spPr>
        <p:txBody>
          <a:bodyPr wrap="square" rtlCol="0">
            <a:spAutoFit/>
          </a:bodyPr>
          <a:lstStyle/>
          <a:p>
            <a:r>
              <a:rPr lang="fi-FI" sz="2400" dirty="0" err="1">
                <a:solidFill>
                  <a:srgbClr val="1F497D"/>
                </a:solidFill>
              </a:rPr>
              <a:t>Kalsidioli</a:t>
            </a:r>
            <a:r>
              <a:rPr lang="fi-FI" sz="2400" dirty="0"/>
              <a:t>     </a:t>
            </a:r>
            <a:r>
              <a:rPr lang="fi-FI" sz="1400" dirty="0"/>
              <a:t>(50-200 </a:t>
            </a:r>
            <a:r>
              <a:rPr lang="fi-FI" sz="1400" dirty="0" err="1"/>
              <a:t>nmol/L</a:t>
            </a:r>
            <a:r>
              <a:rPr lang="fi-FI" sz="1400" dirty="0"/>
              <a:t>)</a:t>
            </a:r>
          </a:p>
          <a:p>
            <a:r>
              <a:rPr lang="fi-FI" sz="1400" dirty="0"/>
              <a:t>T</a:t>
            </a:r>
            <a:r>
              <a:rPr lang="fi-FI" sz="1400" baseline="-25000" dirty="0"/>
              <a:t>1/2</a:t>
            </a:r>
            <a:r>
              <a:rPr lang="fi-FI" sz="1400" dirty="0"/>
              <a:t> 20 vrk</a:t>
            </a:r>
            <a:endParaRPr lang="fi-FI" sz="2400" dirty="0"/>
          </a:p>
        </p:txBody>
      </p:sp>
      <p:sp>
        <p:nvSpPr>
          <p:cNvPr id="40" name="TextBox 39"/>
          <p:cNvSpPr txBox="1"/>
          <p:nvPr/>
        </p:nvSpPr>
        <p:spPr>
          <a:xfrm>
            <a:off x="6837697" y="4769971"/>
            <a:ext cx="1902759" cy="1107996"/>
          </a:xfrm>
          <a:prstGeom prst="rect">
            <a:avLst/>
          </a:prstGeom>
          <a:noFill/>
        </p:spPr>
        <p:txBody>
          <a:bodyPr wrap="square" rtlCol="0">
            <a:spAutoFit/>
          </a:bodyPr>
          <a:lstStyle/>
          <a:p>
            <a:r>
              <a:rPr lang="fi-FI" sz="2400" dirty="0" err="1">
                <a:solidFill>
                  <a:srgbClr val="1F497D"/>
                </a:solidFill>
              </a:rPr>
              <a:t>Kalsitrioli</a:t>
            </a:r>
            <a:endParaRPr lang="fi-FI" sz="2400" dirty="0">
              <a:solidFill>
                <a:srgbClr val="1F497D"/>
              </a:solidFill>
            </a:endParaRPr>
          </a:p>
          <a:p>
            <a:r>
              <a:rPr lang="fi-FI" sz="1400" dirty="0"/>
              <a:t>(45-165 </a:t>
            </a:r>
            <a:r>
              <a:rPr lang="fi-FI" sz="1400" dirty="0" err="1"/>
              <a:t>pmol/L</a:t>
            </a:r>
            <a:r>
              <a:rPr lang="fi-FI" sz="1400" dirty="0"/>
              <a:t>)</a:t>
            </a:r>
          </a:p>
          <a:p>
            <a:r>
              <a:rPr lang="fi-FI" sz="1400" dirty="0"/>
              <a:t>T</a:t>
            </a:r>
            <a:r>
              <a:rPr lang="fi-FI" sz="1400" baseline="-25000" dirty="0"/>
              <a:t>1/2</a:t>
            </a:r>
            <a:r>
              <a:rPr lang="fi-FI" sz="1400" dirty="0"/>
              <a:t> 4 t</a:t>
            </a:r>
            <a:endParaRPr lang="fi-FI" sz="2400" dirty="0"/>
          </a:p>
          <a:p>
            <a:endParaRPr lang="fi-FI" sz="1400" dirty="0"/>
          </a:p>
        </p:txBody>
      </p:sp>
      <p:sp>
        <p:nvSpPr>
          <p:cNvPr id="31" name="Rounded Rectangle 30"/>
          <p:cNvSpPr/>
          <p:nvPr/>
        </p:nvSpPr>
        <p:spPr>
          <a:xfrm>
            <a:off x="1195479" y="2100578"/>
            <a:ext cx="2162448" cy="3248773"/>
          </a:xfrm>
          <a:prstGeom prst="roundRect">
            <a:avLst/>
          </a:prstGeom>
          <a:noFill/>
          <a:ln w="88900">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Arrow Connector 32"/>
          <p:cNvCxnSpPr>
            <a:cxnSpLocks/>
          </p:cNvCxnSpPr>
          <p:nvPr/>
        </p:nvCxnSpPr>
        <p:spPr>
          <a:xfrm rot="10800000">
            <a:off x="3524976" y="3549706"/>
            <a:ext cx="228600" cy="1588"/>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119057" y="5471040"/>
            <a:ext cx="2336799" cy="369332"/>
          </a:xfrm>
          <a:prstGeom prst="rect">
            <a:avLst/>
          </a:prstGeom>
          <a:noFill/>
        </p:spPr>
        <p:txBody>
          <a:bodyPr wrap="square" rtlCol="0">
            <a:spAutoFit/>
          </a:bodyPr>
          <a:lstStyle/>
          <a:p>
            <a:pPr algn="ctr"/>
            <a:r>
              <a:rPr lang="en-US" dirty="0">
                <a:solidFill>
                  <a:srgbClr val="558ED5"/>
                </a:solidFill>
              </a:rPr>
              <a:t>lähes kaikki kudokset</a:t>
            </a:r>
          </a:p>
        </p:txBody>
      </p:sp>
      <p:sp>
        <p:nvSpPr>
          <p:cNvPr id="41" name="TextBox 40"/>
          <p:cNvSpPr txBox="1"/>
          <p:nvPr/>
        </p:nvSpPr>
        <p:spPr>
          <a:xfrm>
            <a:off x="1246663" y="3286065"/>
            <a:ext cx="2057401" cy="461665"/>
          </a:xfrm>
          <a:prstGeom prst="rect">
            <a:avLst/>
          </a:prstGeom>
          <a:noFill/>
        </p:spPr>
        <p:txBody>
          <a:bodyPr wrap="square" rtlCol="0">
            <a:spAutoFit/>
          </a:bodyPr>
          <a:lstStyle/>
          <a:p>
            <a:pPr algn="ctr"/>
            <a:r>
              <a:rPr lang="en-US" sz="2400" dirty="0"/>
              <a:t>1,25(OH)</a:t>
            </a:r>
            <a:r>
              <a:rPr lang="en-US" sz="2400" baseline="-25000" dirty="0"/>
              <a:t>2</a:t>
            </a:r>
            <a:r>
              <a:rPr lang="en-US" sz="2400" dirty="0"/>
              <a:t>-D</a:t>
            </a:r>
            <a:endParaRPr lang="en-US" sz="2400" baseline="-25000" dirty="0"/>
          </a:p>
        </p:txBody>
      </p:sp>
      <p:cxnSp>
        <p:nvCxnSpPr>
          <p:cNvPr id="42" name="Straight Arrow Connector 41"/>
          <p:cNvCxnSpPr/>
          <p:nvPr/>
        </p:nvCxnSpPr>
        <p:spPr>
          <a:xfrm rot="5400000">
            <a:off x="5367651" y="6018461"/>
            <a:ext cx="228600" cy="1588"/>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4160356" y="5941495"/>
            <a:ext cx="3436234" cy="707886"/>
          </a:xfrm>
          <a:prstGeom prst="rect">
            <a:avLst/>
          </a:prstGeom>
          <a:noFill/>
        </p:spPr>
        <p:txBody>
          <a:bodyPr wrap="square" rtlCol="0">
            <a:spAutoFit/>
          </a:bodyPr>
          <a:lstStyle/>
          <a:p>
            <a:pPr algn="ctr"/>
            <a:r>
              <a:rPr lang="en-US" sz="2000" dirty="0" err="1">
                <a:solidFill>
                  <a:srgbClr val="FF0000"/>
                </a:solidFill>
              </a:rPr>
              <a:t>Kalsiumin</a:t>
            </a:r>
            <a:r>
              <a:rPr lang="en-US" sz="2000" dirty="0">
                <a:solidFill>
                  <a:srgbClr val="FF0000"/>
                </a:solidFill>
              </a:rPr>
              <a:t> </a:t>
            </a:r>
            <a:r>
              <a:rPr lang="en-US" sz="2000" dirty="0" err="1">
                <a:solidFill>
                  <a:srgbClr val="FF0000"/>
                </a:solidFill>
              </a:rPr>
              <a:t>imeytymisen</a:t>
            </a:r>
            <a:r>
              <a:rPr lang="en-US" sz="2000" dirty="0">
                <a:solidFill>
                  <a:srgbClr val="FF0000"/>
                </a:solidFill>
              </a:rPr>
              <a:t> </a:t>
            </a:r>
            <a:r>
              <a:rPr lang="en-US" sz="2000" dirty="0" err="1">
                <a:solidFill>
                  <a:srgbClr val="FF0000"/>
                </a:solidFill>
              </a:rPr>
              <a:t>hormonaalinen</a:t>
            </a:r>
            <a:r>
              <a:rPr lang="en-US" sz="2000" dirty="0">
                <a:solidFill>
                  <a:srgbClr val="FF0000"/>
                </a:solidFill>
              </a:rPr>
              <a:t> </a:t>
            </a:r>
            <a:r>
              <a:rPr lang="en-US" sz="2000" dirty="0" err="1">
                <a:solidFill>
                  <a:srgbClr val="FF0000"/>
                </a:solidFill>
              </a:rPr>
              <a:t>säätely</a:t>
            </a:r>
            <a:endParaRPr lang="en-US" sz="2000" dirty="0">
              <a:solidFill>
                <a:srgbClr val="FF0000"/>
              </a:solidFill>
            </a:endParaRPr>
          </a:p>
        </p:txBody>
      </p:sp>
      <p:sp>
        <p:nvSpPr>
          <p:cNvPr id="43" name="TextBox 42"/>
          <p:cNvSpPr txBox="1"/>
          <p:nvPr/>
        </p:nvSpPr>
        <p:spPr>
          <a:xfrm>
            <a:off x="1335064" y="3678200"/>
            <a:ext cx="1851374" cy="1631216"/>
          </a:xfrm>
          <a:prstGeom prst="rect">
            <a:avLst/>
          </a:prstGeom>
          <a:noFill/>
        </p:spPr>
        <p:txBody>
          <a:bodyPr wrap="square" rtlCol="0">
            <a:spAutoFit/>
          </a:bodyPr>
          <a:lstStyle/>
          <a:p>
            <a:pPr algn="ctr"/>
            <a:r>
              <a:rPr lang="en-US" sz="2000" dirty="0" err="1">
                <a:solidFill>
                  <a:srgbClr val="FF0000"/>
                </a:solidFill>
              </a:rPr>
              <a:t>Solujen</a:t>
            </a:r>
            <a:r>
              <a:rPr lang="en-US" sz="2000" dirty="0">
                <a:solidFill>
                  <a:srgbClr val="FF0000"/>
                </a:solidFill>
              </a:rPr>
              <a:t> </a:t>
            </a:r>
            <a:r>
              <a:rPr lang="en-US" sz="2000" dirty="0" err="1">
                <a:solidFill>
                  <a:srgbClr val="FF0000"/>
                </a:solidFill>
              </a:rPr>
              <a:t>kasvu</a:t>
            </a:r>
            <a:r>
              <a:rPr lang="en-US" sz="2000" dirty="0">
                <a:solidFill>
                  <a:srgbClr val="FF0000"/>
                </a:solidFill>
              </a:rPr>
              <a:t> ja </a:t>
            </a:r>
            <a:r>
              <a:rPr lang="en-US" sz="2000" dirty="0" err="1">
                <a:solidFill>
                  <a:srgbClr val="FF0000"/>
                </a:solidFill>
              </a:rPr>
              <a:t>jakautuminen</a:t>
            </a:r>
            <a:endParaRPr lang="en-US" sz="2000" dirty="0">
              <a:solidFill>
                <a:srgbClr val="FF0000"/>
              </a:solidFill>
            </a:endParaRPr>
          </a:p>
          <a:p>
            <a:pPr algn="ctr"/>
            <a:r>
              <a:rPr lang="en-US" sz="2000" dirty="0" err="1">
                <a:solidFill>
                  <a:srgbClr val="FF0000"/>
                </a:solidFill>
              </a:rPr>
              <a:t>Immuunivaste</a:t>
            </a:r>
            <a:endParaRPr lang="en-US" sz="2000" dirty="0">
              <a:solidFill>
                <a:srgbClr val="FF0000"/>
              </a:solidFill>
            </a:endParaRPr>
          </a:p>
          <a:p>
            <a:pPr algn="ctr"/>
            <a:r>
              <a:rPr lang="en-US" sz="2000" dirty="0">
                <a:solidFill>
                  <a:srgbClr val="FF0000"/>
                </a:solidFill>
              </a:rPr>
              <a:t>Luun </a:t>
            </a:r>
            <a:r>
              <a:rPr lang="en-US" sz="2000" dirty="0" err="1">
                <a:solidFill>
                  <a:srgbClr val="FF0000"/>
                </a:solidFill>
              </a:rPr>
              <a:t>rakentuminen</a:t>
            </a:r>
            <a:endParaRPr lang="en-US" sz="2000" dirty="0">
              <a:solidFill>
                <a:srgbClr val="FF0000"/>
              </a:solidFill>
            </a:endParaRPr>
          </a:p>
        </p:txBody>
      </p:sp>
      <p:sp>
        <p:nvSpPr>
          <p:cNvPr id="3" name="Oval 2"/>
          <p:cNvSpPr/>
          <p:nvPr/>
        </p:nvSpPr>
        <p:spPr>
          <a:xfrm>
            <a:off x="4950000" y="207667"/>
            <a:ext cx="1052292" cy="1038334"/>
          </a:xfrm>
          <a:prstGeom prst="ellipse">
            <a:avLst/>
          </a:prstGeom>
          <a:solidFill>
            <a:srgbClr val="FFFF00"/>
          </a:solidFill>
          <a:ln>
            <a:noFill/>
          </a:ln>
          <a:effectLst>
            <a:glow rad="457200">
              <a:srgbClr val="FFFF00">
                <a:alpha val="75000"/>
              </a:srgbClr>
            </a:glow>
            <a:softEdge rad="279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4610812" y="453677"/>
            <a:ext cx="1740691" cy="523220"/>
          </a:xfrm>
          <a:prstGeom prst="rect">
            <a:avLst/>
          </a:prstGeom>
          <a:noFill/>
          <a:effectLst>
            <a:glow rad="393700">
              <a:srgbClr val="FFFF00">
                <a:alpha val="75000"/>
              </a:srgbClr>
            </a:glow>
          </a:effectLst>
        </p:spPr>
        <p:txBody>
          <a:bodyPr wrap="square" rtlCol="0">
            <a:spAutoFit/>
          </a:bodyPr>
          <a:lstStyle/>
          <a:p>
            <a:pPr algn="ctr"/>
            <a:r>
              <a:rPr lang="en-US" sz="1400"/>
              <a:t>Auringon UVB                     (290-330 nm)</a:t>
            </a:r>
          </a:p>
        </p:txBody>
      </p:sp>
    </p:spTree>
    <p:extLst>
      <p:ext uri="{BB962C8B-B14F-4D97-AF65-F5344CB8AC3E}">
        <p14:creationId xmlns:p14="http://schemas.microsoft.com/office/powerpoint/2010/main" val="3156111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20000"/>
              <a:lumOff val="80000"/>
            </a:schemeClr>
          </a:solidFill>
        </p:spPr>
        <p:txBody>
          <a:bodyPr>
            <a:normAutofit/>
          </a:bodyPr>
          <a:lstStyle/>
          <a:p>
            <a:r>
              <a:rPr lang="en-US" dirty="0" err="1"/>
              <a:t>Tavoitetasoksi</a:t>
            </a:r>
            <a:r>
              <a:rPr lang="en-US" dirty="0"/>
              <a:t>                                   </a:t>
            </a:r>
            <a:br>
              <a:rPr lang="en-US" dirty="0"/>
            </a:br>
            <a:r>
              <a:rPr lang="en-US" dirty="0"/>
              <a:t>75-100 nmol/l  </a:t>
            </a:r>
            <a:r>
              <a:rPr lang="en-US" dirty="0" err="1"/>
              <a:t>kalsidiolia</a:t>
            </a:r>
            <a:r>
              <a:rPr lang="en-US" dirty="0"/>
              <a:t>?</a:t>
            </a:r>
          </a:p>
        </p:txBody>
      </p:sp>
      <p:sp>
        <p:nvSpPr>
          <p:cNvPr id="3" name="Content Placeholder 2"/>
          <p:cNvSpPr>
            <a:spLocks noGrp="1"/>
          </p:cNvSpPr>
          <p:nvPr>
            <p:ph idx="1"/>
          </p:nvPr>
        </p:nvSpPr>
        <p:spPr/>
        <p:txBody>
          <a:bodyPr>
            <a:normAutofit lnSpcReduction="10000"/>
          </a:bodyPr>
          <a:lstStyle/>
          <a:p>
            <a:pPr>
              <a:buNone/>
            </a:pPr>
            <a:r>
              <a:rPr lang="en-US" dirty="0" err="1"/>
              <a:t>Tällä</a:t>
            </a:r>
            <a:r>
              <a:rPr lang="en-US" dirty="0"/>
              <a:t> </a:t>
            </a:r>
            <a:r>
              <a:rPr lang="en-US" dirty="0" err="1"/>
              <a:t>pitoisuudella</a:t>
            </a:r>
            <a:r>
              <a:rPr lang="en-US" dirty="0"/>
              <a:t>:</a:t>
            </a:r>
          </a:p>
          <a:p>
            <a:r>
              <a:rPr lang="en-US" dirty="0" err="1"/>
              <a:t>Ei</a:t>
            </a:r>
            <a:r>
              <a:rPr lang="en-US" dirty="0"/>
              <a:t> </a:t>
            </a:r>
            <a:r>
              <a:rPr lang="en-US" dirty="0" err="1"/>
              <a:t>ylitetä</a:t>
            </a:r>
            <a:r>
              <a:rPr lang="en-US" dirty="0"/>
              <a:t> </a:t>
            </a:r>
            <a:r>
              <a:rPr lang="en-US" dirty="0" err="1"/>
              <a:t>luonnollisen</a:t>
            </a:r>
            <a:r>
              <a:rPr lang="en-US" dirty="0"/>
              <a:t> </a:t>
            </a:r>
            <a:r>
              <a:rPr lang="en-US" dirty="0" err="1"/>
              <a:t>auringolle</a:t>
            </a:r>
            <a:r>
              <a:rPr lang="en-US" dirty="0"/>
              <a:t> </a:t>
            </a:r>
            <a:r>
              <a:rPr lang="en-US" dirty="0" err="1"/>
              <a:t>altistuksen</a:t>
            </a:r>
            <a:r>
              <a:rPr lang="en-US" dirty="0"/>
              <a:t> </a:t>
            </a:r>
            <a:r>
              <a:rPr lang="en-US" dirty="0" err="1"/>
              <a:t>ihossa</a:t>
            </a:r>
            <a:r>
              <a:rPr lang="en-US" dirty="0"/>
              <a:t> </a:t>
            </a:r>
            <a:r>
              <a:rPr lang="en-US" dirty="0" err="1"/>
              <a:t>tuottamaa</a:t>
            </a:r>
            <a:r>
              <a:rPr lang="en-US" dirty="0"/>
              <a:t> </a:t>
            </a:r>
            <a:r>
              <a:rPr lang="en-US" dirty="0" err="1"/>
              <a:t>pitoisuutta</a:t>
            </a:r>
            <a:endParaRPr lang="en-US" dirty="0"/>
          </a:p>
          <a:p>
            <a:r>
              <a:rPr lang="en-US" dirty="0" err="1"/>
              <a:t>Kalsiumin</a:t>
            </a:r>
            <a:r>
              <a:rPr lang="en-US" dirty="0"/>
              <a:t> </a:t>
            </a:r>
            <a:r>
              <a:rPr lang="en-US" dirty="0" err="1"/>
              <a:t>imeytyminen</a:t>
            </a:r>
            <a:r>
              <a:rPr lang="en-US" dirty="0"/>
              <a:t> on </a:t>
            </a:r>
            <a:r>
              <a:rPr lang="en-US" dirty="0" err="1"/>
              <a:t>optimaalista</a:t>
            </a:r>
            <a:r>
              <a:rPr lang="en-US" dirty="0"/>
              <a:t>, </a:t>
            </a:r>
            <a:r>
              <a:rPr lang="en-US" dirty="0" err="1"/>
              <a:t>mutta</a:t>
            </a:r>
            <a:r>
              <a:rPr lang="en-US" dirty="0"/>
              <a:t> </a:t>
            </a:r>
            <a:r>
              <a:rPr lang="en-US" dirty="0" err="1"/>
              <a:t>hyperkalsemiaa</a:t>
            </a:r>
            <a:r>
              <a:rPr lang="en-US" dirty="0"/>
              <a:t> </a:t>
            </a:r>
            <a:r>
              <a:rPr lang="en-US" dirty="0" err="1"/>
              <a:t>ei</a:t>
            </a:r>
            <a:r>
              <a:rPr lang="en-US" dirty="0"/>
              <a:t> </a:t>
            </a:r>
            <a:r>
              <a:rPr lang="en-US" dirty="0" err="1"/>
              <a:t>esiinny</a:t>
            </a:r>
            <a:endParaRPr lang="en-US" dirty="0"/>
          </a:p>
          <a:p>
            <a:r>
              <a:rPr lang="en-US" dirty="0" err="1"/>
              <a:t>Kolekalsiferolin</a:t>
            </a:r>
            <a:r>
              <a:rPr lang="en-US" dirty="0"/>
              <a:t> </a:t>
            </a:r>
            <a:r>
              <a:rPr lang="en-US" dirty="0" err="1"/>
              <a:t>hydroksylaatio</a:t>
            </a:r>
            <a:r>
              <a:rPr lang="en-US" dirty="0"/>
              <a:t> </a:t>
            </a:r>
            <a:r>
              <a:rPr lang="en-US" dirty="0" err="1"/>
              <a:t>kalsidioliksi</a:t>
            </a:r>
            <a:r>
              <a:rPr lang="en-US" dirty="0"/>
              <a:t> </a:t>
            </a:r>
            <a:r>
              <a:rPr lang="en-US" dirty="0" err="1"/>
              <a:t>maksassa</a:t>
            </a:r>
            <a:r>
              <a:rPr lang="en-US" dirty="0"/>
              <a:t> </a:t>
            </a:r>
            <a:r>
              <a:rPr lang="en-US" dirty="0" err="1"/>
              <a:t>ei</a:t>
            </a:r>
            <a:r>
              <a:rPr lang="en-US" dirty="0"/>
              <a:t> ole </a:t>
            </a:r>
            <a:r>
              <a:rPr lang="en-US" dirty="0" err="1"/>
              <a:t>kyllästynyt</a:t>
            </a:r>
            <a:r>
              <a:rPr lang="en-US" dirty="0"/>
              <a:t> </a:t>
            </a:r>
            <a:r>
              <a:rPr lang="en-US" dirty="0" err="1"/>
              <a:t>eli</a:t>
            </a:r>
            <a:r>
              <a:rPr lang="en-US" dirty="0"/>
              <a:t> </a:t>
            </a:r>
            <a:r>
              <a:rPr lang="en-US" dirty="0" err="1"/>
              <a:t>kalsidiolia</a:t>
            </a:r>
            <a:r>
              <a:rPr lang="en-US" dirty="0"/>
              <a:t> </a:t>
            </a:r>
            <a:r>
              <a:rPr lang="en-US" dirty="0" err="1"/>
              <a:t>ei</a:t>
            </a:r>
            <a:r>
              <a:rPr lang="en-US" dirty="0"/>
              <a:t> ole </a:t>
            </a:r>
            <a:r>
              <a:rPr lang="en-US" dirty="0" err="1"/>
              <a:t>liikaa</a:t>
            </a:r>
            <a:endParaRPr lang="en-US" dirty="0"/>
          </a:p>
          <a:p>
            <a:r>
              <a:rPr lang="en-US" dirty="0" err="1"/>
              <a:t>Kliinisissä</a:t>
            </a:r>
            <a:r>
              <a:rPr lang="en-US" dirty="0"/>
              <a:t> </a:t>
            </a:r>
            <a:r>
              <a:rPr lang="en-US" dirty="0" err="1"/>
              <a:t>tutkimuksissa</a:t>
            </a:r>
            <a:r>
              <a:rPr lang="en-US" dirty="0"/>
              <a:t> on </a:t>
            </a:r>
            <a:r>
              <a:rPr lang="en-US" dirty="0" err="1"/>
              <a:t>saatu</a:t>
            </a:r>
            <a:r>
              <a:rPr lang="en-US" dirty="0"/>
              <a:t> </a:t>
            </a:r>
            <a:r>
              <a:rPr lang="en-US" dirty="0" err="1"/>
              <a:t>edullisia</a:t>
            </a:r>
            <a:r>
              <a:rPr lang="en-US" dirty="0"/>
              <a:t> </a:t>
            </a:r>
            <a:r>
              <a:rPr lang="en-US" dirty="0" err="1"/>
              <a:t>vaikutuksia</a:t>
            </a:r>
            <a:r>
              <a:rPr lang="en-US" dirty="0"/>
              <a:t> </a:t>
            </a:r>
            <a:r>
              <a:rPr lang="en-US" dirty="0" err="1"/>
              <a:t>luunmurtumien</a:t>
            </a:r>
            <a:r>
              <a:rPr lang="en-US" dirty="0"/>
              <a:t> </a:t>
            </a:r>
            <a:r>
              <a:rPr lang="en-US" dirty="0" err="1"/>
              <a:t>estossa</a:t>
            </a:r>
          </a:p>
          <a:p>
            <a:r>
              <a:rPr lang="en-US" dirty="0"/>
              <a:t>Luun </a:t>
            </a:r>
            <a:r>
              <a:rPr lang="en-US" dirty="0" err="1"/>
              <a:t>osteoIdin</a:t>
            </a:r>
            <a:r>
              <a:rPr lang="en-US" dirty="0"/>
              <a:t> (</a:t>
            </a:r>
            <a:r>
              <a:rPr lang="en-US" dirty="0" err="1"/>
              <a:t>luun</a:t>
            </a:r>
            <a:r>
              <a:rPr lang="en-US" dirty="0"/>
              <a:t> </a:t>
            </a:r>
            <a:r>
              <a:rPr lang="en-US" dirty="0" err="1"/>
              <a:t>rakenneaineen</a:t>
            </a:r>
            <a:r>
              <a:rPr lang="en-US" dirty="0"/>
              <a:t>) </a:t>
            </a:r>
            <a:r>
              <a:rPr lang="en-US" dirty="0" err="1"/>
              <a:t>määrä</a:t>
            </a:r>
            <a:r>
              <a:rPr lang="en-US" dirty="0"/>
              <a:t> on </a:t>
            </a:r>
            <a:r>
              <a:rPr lang="en-US" dirty="0" err="1"/>
              <a:t>normaali</a:t>
            </a:r>
            <a:endParaRPr lang="en-US" dirty="0"/>
          </a:p>
        </p:txBody>
      </p:sp>
      <p:sp>
        <p:nvSpPr>
          <p:cNvPr id="4" name="Date Placeholder 3"/>
          <p:cNvSpPr>
            <a:spLocks noGrp="1"/>
          </p:cNvSpPr>
          <p:nvPr>
            <p:ph type="dt" sz="half" idx="10"/>
          </p:nvPr>
        </p:nvSpPr>
        <p:spPr/>
        <p:txBody>
          <a:bodyPr/>
          <a:lstStyle/>
          <a:p>
            <a:r>
              <a:rPr lang="fi-FI"/>
              <a:t>Paakkari 2011</a:t>
            </a:r>
            <a:endParaRPr lang="en-US"/>
          </a:p>
        </p:txBody>
      </p:sp>
      <p:sp>
        <p:nvSpPr>
          <p:cNvPr id="5" name="Slide Number Placeholder 4"/>
          <p:cNvSpPr>
            <a:spLocks noGrp="1"/>
          </p:cNvSpPr>
          <p:nvPr>
            <p:ph type="sldNum" sz="quarter" idx="12"/>
          </p:nvPr>
        </p:nvSpPr>
        <p:spPr/>
        <p:txBody>
          <a:bodyPr/>
          <a:lstStyle/>
          <a:p>
            <a:fld id="{81CED912-FC0F-A04A-8963-1F773CD1DF3C}" type="slidenum">
              <a:rPr lang="en-US" smtClean="0"/>
              <a:pPr/>
              <a:t>20</a:t>
            </a:fld>
            <a:endParaRPr lang="en-US"/>
          </a:p>
        </p:txBody>
      </p:sp>
    </p:spTree>
    <p:extLst>
      <p:ext uri="{BB962C8B-B14F-4D97-AF65-F5344CB8AC3E}">
        <p14:creationId xmlns:p14="http://schemas.microsoft.com/office/powerpoint/2010/main" val="3334537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rgbClr val="4A2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572" y="480060"/>
            <a:ext cx="9130855"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5A2D5C7A-A9AA-E02B-A717-0FE0F28EC41B}"/>
              </a:ext>
            </a:extLst>
          </p:cNvPr>
          <p:cNvPicPr>
            <a:picLocks noGrp="1" noChangeAspect="1"/>
          </p:cNvPicPr>
          <p:nvPr>
            <p:ph idx="1"/>
          </p:nvPr>
        </p:nvPicPr>
        <p:blipFill>
          <a:blip r:embed="rId2"/>
          <a:stretch>
            <a:fillRect/>
          </a:stretch>
        </p:blipFill>
        <p:spPr>
          <a:xfrm>
            <a:off x="915994" y="643467"/>
            <a:ext cx="8074010" cy="5571066"/>
          </a:xfrm>
          <a:prstGeom prst="rect">
            <a:avLst/>
          </a:prstGeom>
        </p:spPr>
      </p:pic>
    </p:spTree>
    <p:extLst>
      <p:ext uri="{BB962C8B-B14F-4D97-AF65-F5344CB8AC3E}">
        <p14:creationId xmlns:p14="http://schemas.microsoft.com/office/powerpoint/2010/main" val="275848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EEEBD0-1258-4034-74EA-1FB59775C068}"/>
              </a:ext>
            </a:extLst>
          </p:cNvPr>
          <p:cNvPicPr>
            <a:picLocks noChangeAspect="1"/>
          </p:cNvPicPr>
          <p:nvPr/>
        </p:nvPicPr>
        <p:blipFill>
          <a:blip r:embed="rId2"/>
          <a:stretch>
            <a:fillRect/>
          </a:stretch>
        </p:blipFill>
        <p:spPr>
          <a:xfrm>
            <a:off x="1066800" y="749567"/>
            <a:ext cx="7772400" cy="5358865"/>
          </a:xfrm>
          <a:prstGeom prst="rect">
            <a:avLst/>
          </a:prstGeom>
        </p:spPr>
      </p:pic>
    </p:spTree>
    <p:extLst>
      <p:ext uri="{BB962C8B-B14F-4D97-AF65-F5344CB8AC3E}">
        <p14:creationId xmlns:p14="http://schemas.microsoft.com/office/powerpoint/2010/main" val="2218740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9"/>
            <a:ext cx="8229600" cy="2036762"/>
          </a:xfrm>
        </p:spPr>
        <p:txBody>
          <a:bodyPr>
            <a:noAutofit/>
          </a:bodyPr>
          <a:lstStyle/>
          <a:p>
            <a:r>
              <a:rPr lang="en-US" sz="2000"/>
              <a:t>J Am Geriatr Soc. </a:t>
            </a:r>
            <a:r>
              <a:rPr lang="en-US" sz="2000">
                <a:solidFill>
                  <a:srgbClr val="FF0000"/>
                </a:solidFill>
              </a:rPr>
              <a:t>2013</a:t>
            </a:r>
            <a:r>
              <a:rPr lang="en-US" sz="2000"/>
              <a:t> Dec 18. doi: 10.1111/jgs.12631. Recommendations Abstracted from the American Geriatrics Society Consensus Statement on Vitamin D for Prevention of Falls and Their Consequences. American Geriatrics Society Workgroup on Vitamin D Supplementation for Older Adults.</a:t>
            </a:r>
            <a:br>
              <a:rPr lang="en-US" sz="2000"/>
            </a:br>
            <a:endParaRPr lang="en-US" sz="2000"/>
          </a:p>
        </p:txBody>
      </p:sp>
      <p:sp>
        <p:nvSpPr>
          <p:cNvPr id="3" name="Content Placeholder 2"/>
          <p:cNvSpPr>
            <a:spLocks noGrp="1"/>
          </p:cNvSpPr>
          <p:nvPr>
            <p:ph idx="1"/>
          </p:nvPr>
        </p:nvSpPr>
        <p:spPr>
          <a:xfrm>
            <a:off x="838200" y="1600203"/>
            <a:ext cx="8229600" cy="3863359"/>
          </a:xfrm>
        </p:spPr>
        <p:txBody>
          <a:bodyPr/>
          <a:lstStyle/>
          <a:p>
            <a:pPr marL="0" indent="0" algn="ctr">
              <a:buNone/>
            </a:pPr>
            <a:endParaRPr lang="en-US"/>
          </a:p>
          <a:p>
            <a:pPr marL="0" indent="0" algn="ctr">
              <a:buNone/>
            </a:pPr>
            <a:endParaRPr lang="en-US" sz="4000"/>
          </a:p>
          <a:p>
            <a:pPr marL="0" indent="0" algn="ctr">
              <a:buNone/>
            </a:pPr>
            <a:r>
              <a:rPr lang="en-US" sz="4000"/>
              <a:t>Yli 70-vuotiaille </a:t>
            </a:r>
            <a:r>
              <a:rPr lang="en-US" sz="4000" dirty="0">
                <a:solidFill>
                  <a:srgbClr val="FF0000"/>
                </a:solidFill>
              </a:rPr>
              <a:t>100 μg/</a:t>
            </a:r>
            <a:r>
              <a:rPr lang="en-US" sz="4000" dirty="0" err="1">
                <a:solidFill>
                  <a:srgbClr val="FF0000"/>
                </a:solidFill>
              </a:rPr>
              <a:t>vrk</a:t>
            </a:r>
          </a:p>
          <a:p>
            <a:pPr marL="0" indent="0" algn="ctr">
              <a:buNone/>
            </a:pPr>
            <a:endParaRPr lang="en-US" dirty="0" err="1">
              <a:solidFill>
                <a:srgbClr val="FF0000"/>
              </a:solidFill>
            </a:endParaRPr>
          </a:p>
          <a:p>
            <a:pPr marL="0" indent="0" algn="ctr">
              <a:buNone/>
            </a:pPr>
            <a:endParaRPr lang="en-US" dirty="0">
              <a:solidFill>
                <a:srgbClr val="FF0000"/>
              </a:solidFill>
            </a:endParaRPr>
          </a:p>
        </p:txBody>
      </p:sp>
      <p:sp>
        <p:nvSpPr>
          <p:cNvPr id="4" name="Date Placeholder 3"/>
          <p:cNvSpPr>
            <a:spLocks noGrp="1"/>
          </p:cNvSpPr>
          <p:nvPr>
            <p:ph type="dt" sz="half" idx="10"/>
          </p:nvPr>
        </p:nvSpPr>
        <p:spPr/>
        <p:txBody>
          <a:bodyPr/>
          <a:lstStyle/>
          <a:p>
            <a:r>
              <a:rPr lang="fi-FI"/>
              <a:t>Paakkari 2016</a:t>
            </a:r>
            <a:endParaRPr lang="en-US"/>
          </a:p>
        </p:txBody>
      </p:sp>
      <p:sp>
        <p:nvSpPr>
          <p:cNvPr id="5" name="Slide Number Placeholder 4"/>
          <p:cNvSpPr>
            <a:spLocks noGrp="1"/>
          </p:cNvSpPr>
          <p:nvPr>
            <p:ph type="sldNum" sz="quarter" idx="12"/>
          </p:nvPr>
        </p:nvSpPr>
        <p:spPr/>
        <p:txBody>
          <a:bodyPr/>
          <a:lstStyle/>
          <a:p>
            <a:fld id="{DC703277-703F-8345-94BE-48F2F9A53202}" type="slidenum">
              <a:rPr lang="en-US"/>
              <a:t>23</a:t>
            </a:fld>
            <a:endParaRPr lang="en-US"/>
          </a:p>
        </p:txBody>
      </p:sp>
      <p:sp>
        <p:nvSpPr>
          <p:cNvPr id="7" name="TextBox 6"/>
          <p:cNvSpPr txBox="1"/>
          <p:nvPr/>
        </p:nvSpPr>
        <p:spPr>
          <a:xfrm>
            <a:off x="600294" y="4093101"/>
            <a:ext cx="8634604" cy="369332"/>
          </a:xfrm>
          <a:prstGeom prst="rect">
            <a:avLst/>
          </a:prstGeom>
          <a:noFill/>
        </p:spPr>
        <p:txBody>
          <a:bodyPr wrap="square" rtlCol="0">
            <a:spAutoFit/>
          </a:bodyPr>
          <a:lstStyle/>
          <a:p>
            <a:endParaRPr lang="en-US"/>
          </a:p>
        </p:txBody>
      </p:sp>
      <p:sp>
        <p:nvSpPr>
          <p:cNvPr id="8" name="Rectangle 7"/>
          <p:cNvSpPr/>
          <p:nvPr/>
        </p:nvSpPr>
        <p:spPr>
          <a:xfrm>
            <a:off x="838200" y="4632564"/>
            <a:ext cx="8229600" cy="830997"/>
          </a:xfrm>
          <a:prstGeom prst="rect">
            <a:avLst/>
          </a:prstGeom>
        </p:spPr>
        <p:txBody>
          <a:bodyPr wrap="square">
            <a:spAutoFit/>
          </a:bodyPr>
          <a:lstStyle/>
          <a:p>
            <a:r>
              <a:rPr lang="en-US" sz="2400"/>
              <a:t>“Annos 100 mikrog/vrk takaa lähes kaikille (95%) 70 vuotiaille amerikkalaisille kalsidiolin pitoisuuden yli 75 nmol/l”</a:t>
            </a:r>
          </a:p>
        </p:txBody>
      </p:sp>
    </p:spTree>
    <p:extLst>
      <p:ext uri="{BB962C8B-B14F-4D97-AF65-F5344CB8AC3E}">
        <p14:creationId xmlns:p14="http://schemas.microsoft.com/office/powerpoint/2010/main" val="3796661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noAutofit/>
          </a:bodyPr>
          <a:lstStyle/>
          <a:p>
            <a:br>
              <a:rPr lang="fi-FI" sz="3200" dirty="0">
                <a:solidFill>
                  <a:schemeClr val="accent1"/>
                </a:solidFill>
                <a:latin typeface="+mn-lt"/>
              </a:rPr>
            </a:br>
            <a:br>
              <a:rPr lang="fi-FI" sz="3200" dirty="0">
                <a:solidFill>
                  <a:schemeClr val="accent1"/>
                </a:solidFill>
                <a:latin typeface="+mn-lt"/>
              </a:rPr>
            </a:br>
            <a:r>
              <a:rPr lang="fi-FI" sz="3200" dirty="0">
                <a:solidFill>
                  <a:schemeClr val="accent1"/>
                </a:solidFill>
                <a:latin typeface="+mn-lt"/>
              </a:rPr>
              <a:t>K-vitamiini estää kalkkeutumista ja </a:t>
            </a:r>
            <a:br>
              <a:rPr lang="fi-FI" sz="3200" dirty="0">
                <a:solidFill>
                  <a:schemeClr val="accent1"/>
                </a:solidFill>
                <a:latin typeface="+mn-lt"/>
              </a:rPr>
            </a:br>
            <a:r>
              <a:rPr lang="fi-FI" sz="3200" dirty="0">
                <a:solidFill>
                  <a:schemeClr val="accent1"/>
                </a:solidFill>
                <a:latin typeface="+mn-lt"/>
              </a:rPr>
              <a:t>tehostaa D-vitamiinin  vaikutusta</a:t>
            </a:r>
          </a:p>
        </p:txBody>
      </p:sp>
      <p:sp>
        <p:nvSpPr>
          <p:cNvPr id="3" name="Alaotsikko 2"/>
          <p:cNvSpPr>
            <a:spLocks noGrp="1"/>
          </p:cNvSpPr>
          <p:nvPr>
            <p:ph type="subTitle" idx="1"/>
          </p:nvPr>
        </p:nvSpPr>
        <p:spPr/>
        <p:txBody>
          <a:bodyPr>
            <a:normAutofit/>
          </a:bodyPr>
          <a:lstStyle/>
          <a:p>
            <a:endParaRPr lang="fi-FI" b="1" dirty="0"/>
          </a:p>
          <a:p>
            <a:endParaRPr lang="fi-FI"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4800" dirty="0">
                <a:solidFill>
                  <a:schemeClr val="accent1"/>
                </a:solidFill>
              </a:rPr>
              <a:t>K-vitamiinin lyhyt historia</a:t>
            </a:r>
          </a:p>
        </p:txBody>
      </p:sp>
      <p:sp>
        <p:nvSpPr>
          <p:cNvPr id="3" name="Content Placeholder 2"/>
          <p:cNvSpPr>
            <a:spLocks noGrp="1"/>
          </p:cNvSpPr>
          <p:nvPr>
            <p:ph idx="1"/>
          </p:nvPr>
        </p:nvSpPr>
        <p:spPr>
          <a:xfrm>
            <a:off x="681038" y="1690689"/>
            <a:ext cx="8543925" cy="4486273"/>
          </a:xfrm>
        </p:spPr>
        <p:txBody>
          <a:bodyPr>
            <a:noAutofit/>
          </a:bodyPr>
          <a:lstStyle/>
          <a:p>
            <a:pPr>
              <a:tabLst>
                <a:tab pos="1417638" algn="l"/>
              </a:tabLst>
            </a:pPr>
            <a:r>
              <a:rPr lang="en-US" sz="2400" dirty="0">
                <a:solidFill>
                  <a:srgbClr val="FF0000"/>
                </a:solidFill>
              </a:rPr>
              <a:t>1930 </a:t>
            </a:r>
            <a:r>
              <a:rPr lang="en-US" sz="2400" dirty="0"/>
              <a:t>	</a:t>
            </a:r>
            <a:r>
              <a:rPr lang="en-US" sz="2400" dirty="0" err="1"/>
              <a:t>Merkitys</a:t>
            </a:r>
            <a:r>
              <a:rPr lang="en-US" sz="2400" dirty="0"/>
              <a:t> </a:t>
            </a:r>
            <a:r>
              <a:rPr lang="en-US" sz="2400" dirty="0" err="1"/>
              <a:t>veren</a:t>
            </a:r>
            <a:r>
              <a:rPr lang="en-US" sz="2400" dirty="0"/>
              <a:t> </a:t>
            </a:r>
            <a:r>
              <a:rPr lang="en-US" sz="2400" dirty="0" err="1"/>
              <a:t>hyytymiselle</a:t>
            </a:r>
            <a:r>
              <a:rPr lang="en-US" sz="2400" dirty="0"/>
              <a:t> </a:t>
            </a:r>
            <a:r>
              <a:rPr lang="en-US" sz="2400" dirty="0" err="1"/>
              <a:t>osoitettiin</a:t>
            </a:r>
            <a:endParaRPr lang="en-US" sz="2400" dirty="0"/>
          </a:p>
          <a:p>
            <a:pPr>
              <a:tabLst>
                <a:tab pos="1417638" algn="l"/>
              </a:tabLst>
            </a:pPr>
            <a:r>
              <a:rPr lang="fi-FI" sz="2400" dirty="0">
                <a:solidFill>
                  <a:srgbClr val="FF0000"/>
                </a:solidFill>
              </a:rPr>
              <a:t>1940</a:t>
            </a:r>
            <a:r>
              <a:rPr lang="fi-FI" sz="2400" dirty="0"/>
              <a:t> 	Kasvikunta: K1-vitamiini</a:t>
            </a:r>
          </a:p>
          <a:p>
            <a:pPr marL="0" indent="0">
              <a:buNone/>
              <a:tabLst>
                <a:tab pos="1417638" algn="l"/>
              </a:tabLst>
            </a:pPr>
            <a:r>
              <a:rPr lang="fi-FI" sz="2400" dirty="0"/>
              <a:t>             	Mikrobit: 	  K2-vitamiini</a:t>
            </a:r>
          </a:p>
          <a:p>
            <a:pPr>
              <a:tabLst>
                <a:tab pos="1417638" algn="l"/>
              </a:tabLst>
            </a:pPr>
            <a:r>
              <a:rPr lang="fi-FI" sz="2400" dirty="0">
                <a:solidFill>
                  <a:srgbClr val="FF0000"/>
                </a:solidFill>
              </a:rPr>
              <a:t>1950</a:t>
            </a:r>
            <a:r>
              <a:rPr lang="fi-FI" sz="2400" dirty="0"/>
              <a:t> 	Varfariinin käyttö </a:t>
            </a:r>
            <a:r>
              <a:rPr lang="fi-FI" sz="2400" dirty="0" err="1"/>
              <a:t>antikoagulanttina</a:t>
            </a:r>
            <a:endParaRPr lang="fi-FI" sz="2400" dirty="0"/>
          </a:p>
          <a:p>
            <a:pPr marL="0" indent="0">
              <a:buNone/>
              <a:tabLst>
                <a:tab pos="1417638" algn="l"/>
              </a:tabLst>
            </a:pPr>
            <a:r>
              <a:rPr lang="fi-FI" sz="2400" dirty="0"/>
              <a:t>	K1 (</a:t>
            </a:r>
            <a:r>
              <a:rPr lang="fi-FI" sz="2400" dirty="0" err="1"/>
              <a:t>fyllokinoni</a:t>
            </a:r>
            <a:r>
              <a:rPr lang="fi-FI" sz="2400" dirty="0"/>
              <a:t>) tärkein K-vitamiini vaikka K2-vitamiinit 	(</a:t>
            </a:r>
            <a:r>
              <a:rPr lang="fi-FI" sz="2400" dirty="0" err="1"/>
              <a:t>menakinonit</a:t>
            </a:r>
            <a:r>
              <a:rPr lang="fi-FI" sz="2400" dirty="0"/>
              <a:t>) tunnetaan</a:t>
            </a:r>
          </a:p>
          <a:p>
            <a:pPr>
              <a:tabLst>
                <a:tab pos="1417638" algn="l"/>
              </a:tabLst>
            </a:pPr>
            <a:r>
              <a:rPr lang="fi-FI" sz="2400" dirty="0">
                <a:solidFill>
                  <a:srgbClr val="FF0000"/>
                </a:solidFill>
              </a:rPr>
              <a:t>1970	</a:t>
            </a:r>
            <a:r>
              <a:rPr lang="fi-FI" sz="2300" dirty="0"/>
              <a:t>K-vitamiini aktivoi veren hyytymiseen liittymättömiä 	</a:t>
            </a:r>
            <a:r>
              <a:rPr lang="fi-FI" sz="2300" dirty="0" err="1"/>
              <a:t>Gla</a:t>
            </a:r>
            <a:r>
              <a:rPr lang="fi-FI" sz="2300" dirty="0"/>
              <a:t>-proteiineja luustossa ja pehmytkudoksissa</a:t>
            </a:r>
          </a:p>
          <a:p>
            <a:pPr marL="0" indent="0">
              <a:buNone/>
              <a:tabLst>
                <a:tab pos="1417638" algn="l"/>
              </a:tabLst>
            </a:pPr>
            <a:r>
              <a:rPr lang="fi-FI" sz="2300" dirty="0"/>
              <a:t>	K1-vitamiinin konversio elimistössä </a:t>
            </a:r>
            <a:r>
              <a:rPr lang="fi-FI" sz="2300" dirty="0" err="1"/>
              <a:t>menakinoniksi</a:t>
            </a:r>
            <a:r>
              <a:rPr lang="fi-FI" sz="2300" dirty="0"/>
              <a:t> (MK-4) </a:t>
            </a:r>
          </a:p>
          <a:p>
            <a:pPr marL="0" indent="0">
              <a:buNone/>
              <a:tabLst>
                <a:tab pos="1417638" algn="l"/>
              </a:tabLst>
            </a:pPr>
            <a:r>
              <a:rPr lang="fi-FI" sz="2300" dirty="0"/>
              <a:t>	GGCX- VKOR- ja UBIAD1 –geenit</a:t>
            </a:r>
          </a:p>
          <a:p>
            <a:pPr>
              <a:tabLst>
                <a:tab pos="1417638" algn="l"/>
              </a:tabLst>
            </a:pPr>
            <a:r>
              <a:rPr lang="fi-FI" sz="2300" dirty="0">
                <a:solidFill>
                  <a:srgbClr val="FF0000"/>
                </a:solidFill>
              </a:rPr>
              <a:t>   ?  	Varfariinista luovutaan, K-vitamiini suojalääkkeenä</a:t>
            </a:r>
            <a:endParaRPr lang="fi-FI" sz="1600" dirty="0">
              <a:solidFill>
                <a:srgbClr val="FF0000"/>
              </a:solidFill>
            </a:endParaRPr>
          </a:p>
          <a:p>
            <a:pPr marL="0" indent="0">
              <a:buNone/>
              <a:tabLst>
                <a:tab pos="1417638" algn="l"/>
              </a:tabLst>
            </a:pPr>
            <a:endParaRPr lang="fi-FI" sz="2400" dirty="0"/>
          </a:p>
          <a:p>
            <a:pPr marL="1371600" lvl="3" indent="0">
              <a:buNone/>
              <a:tabLst>
                <a:tab pos="1417638" algn="l"/>
              </a:tabLst>
            </a:pPr>
            <a:r>
              <a:rPr lang="fi-FI" sz="1400" dirty="0"/>
              <a:t> </a:t>
            </a:r>
          </a:p>
        </p:txBody>
      </p:sp>
      <p:sp>
        <p:nvSpPr>
          <p:cNvPr id="4" name="Date Placeholder 3"/>
          <p:cNvSpPr>
            <a:spLocks noGrp="1"/>
          </p:cNvSpPr>
          <p:nvPr>
            <p:ph type="dt" sz="half" idx="10"/>
          </p:nvPr>
        </p:nvSpPr>
        <p:spPr/>
        <p:txBody>
          <a:bodyPr/>
          <a:lstStyle/>
          <a:p>
            <a:r>
              <a:rPr lang="fi-FI" dirty="0"/>
              <a:t>Paakkari 020721</a:t>
            </a:r>
            <a:endParaRPr lang="en-US" dirty="0"/>
          </a:p>
        </p:txBody>
      </p:sp>
      <p:sp>
        <p:nvSpPr>
          <p:cNvPr id="5" name="Slide Number Placeholder 4"/>
          <p:cNvSpPr>
            <a:spLocks noGrp="1"/>
          </p:cNvSpPr>
          <p:nvPr>
            <p:ph type="sldNum" sz="quarter" idx="12"/>
          </p:nvPr>
        </p:nvSpPr>
        <p:spPr/>
        <p:txBody>
          <a:bodyPr/>
          <a:lstStyle/>
          <a:p>
            <a:fld id="{81CED912-FC0F-A04A-8963-1F773CD1DF3C}" type="slidenum">
              <a:rPr lang="en-US" smtClean="0"/>
              <a:pPr/>
              <a:t>25</a:t>
            </a:fld>
            <a:endParaRPr lang="en-US" dirty="0"/>
          </a:p>
        </p:txBody>
      </p:sp>
      <p:cxnSp>
        <p:nvCxnSpPr>
          <p:cNvPr id="8" name="Straight Arrow Connector 7">
            <a:extLst>
              <a:ext uri="{FF2B5EF4-FFF2-40B4-BE49-F238E27FC236}">
                <a16:creationId xmlns:a16="http://schemas.microsoft.com/office/drawing/2014/main" id="{F0446940-C4C2-3247-94F5-51B96C8F50B3}"/>
              </a:ext>
            </a:extLst>
          </p:cNvPr>
          <p:cNvCxnSpPr/>
          <p:nvPr/>
        </p:nvCxnSpPr>
        <p:spPr>
          <a:xfrm>
            <a:off x="1293541" y="4780156"/>
            <a:ext cx="0" cy="110768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5968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688472"/>
            <a:ext cx="7772400" cy="4039645"/>
          </a:xfrm>
          <a:solidFill>
            <a:schemeClr val="tx2">
              <a:lumMod val="20000"/>
              <a:lumOff val="80000"/>
            </a:schemeClr>
          </a:solidFill>
        </p:spPr>
        <p:txBody>
          <a:bodyPr>
            <a:noAutofit/>
          </a:bodyPr>
          <a:lstStyle/>
          <a:p>
            <a:pPr algn="l"/>
            <a:br>
              <a:rPr lang="en-US" sz="5400" dirty="0">
                <a:solidFill>
                  <a:schemeClr val="tx2">
                    <a:lumMod val="75000"/>
                  </a:schemeClr>
                </a:solidFill>
              </a:rPr>
            </a:br>
            <a:br>
              <a:rPr lang="en-US" sz="5400" dirty="0">
                <a:solidFill>
                  <a:schemeClr val="tx2">
                    <a:lumMod val="75000"/>
                  </a:schemeClr>
                </a:solidFill>
              </a:rPr>
            </a:br>
            <a:br>
              <a:rPr lang="en-US" sz="5400" dirty="0">
                <a:solidFill>
                  <a:schemeClr val="tx2">
                    <a:lumMod val="75000"/>
                  </a:schemeClr>
                </a:solidFill>
              </a:rPr>
            </a:br>
            <a:r>
              <a:rPr lang="en-US" dirty="0">
                <a:solidFill>
                  <a:schemeClr val="accent1"/>
                </a:solidFill>
              </a:rPr>
              <a:t>K-</a:t>
            </a:r>
            <a:r>
              <a:rPr lang="en-US" dirty="0" err="1">
                <a:solidFill>
                  <a:schemeClr val="accent1"/>
                </a:solidFill>
              </a:rPr>
              <a:t>vitamiinit</a:t>
            </a:r>
            <a:br>
              <a:rPr lang="en-US" sz="5400" dirty="0">
                <a:solidFill>
                  <a:schemeClr val="tx2">
                    <a:lumMod val="75000"/>
                  </a:schemeClr>
                </a:solidFill>
              </a:rPr>
            </a:br>
            <a:br>
              <a:rPr lang="en-US" sz="5400" dirty="0"/>
            </a:br>
            <a:r>
              <a:rPr lang="en-US" sz="4000" dirty="0">
                <a:solidFill>
                  <a:srgbClr val="FF0000"/>
                </a:solidFill>
              </a:rPr>
              <a:t>K1 </a:t>
            </a:r>
            <a:r>
              <a:rPr lang="en-US" sz="4000" dirty="0" err="1"/>
              <a:t>fyllokinoni</a:t>
            </a:r>
            <a:r>
              <a:rPr lang="en-US" sz="4000" dirty="0"/>
              <a:t> </a:t>
            </a:r>
            <a:br>
              <a:rPr lang="en-US" sz="4000" dirty="0"/>
            </a:br>
            <a:r>
              <a:rPr lang="en-US" sz="4000" dirty="0">
                <a:solidFill>
                  <a:srgbClr val="FF0000"/>
                </a:solidFill>
              </a:rPr>
              <a:t>K2 </a:t>
            </a:r>
            <a:r>
              <a:rPr lang="en-US" sz="4000" dirty="0" err="1"/>
              <a:t>menakinonit</a:t>
            </a:r>
            <a:r>
              <a:rPr lang="en-US" sz="4000" dirty="0"/>
              <a:t> 1-14 </a:t>
            </a:r>
            <a:r>
              <a:rPr lang="en-US" sz="3200" dirty="0">
                <a:solidFill>
                  <a:srgbClr val="FF0000"/>
                </a:solidFill>
              </a:rPr>
              <a:t>(MK4, MK7)</a:t>
            </a:r>
            <a:br>
              <a:rPr lang="en-US" sz="3200" dirty="0">
                <a:solidFill>
                  <a:srgbClr val="FF0000"/>
                </a:solidFill>
              </a:rPr>
            </a:br>
            <a:r>
              <a:rPr lang="en-US" sz="4000" dirty="0">
                <a:solidFill>
                  <a:srgbClr val="FF0000"/>
                </a:solidFill>
              </a:rPr>
              <a:t>K3 </a:t>
            </a:r>
            <a:r>
              <a:rPr lang="en-US" sz="4000" dirty="0" err="1"/>
              <a:t>mendioli</a:t>
            </a:r>
            <a:r>
              <a:rPr lang="en-US" sz="4000" dirty="0"/>
              <a:t>, menadione</a:t>
            </a:r>
            <a:br>
              <a:rPr lang="en-US" sz="4000" dirty="0"/>
            </a:br>
            <a:endParaRPr lang="en-US" sz="4000" dirty="0">
              <a:solidFill>
                <a:srgbClr val="FF0000"/>
              </a:solidFill>
            </a:endParaRPr>
          </a:p>
        </p:txBody>
      </p:sp>
      <p:sp>
        <p:nvSpPr>
          <p:cNvPr id="4" name="Date Placeholder 3"/>
          <p:cNvSpPr>
            <a:spLocks noGrp="1"/>
          </p:cNvSpPr>
          <p:nvPr>
            <p:ph type="dt" sz="half" idx="10"/>
          </p:nvPr>
        </p:nvSpPr>
        <p:spPr/>
        <p:txBody>
          <a:bodyPr/>
          <a:lstStyle/>
          <a:p>
            <a:r>
              <a:rPr lang="fi-FI"/>
              <a:t>Paakkari 070219</a:t>
            </a:r>
            <a:endParaRPr lang="en-US"/>
          </a:p>
        </p:txBody>
      </p:sp>
      <p:sp>
        <p:nvSpPr>
          <p:cNvPr id="5" name="Slide Number Placeholder 4"/>
          <p:cNvSpPr>
            <a:spLocks noGrp="1"/>
          </p:cNvSpPr>
          <p:nvPr>
            <p:ph type="sldNum" sz="quarter" idx="12"/>
          </p:nvPr>
        </p:nvSpPr>
        <p:spPr/>
        <p:txBody>
          <a:bodyPr/>
          <a:lstStyle/>
          <a:p>
            <a:fld id="{1581E103-A8F2-BA4D-B630-D3A9067DFB64}" type="slidenum">
              <a:rPr lang="uk-UA" smtClean="0"/>
              <a:t>26</a:t>
            </a:fld>
            <a:endParaRPr lang="uk-UA"/>
          </a:p>
        </p:txBody>
      </p:sp>
    </p:spTree>
    <p:extLst>
      <p:ext uri="{BB962C8B-B14F-4D97-AF65-F5344CB8AC3E}">
        <p14:creationId xmlns:p14="http://schemas.microsoft.com/office/powerpoint/2010/main" val="2259907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6837469" y="365512"/>
            <a:ext cx="2514600" cy="898117"/>
          </a:xfrm>
          <a:prstGeom prst="roundRect">
            <a:avLst/>
          </a:prstGeom>
          <a:solidFill>
            <a:schemeClr val="bg1"/>
          </a:solidFill>
          <a:ln w="889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4145068" y="311248"/>
            <a:ext cx="2514600" cy="952381"/>
          </a:xfrm>
          <a:prstGeom prst="roundRect">
            <a:avLst/>
          </a:prstGeom>
          <a:solidFill>
            <a:schemeClr val="bg1"/>
          </a:solidFill>
          <a:ln w="889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518355" y="492601"/>
            <a:ext cx="1295400" cy="584775"/>
          </a:xfrm>
          <a:prstGeom prst="rect">
            <a:avLst/>
          </a:prstGeom>
          <a:noFill/>
        </p:spPr>
        <p:txBody>
          <a:bodyPr wrap="square" rtlCol="0">
            <a:spAutoFit/>
          </a:bodyPr>
          <a:lstStyle/>
          <a:p>
            <a:pPr algn="ctr"/>
            <a:r>
              <a:rPr lang="en-US" sz="3200" dirty="0"/>
              <a:t>K2</a:t>
            </a:r>
            <a:endParaRPr lang="en-US" sz="3200" baseline="-25000" dirty="0"/>
          </a:p>
        </p:txBody>
      </p:sp>
      <p:sp>
        <p:nvSpPr>
          <p:cNvPr id="12" name="TextBox 11"/>
          <p:cNvSpPr txBox="1"/>
          <p:nvPr/>
        </p:nvSpPr>
        <p:spPr>
          <a:xfrm>
            <a:off x="4748212" y="392642"/>
            <a:ext cx="1308312" cy="584775"/>
          </a:xfrm>
          <a:prstGeom prst="rect">
            <a:avLst/>
          </a:prstGeom>
          <a:noFill/>
        </p:spPr>
        <p:txBody>
          <a:bodyPr wrap="square" rtlCol="0">
            <a:spAutoFit/>
          </a:bodyPr>
          <a:lstStyle/>
          <a:p>
            <a:pPr algn="ctr"/>
            <a:r>
              <a:rPr lang="en-US" sz="3200" dirty="0"/>
              <a:t>K1</a:t>
            </a:r>
          </a:p>
        </p:txBody>
      </p:sp>
      <p:cxnSp>
        <p:nvCxnSpPr>
          <p:cNvPr id="20" name="Straight Arrow Connector 19"/>
          <p:cNvCxnSpPr/>
          <p:nvPr/>
        </p:nvCxnSpPr>
        <p:spPr>
          <a:xfrm rot="5400000">
            <a:off x="6591203" y="1825596"/>
            <a:ext cx="228600" cy="1588"/>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Rounded Rectangle 24"/>
          <p:cNvSpPr/>
          <p:nvPr/>
        </p:nvSpPr>
        <p:spPr>
          <a:xfrm>
            <a:off x="4178967" y="2169997"/>
            <a:ext cx="5173102" cy="920155"/>
          </a:xfrm>
          <a:prstGeom prst="roundRect">
            <a:avLst/>
          </a:prstGeom>
          <a:solidFill>
            <a:schemeClr val="bg1"/>
          </a:solidFill>
          <a:ln w="889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4322870" y="905327"/>
            <a:ext cx="2133315" cy="369332"/>
          </a:xfrm>
          <a:prstGeom prst="rect">
            <a:avLst/>
          </a:prstGeom>
          <a:noFill/>
        </p:spPr>
        <p:txBody>
          <a:bodyPr wrap="square" rtlCol="0">
            <a:spAutoFit/>
          </a:bodyPr>
          <a:lstStyle/>
          <a:p>
            <a:pPr algn="ctr"/>
            <a:r>
              <a:rPr lang="en-US" dirty="0" err="1">
                <a:solidFill>
                  <a:srgbClr val="FF0000"/>
                </a:solidFill>
              </a:rPr>
              <a:t>vihreät</a:t>
            </a:r>
            <a:r>
              <a:rPr lang="en-US" dirty="0">
                <a:solidFill>
                  <a:srgbClr val="FF0000"/>
                </a:solidFill>
              </a:rPr>
              <a:t> </a:t>
            </a:r>
            <a:r>
              <a:rPr lang="en-US" dirty="0" err="1">
                <a:solidFill>
                  <a:srgbClr val="FF0000"/>
                </a:solidFill>
              </a:rPr>
              <a:t>vihannekset</a:t>
            </a:r>
            <a:endParaRPr lang="en-US" dirty="0">
              <a:solidFill>
                <a:srgbClr val="FF0000"/>
              </a:solidFill>
            </a:endParaRPr>
          </a:p>
        </p:txBody>
      </p:sp>
      <p:sp>
        <p:nvSpPr>
          <p:cNvPr id="27" name="TextBox 26"/>
          <p:cNvSpPr txBox="1"/>
          <p:nvPr/>
        </p:nvSpPr>
        <p:spPr>
          <a:xfrm>
            <a:off x="7152097" y="916772"/>
            <a:ext cx="1981200" cy="369332"/>
          </a:xfrm>
          <a:prstGeom prst="rect">
            <a:avLst/>
          </a:prstGeom>
          <a:noFill/>
        </p:spPr>
        <p:txBody>
          <a:bodyPr wrap="square" rtlCol="0">
            <a:spAutoFit/>
          </a:bodyPr>
          <a:lstStyle/>
          <a:p>
            <a:pPr algn="ctr"/>
            <a:r>
              <a:rPr lang="en-US" dirty="0" err="1">
                <a:solidFill>
                  <a:srgbClr val="FF0000"/>
                </a:solidFill>
              </a:rPr>
              <a:t>suolistobakteerit</a:t>
            </a:r>
            <a:endParaRPr lang="en-US" dirty="0">
              <a:solidFill>
                <a:srgbClr val="FF0000"/>
              </a:solidFill>
            </a:endParaRPr>
          </a:p>
        </p:txBody>
      </p:sp>
      <p:sp>
        <p:nvSpPr>
          <p:cNvPr id="30" name="TextBox 29"/>
          <p:cNvSpPr txBox="1"/>
          <p:nvPr/>
        </p:nvSpPr>
        <p:spPr>
          <a:xfrm>
            <a:off x="4322869" y="2269234"/>
            <a:ext cx="4810428" cy="830997"/>
          </a:xfrm>
          <a:prstGeom prst="rect">
            <a:avLst/>
          </a:prstGeom>
          <a:noFill/>
        </p:spPr>
        <p:txBody>
          <a:bodyPr wrap="square" rtlCol="0">
            <a:spAutoFit/>
          </a:bodyPr>
          <a:lstStyle/>
          <a:p>
            <a:pPr algn="ctr"/>
            <a:r>
              <a:rPr lang="en-US" sz="2400" dirty="0" err="1"/>
              <a:t>Veren</a:t>
            </a:r>
            <a:r>
              <a:rPr lang="en-US" sz="2400" dirty="0"/>
              <a:t> </a:t>
            </a:r>
            <a:r>
              <a:rPr lang="en-US" sz="2400" dirty="0" err="1"/>
              <a:t>hyytymistekjöiden</a:t>
            </a:r>
            <a:r>
              <a:rPr lang="en-US" sz="2400" dirty="0"/>
              <a:t>             </a:t>
            </a:r>
            <a:r>
              <a:rPr lang="en-US" sz="2400" dirty="0" err="1"/>
              <a:t>normaali</a:t>
            </a:r>
            <a:r>
              <a:rPr lang="en-US" sz="2400" dirty="0"/>
              <a:t> </a:t>
            </a:r>
            <a:r>
              <a:rPr lang="en-US" sz="2400" dirty="0" err="1"/>
              <a:t>toiminta</a:t>
            </a:r>
            <a:endParaRPr lang="en-US" sz="2400" baseline="-25000" dirty="0"/>
          </a:p>
        </p:txBody>
      </p:sp>
      <p:sp>
        <p:nvSpPr>
          <p:cNvPr id="35" name="Date Placeholder 34"/>
          <p:cNvSpPr>
            <a:spLocks noGrp="1"/>
          </p:cNvSpPr>
          <p:nvPr>
            <p:ph type="dt" sz="half" idx="10"/>
          </p:nvPr>
        </p:nvSpPr>
        <p:spPr>
          <a:xfrm>
            <a:off x="375977" y="6557317"/>
            <a:ext cx="2133600" cy="365125"/>
          </a:xfrm>
        </p:spPr>
        <p:txBody>
          <a:bodyPr/>
          <a:lstStyle/>
          <a:p>
            <a:r>
              <a:rPr lang="fi-FI"/>
              <a:t>Paakkari 070219</a:t>
            </a:r>
            <a:endParaRPr lang="en-US" dirty="0"/>
          </a:p>
        </p:txBody>
      </p:sp>
      <p:sp>
        <p:nvSpPr>
          <p:cNvPr id="46" name="Title 1"/>
          <p:cNvSpPr>
            <a:spLocks noGrp="1"/>
          </p:cNvSpPr>
          <p:nvPr>
            <p:ph type="title"/>
          </p:nvPr>
        </p:nvSpPr>
        <p:spPr>
          <a:xfrm>
            <a:off x="838201" y="274638"/>
            <a:ext cx="3179135" cy="2328581"/>
          </a:xfrm>
          <a:solidFill>
            <a:srgbClr val="FFFF00"/>
          </a:solidFill>
        </p:spPr>
        <p:txBody>
          <a:bodyPr>
            <a:noAutofit/>
          </a:bodyPr>
          <a:lstStyle/>
          <a:p>
            <a:r>
              <a:rPr lang="en-US" sz="3200" dirty="0" err="1"/>
              <a:t>Perinteinen</a:t>
            </a:r>
            <a:r>
              <a:rPr lang="en-US" sz="3200" dirty="0"/>
              <a:t> </a:t>
            </a:r>
            <a:r>
              <a:rPr lang="en-US" sz="3200" dirty="0" err="1"/>
              <a:t>tieto</a:t>
            </a:r>
            <a:r>
              <a:rPr lang="en-US" sz="3200" dirty="0"/>
              <a:t> K-</a:t>
            </a:r>
            <a:r>
              <a:rPr lang="en-US" sz="3200" dirty="0" err="1"/>
              <a:t>vitamiinista</a:t>
            </a:r>
            <a:endParaRPr lang="en-US" sz="3200" dirty="0"/>
          </a:p>
        </p:txBody>
      </p:sp>
      <p:sp>
        <p:nvSpPr>
          <p:cNvPr id="29" name="Rounded Rectangle 28"/>
          <p:cNvSpPr/>
          <p:nvPr/>
        </p:nvSpPr>
        <p:spPr>
          <a:xfrm>
            <a:off x="4159243" y="5635748"/>
            <a:ext cx="5173102" cy="920155"/>
          </a:xfrm>
          <a:prstGeom prst="roundRect">
            <a:avLst/>
          </a:prstGeom>
          <a:solidFill>
            <a:schemeClr val="bg1"/>
          </a:solidFill>
          <a:ln w="889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4303145" y="5734985"/>
            <a:ext cx="4810428" cy="461665"/>
          </a:xfrm>
          <a:prstGeom prst="rect">
            <a:avLst/>
          </a:prstGeom>
          <a:noFill/>
        </p:spPr>
        <p:txBody>
          <a:bodyPr wrap="square" rtlCol="0">
            <a:spAutoFit/>
          </a:bodyPr>
          <a:lstStyle/>
          <a:p>
            <a:pPr algn="ctr"/>
            <a:r>
              <a:rPr lang="en-US" sz="2400" dirty="0" err="1"/>
              <a:t>Puutetta</a:t>
            </a:r>
            <a:r>
              <a:rPr lang="en-US" sz="2400" dirty="0"/>
              <a:t> </a:t>
            </a:r>
            <a:r>
              <a:rPr lang="en-US" sz="2400" dirty="0" err="1"/>
              <a:t>vastasyntyneillä</a:t>
            </a:r>
            <a:endParaRPr lang="en-US" sz="2400" baseline="-25000" dirty="0"/>
          </a:p>
        </p:txBody>
      </p:sp>
      <p:sp>
        <p:nvSpPr>
          <p:cNvPr id="2" name="Slide Number Placeholder 1"/>
          <p:cNvSpPr>
            <a:spLocks noGrp="1"/>
          </p:cNvSpPr>
          <p:nvPr>
            <p:ph type="sldNum" sz="quarter" idx="12"/>
          </p:nvPr>
        </p:nvSpPr>
        <p:spPr/>
        <p:txBody>
          <a:bodyPr/>
          <a:lstStyle/>
          <a:p>
            <a:fld id="{1581E103-A8F2-BA4D-B630-D3A9067DFB64}" type="slidenum">
              <a:rPr lang="uk-UA" smtClean="0"/>
              <a:t>27</a:t>
            </a:fld>
            <a:endParaRPr lang="uk-UA"/>
          </a:p>
        </p:txBody>
      </p:sp>
    </p:spTree>
    <p:extLst>
      <p:ext uri="{BB962C8B-B14F-4D97-AF65-F5344CB8AC3E}">
        <p14:creationId xmlns:p14="http://schemas.microsoft.com/office/powerpoint/2010/main" val="2216939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6837469" y="365511"/>
            <a:ext cx="2514600" cy="1433018"/>
          </a:xfrm>
          <a:prstGeom prst="roundRect">
            <a:avLst/>
          </a:prstGeom>
          <a:solidFill>
            <a:schemeClr val="bg1"/>
          </a:solidFill>
          <a:ln w="889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4145068" y="373240"/>
            <a:ext cx="2514600" cy="952381"/>
          </a:xfrm>
          <a:prstGeom prst="roundRect">
            <a:avLst/>
          </a:prstGeom>
          <a:solidFill>
            <a:schemeClr val="bg1"/>
          </a:solidFill>
          <a:ln w="889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518355" y="453033"/>
            <a:ext cx="1295400" cy="584775"/>
          </a:xfrm>
          <a:prstGeom prst="rect">
            <a:avLst/>
          </a:prstGeom>
          <a:noFill/>
        </p:spPr>
        <p:txBody>
          <a:bodyPr wrap="square" rtlCol="0">
            <a:spAutoFit/>
          </a:bodyPr>
          <a:lstStyle/>
          <a:p>
            <a:pPr algn="ctr"/>
            <a:r>
              <a:rPr lang="en-US" sz="3200" dirty="0"/>
              <a:t>K2</a:t>
            </a:r>
            <a:endParaRPr lang="en-US" sz="3200" baseline="-25000" dirty="0"/>
          </a:p>
        </p:txBody>
      </p:sp>
      <p:sp>
        <p:nvSpPr>
          <p:cNvPr id="12" name="TextBox 11"/>
          <p:cNvSpPr txBox="1"/>
          <p:nvPr/>
        </p:nvSpPr>
        <p:spPr>
          <a:xfrm>
            <a:off x="4748212" y="454634"/>
            <a:ext cx="1308312" cy="584775"/>
          </a:xfrm>
          <a:prstGeom prst="rect">
            <a:avLst/>
          </a:prstGeom>
          <a:noFill/>
        </p:spPr>
        <p:txBody>
          <a:bodyPr wrap="square" rtlCol="0">
            <a:spAutoFit/>
          </a:bodyPr>
          <a:lstStyle/>
          <a:p>
            <a:pPr algn="ctr"/>
            <a:r>
              <a:rPr lang="en-US" sz="3200" dirty="0"/>
              <a:t>K1</a:t>
            </a:r>
          </a:p>
        </p:txBody>
      </p:sp>
      <p:cxnSp>
        <p:nvCxnSpPr>
          <p:cNvPr id="20" name="Straight Arrow Connector 19"/>
          <p:cNvCxnSpPr/>
          <p:nvPr/>
        </p:nvCxnSpPr>
        <p:spPr>
          <a:xfrm rot="5400000">
            <a:off x="6591203" y="1825596"/>
            <a:ext cx="228600" cy="1588"/>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Rounded Rectangle 24"/>
          <p:cNvSpPr/>
          <p:nvPr/>
        </p:nvSpPr>
        <p:spPr>
          <a:xfrm>
            <a:off x="4178967" y="2169997"/>
            <a:ext cx="5173102" cy="920155"/>
          </a:xfrm>
          <a:prstGeom prst="roundRect">
            <a:avLst/>
          </a:prstGeom>
          <a:solidFill>
            <a:schemeClr val="bg1"/>
          </a:solidFill>
          <a:ln w="889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4322870" y="967319"/>
            <a:ext cx="2133315" cy="369332"/>
          </a:xfrm>
          <a:prstGeom prst="rect">
            <a:avLst/>
          </a:prstGeom>
          <a:noFill/>
        </p:spPr>
        <p:txBody>
          <a:bodyPr wrap="square" rtlCol="0">
            <a:spAutoFit/>
          </a:bodyPr>
          <a:lstStyle/>
          <a:p>
            <a:pPr algn="ctr"/>
            <a:r>
              <a:rPr lang="en-US" dirty="0" err="1">
                <a:solidFill>
                  <a:srgbClr val="FF0000"/>
                </a:solidFill>
              </a:rPr>
              <a:t>Vihreät</a:t>
            </a:r>
            <a:r>
              <a:rPr lang="en-US" dirty="0">
                <a:solidFill>
                  <a:srgbClr val="FF0000"/>
                </a:solidFill>
              </a:rPr>
              <a:t> </a:t>
            </a:r>
            <a:r>
              <a:rPr lang="en-US" dirty="0" err="1">
                <a:solidFill>
                  <a:srgbClr val="FF0000"/>
                </a:solidFill>
              </a:rPr>
              <a:t>vihannekset</a:t>
            </a:r>
            <a:endParaRPr lang="en-US" dirty="0">
              <a:solidFill>
                <a:srgbClr val="FF0000"/>
              </a:solidFill>
            </a:endParaRPr>
          </a:p>
        </p:txBody>
      </p:sp>
      <p:sp>
        <p:nvSpPr>
          <p:cNvPr id="27" name="TextBox 26"/>
          <p:cNvSpPr txBox="1"/>
          <p:nvPr/>
        </p:nvSpPr>
        <p:spPr>
          <a:xfrm>
            <a:off x="7152097" y="823416"/>
            <a:ext cx="1981200" cy="923330"/>
          </a:xfrm>
          <a:prstGeom prst="rect">
            <a:avLst/>
          </a:prstGeom>
          <a:noFill/>
        </p:spPr>
        <p:txBody>
          <a:bodyPr wrap="square" rtlCol="0">
            <a:spAutoFit/>
          </a:bodyPr>
          <a:lstStyle/>
          <a:p>
            <a:pPr algn="ctr"/>
            <a:r>
              <a:rPr lang="en-US" dirty="0" err="1">
                <a:solidFill>
                  <a:srgbClr val="C00000"/>
                </a:solidFill>
              </a:rPr>
              <a:t>Suolistobakteerit</a:t>
            </a:r>
            <a:endParaRPr lang="en-US" dirty="0">
              <a:solidFill>
                <a:srgbClr val="C00000"/>
              </a:solidFill>
            </a:endParaRPr>
          </a:p>
          <a:p>
            <a:pPr algn="ctr"/>
            <a:r>
              <a:rPr lang="en-US" dirty="0" err="1">
                <a:solidFill>
                  <a:srgbClr val="FF0000"/>
                </a:solidFill>
              </a:rPr>
              <a:t>Juustot</a:t>
            </a:r>
            <a:r>
              <a:rPr lang="en-US" dirty="0">
                <a:solidFill>
                  <a:srgbClr val="FF0000"/>
                </a:solidFill>
              </a:rPr>
              <a:t>, natto, </a:t>
            </a:r>
            <a:r>
              <a:rPr lang="en-US" dirty="0" err="1">
                <a:solidFill>
                  <a:srgbClr val="FF0000"/>
                </a:solidFill>
              </a:rPr>
              <a:t>supplementit</a:t>
            </a:r>
            <a:endParaRPr lang="en-US" dirty="0">
              <a:solidFill>
                <a:srgbClr val="FF0000"/>
              </a:solidFill>
            </a:endParaRPr>
          </a:p>
        </p:txBody>
      </p:sp>
      <p:sp>
        <p:nvSpPr>
          <p:cNvPr id="30" name="TextBox 29"/>
          <p:cNvSpPr txBox="1"/>
          <p:nvPr/>
        </p:nvSpPr>
        <p:spPr>
          <a:xfrm>
            <a:off x="4322869" y="2269234"/>
            <a:ext cx="4810428" cy="830997"/>
          </a:xfrm>
          <a:prstGeom prst="rect">
            <a:avLst/>
          </a:prstGeom>
          <a:noFill/>
        </p:spPr>
        <p:txBody>
          <a:bodyPr wrap="square" rtlCol="0">
            <a:spAutoFit/>
          </a:bodyPr>
          <a:lstStyle/>
          <a:p>
            <a:pPr algn="ctr"/>
            <a:r>
              <a:rPr lang="en-US" sz="2400" dirty="0" err="1"/>
              <a:t>Veren</a:t>
            </a:r>
            <a:r>
              <a:rPr lang="en-US" sz="2400" dirty="0"/>
              <a:t> </a:t>
            </a:r>
            <a:r>
              <a:rPr lang="en-US" sz="2400" dirty="0" err="1"/>
              <a:t>hyytymistekjöiden</a:t>
            </a:r>
            <a:r>
              <a:rPr lang="en-US" sz="2400" dirty="0"/>
              <a:t>             </a:t>
            </a:r>
            <a:r>
              <a:rPr lang="en-US" sz="2400" dirty="0" err="1"/>
              <a:t>normaali</a:t>
            </a:r>
            <a:r>
              <a:rPr lang="en-US" sz="2400" dirty="0"/>
              <a:t> </a:t>
            </a:r>
            <a:r>
              <a:rPr lang="en-US" sz="2400" dirty="0" err="1"/>
              <a:t>toiminta</a:t>
            </a:r>
            <a:endParaRPr lang="en-US" sz="2400" baseline="-25000" dirty="0"/>
          </a:p>
        </p:txBody>
      </p:sp>
      <p:sp>
        <p:nvSpPr>
          <p:cNvPr id="35" name="Date Placeholder 34"/>
          <p:cNvSpPr>
            <a:spLocks noGrp="1"/>
          </p:cNvSpPr>
          <p:nvPr>
            <p:ph type="dt" sz="half" idx="10"/>
          </p:nvPr>
        </p:nvSpPr>
        <p:spPr>
          <a:xfrm>
            <a:off x="375977" y="6557317"/>
            <a:ext cx="2133600" cy="365125"/>
          </a:xfrm>
        </p:spPr>
        <p:txBody>
          <a:bodyPr/>
          <a:lstStyle/>
          <a:p>
            <a:r>
              <a:rPr lang="fi-FI"/>
              <a:t>Paakkari 070219</a:t>
            </a:r>
            <a:endParaRPr lang="en-US" dirty="0"/>
          </a:p>
        </p:txBody>
      </p:sp>
      <p:sp>
        <p:nvSpPr>
          <p:cNvPr id="46" name="Title 1"/>
          <p:cNvSpPr>
            <a:spLocks noGrp="1"/>
          </p:cNvSpPr>
          <p:nvPr>
            <p:ph type="title"/>
          </p:nvPr>
        </p:nvSpPr>
        <p:spPr>
          <a:xfrm>
            <a:off x="838201" y="274638"/>
            <a:ext cx="3179135" cy="2328581"/>
          </a:xfrm>
          <a:solidFill>
            <a:srgbClr val="FFFF00"/>
          </a:solidFill>
        </p:spPr>
        <p:txBody>
          <a:bodyPr>
            <a:noAutofit/>
          </a:bodyPr>
          <a:lstStyle/>
          <a:p>
            <a:r>
              <a:rPr lang="en-US" sz="3200" dirty="0" err="1"/>
              <a:t>Uusin</a:t>
            </a:r>
            <a:r>
              <a:rPr lang="en-US" sz="3200" dirty="0"/>
              <a:t> </a:t>
            </a:r>
            <a:r>
              <a:rPr lang="en-US" sz="3200" dirty="0" err="1"/>
              <a:t>tieto</a:t>
            </a:r>
            <a:r>
              <a:rPr lang="en-US" sz="3200" dirty="0"/>
              <a:t> K-</a:t>
            </a:r>
            <a:r>
              <a:rPr lang="en-US" sz="3200" dirty="0" err="1"/>
              <a:t>vitamiinista</a:t>
            </a:r>
            <a:endParaRPr lang="en-US" sz="3200" dirty="0"/>
          </a:p>
        </p:txBody>
      </p:sp>
      <p:sp>
        <p:nvSpPr>
          <p:cNvPr id="29" name="Rounded Rectangle 28"/>
          <p:cNvSpPr/>
          <p:nvPr/>
        </p:nvSpPr>
        <p:spPr>
          <a:xfrm>
            <a:off x="4159243" y="4819427"/>
            <a:ext cx="5173102" cy="1736476"/>
          </a:xfrm>
          <a:prstGeom prst="roundRect">
            <a:avLst/>
          </a:prstGeom>
          <a:solidFill>
            <a:schemeClr val="bg1"/>
          </a:solidFill>
          <a:ln w="889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4360304" y="5002647"/>
            <a:ext cx="4810428" cy="1446550"/>
          </a:xfrm>
          <a:prstGeom prst="rect">
            <a:avLst/>
          </a:prstGeom>
          <a:solidFill>
            <a:srgbClr val="FFC000"/>
          </a:solidFill>
        </p:spPr>
        <p:txBody>
          <a:bodyPr wrap="square" rtlCol="0">
            <a:spAutoFit/>
          </a:bodyPr>
          <a:lstStyle/>
          <a:p>
            <a:pPr algn="ctr"/>
            <a:r>
              <a:rPr lang="en-US" sz="2400" dirty="0" err="1"/>
              <a:t>Subkliininen</a:t>
            </a:r>
            <a:r>
              <a:rPr lang="en-US" sz="2400" dirty="0"/>
              <a:t> K-</a:t>
            </a:r>
            <a:r>
              <a:rPr lang="en-US" sz="2400" dirty="0" err="1"/>
              <a:t>vitamiinin</a:t>
            </a:r>
            <a:r>
              <a:rPr lang="en-US" sz="2400" dirty="0"/>
              <a:t> </a:t>
            </a:r>
            <a:r>
              <a:rPr lang="en-US" sz="2400" dirty="0" err="1"/>
              <a:t>puute</a:t>
            </a:r>
            <a:endParaRPr lang="en-US" sz="2400" dirty="0"/>
          </a:p>
          <a:p>
            <a:pPr algn="ctr"/>
            <a:r>
              <a:rPr lang="en-US" sz="2400" dirty="0" err="1"/>
              <a:t>Varfariinin</a:t>
            </a:r>
            <a:r>
              <a:rPr lang="en-US" sz="2400" dirty="0"/>
              <a:t> </a:t>
            </a:r>
            <a:r>
              <a:rPr lang="en-US" sz="2400" dirty="0" err="1"/>
              <a:t>pitkäaikaishaitat</a:t>
            </a:r>
            <a:r>
              <a:rPr lang="en-US" sz="2400" dirty="0"/>
              <a:t>?</a:t>
            </a:r>
          </a:p>
          <a:p>
            <a:pPr algn="ctr"/>
            <a:r>
              <a:rPr lang="en-US" sz="2400" dirty="0" err="1"/>
              <a:t>Puutetta</a:t>
            </a:r>
            <a:r>
              <a:rPr lang="en-US" sz="2400" dirty="0"/>
              <a:t> </a:t>
            </a:r>
            <a:r>
              <a:rPr lang="en-US" sz="2400" dirty="0" err="1"/>
              <a:t>vastasyntyneillä</a:t>
            </a:r>
            <a:endParaRPr lang="en-US" sz="2400" dirty="0"/>
          </a:p>
          <a:p>
            <a:pPr algn="ctr"/>
            <a:endParaRPr lang="en-US" sz="2400" baseline="-25000" dirty="0"/>
          </a:p>
        </p:txBody>
      </p:sp>
      <p:sp>
        <p:nvSpPr>
          <p:cNvPr id="15" name="Rounded Rectangle 14"/>
          <p:cNvSpPr/>
          <p:nvPr/>
        </p:nvSpPr>
        <p:spPr>
          <a:xfrm>
            <a:off x="4180759" y="3430435"/>
            <a:ext cx="5173102" cy="920155"/>
          </a:xfrm>
          <a:prstGeom prst="roundRect">
            <a:avLst/>
          </a:prstGeom>
          <a:solidFill>
            <a:srgbClr val="FFC000"/>
          </a:solidFill>
          <a:ln w="889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324661" y="3497398"/>
            <a:ext cx="4810428" cy="830997"/>
          </a:xfrm>
          <a:prstGeom prst="rect">
            <a:avLst/>
          </a:prstGeom>
          <a:noFill/>
        </p:spPr>
        <p:txBody>
          <a:bodyPr wrap="square" rtlCol="0">
            <a:spAutoFit/>
          </a:bodyPr>
          <a:lstStyle/>
          <a:p>
            <a:pPr algn="ctr"/>
            <a:r>
              <a:rPr lang="en-US" sz="2400" dirty="0" err="1"/>
              <a:t>Elimistön</a:t>
            </a:r>
            <a:r>
              <a:rPr lang="en-US" sz="2400" dirty="0"/>
              <a:t> </a:t>
            </a:r>
            <a:r>
              <a:rPr lang="en-US" sz="2400" dirty="0" err="1"/>
              <a:t>noin</a:t>
            </a:r>
            <a:r>
              <a:rPr lang="en-US" sz="2400" dirty="0"/>
              <a:t> 20 </a:t>
            </a:r>
            <a:r>
              <a:rPr lang="en-US" sz="2400" dirty="0" err="1"/>
              <a:t>Gla-proteiinin</a:t>
            </a:r>
            <a:r>
              <a:rPr lang="en-US" sz="2400" dirty="0"/>
              <a:t> </a:t>
            </a:r>
            <a:r>
              <a:rPr lang="en-US" sz="2400" dirty="0" err="1"/>
              <a:t>aktivaatio</a:t>
            </a:r>
            <a:r>
              <a:rPr lang="en-US" sz="2400" dirty="0"/>
              <a:t> </a:t>
            </a:r>
            <a:r>
              <a:rPr lang="en-US" sz="2400" dirty="0" err="1"/>
              <a:t>karboksylaation</a:t>
            </a:r>
            <a:r>
              <a:rPr lang="en-US" sz="2400" dirty="0"/>
              <a:t> </a:t>
            </a:r>
            <a:r>
              <a:rPr lang="en-US" sz="2400" dirty="0" err="1"/>
              <a:t>kautta</a:t>
            </a:r>
            <a:endParaRPr lang="en-US" sz="2400" baseline="-25000" dirty="0"/>
          </a:p>
        </p:txBody>
      </p:sp>
      <p:sp>
        <p:nvSpPr>
          <p:cNvPr id="2" name="Slide Number Placeholder 1"/>
          <p:cNvSpPr>
            <a:spLocks noGrp="1"/>
          </p:cNvSpPr>
          <p:nvPr>
            <p:ph type="sldNum" sz="quarter" idx="12"/>
          </p:nvPr>
        </p:nvSpPr>
        <p:spPr/>
        <p:txBody>
          <a:bodyPr/>
          <a:lstStyle/>
          <a:p>
            <a:fld id="{1581E103-A8F2-BA4D-B630-D3A9067DFB64}" type="slidenum">
              <a:rPr lang="uk-UA" smtClean="0"/>
              <a:t>28</a:t>
            </a:fld>
            <a:endParaRPr lang="uk-UA"/>
          </a:p>
        </p:txBody>
      </p:sp>
      <p:sp>
        <p:nvSpPr>
          <p:cNvPr id="3" name="Pentagon 2">
            <a:extLst>
              <a:ext uri="{FF2B5EF4-FFF2-40B4-BE49-F238E27FC236}">
                <a16:creationId xmlns:a16="http://schemas.microsoft.com/office/drawing/2014/main" id="{93424372-7BC2-0949-8704-488E8A7BB6AB}"/>
              </a:ext>
            </a:extLst>
          </p:cNvPr>
          <p:cNvSpPr/>
          <p:nvPr/>
        </p:nvSpPr>
        <p:spPr>
          <a:xfrm>
            <a:off x="5659762" y="574867"/>
            <a:ext cx="2131727" cy="323458"/>
          </a:xfrm>
          <a:prstGeom prst="homePlat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4" name="TextBox 3">
            <a:extLst>
              <a:ext uri="{FF2B5EF4-FFF2-40B4-BE49-F238E27FC236}">
                <a16:creationId xmlns:a16="http://schemas.microsoft.com/office/drawing/2014/main" id="{9830B79B-F102-874F-9493-F02A164F7200}"/>
              </a:ext>
            </a:extLst>
          </p:cNvPr>
          <p:cNvSpPr txBox="1"/>
          <p:nvPr/>
        </p:nvSpPr>
        <p:spPr>
          <a:xfrm>
            <a:off x="5774811" y="619741"/>
            <a:ext cx="1859797" cy="276999"/>
          </a:xfrm>
          <a:prstGeom prst="rect">
            <a:avLst/>
          </a:prstGeom>
          <a:noFill/>
        </p:spPr>
        <p:txBody>
          <a:bodyPr wrap="square" rtlCol="0">
            <a:spAutoFit/>
          </a:bodyPr>
          <a:lstStyle/>
          <a:p>
            <a:r>
              <a:rPr lang="fi-FI" sz="1200" dirty="0"/>
              <a:t>Aktivoituminen elimistössä</a:t>
            </a:r>
            <a:endParaRPr lang="en-FI" dirty="0"/>
          </a:p>
        </p:txBody>
      </p:sp>
    </p:spTree>
    <p:extLst>
      <p:ext uri="{BB962C8B-B14F-4D97-AF65-F5344CB8AC3E}">
        <p14:creationId xmlns:p14="http://schemas.microsoft.com/office/powerpoint/2010/main" val="40490259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K-</a:t>
            </a:r>
            <a:r>
              <a:rPr lang="en-US" dirty="0" err="1">
                <a:solidFill>
                  <a:srgbClr val="FF0000"/>
                </a:solidFill>
              </a:rPr>
              <a:t>vitamiinin</a:t>
            </a:r>
            <a:r>
              <a:rPr lang="en-US" dirty="0">
                <a:solidFill>
                  <a:srgbClr val="FF0000"/>
                </a:solidFill>
              </a:rPr>
              <a:t> </a:t>
            </a:r>
            <a:r>
              <a:rPr lang="en-US" dirty="0" err="1">
                <a:solidFill>
                  <a:srgbClr val="FF0000"/>
                </a:solidFill>
              </a:rPr>
              <a:t>tarve</a:t>
            </a:r>
            <a:r>
              <a:rPr lang="en-US" dirty="0">
                <a:solidFill>
                  <a:srgbClr val="FF0000"/>
                </a:solidFill>
              </a:rPr>
              <a:t>?</a:t>
            </a:r>
          </a:p>
        </p:txBody>
      </p:sp>
      <p:sp>
        <p:nvSpPr>
          <p:cNvPr id="3" name="Content Placeholder 2"/>
          <p:cNvSpPr>
            <a:spLocks noGrp="1"/>
          </p:cNvSpPr>
          <p:nvPr>
            <p:ph idx="1"/>
          </p:nvPr>
        </p:nvSpPr>
        <p:spPr/>
        <p:txBody>
          <a:bodyPr>
            <a:normAutofit/>
          </a:bodyPr>
          <a:lstStyle/>
          <a:p>
            <a:r>
              <a:rPr lang="en-US" dirty="0" err="1"/>
              <a:t>Suomessa</a:t>
            </a:r>
            <a:r>
              <a:rPr lang="en-US" dirty="0"/>
              <a:t> </a:t>
            </a:r>
            <a:r>
              <a:rPr lang="en-US" dirty="0" err="1"/>
              <a:t>ei</a:t>
            </a:r>
            <a:r>
              <a:rPr lang="en-US" dirty="0"/>
              <a:t> </a:t>
            </a:r>
            <a:r>
              <a:rPr lang="en-US" dirty="0" err="1"/>
              <a:t>virallisia</a:t>
            </a:r>
            <a:r>
              <a:rPr lang="en-US" dirty="0"/>
              <a:t> K-</a:t>
            </a:r>
            <a:r>
              <a:rPr lang="en-US" dirty="0" err="1"/>
              <a:t>vitamiinin</a:t>
            </a:r>
            <a:r>
              <a:rPr lang="en-US" dirty="0"/>
              <a:t> </a:t>
            </a:r>
            <a:r>
              <a:rPr lang="en-US" dirty="0" err="1"/>
              <a:t>suosituksia</a:t>
            </a:r>
            <a:endParaRPr lang="en-US" dirty="0"/>
          </a:p>
          <a:p>
            <a:r>
              <a:rPr lang="en-US" dirty="0" err="1"/>
              <a:t>Ravintotaulukot</a:t>
            </a:r>
            <a:r>
              <a:rPr lang="en-US" dirty="0"/>
              <a:t> </a:t>
            </a:r>
            <a:r>
              <a:rPr lang="en-US" dirty="0" err="1"/>
              <a:t>kattavia</a:t>
            </a:r>
            <a:r>
              <a:rPr lang="en-US" dirty="0"/>
              <a:t> vain K1-vitamiinista</a:t>
            </a:r>
          </a:p>
          <a:p>
            <a:endParaRPr lang="en-US" dirty="0"/>
          </a:p>
          <a:p>
            <a:r>
              <a:rPr lang="en-US" dirty="0" err="1"/>
              <a:t>Usein</a:t>
            </a:r>
            <a:r>
              <a:rPr lang="en-US" dirty="0"/>
              <a:t> K1- </a:t>
            </a:r>
            <a:r>
              <a:rPr lang="en-US" dirty="0" err="1"/>
              <a:t>vitamiinin</a:t>
            </a:r>
            <a:r>
              <a:rPr lang="en-US" dirty="0"/>
              <a:t> </a:t>
            </a:r>
            <a:r>
              <a:rPr lang="en-US" dirty="0" err="1"/>
              <a:t>tarpeeksi</a:t>
            </a:r>
            <a:r>
              <a:rPr lang="en-US" dirty="0"/>
              <a:t> </a:t>
            </a:r>
            <a:r>
              <a:rPr lang="en-US" dirty="0" err="1"/>
              <a:t>mainitaan</a:t>
            </a:r>
            <a:r>
              <a:rPr lang="en-US" dirty="0"/>
              <a:t> </a:t>
            </a:r>
            <a:r>
              <a:rPr lang="en-US" dirty="0">
                <a:solidFill>
                  <a:srgbClr val="FF0000"/>
                </a:solidFill>
              </a:rPr>
              <a:t>1 μg/kg </a:t>
            </a:r>
            <a:r>
              <a:rPr lang="en-US" dirty="0" err="1"/>
              <a:t>vuorokaudessa</a:t>
            </a:r>
            <a:r>
              <a:rPr lang="en-US" dirty="0"/>
              <a:t>.</a:t>
            </a:r>
          </a:p>
          <a:p>
            <a:r>
              <a:rPr lang="en-US" dirty="0"/>
              <a:t>USA: </a:t>
            </a:r>
            <a:r>
              <a:rPr lang="en-US" dirty="0" err="1"/>
              <a:t>naiset</a:t>
            </a:r>
            <a:r>
              <a:rPr lang="en-US" dirty="0"/>
              <a:t> 90 ja </a:t>
            </a:r>
            <a:r>
              <a:rPr lang="en-US" dirty="0" err="1"/>
              <a:t>miehet</a:t>
            </a:r>
            <a:r>
              <a:rPr lang="en-US" dirty="0"/>
              <a:t> 120 </a:t>
            </a:r>
            <a:r>
              <a:rPr lang="en-US" dirty="0" err="1"/>
              <a:t>μg</a:t>
            </a:r>
            <a:r>
              <a:rPr lang="en-US" dirty="0"/>
              <a:t>/</a:t>
            </a:r>
            <a:r>
              <a:rPr lang="en-US" dirty="0" err="1"/>
              <a:t>vrk</a:t>
            </a:r>
            <a:endParaRPr lang="en-US" dirty="0"/>
          </a:p>
          <a:p>
            <a:r>
              <a:rPr lang="en-US" dirty="0" err="1"/>
              <a:t>Euroopan</a:t>
            </a:r>
            <a:r>
              <a:rPr lang="en-US" dirty="0"/>
              <a:t> </a:t>
            </a:r>
            <a:r>
              <a:rPr lang="en-US" dirty="0" err="1"/>
              <a:t>elintarvikevirasto</a:t>
            </a:r>
            <a:r>
              <a:rPr lang="en-US" dirty="0"/>
              <a:t>: 75 </a:t>
            </a:r>
            <a:r>
              <a:rPr lang="en-US" dirty="0" err="1"/>
              <a:t>μg</a:t>
            </a:r>
            <a:r>
              <a:rPr lang="en-US" dirty="0"/>
              <a:t>/</a:t>
            </a:r>
            <a:r>
              <a:rPr lang="en-US" dirty="0" err="1"/>
              <a:t>vrk</a:t>
            </a:r>
            <a:r>
              <a:rPr lang="en-US" dirty="0"/>
              <a:t>.</a:t>
            </a:r>
          </a:p>
        </p:txBody>
      </p:sp>
      <p:sp>
        <p:nvSpPr>
          <p:cNvPr id="4" name="Date Placeholder 3"/>
          <p:cNvSpPr>
            <a:spLocks noGrp="1"/>
          </p:cNvSpPr>
          <p:nvPr>
            <p:ph type="dt" sz="half" idx="10"/>
          </p:nvPr>
        </p:nvSpPr>
        <p:spPr/>
        <p:txBody>
          <a:bodyPr/>
          <a:lstStyle/>
          <a:p>
            <a:r>
              <a:rPr lang="fi-FI"/>
              <a:t>Paakkari 070219</a:t>
            </a:r>
            <a:endParaRPr lang="en-US"/>
          </a:p>
        </p:txBody>
      </p:sp>
      <p:sp>
        <p:nvSpPr>
          <p:cNvPr id="5" name="Slide Number Placeholder 4"/>
          <p:cNvSpPr>
            <a:spLocks noGrp="1"/>
          </p:cNvSpPr>
          <p:nvPr>
            <p:ph type="sldNum" sz="quarter" idx="12"/>
          </p:nvPr>
        </p:nvSpPr>
        <p:spPr/>
        <p:txBody>
          <a:bodyPr/>
          <a:lstStyle/>
          <a:p>
            <a:fld id="{1581E103-A8F2-BA4D-B630-D3A9067DFB64}" type="slidenum">
              <a:rPr lang="uk-UA" smtClean="0"/>
              <a:t>29</a:t>
            </a:fld>
            <a:endParaRPr lang="uk-UA" dirty="0"/>
          </a:p>
        </p:txBody>
      </p:sp>
    </p:spTree>
    <p:extLst>
      <p:ext uri="{BB962C8B-B14F-4D97-AF65-F5344CB8AC3E}">
        <p14:creationId xmlns:p14="http://schemas.microsoft.com/office/powerpoint/2010/main" val="547927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BC6A-2F61-11F2-B5FD-9D8DF68A8CE0}"/>
              </a:ext>
            </a:extLst>
          </p:cNvPr>
          <p:cNvSpPr>
            <a:spLocks noGrp="1"/>
          </p:cNvSpPr>
          <p:nvPr>
            <p:ph type="title"/>
          </p:nvPr>
        </p:nvSpPr>
        <p:spPr/>
        <p:txBody>
          <a:bodyPr/>
          <a:lstStyle/>
          <a:p>
            <a:r>
              <a:rPr lang="en-US" dirty="0" err="1"/>
              <a:t>Seerumin</a:t>
            </a:r>
            <a:r>
              <a:rPr lang="en-US" dirty="0"/>
              <a:t> </a:t>
            </a:r>
            <a:r>
              <a:rPr lang="en-US" dirty="0" err="1"/>
              <a:t>kalsidioli</a:t>
            </a:r>
            <a:r>
              <a:rPr lang="en-US" dirty="0"/>
              <a:t> ja </a:t>
            </a:r>
            <a:r>
              <a:rPr lang="en-US" dirty="0" err="1"/>
              <a:t>terveys</a:t>
            </a:r>
            <a:endParaRPr lang="en-FI" dirty="0"/>
          </a:p>
        </p:txBody>
      </p:sp>
      <p:graphicFrame>
        <p:nvGraphicFramePr>
          <p:cNvPr id="4" name="Content Placeholder 3">
            <a:extLst>
              <a:ext uri="{FF2B5EF4-FFF2-40B4-BE49-F238E27FC236}">
                <a16:creationId xmlns:a16="http://schemas.microsoft.com/office/drawing/2014/main" id="{1B93473F-52D4-D69D-A938-4EEFDF183C4E}"/>
              </a:ext>
            </a:extLst>
          </p:cNvPr>
          <p:cNvGraphicFramePr>
            <a:graphicFrameLocks noGrp="1"/>
          </p:cNvGraphicFramePr>
          <p:nvPr>
            <p:ph idx="1"/>
            <p:extLst>
              <p:ext uri="{D42A27DB-BD31-4B8C-83A1-F6EECF244321}">
                <p14:modId xmlns:p14="http://schemas.microsoft.com/office/powerpoint/2010/main" val="4082595560"/>
              </p:ext>
            </p:extLst>
          </p:nvPr>
        </p:nvGraphicFramePr>
        <p:xfrm>
          <a:off x="1125583" y="1825624"/>
          <a:ext cx="7654834" cy="4397442"/>
        </p:xfrm>
        <a:graphic>
          <a:graphicData uri="http://schemas.openxmlformats.org/drawingml/2006/table">
            <a:tbl>
              <a:tblPr firstRow="1" bandRow="1">
                <a:tableStyleId>{5C22544A-7EE6-4342-B048-85BDC9FD1C3A}</a:tableStyleId>
              </a:tblPr>
              <a:tblGrid>
                <a:gridCol w="3305787">
                  <a:extLst>
                    <a:ext uri="{9D8B030D-6E8A-4147-A177-3AD203B41FA5}">
                      <a16:colId xmlns:a16="http://schemas.microsoft.com/office/drawing/2014/main" val="2848194664"/>
                    </a:ext>
                  </a:extLst>
                </a:gridCol>
                <a:gridCol w="4349047">
                  <a:extLst>
                    <a:ext uri="{9D8B030D-6E8A-4147-A177-3AD203B41FA5}">
                      <a16:colId xmlns:a16="http://schemas.microsoft.com/office/drawing/2014/main" val="3674630447"/>
                    </a:ext>
                  </a:extLst>
                </a:gridCol>
              </a:tblGrid>
              <a:tr h="595747">
                <a:tc>
                  <a:txBody>
                    <a:bodyPr/>
                    <a:lstStyle/>
                    <a:p>
                      <a:r>
                        <a:rPr lang="en-FI" sz="2400" dirty="0"/>
                        <a:t>Kalsidiolin pitoisuus (nmol/l)</a:t>
                      </a:r>
                    </a:p>
                  </a:txBody>
                  <a:tcPr/>
                </a:tc>
                <a:tc>
                  <a:txBody>
                    <a:bodyPr/>
                    <a:lstStyle/>
                    <a:p>
                      <a:pPr algn="ctr"/>
                      <a:r>
                        <a:rPr lang="en-FI" sz="2400" dirty="0"/>
                        <a:t>Tervysvaikutukset</a:t>
                      </a:r>
                    </a:p>
                  </a:txBody>
                  <a:tcPr/>
                </a:tc>
                <a:extLst>
                  <a:ext uri="{0D108BD9-81ED-4DB2-BD59-A6C34878D82A}">
                    <a16:rowId xmlns:a16="http://schemas.microsoft.com/office/drawing/2014/main" val="3204606306"/>
                  </a:ext>
                </a:extLst>
              </a:tr>
              <a:tr h="595747">
                <a:tc>
                  <a:txBody>
                    <a:bodyPr/>
                    <a:lstStyle/>
                    <a:p>
                      <a:pPr algn="ctr"/>
                      <a:r>
                        <a:rPr lang="en-FI" sz="2400" dirty="0"/>
                        <a:t>&lt; 50</a:t>
                      </a:r>
                    </a:p>
                  </a:txBody>
                  <a:tcPr/>
                </a:tc>
                <a:tc>
                  <a:txBody>
                    <a:bodyPr/>
                    <a:lstStyle/>
                    <a:p>
                      <a:r>
                        <a:rPr lang="en-FI" sz="2400" dirty="0"/>
                        <a:t>Selvä puute</a:t>
                      </a:r>
                    </a:p>
                  </a:txBody>
                  <a:tcPr/>
                </a:tc>
                <a:extLst>
                  <a:ext uri="{0D108BD9-81ED-4DB2-BD59-A6C34878D82A}">
                    <a16:rowId xmlns:a16="http://schemas.microsoft.com/office/drawing/2014/main" val="2368277216"/>
                  </a:ext>
                </a:extLst>
              </a:tr>
              <a:tr h="595747">
                <a:tc>
                  <a:txBody>
                    <a:bodyPr/>
                    <a:lstStyle/>
                    <a:p>
                      <a:pPr algn="ctr"/>
                      <a:r>
                        <a:rPr lang="en-FI" sz="2400" dirty="0"/>
                        <a:t>50-80</a:t>
                      </a:r>
                    </a:p>
                  </a:txBody>
                  <a:tcPr/>
                </a:tc>
                <a:tc>
                  <a:txBody>
                    <a:bodyPr/>
                    <a:lstStyle/>
                    <a:p>
                      <a:r>
                        <a:rPr lang="en-FI" sz="2400" dirty="0"/>
                        <a:t>Riittämättömyys</a:t>
                      </a:r>
                    </a:p>
                  </a:txBody>
                  <a:tcPr/>
                </a:tc>
                <a:extLst>
                  <a:ext uri="{0D108BD9-81ED-4DB2-BD59-A6C34878D82A}">
                    <a16:rowId xmlns:a16="http://schemas.microsoft.com/office/drawing/2014/main" val="3455731342"/>
                  </a:ext>
                </a:extLst>
              </a:tr>
              <a:tr h="595747">
                <a:tc>
                  <a:txBody>
                    <a:bodyPr/>
                    <a:lstStyle/>
                    <a:p>
                      <a:pPr algn="ctr"/>
                      <a:r>
                        <a:rPr lang="en-FI" sz="2400" dirty="0"/>
                        <a:t>80-250</a:t>
                      </a:r>
                    </a:p>
                  </a:txBody>
                  <a:tcPr/>
                </a:tc>
                <a:tc>
                  <a:txBody>
                    <a:bodyPr/>
                    <a:lstStyle/>
                    <a:p>
                      <a:r>
                        <a:rPr lang="en-FI" sz="2400" dirty="0"/>
                        <a:t>Riittävä</a:t>
                      </a:r>
                    </a:p>
                  </a:txBody>
                  <a:tcPr/>
                </a:tc>
                <a:extLst>
                  <a:ext uri="{0D108BD9-81ED-4DB2-BD59-A6C34878D82A}">
                    <a16:rowId xmlns:a16="http://schemas.microsoft.com/office/drawing/2014/main" val="3630261452"/>
                  </a:ext>
                </a:extLst>
              </a:tr>
              <a:tr h="595747">
                <a:tc>
                  <a:txBody>
                    <a:bodyPr/>
                    <a:lstStyle/>
                    <a:p>
                      <a:pPr algn="ctr"/>
                      <a:r>
                        <a:rPr lang="en-FI" sz="2400" dirty="0"/>
                        <a:t>135-225</a:t>
                      </a:r>
                    </a:p>
                  </a:txBody>
                  <a:tcPr/>
                </a:tc>
                <a:tc>
                  <a:txBody>
                    <a:bodyPr/>
                    <a:lstStyle/>
                    <a:p>
                      <a:r>
                        <a:rPr lang="en-FI" sz="2400" dirty="0"/>
                        <a:t>Normaali aurinkoisissa maissa</a:t>
                      </a:r>
                    </a:p>
                  </a:txBody>
                  <a:tcPr/>
                </a:tc>
                <a:extLst>
                  <a:ext uri="{0D108BD9-81ED-4DB2-BD59-A6C34878D82A}">
                    <a16:rowId xmlns:a16="http://schemas.microsoft.com/office/drawing/2014/main" val="1043778552"/>
                  </a:ext>
                </a:extLst>
              </a:tr>
              <a:tr h="595747">
                <a:tc>
                  <a:txBody>
                    <a:bodyPr/>
                    <a:lstStyle/>
                    <a:p>
                      <a:pPr algn="ctr"/>
                      <a:r>
                        <a:rPr lang="en-FI" sz="2400" dirty="0"/>
                        <a:t>&gt;250</a:t>
                      </a:r>
                    </a:p>
                  </a:txBody>
                  <a:tcPr/>
                </a:tc>
                <a:tc>
                  <a:txBody>
                    <a:bodyPr/>
                    <a:lstStyle/>
                    <a:p>
                      <a:r>
                        <a:rPr lang="en-FI" sz="2400" dirty="0"/>
                        <a:t>Liikamäärä</a:t>
                      </a:r>
                    </a:p>
                  </a:txBody>
                  <a:tcPr/>
                </a:tc>
                <a:extLst>
                  <a:ext uri="{0D108BD9-81ED-4DB2-BD59-A6C34878D82A}">
                    <a16:rowId xmlns:a16="http://schemas.microsoft.com/office/drawing/2014/main" val="813175804"/>
                  </a:ext>
                </a:extLst>
              </a:tr>
              <a:tr h="595747">
                <a:tc>
                  <a:txBody>
                    <a:bodyPr/>
                    <a:lstStyle/>
                    <a:p>
                      <a:pPr algn="ctr"/>
                      <a:r>
                        <a:rPr lang="en-FI" sz="2400" dirty="0"/>
                        <a:t>&gt;325</a:t>
                      </a:r>
                    </a:p>
                  </a:txBody>
                  <a:tcPr/>
                </a:tc>
                <a:tc>
                  <a:txBody>
                    <a:bodyPr/>
                    <a:lstStyle/>
                    <a:p>
                      <a:r>
                        <a:rPr lang="en-FI" sz="2400" dirty="0"/>
                        <a:t>Myrkytys</a:t>
                      </a:r>
                    </a:p>
                  </a:txBody>
                  <a:tcPr/>
                </a:tc>
                <a:extLst>
                  <a:ext uri="{0D108BD9-81ED-4DB2-BD59-A6C34878D82A}">
                    <a16:rowId xmlns:a16="http://schemas.microsoft.com/office/drawing/2014/main" val="1296230563"/>
                  </a:ext>
                </a:extLst>
              </a:tr>
            </a:tbl>
          </a:graphicData>
        </a:graphic>
      </p:graphicFrame>
    </p:spTree>
    <p:extLst>
      <p:ext uri="{BB962C8B-B14F-4D97-AF65-F5344CB8AC3E}">
        <p14:creationId xmlns:p14="http://schemas.microsoft.com/office/powerpoint/2010/main" val="1364245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solidFill>
                  <a:schemeClr val="accent1"/>
                </a:solidFill>
              </a:rPr>
              <a:t>K ja D </a:t>
            </a:r>
            <a:r>
              <a:rPr lang="en-US" sz="5400" dirty="0" err="1">
                <a:solidFill>
                  <a:schemeClr val="accent1"/>
                </a:solidFill>
              </a:rPr>
              <a:t>aikuisten</a:t>
            </a:r>
            <a:r>
              <a:rPr lang="en-US" sz="5400" dirty="0">
                <a:solidFill>
                  <a:schemeClr val="accent1"/>
                </a:solidFill>
              </a:rPr>
              <a:t> </a:t>
            </a:r>
            <a:r>
              <a:rPr lang="en-US" sz="5400" dirty="0" err="1">
                <a:solidFill>
                  <a:schemeClr val="accent1"/>
                </a:solidFill>
              </a:rPr>
              <a:t>luustossa</a:t>
            </a:r>
            <a:endParaRPr lang="en-US" sz="5400" dirty="0">
              <a:solidFill>
                <a:schemeClr val="accent1"/>
              </a:solidFill>
            </a:endParaRPr>
          </a:p>
        </p:txBody>
      </p:sp>
      <p:sp>
        <p:nvSpPr>
          <p:cNvPr id="4" name="Rectangle 3"/>
          <p:cNvSpPr/>
          <p:nvPr/>
        </p:nvSpPr>
        <p:spPr>
          <a:xfrm>
            <a:off x="838200" y="1883176"/>
            <a:ext cx="8229600" cy="1815882"/>
          </a:xfrm>
          <a:prstGeom prst="rect">
            <a:avLst/>
          </a:prstGeom>
        </p:spPr>
        <p:txBody>
          <a:bodyPr wrap="square">
            <a:spAutoFit/>
          </a:bodyPr>
          <a:lstStyle/>
          <a:p>
            <a:pPr marL="457200" indent="-457200">
              <a:buFont typeface="Arial"/>
              <a:buChar char="•"/>
            </a:pPr>
            <a:r>
              <a:rPr lang="en-US" sz="2800" dirty="0" err="1"/>
              <a:t>Ikääntyneiden</a:t>
            </a:r>
            <a:r>
              <a:rPr lang="en-US" sz="2800" dirty="0"/>
              <a:t> </a:t>
            </a:r>
            <a:r>
              <a:rPr lang="en-US" sz="2800" dirty="0" err="1"/>
              <a:t>naisten</a:t>
            </a:r>
            <a:r>
              <a:rPr lang="en-US" sz="2800" dirty="0"/>
              <a:t> </a:t>
            </a:r>
            <a:r>
              <a:rPr lang="en-US" sz="2800" dirty="0" err="1"/>
              <a:t>tapaus-verrokkitutkimus</a:t>
            </a:r>
            <a:r>
              <a:rPr lang="en-US" sz="2800" dirty="0"/>
              <a:t> </a:t>
            </a:r>
          </a:p>
          <a:p>
            <a:pPr marL="457200" indent="-457200">
              <a:buFont typeface="Arial"/>
              <a:buChar char="•"/>
            </a:pPr>
            <a:r>
              <a:rPr lang="en-US" sz="2800" dirty="0"/>
              <a:t>Veren </a:t>
            </a:r>
            <a:r>
              <a:rPr lang="en-US" sz="2800" dirty="0" err="1"/>
              <a:t>matala</a:t>
            </a:r>
            <a:r>
              <a:rPr lang="en-US" sz="2800" dirty="0"/>
              <a:t> K1- ja 25(OH)D </a:t>
            </a:r>
            <a:r>
              <a:rPr lang="en-US" sz="2800" dirty="0" err="1"/>
              <a:t>toisistaan</a:t>
            </a:r>
            <a:r>
              <a:rPr lang="en-US" sz="2800" dirty="0"/>
              <a:t> </a:t>
            </a:r>
            <a:r>
              <a:rPr lang="en-US" sz="2800" dirty="0" err="1"/>
              <a:t>riippumattomia</a:t>
            </a:r>
            <a:r>
              <a:rPr lang="en-US" sz="2800" dirty="0"/>
              <a:t>, </a:t>
            </a:r>
            <a:r>
              <a:rPr lang="en-US" sz="2800" dirty="0" err="1"/>
              <a:t>mutta</a:t>
            </a:r>
            <a:r>
              <a:rPr lang="en-US" sz="2800" dirty="0"/>
              <a:t> </a:t>
            </a:r>
            <a:r>
              <a:rPr lang="en-US" sz="2800" dirty="0" err="1"/>
              <a:t>yhdessä</a:t>
            </a:r>
            <a:r>
              <a:rPr lang="en-US" sz="2800" dirty="0"/>
              <a:t> </a:t>
            </a:r>
            <a:r>
              <a:rPr lang="en-US" sz="2800" dirty="0" err="1"/>
              <a:t>samaan</a:t>
            </a:r>
            <a:r>
              <a:rPr lang="en-US" sz="2800" dirty="0"/>
              <a:t> </a:t>
            </a:r>
            <a:r>
              <a:rPr lang="en-US" sz="2800" dirty="0" err="1"/>
              <a:t>suuntaan</a:t>
            </a:r>
            <a:r>
              <a:rPr lang="en-US" sz="2800" dirty="0"/>
              <a:t> </a:t>
            </a:r>
            <a:r>
              <a:rPr lang="en-US" sz="2800" dirty="0" err="1"/>
              <a:t>vaikuttavia</a:t>
            </a:r>
            <a:r>
              <a:rPr lang="en-US" sz="2800" dirty="0"/>
              <a:t> </a:t>
            </a:r>
            <a:r>
              <a:rPr lang="en-US" sz="2800" dirty="0" err="1"/>
              <a:t>lonkkamurtumien</a:t>
            </a:r>
            <a:r>
              <a:rPr lang="en-US" sz="2800" dirty="0"/>
              <a:t> </a:t>
            </a:r>
            <a:r>
              <a:rPr lang="en-US" sz="2800" dirty="0" err="1"/>
              <a:t>riskitekijöitä</a:t>
            </a:r>
            <a:endParaRPr lang="en-US" sz="2800" dirty="0"/>
          </a:p>
        </p:txBody>
      </p:sp>
      <p:sp>
        <p:nvSpPr>
          <p:cNvPr id="5" name="Rectangle 4"/>
          <p:cNvSpPr/>
          <p:nvPr/>
        </p:nvSpPr>
        <p:spPr>
          <a:xfrm>
            <a:off x="838200" y="4391716"/>
            <a:ext cx="8229600" cy="923330"/>
          </a:xfrm>
          <a:prstGeom prst="rect">
            <a:avLst/>
          </a:prstGeom>
        </p:spPr>
        <p:txBody>
          <a:bodyPr wrap="square">
            <a:spAutoFit/>
          </a:bodyPr>
          <a:lstStyle/>
          <a:p>
            <a:r>
              <a:rPr lang="en-US" i="1" dirty="0" err="1"/>
              <a:t>Torbergsen</a:t>
            </a:r>
            <a:r>
              <a:rPr lang="en-US" i="1" dirty="0"/>
              <a:t> AC, </a:t>
            </a:r>
            <a:r>
              <a:rPr lang="en-US" i="1" dirty="0" err="1"/>
              <a:t>Watne</a:t>
            </a:r>
            <a:r>
              <a:rPr lang="en-US" i="1" dirty="0"/>
              <a:t> LO, </a:t>
            </a:r>
            <a:r>
              <a:rPr lang="en-US" i="1" dirty="0" err="1"/>
              <a:t>Wyller</a:t>
            </a:r>
            <a:r>
              <a:rPr lang="en-US" i="1" dirty="0"/>
              <a:t> TB, </a:t>
            </a:r>
            <a:r>
              <a:rPr lang="en-US" i="1" dirty="0" err="1"/>
              <a:t>ym</a:t>
            </a:r>
            <a:r>
              <a:rPr lang="en-US" i="1" dirty="0"/>
              <a:t>. Vitamin K1 and 25(OH)D are independently</a:t>
            </a:r>
          </a:p>
          <a:p>
            <a:r>
              <a:rPr lang="en-US" i="1" dirty="0"/>
              <a:t>and synergistically associated with a risk for hip fracture in an elderly population:          a case control study. </a:t>
            </a:r>
            <a:r>
              <a:rPr lang="en-US" i="1" dirty="0" err="1"/>
              <a:t>Clin</a:t>
            </a:r>
            <a:r>
              <a:rPr lang="en-US" i="1" dirty="0"/>
              <a:t> </a:t>
            </a:r>
            <a:r>
              <a:rPr lang="en-US" i="1" dirty="0" err="1"/>
              <a:t>Nutr</a:t>
            </a:r>
            <a:r>
              <a:rPr lang="en-US" i="1" dirty="0"/>
              <a:t> </a:t>
            </a:r>
            <a:r>
              <a:rPr lang="fi-FI" i="1" dirty="0"/>
              <a:t>2015;34:101–6.</a:t>
            </a:r>
            <a:endParaRPr lang="en-US" i="1" dirty="0"/>
          </a:p>
        </p:txBody>
      </p:sp>
      <p:sp>
        <p:nvSpPr>
          <p:cNvPr id="3" name="Date Placeholder 2"/>
          <p:cNvSpPr>
            <a:spLocks noGrp="1"/>
          </p:cNvSpPr>
          <p:nvPr>
            <p:ph type="dt" sz="half" idx="10"/>
          </p:nvPr>
        </p:nvSpPr>
        <p:spPr/>
        <p:txBody>
          <a:bodyPr/>
          <a:lstStyle/>
          <a:p>
            <a:r>
              <a:rPr lang="fi-FI"/>
              <a:t>Paakkari 070219</a:t>
            </a:r>
            <a:endParaRPr lang="en-US"/>
          </a:p>
        </p:txBody>
      </p:sp>
      <p:sp>
        <p:nvSpPr>
          <p:cNvPr id="6" name="Slide Number Placeholder 5"/>
          <p:cNvSpPr>
            <a:spLocks noGrp="1"/>
          </p:cNvSpPr>
          <p:nvPr>
            <p:ph type="sldNum" sz="quarter" idx="12"/>
          </p:nvPr>
        </p:nvSpPr>
        <p:spPr/>
        <p:txBody>
          <a:bodyPr/>
          <a:lstStyle/>
          <a:p>
            <a:fld id="{1581E103-A8F2-BA4D-B630-D3A9067DFB64}" type="slidenum">
              <a:rPr lang="uk-UA" smtClean="0"/>
              <a:t>30</a:t>
            </a:fld>
            <a:endParaRPr lang="uk-UA"/>
          </a:p>
        </p:txBody>
      </p:sp>
    </p:spTree>
    <p:extLst>
      <p:ext uri="{BB962C8B-B14F-4D97-AF65-F5344CB8AC3E}">
        <p14:creationId xmlns:p14="http://schemas.microsoft.com/office/powerpoint/2010/main" val="2622917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 ja D-</a:t>
            </a:r>
            <a:r>
              <a:rPr lang="en-US" dirty="0" err="1"/>
              <a:t>vitamiinien</a:t>
            </a:r>
            <a:r>
              <a:rPr lang="en-US" dirty="0"/>
              <a:t> </a:t>
            </a:r>
            <a:r>
              <a:rPr lang="en-US" dirty="0" err="1"/>
              <a:t>yhteisvaikutus</a:t>
            </a:r>
            <a:endParaRPr lang="en-US" dirty="0"/>
          </a:p>
        </p:txBody>
      </p:sp>
      <p:pic>
        <p:nvPicPr>
          <p:cNvPr id="4" name="Picture 3"/>
          <p:cNvPicPr>
            <a:picLocks noChangeAspect="1"/>
          </p:cNvPicPr>
          <p:nvPr/>
        </p:nvPicPr>
        <p:blipFill>
          <a:blip r:embed="rId2"/>
          <a:stretch>
            <a:fillRect/>
          </a:stretch>
        </p:blipFill>
        <p:spPr>
          <a:xfrm>
            <a:off x="1453840" y="1543205"/>
            <a:ext cx="6819900" cy="5080000"/>
          </a:xfrm>
          <a:prstGeom prst="rect">
            <a:avLst/>
          </a:prstGeom>
        </p:spPr>
      </p:pic>
      <p:sp>
        <p:nvSpPr>
          <p:cNvPr id="3" name="Date Placeholder 2"/>
          <p:cNvSpPr>
            <a:spLocks noGrp="1"/>
          </p:cNvSpPr>
          <p:nvPr>
            <p:ph type="dt" sz="half" idx="10"/>
          </p:nvPr>
        </p:nvSpPr>
        <p:spPr/>
        <p:txBody>
          <a:bodyPr/>
          <a:lstStyle/>
          <a:p>
            <a:r>
              <a:rPr lang="fi-FI"/>
              <a:t>Paakkari 070219</a:t>
            </a:r>
            <a:endParaRPr lang="en-US"/>
          </a:p>
        </p:txBody>
      </p:sp>
      <p:sp>
        <p:nvSpPr>
          <p:cNvPr id="5" name="Slide Number Placeholder 4"/>
          <p:cNvSpPr>
            <a:spLocks noGrp="1"/>
          </p:cNvSpPr>
          <p:nvPr>
            <p:ph type="sldNum" sz="quarter" idx="12"/>
          </p:nvPr>
        </p:nvSpPr>
        <p:spPr/>
        <p:txBody>
          <a:bodyPr/>
          <a:lstStyle/>
          <a:p>
            <a:fld id="{1581E103-A8F2-BA4D-B630-D3A9067DFB64}" type="slidenum">
              <a:rPr lang="uk-UA" smtClean="0"/>
              <a:t>31</a:t>
            </a:fld>
            <a:endParaRPr lang="uk-UA"/>
          </a:p>
        </p:txBody>
      </p:sp>
    </p:spTree>
    <p:extLst>
      <p:ext uri="{BB962C8B-B14F-4D97-AF65-F5344CB8AC3E}">
        <p14:creationId xmlns:p14="http://schemas.microsoft.com/office/powerpoint/2010/main" val="194955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K-</a:t>
            </a:r>
            <a:r>
              <a:rPr lang="en-US" dirty="0" err="1">
                <a:solidFill>
                  <a:schemeClr val="accent1"/>
                </a:solidFill>
              </a:rPr>
              <a:t>vitamiinin</a:t>
            </a:r>
            <a:r>
              <a:rPr lang="en-US" dirty="0">
                <a:solidFill>
                  <a:schemeClr val="accent1"/>
                </a:solidFill>
              </a:rPr>
              <a:t> </a:t>
            </a:r>
            <a:r>
              <a:rPr lang="en-US" dirty="0" err="1">
                <a:solidFill>
                  <a:schemeClr val="accent1"/>
                </a:solidFill>
              </a:rPr>
              <a:t>käyttö</a:t>
            </a:r>
            <a:r>
              <a:rPr lang="en-US" dirty="0">
                <a:solidFill>
                  <a:schemeClr val="accent1"/>
                </a:solidFill>
              </a:rPr>
              <a:t> </a:t>
            </a:r>
            <a:r>
              <a:rPr lang="en-US" dirty="0" err="1">
                <a:solidFill>
                  <a:schemeClr val="accent1"/>
                </a:solidFill>
              </a:rPr>
              <a:t>maailmalla</a:t>
            </a:r>
            <a:endParaRPr lang="en-US" dirty="0">
              <a:solidFill>
                <a:schemeClr val="accent1"/>
              </a:solidFill>
            </a:endParaRPr>
          </a:p>
        </p:txBody>
      </p:sp>
      <p:sp>
        <p:nvSpPr>
          <p:cNvPr id="3" name="Content Placeholder 2"/>
          <p:cNvSpPr>
            <a:spLocks noGrp="1"/>
          </p:cNvSpPr>
          <p:nvPr>
            <p:ph idx="1"/>
          </p:nvPr>
        </p:nvSpPr>
        <p:spPr/>
        <p:txBody>
          <a:bodyPr/>
          <a:lstStyle/>
          <a:p>
            <a:pPr marL="0" indent="0">
              <a:buNone/>
            </a:pPr>
            <a:r>
              <a:rPr lang="en-US" dirty="0" err="1">
                <a:solidFill>
                  <a:srgbClr val="FF0000"/>
                </a:solidFill>
              </a:rPr>
              <a:t>Japani</a:t>
            </a:r>
            <a:endParaRPr lang="en-US" dirty="0">
              <a:solidFill>
                <a:srgbClr val="FF0000"/>
              </a:solidFill>
            </a:endParaRPr>
          </a:p>
          <a:p>
            <a:r>
              <a:rPr lang="en-US" dirty="0" err="1"/>
              <a:t>Käyttöaihe</a:t>
            </a:r>
            <a:r>
              <a:rPr lang="en-US" dirty="0"/>
              <a:t> </a:t>
            </a:r>
            <a:r>
              <a:rPr lang="en-US" dirty="0" err="1"/>
              <a:t>osteoporoosin</a:t>
            </a:r>
            <a:r>
              <a:rPr lang="en-US" dirty="0"/>
              <a:t> </a:t>
            </a:r>
            <a:r>
              <a:rPr lang="en-US" dirty="0" err="1"/>
              <a:t>esto</a:t>
            </a:r>
            <a:r>
              <a:rPr lang="en-US" dirty="0"/>
              <a:t> ja </a:t>
            </a:r>
            <a:r>
              <a:rPr lang="en-US" dirty="0" err="1"/>
              <a:t>hoito</a:t>
            </a:r>
            <a:endParaRPr lang="en-US" dirty="0"/>
          </a:p>
          <a:p>
            <a:endParaRPr lang="en-US" dirty="0"/>
          </a:p>
          <a:p>
            <a:pPr marL="0" indent="0">
              <a:buNone/>
            </a:pPr>
            <a:r>
              <a:rPr lang="en-US" dirty="0">
                <a:solidFill>
                  <a:srgbClr val="FF0000"/>
                </a:solidFill>
              </a:rPr>
              <a:t>EU</a:t>
            </a:r>
          </a:p>
          <a:p>
            <a:r>
              <a:rPr lang="en-US" dirty="0" err="1"/>
              <a:t>Hyväksytty</a:t>
            </a:r>
            <a:r>
              <a:rPr lang="en-US" dirty="0"/>
              <a:t> </a:t>
            </a:r>
            <a:r>
              <a:rPr lang="en-US" dirty="0" err="1"/>
              <a:t>terveysväittämä</a:t>
            </a:r>
            <a:r>
              <a:rPr lang="en-US" dirty="0"/>
              <a:t>: ”K-</a:t>
            </a:r>
            <a:r>
              <a:rPr lang="en-US" dirty="0" err="1"/>
              <a:t>vitamiini</a:t>
            </a:r>
            <a:r>
              <a:rPr lang="en-US" dirty="0"/>
              <a:t> </a:t>
            </a:r>
            <a:r>
              <a:rPr lang="en-US" dirty="0" err="1"/>
              <a:t>edistää</a:t>
            </a:r>
            <a:r>
              <a:rPr lang="en-US" dirty="0"/>
              <a:t> </a:t>
            </a:r>
            <a:r>
              <a:rPr lang="en-US" dirty="0" err="1"/>
              <a:t>luiden</a:t>
            </a:r>
            <a:r>
              <a:rPr lang="en-US" dirty="0"/>
              <a:t> </a:t>
            </a:r>
            <a:r>
              <a:rPr lang="en-US" dirty="0" err="1"/>
              <a:t>pysymistä</a:t>
            </a:r>
            <a:r>
              <a:rPr lang="en-US" dirty="0"/>
              <a:t> </a:t>
            </a:r>
            <a:r>
              <a:rPr lang="en-US" dirty="0" err="1"/>
              <a:t>normaaleina</a:t>
            </a:r>
            <a:r>
              <a:rPr lang="en-US" dirty="0"/>
              <a:t>”</a:t>
            </a:r>
          </a:p>
        </p:txBody>
      </p:sp>
      <p:sp>
        <p:nvSpPr>
          <p:cNvPr id="4" name="Date Placeholder 3"/>
          <p:cNvSpPr>
            <a:spLocks noGrp="1"/>
          </p:cNvSpPr>
          <p:nvPr>
            <p:ph type="dt" sz="half" idx="10"/>
          </p:nvPr>
        </p:nvSpPr>
        <p:spPr/>
        <p:txBody>
          <a:bodyPr/>
          <a:lstStyle/>
          <a:p>
            <a:r>
              <a:rPr lang="fi-FI"/>
              <a:t>Paakkari 070219</a:t>
            </a:r>
            <a:endParaRPr lang="en-US"/>
          </a:p>
        </p:txBody>
      </p:sp>
      <p:sp>
        <p:nvSpPr>
          <p:cNvPr id="5" name="Slide Number Placeholder 4"/>
          <p:cNvSpPr>
            <a:spLocks noGrp="1"/>
          </p:cNvSpPr>
          <p:nvPr>
            <p:ph type="sldNum" sz="quarter" idx="12"/>
          </p:nvPr>
        </p:nvSpPr>
        <p:spPr/>
        <p:txBody>
          <a:bodyPr/>
          <a:lstStyle/>
          <a:p>
            <a:fld id="{1581E103-A8F2-BA4D-B630-D3A9067DFB64}" type="slidenum">
              <a:rPr lang="uk-UA" smtClean="0"/>
              <a:t>32</a:t>
            </a:fld>
            <a:endParaRPr lang="uk-UA"/>
          </a:p>
        </p:txBody>
      </p:sp>
    </p:spTree>
    <p:extLst>
      <p:ext uri="{BB962C8B-B14F-4D97-AF65-F5344CB8AC3E}">
        <p14:creationId xmlns:p14="http://schemas.microsoft.com/office/powerpoint/2010/main" val="466890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err="1">
                <a:solidFill>
                  <a:schemeClr val="accent1"/>
                </a:solidFill>
              </a:rPr>
              <a:t>Heikeentääkö</a:t>
            </a:r>
            <a:r>
              <a:rPr lang="en-US" dirty="0">
                <a:solidFill>
                  <a:schemeClr val="accent1"/>
                </a:solidFill>
              </a:rPr>
              <a:t> K-</a:t>
            </a:r>
            <a:r>
              <a:rPr lang="en-US" dirty="0" err="1">
                <a:solidFill>
                  <a:schemeClr val="accent1"/>
                </a:solidFill>
              </a:rPr>
              <a:t>vitamiinin</a:t>
            </a:r>
            <a:r>
              <a:rPr lang="en-US" dirty="0">
                <a:solidFill>
                  <a:schemeClr val="accent1"/>
                </a:solidFill>
              </a:rPr>
              <a:t> </a:t>
            </a:r>
            <a:r>
              <a:rPr lang="en-US" dirty="0" err="1">
                <a:solidFill>
                  <a:schemeClr val="accent1"/>
                </a:solidFill>
              </a:rPr>
              <a:t>esto</a:t>
            </a:r>
            <a:r>
              <a:rPr lang="en-US" dirty="0">
                <a:solidFill>
                  <a:schemeClr val="accent1"/>
                </a:solidFill>
              </a:rPr>
              <a:t> </a:t>
            </a:r>
            <a:r>
              <a:rPr lang="en-US" dirty="0" err="1">
                <a:solidFill>
                  <a:schemeClr val="accent1"/>
                </a:solidFill>
              </a:rPr>
              <a:t>varfariinilla</a:t>
            </a:r>
            <a:r>
              <a:rPr lang="en-US" dirty="0">
                <a:solidFill>
                  <a:schemeClr val="accent1"/>
                </a:solidFill>
              </a:rPr>
              <a:t> </a:t>
            </a:r>
            <a:r>
              <a:rPr lang="en-US" dirty="0" err="1">
                <a:solidFill>
                  <a:schemeClr val="accent1"/>
                </a:solidFill>
              </a:rPr>
              <a:t>aikuisen</a:t>
            </a:r>
            <a:r>
              <a:rPr lang="en-US" dirty="0">
                <a:solidFill>
                  <a:schemeClr val="accent1"/>
                </a:solidFill>
              </a:rPr>
              <a:t> </a:t>
            </a:r>
            <a:r>
              <a:rPr lang="en-US" dirty="0" err="1">
                <a:solidFill>
                  <a:schemeClr val="accent1"/>
                </a:solidFill>
              </a:rPr>
              <a:t>luustoa</a:t>
            </a:r>
            <a:r>
              <a:rPr lang="en-US" dirty="0">
                <a:solidFill>
                  <a:schemeClr val="accent1"/>
                </a:solidFill>
              </a:rPr>
              <a:t>?</a:t>
            </a:r>
          </a:p>
        </p:txBody>
      </p:sp>
      <p:sp>
        <p:nvSpPr>
          <p:cNvPr id="3" name="Content Placeholder 2"/>
          <p:cNvSpPr>
            <a:spLocks noGrp="1"/>
          </p:cNvSpPr>
          <p:nvPr>
            <p:ph idx="1"/>
          </p:nvPr>
        </p:nvSpPr>
        <p:spPr/>
        <p:txBody>
          <a:bodyPr/>
          <a:lstStyle/>
          <a:p>
            <a:endParaRPr lang="en-US" dirty="0"/>
          </a:p>
          <a:p>
            <a:r>
              <a:rPr lang="en-US" dirty="0" err="1"/>
              <a:t>Todettu</a:t>
            </a:r>
            <a:r>
              <a:rPr lang="en-US" dirty="0"/>
              <a:t> </a:t>
            </a:r>
            <a:r>
              <a:rPr lang="en-US" dirty="0" err="1"/>
              <a:t>vähäistä</a:t>
            </a:r>
            <a:r>
              <a:rPr lang="en-US" dirty="0"/>
              <a:t> </a:t>
            </a:r>
            <a:r>
              <a:rPr lang="en-US" dirty="0" err="1"/>
              <a:t>luuntiheyden</a:t>
            </a:r>
            <a:r>
              <a:rPr lang="en-US" dirty="0"/>
              <a:t> </a:t>
            </a:r>
            <a:r>
              <a:rPr lang="en-US" dirty="0" err="1"/>
              <a:t>alentumista</a:t>
            </a:r>
            <a:endParaRPr lang="en-US" dirty="0"/>
          </a:p>
          <a:p>
            <a:r>
              <a:rPr lang="en-US" dirty="0" err="1"/>
              <a:t>Eteisvärinäpotilaat</a:t>
            </a:r>
            <a:r>
              <a:rPr lang="en-US" dirty="0"/>
              <a:t> (n=20 000) </a:t>
            </a:r>
            <a:r>
              <a:rPr lang="en-US" dirty="0" err="1"/>
              <a:t>kolmen</a:t>
            </a:r>
            <a:r>
              <a:rPr lang="en-US" dirty="0"/>
              <a:t> </a:t>
            </a:r>
            <a:r>
              <a:rPr lang="en-US" dirty="0" err="1"/>
              <a:t>vuoden</a:t>
            </a:r>
            <a:r>
              <a:rPr lang="en-US" dirty="0"/>
              <a:t> </a:t>
            </a:r>
            <a:r>
              <a:rPr lang="en-US" dirty="0" err="1"/>
              <a:t>seurannassa</a:t>
            </a:r>
            <a:r>
              <a:rPr lang="en-US" dirty="0"/>
              <a:t>: </a:t>
            </a:r>
            <a:r>
              <a:rPr lang="en-US" dirty="0" err="1"/>
              <a:t>varfariini</a:t>
            </a:r>
            <a:r>
              <a:rPr lang="en-US" dirty="0"/>
              <a:t> </a:t>
            </a:r>
            <a:r>
              <a:rPr lang="en-US" dirty="0" err="1"/>
              <a:t>ei</a:t>
            </a:r>
            <a:r>
              <a:rPr lang="en-US" dirty="0"/>
              <a:t> </a:t>
            </a:r>
            <a:r>
              <a:rPr lang="en-US" dirty="0" err="1"/>
              <a:t>lisännyt</a:t>
            </a:r>
            <a:r>
              <a:rPr lang="en-US" dirty="0"/>
              <a:t> </a:t>
            </a:r>
            <a:r>
              <a:rPr lang="en-US" dirty="0" err="1"/>
              <a:t>luunmurtumia</a:t>
            </a:r>
            <a:endParaRPr lang="en-US" dirty="0"/>
          </a:p>
        </p:txBody>
      </p:sp>
      <p:sp>
        <p:nvSpPr>
          <p:cNvPr id="4" name="Rectangle 3"/>
          <p:cNvSpPr/>
          <p:nvPr/>
        </p:nvSpPr>
        <p:spPr>
          <a:xfrm>
            <a:off x="756424" y="5951167"/>
            <a:ext cx="8229600" cy="523220"/>
          </a:xfrm>
          <a:prstGeom prst="rect">
            <a:avLst/>
          </a:prstGeom>
        </p:spPr>
        <p:txBody>
          <a:bodyPr wrap="square">
            <a:spAutoFit/>
          </a:bodyPr>
          <a:lstStyle/>
          <a:p>
            <a:r>
              <a:rPr lang="en-US" sz="1400" i="1" dirty="0" err="1"/>
              <a:t>Misra</a:t>
            </a:r>
            <a:r>
              <a:rPr lang="en-US" sz="1400" i="1" dirty="0"/>
              <a:t> D, Zhang Y, </a:t>
            </a:r>
            <a:r>
              <a:rPr lang="en-US" sz="1400" i="1" dirty="0" err="1"/>
              <a:t>Peloquin</a:t>
            </a:r>
            <a:r>
              <a:rPr lang="en-US" sz="1400" i="1" dirty="0"/>
              <a:t> C, </a:t>
            </a:r>
            <a:r>
              <a:rPr lang="en-US" sz="1400" i="1" dirty="0" err="1"/>
              <a:t>ym</a:t>
            </a:r>
            <a:r>
              <a:rPr lang="en-US" sz="1400" i="1" dirty="0"/>
              <a:t>. Incident long-term warfarin use and risk of osteoporotic fractures: propensity-score matched cohort of elders with new onset atrial fibrillation. </a:t>
            </a:r>
            <a:r>
              <a:rPr lang="en-US" sz="1400" i="1" dirty="0" err="1"/>
              <a:t>Osteoporos</a:t>
            </a:r>
            <a:r>
              <a:rPr lang="en-US" sz="1400" i="1" dirty="0"/>
              <a:t> </a:t>
            </a:r>
            <a:r>
              <a:rPr lang="en-US" sz="1400" i="1" dirty="0" err="1"/>
              <a:t>Int</a:t>
            </a:r>
            <a:r>
              <a:rPr lang="en-US" sz="1400" i="1" dirty="0"/>
              <a:t> 2014;25:1677–84.</a:t>
            </a:r>
          </a:p>
        </p:txBody>
      </p:sp>
      <p:sp>
        <p:nvSpPr>
          <p:cNvPr id="5" name="Date Placeholder 4"/>
          <p:cNvSpPr>
            <a:spLocks noGrp="1"/>
          </p:cNvSpPr>
          <p:nvPr>
            <p:ph type="dt" sz="half" idx="10"/>
          </p:nvPr>
        </p:nvSpPr>
        <p:spPr/>
        <p:txBody>
          <a:bodyPr/>
          <a:lstStyle/>
          <a:p>
            <a:r>
              <a:rPr lang="fi-FI"/>
              <a:t>Paakkari 070219</a:t>
            </a:r>
            <a:endParaRPr lang="en-US"/>
          </a:p>
        </p:txBody>
      </p:sp>
      <p:sp>
        <p:nvSpPr>
          <p:cNvPr id="6" name="Slide Number Placeholder 5"/>
          <p:cNvSpPr>
            <a:spLocks noGrp="1"/>
          </p:cNvSpPr>
          <p:nvPr>
            <p:ph type="sldNum" sz="quarter" idx="12"/>
          </p:nvPr>
        </p:nvSpPr>
        <p:spPr/>
        <p:txBody>
          <a:bodyPr/>
          <a:lstStyle/>
          <a:p>
            <a:fld id="{1581E103-A8F2-BA4D-B630-D3A9067DFB64}" type="slidenum">
              <a:rPr lang="uk-UA" smtClean="0"/>
              <a:t>33</a:t>
            </a:fld>
            <a:endParaRPr lang="uk-UA"/>
          </a:p>
        </p:txBody>
      </p:sp>
    </p:spTree>
    <p:extLst>
      <p:ext uri="{BB962C8B-B14F-4D97-AF65-F5344CB8AC3E}">
        <p14:creationId xmlns:p14="http://schemas.microsoft.com/office/powerpoint/2010/main" val="6898663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701566"/>
          </a:xfrm>
        </p:spPr>
        <p:txBody>
          <a:bodyPr>
            <a:noAutofit/>
          </a:bodyPr>
          <a:lstStyle/>
          <a:p>
            <a:r>
              <a:rPr lang="en-US" sz="4000" dirty="0" err="1">
                <a:solidFill>
                  <a:schemeClr val="accent1"/>
                </a:solidFill>
              </a:rPr>
              <a:t>Pehmytkudokset</a:t>
            </a:r>
            <a:r>
              <a:rPr lang="en-US" sz="4000" dirty="0">
                <a:solidFill>
                  <a:schemeClr val="accent1"/>
                </a:solidFill>
              </a:rPr>
              <a:t>:</a:t>
            </a:r>
            <a:br>
              <a:rPr lang="en-US" sz="4000" dirty="0">
                <a:solidFill>
                  <a:schemeClr val="accent1"/>
                </a:solidFill>
              </a:rPr>
            </a:br>
            <a:r>
              <a:rPr lang="en-US" sz="4000" dirty="0">
                <a:solidFill>
                  <a:schemeClr val="accent1"/>
                </a:solidFill>
              </a:rPr>
              <a:t>K-</a:t>
            </a:r>
            <a:r>
              <a:rPr lang="en-US" sz="4000" dirty="0" err="1">
                <a:solidFill>
                  <a:schemeClr val="accent1"/>
                </a:solidFill>
              </a:rPr>
              <a:t>vitamiinin</a:t>
            </a:r>
            <a:r>
              <a:rPr lang="en-US" sz="4000" dirty="0">
                <a:solidFill>
                  <a:schemeClr val="accent1"/>
                </a:solidFill>
              </a:rPr>
              <a:t> </a:t>
            </a:r>
            <a:r>
              <a:rPr lang="en-US" sz="4000" dirty="0" err="1">
                <a:solidFill>
                  <a:schemeClr val="accent1"/>
                </a:solidFill>
              </a:rPr>
              <a:t>aktivoima</a:t>
            </a:r>
            <a:r>
              <a:rPr lang="en-US" sz="4000" dirty="0">
                <a:solidFill>
                  <a:schemeClr val="accent1"/>
                </a:solidFill>
              </a:rPr>
              <a:t> MGP-</a:t>
            </a:r>
            <a:r>
              <a:rPr lang="en-US" sz="4000" dirty="0" err="1">
                <a:solidFill>
                  <a:schemeClr val="accent1"/>
                </a:solidFill>
              </a:rPr>
              <a:t>proteiini</a:t>
            </a:r>
            <a:r>
              <a:rPr lang="en-US" sz="4000" dirty="0">
                <a:solidFill>
                  <a:schemeClr val="accent1"/>
                </a:solidFill>
              </a:rPr>
              <a:t> </a:t>
            </a:r>
            <a:r>
              <a:rPr lang="en-US" sz="4000" dirty="0" err="1">
                <a:solidFill>
                  <a:schemeClr val="accent1"/>
                </a:solidFill>
              </a:rPr>
              <a:t>estää</a:t>
            </a:r>
            <a:r>
              <a:rPr lang="en-US" sz="4000" dirty="0">
                <a:solidFill>
                  <a:schemeClr val="accent1"/>
                </a:solidFill>
              </a:rPr>
              <a:t> </a:t>
            </a:r>
            <a:r>
              <a:rPr lang="en-US" sz="4000" dirty="0" err="1">
                <a:solidFill>
                  <a:schemeClr val="accent1"/>
                </a:solidFill>
              </a:rPr>
              <a:t>kalkkeutumista</a:t>
            </a:r>
            <a:endParaRPr lang="en-US" sz="4000" dirty="0">
              <a:solidFill>
                <a:schemeClr val="accent1"/>
              </a:solidFill>
            </a:endParaRPr>
          </a:p>
        </p:txBody>
      </p:sp>
      <p:sp>
        <p:nvSpPr>
          <p:cNvPr id="3" name="Content Placeholder 2"/>
          <p:cNvSpPr>
            <a:spLocks noGrp="1"/>
          </p:cNvSpPr>
          <p:nvPr>
            <p:ph idx="1"/>
          </p:nvPr>
        </p:nvSpPr>
        <p:spPr>
          <a:xfrm>
            <a:off x="681039" y="2066693"/>
            <a:ext cx="8543924" cy="4110270"/>
          </a:xfrm>
        </p:spPr>
        <p:txBody>
          <a:bodyPr>
            <a:normAutofit/>
          </a:bodyPr>
          <a:lstStyle/>
          <a:p>
            <a:endParaRPr lang="fi-FI" dirty="0"/>
          </a:p>
          <a:p>
            <a:r>
              <a:rPr lang="fi-FI" dirty="0"/>
              <a:t>Poistogeeniset MGP-</a:t>
            </a:r>
            <a:r>
              <a:rPr lang="fi-FI" i="1" dirty="0"/>
              <a:t> </a:t>
            </a:r>
            <a:r>
              <a:rPr lang="fi-FI" dirty="0"/>
              <a:t>puutteiset hiiret kuolevat kalkkeutuneen aortan repeämiin.</a:t>
            </a:r>
          </a:p>
          <a:p>
            <a:r>
              <a:rPr lang="fi-FI" dirty="0"/>
              <a:t>1971: ihmisen MGP-proteiinin mutaatioon liittyvä </a:t>
            </a:r>
            <a:r>
              <a:rPr lang="fi-FI" dirty="0" err="1"/>
              <a:t>Keitelin</a:t>
            </a:r>
            <a:r>
              <a:rPr lang="fi-FI" dirty="0"/>
              <a:t> syndrooma, jossa valtimoiden keskikerros kalkkeutuu</a:t>
            </a:r>
            <a:endParaRPr lang="en-US" dirty="0"/>
          </a:p>
        </p:txBody>
      </p:sp>
      <p:sp>
        <p:nvSpPr>
          <p:cNvPr id="4" name="Date Placeholder 3"/>
          <p:cNvSpPr>
            <a:spLocks noGrp="1"/>
          </p:cNvSpPr>
          <p:nvPr>
            <p:ph type="dt" sz="half" idx="10"/>
          </p:nvPr>
        </p:nvSpPr>
        <p:spPr/>
        <p:txBody>
          <a:bodyPr/>
          <a:lstStyle/>
          <a:p>
            <a:r>
              <a:rPr lang="fi-FI"/>
              <a:t>Paakkari 070219</a:t>
            </a:r>
            <a:endParaRPr lang="en-US"/>
          </a:p>
        </p:txBody>
      </p:sp>
      <p:sp>
        <p:nvSpPr>
          <p:cNvPr id="5" name="Slide Number Placeholder 4"/>
          <p:cNvSpPr>
            <a:spLocks noGrp="1"/>
          </p:cNvSpPr>
          <p:nvPr>
            <p:ph type="sldNum" sz="quarter" idx="12"/>
          </p:nvPr>
        </p:nvSpPr>
        <p:spPr/>
        <p:txBody>
          <a:bodyPr/>
          <a:lstStyle/>
          <a:p>
            <a:fld id="{1581E103-A8F2-BA4D-B630-D3A9067DFB64}" type="slidenum">
              <a:rPr lang="uk-UA" smtClean="0"/>
              <a:t>34</a:t>
            </a:fld>
            <a:endParaRPr lang="uk-UA"/>
          </a:p>
        </p:txBody>
      </p:sp>
    </p:spTree>
    <p:extLst>
      <p:ext uri="{BB962C8B-B14F-4D97-AF65-F5344CB8AC3E}">
        <p14:creationId xmlns:p14="http://schemas.microsoft.com/office/powerpoint/2010/main" val="25036653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8229600" cy="1864128"/>
          </a:xfrm>
        </p:spPr>
        <p:txBody>
          <a:bodyPr>
            <a:normAutofit/>
          </a:bodyPr>
          <a:lstStyle/>
          <a:p>
            <a:r>
              <a:rPr lang="fi-FI" dirty="0">
                <a:solidFill>
                  <a:schemeClr val="accent1"/>
                </a:solidFill>
              </a:rPr>
              <a:t>Valtimon median          (keskikerroksen) kalkkeutuminen</a:t>
            </a:r>
            <a:endParaRPr lang="en-US" dirty="0">
              <a:solidFill>
                <a:schemeClr val="accent1"/>
              </a:solidFill>
            </a:endParaRPr>
          </a:p>
        </p:txBody>
      </p:sp>
      <p:sp>
        <p:nvSpPr>
          <p:cNvPr id="3" name="Content Placeholder 2"/>
          <p:cNvSpPr>
            <a:spLocks noGrp="1"/>
          </p:cNvSpPr>
          <p:nvPr>
            <p:ph idx="1"/>
          </p:nvPr>
        </p:nvSpPr>
        <p:spPr/>
        <p:txBody>
          <a:bodyPr/>
          <a:lstStyle/>
          <a:p>
            <a:endParaRPr lang="en-US" dirty="0"/>
          </a:p>
          <a:p>
            <a:pPr marL="0" indent="0">
              <a:buNone/>
            </a:pPr>
            <a:r>
              <a:rPr lang="en-US" dirty="0" err="1"/>
              <a:t>Suurentunut</a:t>
            </a:r>
            <a:r>
              <a:rPr lang="en-US" dirty="0"/>
              <a:t> </a:t>
            </a:r>
            <a:r>
              <a:rPr lang="en-US" dirty="0" err="1"/>
              <a:t>riski</a:t>
            </a:r>
            <a:r>
              <a:rPr lang="en-US" dirty="0"/>
              <a:t>:</a:t>
            </a:r>
          </a:p>
          <a:p>
            <a:r>
              <a:rPr lang="en-US" dirty="0"/>
              <a:t>Diabetes</a:t>
            </a:r>
          </a:p>
          <a:p>
            <a:r>
              <a:rPr lang="en-US" dirty="0" err="1"/>
              <a:t>Dialyysi</a:t>
            </a:r>
            <a:endParaRPr lang="en-US" dirty="0"/>
          </a:p>
          <a:p>
            <a:r>
              <a:rPr lang="en-US" dirty="0" err="1"/>
              <a:t>Osteoporoosi</a:t>
            </a:r>
            <a:endParaRPr lang="en-US" dirty="0"/>
          </a:p>
          <a:p>
            <a:r>
              <a:rPr lang="en-US" dirty="0" err="1"/>
              <a:t>Korkea</a:t>
            </a:r>
            <a:r>
              <a:rPr lang="en-US" dirty="0"/>
              <a:t> </a:t>
            </a:r>
            <a:r>
              <a:rPr lang="en-US" dirty="0" err="1"/>
              <a:t>ikä</a:t>
            </a:r>
            <a:endParaRPr lang="en-US" dirty="0"/>
          </a:p>
        </p:txBody>
      </p:sp>
      <p:sp>
        <p:nvSpPr>
          <p:cNvPr id="4" name="Rectangle 3"/>
          <p:cNvSpPr/>
          <p:nvPr/>
        </p:nvSpPr>
        <p:spPr>
          <a:xfrm>
            <a:off x="838200" y="5980837"/>
            <a:ext cx="8229600" cy="646331"/>
          </a:xfrm>
          <a:prstGeom prst="rect">
            <a:avLst/>
          </a:prstGeom>
        </p:spPr>
        <p:txBody>
          <a:bodyPr wrap="square">
            <a:spAutoFit/>
          </a:bodyPr>
          <a:lstStyle/>
          <a:p>
            <a:r>
              <a:rPr lang="en-US" i="1" dirty="0" err="1"/>
              <a:t>Lanzer</a:t>
            </a:r>
            <a:r>
              <a:rPr lang="en-US" i="1" dirty="0"/>
              <a:t> P, Boehm M, </a:t>
            </a:r>
            <a:r>
              <a:rPr lang="en-US" i="1" dirty="0" err="1"/>
              <a:t>Sorribas</a:t>
            </a:r>
            <a:r>
              <a:rPr lang="en-US" i="1" dirty="0"/>
              <a:t> V, </a:t>
            </a:r>
            <a:r>
              <a:rPr lang="en-US" i="1" dirty="0" err="1"/>
              <a:t>ym</a:t>
            </a:r>
            <a:r>
              <a:rPr lang="en-US" i="1" dirty="0"/>
              <a:t>. Medial vascular calcification revisited: review and</a:t>
            </a:r>
          </a:p>
          <a:p>
            <a:r>
              <a:rPr lang="en-US" i="1" dirty="0"/>
              <a:t>perspectives. </a:t>
            </a:r>
            <a:r>
              <a:rPr lang="en-US" i="1" dirty="0" err="1"/>
              <a:t>Eur</a:t>
            </a:r>
            <a:r>
              <a:rPr lang="en-US" i="1" dirty="0"/>
              <a:t> Heart J 2014;35:1515–</a:t>
            </a:r>
            <a:r>
              <a:rPr lang="nb-NO" i="1" dirty="0"/>
              <a:t>25.</a:t>
            </a:r>
            <a:endParaRPr lang="en-US" i="1" dirty="0"/>
          </a:p>
        </p:txBody>
      </p:sp>
      <p:sp>
        <p:nvSpPr>
          <p:cNvPr id="5" name="Date Placeholder 4"/>
          <p:cNvSpPr>
            <a:spLocks noGrp="1"/>
          </p:cNvSpPr>
          <p:nvPr>
            <p:ph type="dt" sz="half" idx="10"/>
          </p:nvPr>
        </p:nvSpPr>
        <p:spPr/>
        <p:txBody>
          <a:bodyPr/>
          <a:lstStyle/>
          <a:p>
            <a:r>
              <a:rPr lang="fi-FI"/>
              <a:t>Paakkari 070219</a:t>
            </a:r>
            <a:endParaRPr lang="en-US"/>
          </a:p>
        </p:txBody>
      </p:sp>
      <p:sp>
        <p:nvSpPr>
          <p:cNvPr id="6" name="Slide Number Placeholder 5"/>
          <p:cNvSpPr>
            <a:spLocks noGrp="1"/>
          </p:cNvSpPr>
          <p:nvPr>
            <p:ph type="sldNum" sz="quarter" idx="12"/>
          </p:nvPr>
        </p:nvSpPr>
        <p:spPr/>
        <p:txBody>
          <a:bodyPr/>
          <a:lstStyle/>
          <a:p>
            <a:fld id="{1581E103-A8F2-BA4D-B630-D3A9067DFB64}" type="slidenum">
              <a:rPr lang="uk-UA" smtClean="0"/>
              <a:t>35</a:t>
            </a:fld>
            <a:endParaRPr lang="uk-UA"/>
          </a:p>
        </p:txBody>
      </p:sp>
    </p:spTree>
    <p:extLst>
      <p:ext uri="{BB962C8B-B14F-4D97-AF65-F5344CB8AC3E}">
        <p14:creationId xmlns:p14="http://schemas.microsoft.com/office/powerpoint/2010/main" val="3381055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409839-0521-9A41-8357-7A84A18FB500}"/>
              </a:ext>
            </a:extLst>
          </p:cNvPr>
          <p:cNvSpPr>
            <a:spLocks noGrp="1"/>
          </p:cNvSpPr>
          <p:nvPr>
            <p:ph idx="1"/>
          </p:nvPr>
        </p:nvSpPr>
        <p:spPr/>
        <p:txBody>
          <a:bodyPr>
            <a:normAutofit/>
          </a:bodyPr>
          <a:lstStyle/>
          <a:p>
            <a:pPr marL="0" indent="0">
              <a:buNone/>
            </a:pPr>
            <a:endParaRPr lang="en-GB" dirty="0"/>
          </a:p>
          <a:p>
            <a:pPr marL="0" indent="0">
              <a:buNone/>
            </a:pPr>
            <a:r>
              <a:rPr lang="en-GB" dirty="0" err="1">
                <a:solidFill>
                  <a:srgbClr val="FF0000"/>
                </a:solidFill>
              </a:rPr>
              <a:t>Varfariini</a:t>
            </a:r>
            <a:r>
              <a:rPr lang="en-GB" dirty="0">
                <a:solidFill>
                  <a:srgbClr val="FF0000"/>
                </a:solidFill>
              </a:rPr>
              <a:t> – K-</a:t>
            </a:r>
            <a:r>
              <a:rPr lang="en-GB" dirty="0" err="1">
                <a:solidFill>
                  <a:srgbClr val="FF0000"/>
                </a:solidFill>
              </a:rPr>
              <a:t>vitamiinin</a:t>
            </a:r>
            <a:r>
              <a:rPr lang="en-GB" dirty="0">
                <a:solidFill>
                  <a:srgbClr val="FF0000"/>
                </a:solidFill>
              </a:rPr>
              <a:t> </a:t>
            </a:r>
            <a:r>
              <a:rPr lang="en-GB">
                <a:solidFill>
                  <a:srgbClr val="FF0000"/>
                </a:solidFill>
              </a:rPr>
              <a:t>estäjä</a:t>
            </a:r>
            <a:endParaRPr lang="en-GB" dirty="0">
              <a:solidFill>
                <a:srgbClr val="FF0000"/>
              </a:solidFill>
            </a:endParaRPr>
          </a:p>
          <a:p>
            <a:r>
              <a:rPr lang="en-GB" dirty="0" err="1"/>
              <a:t>Verisuonten</a:t>
            </a:r>
            <a:r>
              <a:rPr lang="en-GB" dirty="0"/>
              <a:t> </a:t>
            </a:r>
            <a:r>
              <a:rPr lang="en-GB" dirty="0" err="1"/>
              <a:t>ja</a:t>
            </a:r>
            <a:r>
              <a:rPr lang="en-GB" dirty="0"/>
              <a:t> </a:t>
            </a:r>
            <a:r>
              <a:rPr lang="en-GB" dirty="0" err="1"/>
              <a:t>sydänläppien</a:t>
            </a:r>
            <a:r>
              <a:rPr lang="en-GB" dirty="0"/>
              <a:t> </a:t>
            </a:r>
            <a:r>
              <a:rPr lang="en-GB" dirty="0" err="1"/>
              <a:t>kalkkeutumisen</a:t>
            </a:r>
            <a:r>
              <a:rPr lang="en-GB" dirty="0"/>
              <a:t> </a:t>
            </a:r>
            <a:r>
              <a:rPr lang="en-GB" dirty="0" err="1"/>
              <a:t>riski</a:t>
            </a:r>
            <a:r>
              <a:rPr lang="en-GB" dirty="0"/>
              <a:t>.</a:t>
            </a:r>
          </a:p>
          <a:p>
            <a:r>
              <a:rPr lang="en-GB" dirty="0" err="1"/>
              <a:t>Silti</a:t>
            </a:r>
            <a:r>
              <a:rPr lang="en-GB" dirty="0"/>
              <a:t>: </a:t>
            </a:r>
            <a:r>
              <a:rPr lang="en-GB" dirty="0" err="1"/>
              <a:t>hyödyt</a:t>
            </a:r>
            <a:r>
              <a:rPr lang="en-GB" dirty="0"/>
              <a:t> </a:t>
            </a:r>
            <a:r>
              <a:rPr lang="en-GB" dirty="0" err="1"/>
              <a:t>suurempia</a:t>
            </a:r>
            <a:r>
              <a:rPr lang="en-GB" dirty="0"/>
              <a:t> </a:t>
            </a:r>
            <a:r>
              <a:rPr lang="en-GB" dirty="0" err="1"/>
              <a:t>kuin</a:t>
            </a:r>
            <a:r>
              <a:rPr lang="en-GB" dirty="0"/>
              <a:t> </a:t>
            </a:r>
            <a:r>
              <a:rPr lang="en-GB" dirty="0" err="1"/>
              <a:t>haitat</a:t>
            </a:r>
            <a:endParaRPr lang="en-GB" dirty="0"/>
          </a:p>
          <a:p>
            <a:endParaRPr lang="en-GB" dirty="0"/>
          </a:p>
          <a:p>
            <a:pPr marL="0" indent="0">
              <a:buNone/>
            </a:pPr>
            <a:r>
              <a:rPr lang="en-GB" dirty="0" err="1">
                <a:solidFill>
                  <a:srgbClr val="FF0000"/>
                </a:solidFill>
              </a:rPr>
              <a:t>Suorat</a:t>
            </a:r>
            <a:r>
              <a:rPr lang="en-GB" dirty="0">
                <a:solidFill>
                  <a:srgbClr val="FF0000"/>
                </a:solidFill>
              </a:rPr>
              <a:t> </a:t>
            </a:r>
            <a:r>
              <a:rPr lang="en-GB" dirty="0" err="1">
                <a:solidFill>
                  <a:srgbClr val="FF0000"/>
                </a:solidFill>
              </a:rPr>
              <a:t>antikoagulantit</a:t>
            </a:r>
            <a:r>
              <a:rPr lang="en-GB" dirty="0">
                <a:solidFill>
                  <a:srgbClr val="FF0000"/>
                </a:solidFill>
              </a:rPr>
              <a:t> (</a:t>
            </a:r>
            <a:r>
              <a:rPr lang="en-GB" dirty="0" err="1">
                <a:solidFill>
                  <a:srgbClr val="FF0000"/>
                </a:solidFill>
              </a:rPr>
              <a:t>ei</a:t>
            </a:r>
            <a:r>
              <a:rPr lang="en-GB" dirty="0">
                <a:solidFill>
                  <a:srgbClr val="FF0000"/>
                </a:solidFill>
              </a:rPr>
              <a:t> K-</a:t>
            </a:r>
            <a:r>
              <a:rPr lang="en-GB" dirty="0" err="1">
                <a:solidFill>
                  <a:srgbClr val="FF0000"/>
                </a:solidFill>
              </a:rPr>
              <a:t>vitamiinisalpaajat</a:t>
            </a:r>
            <a:r>
              <a:rPr lang="en-GB" dirty="0">
                <a:solidFill>
                  <a:srgbClr val="FF0000"/>
                </a:solidFill>
              </a:rPr>
              <a:t>)</a:t>
            </a:r>
          </a:p>
          <a:p>
            <a:r>
              <a:rPr lang="en-GB" dirty="0" err="1"/>
              <a:t>Kontrolloiduissa</a:t>
            </a:r>
            <a:r>
              <a:rPr lang="en-GB" dirty="0"/>
              <a:t> </a:t>
            </a:r>
            <a:r>
              <a:rPr lang="en-GB" dirty="0" err="1"/>
              <a:t>tutkimuksissa</a:t>
            </a:r>
            <a:r>
              <a:rPr lang="en-GB" dirty="0"/>
              <a:t> </a:t>
            </a:r>
            <a:r>
              <a:rPr lang="en-GB" dirty="0" err="1"/>
              <a:t>kalkkeutuminen</a:t>
            </a:r>
            <a:r>
              <a:rPr lang="en-GB" dirty="0"/>
              <a:t> </a:t>
            </a:r>
            <a:r>
              <a:rPr lang="en-GB" dirty="0" err="1"/>
              <a:t>varfariinia</a:t>
            </a:r>
            <a:r>
              <a:rPr lang="en-GB" dirty="0"/>
              <a:t> </a:t>
            </a:r>
            <a:r>
              <a:rPr lang="en-GB" dirty="0" err="1"/>
              <a:t>vähäisempää</a:t>
            </a:r>
            <a:r>
              <a:rPr lang="en-GB" dirty="0"/>
              <a:t>.</a:t>
            </a:r>
            <a:endParaRPr lang="en-FI" dirty="0"/>
          </a:p>
        </p:txBody>
      </p:sp>
      <p:sp>
        <p:nvSpPr>
          <p:cNvPr id="4" name="Date Placeholder 3">
            <a:extLst>
              <a:ext uri="{FF2B5EF4-FFF2-40B4-BE49-F238E27FC236}">
                <a16:creationId xmlns:a16="http://schemas.microsoft.com/office/drawing/2014/main" id="{68DDC5FD-5B60-0E4D-BACC-173ADBDF3370}"/>
              </a:ext>
            </a:extLst>
          </p:cNvPr>
          <p:cNvSpPr>
            <a:spLocks noGrp="1"/>
          </p:cNvSpPr>
          <p:nvPr>
            <p:ph type="dt" sz="half" idx="10"/>
          </p:nvPr>
        </p:nvSpPr>
        <p:spPr/>
        <p:txBody>
          <a:bodyPr/>
          <a:lstStyle/>
          <a:p>
            <a:r>
              <a:rPr lang="fi-FI"/>
              <a:t>Paakkari 070219</a:t>
            </a:r>
            <a:endParaRPr lang="en-US"/>
          </a:p>
        </p:txBody>
      </p:sp>
      <p:sp>
        <p:nvSpPr>
          <p:cNvPr id="5" name="Slide Number Placeholder 4">
            <a:extLst>
              <a:ext uri="{FF2B5EF4-FFF2-40B4-BE49-F238E27FC236}">
                <a16:creationId xmlns:a16="http://schemas.microsoft.com/office/drawing/2014/main" id="{9DBD19E5-AF3F-8244-8E1C-9573EE74B429}"/>
              </a:ext>
            </a:extLst>
          </p:cNvPr>
          <p:cNvSpPr>
            <a:spLocks noGrp="1"/>
          </p:cNvSpPr>
          <p:nvPr>
            <p:ph type="sldNum" sz="quarter" idx="12"/>
          </p:nvPr>
        </p:nvSpPr>
        <p:spPr/>
        <p:txBody>
          <a:bodyPr/>
          <a:lstStyle/>
          <a:p>
            <a:fld id="{1581E103-A8F2-BA4D-B630-D3A9067DFB64}" type="slidenum">
              <a:rPr lang="en-FI" smtClean="0"/>
              <a:t>36</a:t>
            </a:fld>
            <a:endParaRPr lang="en-FI"/>
          </a:p>
        </p:txBody>
      </p:sp>
      <p:pic>
        <p:nvPicPr>
          <p:cNvPr id="6" name="Picture 5">
            <a:extLst>
              <a:ext uri="{FF2B5EF4-FFF2-40B4-BE49-F238E27FC236}">
                <a16:creationId xmlns:a16="http://schemas.microsoft.com/office/drawing/2014/main" id="{30C6B059-4436-EB48-9760-F0873D6A9EA3}"/>
              </a:ext>
            </a:extLst>
          </p:cNvPr>
          <p:cNvPicPr>
            <a:picLocks noChangeAspect="1"/>
          </p:cNvPicPr>
          <p:nvPr/>
        </p:nvPicPr>
        <p:blipFill>
          <a:blip r:embed="rId2"/>
          <a:stretch>
            <a:fillRect/>
          </a:stretch>
        </p:blipFill>
        <p:spPr>
          <a:xfrm>
            <a:off x="2637590" y="255756"/>
            <a:ext cx="4477129" cy="1573044"/>
          </a:xfrm>
          <a:prstGeom prst="rect">
            <a:avLst/>
          </a:prstGeom>
        </p:spPr>
      </p:pic>
    </p:spTree>
    <p:extLst>
      <p:ext uri="{BB962C8B-B14F-4D97-AF65-F5344CB8AC3E}">
        <p14:creationId xmlns:p14="http://schemas.microsoft.com/office/powerpoint/2010/main" val="31596820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B91B9B-8B72-DA05-7A75-FCDD96E96F3D}"/>
              </a:ext>
            </a:extLst>
          </p:cNvPr>
          <p:cNvPicPr>
            <a:picLocks noChangeAspect="1"/>
          </p:cNvPicPr>
          <p:nvPr/>
        </p:nvPicPr>
        <p:blipFill>
          <a:blip r:embed="rId2"/>
          <a:stretch>
            <a:fillRect/>
          </a:stretch>
        </p:blipFill>
        <p:spPr>
          <a:xfrm>
            <a:off x="1066800" y="1031027"/>
            <a:ext cx="7772400" cy="4795946"/>
          </a:xfrm>
          <a:prstGeom prst="rect">
            <a:avLst/>
          </a:prstGeom>
        </p:spPr>
      </p:pic>
    </p:spTree>
    <p:extLst>
      <p:ext uri="{BB962C8B-B14F-4D97-AF65-F5344CB8AC3E}">
        <p14:creationId xmlns:p14="http://schemas.microsoft.com/office/powerpoint/2010/main" val="8063317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090439-56FB-A615-0D3D-8261A7AFEA2B}"/>
              </a:ext>
            </a:extLst>
          </p:cNvPr>
          <p:cNvPicPr>
            <a:picLocks noChangeAspect="1"/>
          </p:cNvPicPr>
          <p:nvPr/>
        </p:nvPicPr>
        <p:blipFill>
          <a:blip r:embed="rId2"/>
          <a:stretch>
            <a:fillRect/>
          </a:stretch>
        </p:blipFill>
        <p:spPr>
          <a:xfrm>
            <a:off x="1743775" y="158667"/>
            <a:ext cx="5549659" cy="6699333"/>
          </a:xfrm>
          <a:prstGeom prst="rect">
            <a:avLst/>
          </a:prstGeom>
        </p:spPr>
      </p:pic>
      <p:sp>
        <p:nvSpPr>
          <p:cNvPr id="5" name="TextBox 4">
            <a:extLst>
              <a:ext uri="{FF2B5EF4-FFF2-40B4-BE49-F238E27FC236}">
                <a16:creationId xmlns:a16="http://schemas.microsoft.com/office/drawing/2014/main" id="{2168F6B5-718F-740F-E4A4-1B08F4919C69}"/>
              </a:ext>
            </a:extLst>
          </p:cNvPr>
          <p:cNvSpPr txBox="1"/>
          <p:nvPr/>
        </p:nvSpPr>
        <p:spPr>
          <a:xfrm>
            <a:off x="178210" y="2688112"/>
            <a:ext cx="9727789" cy="4339650"/>
          </a:xfrm>
          <a:prstGeom prst="rect">
            <a:avLst/>
          </a:prstGeom>
          <a:solidFill>
            <a:schemeClr val="bg1"/>
          </a:solidFill>
        </p:spPr>
        <p:txBody>
          <a:bodyPr wrap="square" rtlCol="0">
            <a:spAutoFit/>
          </a:bodyPr>
          <a:lstStyle/>
          <a:p>
            <a:r>
              <a:rPr lang="en-FI" sz="2400" b="1" dirty="0"/>
              <a:t>Kuva A</a:t>
            </a:r>
          </a:p>
          <a:p>
            <a:r>
              <a:rPr lang="en-FI" sz="2400" dirty="0"/>
              <a:t>Sisemmän kaulavaltimon kalkkeuma</a:t>
            </a:r>
          </a:p>
          <a:p>
            <a:r>
              <a:rPr lang="en-FI" sz="2400" b="1" dirty="0"/>
              <a:t>Kuva B </a:t>
            </a:r>
          </a:p>
          <a:p>
            <a:r>
              <a:rPr lang="en-FI" sz="2400" dirty="0"/>
              <a:t>Sisemmän kaulavaltimon ja  yhteisen kaulavaltimon kalkkeumat</a:t>
            </a:r>
          </a:p>
          <a:p>
            <a:endParaRPr lang="en-FI" sz="2400" dirty="0"/>
          </a:p>
          <a:p>
            <a:r>
              <a:rPr lang="en-FI" sz="2400" dirty="0"/>
              <a:t>Kalkkeuman riskisuhteet varfariiniin käyttäjillä verrattuna ei-käyttäjiin </a:t>
            </a:r>
          </a:p>
          <a:p>
            <a:r>
              <a:rPr lang="en-FI" sz="2400" dirty="0"/>
              <a:t>Sisempi kaulavaltimo: 18.27 (p&lt;0.001)</a:t>
            </a:r>
          </a:p>
          <a:p>
            <a:r>
              <a:rPr lang="en-FI" sz="2400" dirty="0"/>
              <a:t>Yhteinen kaulavaltimo: 2.64 (p &lt;0,001)</a:t>
            </a:r>
          </a:p>
          <a:p>
            <a:endParaRPr lang="en-FI" sz="2400" dirty="0"/>
          </a:p>
          <a:p>
            <a:endParaRPr lang="en-FI" sz="2400" dirty="0"/>
          </a:p>
          <a:p>
            <a:r>
              <a:rPr lang="en-GB" i="1" dirty="0" err="1">
                <a:solidFill>
                  <a:srgbClr val="FF0000"/>
                </a:solidFill>
              </a:rPr>
              <a:t>Nuotio</a:t>
            </a:r>
            <a:r>
              <a:rPr lang="en-GB" i="1" dirty="0">
                <a:solidFill>
                  <a:srgbClr val="FF0000"/>
                </a:solidFill>
              </a:rPr>
              <a:t> K et al.                                                                                                                                                Warfarin Treatment Is Associated to Increased Internal Carotid Artery Calcification. Front Neurol. 2021</a:t>
            </a:r>
            <a:endParaRPr lang="en-FI" i="1" dirty="0">
              <a:solidFill>
                <a:srgbClr val="FF0000"/>
              </a:solidFill>
            </a:endParaRPr>
          </a:p>
        </p:txBody>
      </p:sp>
    </p:spTree>
    <p:extLst>
      <p:ext uri="{BB962C8B-B14F-4D97-AF65-F5344CB8AC3E}">
        <p14:creationId xmlns:p14="http://schemas.microsoft.com/office/powerpoint/2010/main" val="129844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37" y="40497"/>
            <a:ext cx="8543925" cy="1325563"/>
          </a:xfrm>
        </p:spPr>
        <p:txBody>
          <a:bodyPr/>
          <a:lstStyle/>
          <a:p>
            <a:r>
              <a:rPr lang="en-US" dirty="0" err="1">
                <a:solidFill>
                  <a:schemeClr val="accent1"/>
                </a:solidFill>
              </a:rPr>
              <a:t>Johtopäätökset</a:t>
            </a:r>
            <a:endParaRPr lang="en-US" dirty="0">
              <a:solidFill>
                <a:schemeClr val="accent1"/>
              </a:solidFill>
            </a:endParaRPr>
          </a:p>
        </p:txBody>
      </p:sp>
      <p:sp>
        <p:nvSpPr>
          <p:cNvPr id="4" name="Date Placeholder 3"/>
          <p:cNvSpPr>
            <a:spLocks noGrp="1"/>
          </p:cNvSpPr>
          <p:nvPr>
            <p:ph type="dt" sz="half" idx="10"/>
          </p:nvPr>
        </p:nvSpPr>
        <p:spPr/>
        <p:txBody>
          <a:bodyPr/>
          <a:lstStyle/>
          <a:p>
            <a:r>
              <a:rPr lang="fi-FI"/>
              <a:t>Paakkari 070219</a:t>
            </a:r>
            <a:endParaRPr lang="en-US"/>
          </a:p>
        </p:txBody>
      </p:sp>
      <p:sp>
        <p:nvSpPr>
          <p:cNvPr id="5" name="Slide Number Placeholder 4"/>
          <p:cNvSpPr>
            <a:spLocks noGrp="1"/>
          </p:cNvSpPr>
          <p:nvPr>
            <p:ph type="sldNum" sz="quarter" idx="12"/>
          </p:nvPr>
        </p:nvSpPr>
        <p:spPr/>
        <p:txBody>
          <a:bodyPr/>
          <a:lstStyle/>
          <a:p>
            <a:fld id="{DC703277-703F-8345-94BE-48F2F9A53202}" type="slidenum">
              <a:rPr lang="uk-UA" smtClean="0"/>
              <a:t>39</a:t>
            </a:fld>
            <a:endParaRPr lang="uk-UA"/>
          </a:p>
        </p:txBody>
      </p:sp>
      <p:sp>
        <p:nvSpPr>
          <p:cNvPr id="6" name="Rectangle 5"/>
          <p:cNvSpPr/>
          <p:nvPr/>
        </p:nvSpPr>
        <p:spPr>
          <a:xfrm>
            <a:off x="756425" y="1123637"/>
            <a:ext cx="8229600" cy="4401205"/>
          </a:xfrm>
          <a:prstGeom prst="rect">
            <a:avLst/>
          </a:prstGeom>
        </p:spPr>
        <p:txBody>
          <a:bodyPr wrap="square">
            <a:spAutoFit/>
          </a:bodyPr>
          <a:lstStyle/>
          <a:p>
            <a:pPr marL="457200" indent="-457200">
              <a:buFont typeface="Arial"/>
              <a:buChar char="•"/>
            </a:pPr>
            <a:r>
              <a:rPr lang="en-US" sz="2800" dirty="0">
                <a:solidFill>
                  <a:srgbClr val="000000"/>
                </a:solidFill>
              </a:rPr>
              <a:t>K- ja D-</a:t>
            </a:r>
            <a:r>
              <a:rPr lang="en-US" sz="2800" dirty="0" err="1">
                <a:solidFill>
                  <a:srgbClr val="000000"/>
                </a:solidFill>
              </a:rPr>
              <a:t>vitamiineilla</a:t>
            </a:r>
            <a:r>
              <a:rPr lang="en-US" sz="2800" dirty="0">
                <a:solidFill>
                  <a:srgbClr val="000000"/>
                </a:solidFill>
              </a:rPr>
              <a:t> on </a:t>
            </a:r>
            <a:r>
              <a:rPr lang="en-US" sz="2800" dirty="0" err="1">
                <a:solidFill>
                  <a:srgbClr val="000000"/>
                </a:solidFill>
              </a:rPr>
              <a:t>toisiaan</a:t>
            </a:r>
            <a:r>
              <a:rPr lang="en-US" sz="2800" dirty="0">
                <a:solidFill>
                  <a:srgbClr val="000000"/>
                </a:solidFill>
              </a:rPr>
              <a:t> </a:t>
            </a:r>
            <a:r>
              <a:rPr lang="en-US" sz="2800" dirty="0" err="1">
                <a:solidFill>
                  <a:srgbClr val="000000"/>
                </a:solidFill>
              </a:rPr>
              <a:t>tukevia</a:t>
            </a:r>
            <a:r>
              <a:rPr lang="en-US" sz="2800" dirty="0">
                <a:solidFill>
                  <a:srgbClr val="000000"/>
                </a:solidFill>
              </a:rPr>
              <a:t> </a:t>
            </a:r>
            <a:r>
              <a:rPr lang="en-US" sz="2800" dirty="0" err="1">
                <a:solidFill>
                  <a:srgbClr val="000000"/>
                </a:solidFill>
              </a:rPr>
              <a:t>luuston</a:t>
            </a:r>
            <a:r>
              <a:rPr lang="en-US" sz="2800" dirty="0">
                <a:solidFill>
                  <a:srgbClr val="000000"/>
                </a:solidFill>
              </a:rPr>
              <a:t> </a:t>
            </a:r>
            <a:r>
              <a:rPr lang="en-US" sz="2800" dirty="0" err="1">
                <a:solidFill>
                  <a:srgbClr val="000000"/>
                </a:solidFill>
              </a:rPr>
              <a:t>ulkoisia</a:t>
            </a:r>
            <a:r>
              <a:rPr lang="en-US" sz="2800" dirty="0">
                <a:solidFill>
                  <a:srgbClr val="000000"/>
                </a:solidFill>
              </a:rPr>
              <a:t> </a:t>
            </a:r>
            <a:r>
              <a:rPr lang="en-US" sz="2800" dirty="0" err="1">
                <a:solidFill>
                  <a:srgbClr val="000000"/>
                </a:solidFill>
              </a:rPr>
              <a:t>vaikutuksia</a:t>
            </a:r>
            <a:endParaRPr lang="en-US" sz="2800" dirty="0">
              <a:solidFill>
                <a:srgbClr val="000000"/>
              </a:solidFill>
            </a:endParaRPr>
          </a:p>
          <a:p>
            <a:pPr marL="457200" indent="-457200">
              <a:buFont typeface="Arial"/>
              <a:buChar char="•"/>
            </a:pPr>
            <a:r>
              <a:rPr lang="en-US" sz="2800" dirty="0" err="1">
                <a:solidFill>
                  <a:srgbClr val="000000"/>
                </a:solidFill>
              </a:rPr>
              <a:t>Kasvikunnan</a:t>
            </a:r>
            <a:r>
              <a:rPr lang="en-US" sz="2800" dirty="0">
                <a:solidFill>
                  <a:srgbClr val="000000"/>
                </a:solidFill>
              </a:rPr>
              <a:t> K1-vitamiini, </a:t>
            </a:r>
            <a:r>
              <a:rPr lang="en-US" sz="2800" dirty="0" err="1">
                <a:solidFill>
                  <a:srgbClr val="000000"/>
                </a:solidFill>
              </a:rPr>
              <a:t>fyllokinoni</a:t>
            </a:r>
            <a:r>
              <a:rPr lang="en-US" sz="2800" dirty="0">
                <a:solidFill>
                  <a:srgbClr val="000000"/>
                </a:solidFill>
              </a:rPr>
              <a:t> on </a:t>
            </a:r>
            <a:r>
              <a:rPr lang="en-US" sz="2800" dirty="0" err="1">
                <a:solidFill>
                  <a:srgbClr val="000000"/>
                </a:solidFill>
              </a:rPr>
              <a:t>luonnollinen</a:t>
            </a:r>
            <a:r>
              <a:rPr lang="en-US" sz="2800" dirty="0">
                <a:solidFill>
                  <a:srgbClr val="000000"/>
                </a:solidFill>
              </a:rPr>
              <a:t> K-</a:t>
            </a:r>
            <a:r>
              <a:rPr lang="en-US" sz="2800" dirty="0" err="1">
                <a:solidFill>
                  <a:srgbClr val="000000"/>
                </a:solidFill>
              </a:rPr>
              <a:t>vitamiini</a:t>
            </a:r>
            <a:r>
              <a:rPr lang="en-US" sz="2800" dirty="0">
                <a:solidFill>
                  <a:srgbClr val="000000"/>
                </a:solidFill>
              </a:rPr>
              <a:t> ja K2-vitamiini (MK4) on </a:t>
            </a:r>
            <a:r>
              <a:rPr lang="en-US" sz="2800" dirty="0" err="1">
                <a:solidFill>
                  <a:srgbClr val="000000"/>
                </a:solidFill>
              </a:rPr>
              <a:t>sen</a:t>
            </a:r>
            <a:r>
              <a:rPr lang="en-US" sz="2800" dirty="0">
                <a:solidFill>
                  <a:srgbClr val="000000"/>
                </a:solidFill>
              </a:rPr>
              <a:t> </a:t>
            </a:r>
            <a:r>
              <a:rPr lang="en-US" sz="2800" dirty="0" err="1">
                <a:solidFill>
                  <a:srgbClr val="000000"/>
                </a:solidFill>
              </a:rPr>
              <a:t>fysiologinen</a:t>
            </a:r>
            <a:r>
              <a:rPr lang="en-US" sz="2800" dirty="0">
                <a:solidFill>
                  <a:srgbClr val="000000"/>
                </a:solidFill>
              </a:rPr>
              <a:t> </a:t>
            </a:r>
            <a:r>
              <a:rPr lang="en-US" sz="2800" dirty="0" err="1">
                <a:solidFill>
                  <a:srgbClr val="000000"/>
                </a:solidFill>
              </a:rPr>
              <a:t>metaboliititti</a:t>
            </a:r>
            <a:endParaRPr lang="en-US" sz="2800" dirty="0">
              <a:solidFill>
                <a:srgbClr val="000000"/>
              </a:solidFill>
            </a:endParaRPr>
          </a:p>
          <a:p>
            <a:pPr marL="457200" indent="-457200">
              <a:buFont typeface="Arial"/>
              <a:buChar char="•"/>
            </a:pPr>
            <a:r>
              <a:rPr lang="en-US" sz="2800" dirty="0">
                <a:solidFill>
                  <a:srgbClr val="000000"/>
                </a:solidFill>
              </a:rPr>
              <a:t>K-</a:t>
            </a:r>
            <a:r>
              <a:rPr lang="en-US" sz="2800" dirty="0" err="1">
                <a:solidFill>
                  <a:srgbClr val="000000"/>
                </a:solidFill>
              </a:rPr>
              <a:t>vitamiinin</a:t>
            </a:r>
            <a:r>
              <a:rPr lang="en-US" sz="2800" dirty="0">
                <a:solidFill>
                  <a:srgbClr val="000000"/>
                </a:solidFill>
              </a:rPr>
              <a:t> </a:t>
            </a:r>
            <a:r>
              <a:rPr lang="en-US" sz="2800" dirty="0" err="1">
                <a:solidFill>
                  <a:srgbClr val="000000"/>
                </a:solidFill>
              </a:rPr>
              <a:t>saannista</a:t>
            </a:r>
            <a:r>
              <a:rPr lang="en-US" sz="2800" dirty="0">
                <a:solidFill>
                  <a:srgbClr val="000000"/>
                </a:solidFill>
              </a:rPr>
              <a:t> tai </a:t>
            </a:r>
            <a:r>
              <a:rPr lang="en-US" sz="2800" dirty="0" err="1">
                <a:solidFill>
                  <a:srgbClr val="000000"/>
                </a:solidFill>
              </a:rPr>
              <a:t>pitoisuuksista</a:t>
            </a:r>
            <a:r>
              <a:rPr lang="en-US" sz="2800" dirty="0">
                <a:solidFill>
                  <a:srgbClr val="000000"/>
                </a:solidFill>
              </a:rPr>
              <a:t> </a:t>
            </a:r>
            <a:r>
              <a:rPr lang="en-US" sz="2800" dirty="0" err="1">
                <a:solidFill>
                  <a:srgbClr val="000000"/>
                </a:solidFill>
              </a:rPr>
              <a:t>ei</a:t>
            </a:r>
            <a:r>
              <a:rPr lang="en-US" sz="2800" dirty="0">
                <a:solidFill>
                  <a:srgbClr val="000000"/>
                </a:solidFill>
              </a:rPr>
              <a:t> ole </a:t>
            </a:r>
            <a:r>
              <a:rPr lang="en-US" sz="2800" dirty="0" err="1">
                <a:solidFill>
                  <a:srgbClr val="000000"/>
                </a:solidFill>
              </a:rPr>
              <a:t>selvää</a:t>
            </a:r>
            <a:r>
              <a:rPr lang="en-US" sz="2800" dirty="0">
                <a:solidFill>
                  <a:srgbClr val="000000"/>
                </a:solidFill>
              </a:rPr>
              <a:t> </a:t>
            </a:r>
            <a:r>
              <a:rPr lang="en-US" sz="2800" dirty="0" err="1">
                <a:solidFill>
                  <a:srgbClr val="000000"/>
                </a:solidFill>
              </a:rPr>
              <a:t>tietoa</a:t>
            </a:r>
            <a:r>
              <a:rPr lang="en-US" sz="2800" dirty="0">
                <a:solidFill>
                  <a:srgbClr val="000000"/>
                </a:solidFill>
              </a:rPr>
              <a:t>. </a:t>
            </a:r>
            <a:r>
              <a:rPr lang="en-US" sz="2800" dirty="0">
                <a:solidFill>
                  <a:srgbClr val="FF0000"/>
                </a:solidFill>
              </a:rPr>
              <a:t>On </a:t>
            </a:r>
            <a:r>
              <a:rPr lang="en-US" sz="2800" dirty="0" err="1">
                <a:solidFill>
                  <a:srgbClr val="FF0000"/>
                </a:solidFill>
              </a:rPr>
              <a:t>syytä</a:t>
            </a:r>
            <a:r>
              <a:rPr lang="en-US" sz="2800" dirty="0">
                <a:solidFill>
                  <a:srgbClr val="FF0000"/>
                </a:solidFill>
              </a:rPr>
              <a:t> </a:t>
            </a:r>
            <a:r>
              <a:rPr lang="en-US" sz="2800" dirty="0" err="1">
                <a:solidFill>
                  <a:srgbClr val="FF0000"/>
                </a:solidFill>
              </a:rPr>
              <a:t>seurata</a:t>
            </a:r>
            <a:r>
              <a:rPr lang="en-US" sz="2800" dirty="0">
                <a:solidFill>
                  <a:srgbClr val="FF0000"/>
                </a:solidFill>
              </a:rPr>
              <a:t> </a:t>
            </a:r>
            <a:r>
              <a:rPr lang="en-US" sz="2800" dirty="0" err="1">
                <a:solidFill>
                  <a:srgbClr val="FF0000"/>
                </a:solidFill>
              </a:rPr>
              <a:t>äidin</a:t>
            </a:r>
            <a:r>
              <a:rPr lang="en-US" sz="2800" dirty="0">
                <a:solidFill>
                  <a:srgbClr val="FF0000"/>
                </a:solidFill>
              </a:rPr>
              <a:t> </a:t>
            </a:r>
            <a:r>
              <a:rPr lang="en-US" sz="2800" dirty="0" err="1">
                <a:solidFill>
                  <a:srgbClr val="FF0000"/>
                </a:solidFill>
              </a:rPr>
              <a:t>neuvoa</a:t>
            </a:r>
            <a:r>
              <a:rPr lang="en-US" sz="2800" dirty="0">
                <a:solidFill>
                  <a:srgbClr val="FF0000"/>
                </a:solidFill>
              </a:rPr>
              <a:t> </a:t>
            </a:r>
            <a:r>
              <a:rPr lang="en-US" sz="2800" dirty="0" err="1">
                <a:solidFill>
                  <a:srgbClr val="FF0000"/>
                </a:solidFill>
              </a:rPr>
              <a:t>syödä</a:t>
            </a:r>
            <a:r>
              <a:rPr lang="en-US" sz="2800" dirty="0">
                <a:solidFill>
                  <a:srgbClr val="FF0000"/>
                </a:solidFill>
              </a:rPr>
              <a:t> </a:t>
            </a:r>
            <a:r>
              <a:rPr lang="en-US" sz="2800" dirty="0" err="1">
                <a:solidFill>
                  <a:srgbClr val="FF0000"/>
                </a:solidFill>
              </a:rPr>
              <a:t>kaikki</a:t>
            </a:r>
            <a:r>
              <a:rPr lang="en-US" sz="2800" dirty="0">
                <a:solidFill>
                  <a:srgbClr val="FF0000"/>
                </a:solidFill>
              </a:rPr>
              <a:t> </a:t>
            </a:r>
            <a:r>
              <a:rPr lang="en-US" sz="2800" dirty="0" err="1">
                <a:solidFill>
                  <a:srgbClr val="FF0000"/>
                </a:solidFill>
              </a:rPr>
              <a:t>lautasella</a:t>
            </a:r>
            <a:r>
              <a:rPr lang="en-US" sz="2800" dirty="0">
                <a:solidFill>
                  <a:srgbClr val="FF0000"/>
                </a:solidFill>
              </a:rPr>
              <a:t> </a:t>
            </a:r>
            <a:r>
              <a:rPr lang="en-US" sz="2800" dirty="0" err="1">
                <a:solidFill>
                  <a:srgbClr val="FF0000"/>
                </a:solidFill>
              </a:rPr>
              <a:t>olevat</a:t>
            </a:r>
            <a:r>
              <a:rPr lang="en-US" sz="2800" dirty="0">
                <a:solidFill>
                  <a:srgbClr val="FF0000"/>
                </a:solidFill>
              </a:rPr>
              <a:t> </a:t>
            </a:r>
            <a:r>
              <a:rPr lang="en-US" sz="2800" dirty="0" err="1">
                <a:solidFill>
                  <a:srgbClr val="FF0000"/>
                </a:solidFill>
              </a:rPr>
              <a:t>vihreät</a:t>
            </a:r>
            <a:r>
              <a:rPr lang="en-US" sz="2800" dirty="0">
                <a:solidFill>
                  <a:srgbClr val="FF0000"/>
                </a:solidFill>
              </a:rPr>
              <a:t> </a:t>
            </a:r>
            <a:r>
              <a:rPr lang="en-US" sz="2800" dirty="0" err="1">
                <a:solidFill>
                  <a:srgbClr val="FF0000"/>
                </a:solidFill>
              </a:rPr>
              <a:t>vihannekset</a:t>
            </a:r>
            <a:r>
              <a:rPr lang="en-US" sz="2800" dirty="0">
                <a:solidFill>
                  <a:srgbClr val="FF0000"/>
                </a:solidFill>
              </a:rPr>
              <a:t>.</a:t>
            </a:r>
          </a:p>
          <a:p>
            <a:pPr marL="457200" indent="-457200">
              <a:buFont typeface="Arial"/>
              <a:buChar char="•"/>
            </a:pPr>
            <a:endParaRPr lang="en-US" sz="2800" dirty="0">
              <a:solidFill>
                <a:srgbClr val="000000"/>
              </a:solidFill>
            </a:endParaRPr>
          </a:p>
          <a:p>
            <a:endParaRPr lang="en-US" sz="2800" dirty="0">
              <a:solidFill>
                <a:srgbClr val="FF0000"/>
              </a:solidFill>
            </a:endParaRPr>
          </a:p>
        </p:txBody>
      </p:sp>
    </p:spTree>
    <p:extLst>
      <p:ext uri="{BB962C8B-B14F-4D97-AF65-F5344CB8AC3E}">
        <p14:creationId xmlns:p14="http://schemas.microsoft.com/office/powerpoint/2010/main" val="2502072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EFD7C-D01B-147E-951C-8C1D407759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3E7FF0-1FE7-6436-80A5-ACAC6F015272}"/>
              </a:ext>
            </a:extLst>
          </p:cNvPr>
          <p:cNvSpPr>
            <a:spLocks noGrp="1"/>
          </p:cNvSpPr>
          <p:nvPr>
            <p:ph type="title"/>
          </p:nvPr>
        </p:nvSpPr>
        <p:spPr>
          <a:xfrm>
            <a:off x="838200" y="274638"/>
            <a:ext cx="8229600" cy="1669547"/>
          </a:xfrm>
          <a:solidFill>
            <a:srgbClr val="FFFF00"/>
          </a:solidFill>
        </p:spPr>
        <p:txBody>
          <a:bodyPr>
            <a:noAutofit/>
          </a:bodyPr>
          <a:lstStyle/>
          <a:p>
            <a:r>
              <a:rPr lang="sv-SE" sz="3600" dirty="0" err="1"/>
              <a:t>Keskimääräinen</a:t>
            </a:r>
            <a:r>
              <a:rPr lang="sv-SE" sz="3600" dirty="0"/>
              <a:t> </a:t>
            </a:r>
            <a:r>
              <a:rPr lang="sv-SE" sz="3600" dirty="0" err="1"/>
              <a:t>luonnollinen</a:t>
            </a:r>
            <a:r>
              <a:rPr lang="sv-SE" sz="3600" dirty="0"/>
              <a:t> </a:t>
            </a:r>
            <a:r>
              <a:rPr lang="sv-SE" sz="3600" dirty="0" err="1"/>
              <a:t>kalsidiolin</a:t>
            </a:r>
            <a:r>
              <a:rPr lang="sv-SE" sz="3600" dirty="0"/>
              <a:t> </a:t>
            </a:r>
            <a:r>
              <a:rPr lang="sv-SE" sz="3600" dirty="0" err="1"/>
              <a:t>pitoisuus</a:t>
            </a:r>
            <a:r>
              <a:rPr lang="sv-SE" sz="3600" dirty="0"/>
              <a:t> </a:t>
            </a:r>
            <a:r>
              <a:rPr lang="sv-SE" sz="3600" dirty="0" err="1"/>
              <a:t>Itä-Afrikassa</a:t>
            </a:r>
            <a:r>
              <a:rPr lang="sv-SE" sz="3600" dirty="0"/>
              <a:t> </a:t>
            </a:r>
            <a:r>
              <a:rPr lang="sv-SE" sz="3600" dirty="0">
                <a:solidFill>
                  <a:srgbClr val="FF0000"/>
                </a:solidFill>
              </a:rPr>
              <a:t>115 </a:t>
            </a:r>
            <a:r>
              <a:rPr lang="sv-SE" sz="3600" dirty="0" err="1">
                <a:solidFill>
                  <a:srgbClr val="FF0000"/>
                </a:solidFill>
              </a:rPr>
              <a:t>nmol</a:t>
            </a:r>
            <a:r>
              <a:rPr lang="sv-SE" sz="3600" dirty="0">
                <a:solidFill>
                  <a:srgbClr val="FF0000"/>
                </a:solidFill>
              </a:rPr>
              <a:t>/l</a:t>
            </a:r>
            <a:br>
              <a:rPr lang="sv-SE" sz="3600" dirty="0">
                <a:solidFill>
                  <a:srgbClr val="FF0000"/>
                </a:solidFill>
              </a:rPr>
            </a:br>
            <a:endParaRPr lang="sv-SE" sz="3600" dirty="0">
              <a:solidFill>
                <a:srgbClr val="FF0000"/>
              </a:solidFill>
            </a:endParaRPr>
          </a:p>
        </p:txBody>
      </p:sp>
      <p:pic>
        <p:nvPicPr>
          <p:cNvPr id="6" name="Picture 5">
            <a:extLst>
              <a:ext uri="{FF2B5EF4-FFF2-40B4-BE49-F238E27FC236}">
                <a16:creationId xmlns:a16="http://schemas.microsoft.com/office/drawing/2014/main" id="{03BB94E1-E18C-DC2E-BE9D-1E36F65B5AE3}"/>
              </a:ext>
            </a:extLst>
          </p:cNvPr>
          <p:cNvPicPr>
            <a:picLocks noChangeAspect="1"/>
          </p:cNvPicPr>
          <p:nvPr/>
        </p:nvPicPr>
        <p:blipFill>
          <a:blip r:embed="rId2"/>
          <a:stretch>
            <a:fillRect/>
          </a:stretch>
        </p:blipFill>
        <p:spPr>
          <a:xfrm>
            <a:off x="2842846" y="1944185"/>
            <a:ext cx="3932115" cy="3966990"/>
          </a:xfrm>
          <a:prstGeom prst="rect">
            <a:avLst/>
          </a:prstGeom>
        </p:spPr>
      </p:pic>
      <p:sp>
        <p:nvSpPr>
          <p:cNvPr id="7" name="Rectangle 6">
            <a:extLst>
              <a:ext uri="{FF2B5EF4-FFF2-40B4-BE49-F238E27FC236}">
                <a16:creationId xmlns:a16="http://schemas.microsoft.com/office/drawing/2014/main" id="{D89D5240-4D53-56E7-084F-EBF26AA16FE2}"/>
              </a:ext>
            </a:extLst>
          </p:cNvPr>
          <p:cNvSpPr/>
          <p:nvPr/>
        </p:nvSpPr>
        <p:spPr>
          <a:xfrm>
            <a:off x="381000" y="6031536"/>
            <a:ext cx="9144000" cy="430887"/>
          </a:xfrm>
          <a:prstGeom prst="rect">
            <a:avLst/>
          </a:prstGeom>
          <a:solidFill>
            <a:schemeClr val="bg1"/>
          </a:solidFill>
        </p:spPr>
        <p:txBody>
          <a:bodyPr wrap="square">
            <a:spAutoFit/>
          </a:bodyPr>
          <a:lstStyle/>
          <a:p>
            <a:r>
              <a:rPr lang="sv-SE" sz="1100"/>
              <a:t>Luxwolda, M. F., Kuipers, R. S., Kema, I. P., Janneke Dijck-Brouwer, D. A., &amp; Muskiet, F. A. J. (2012). Traditionally living populations in East Africa have a mean serum 25-hydroxyvitamin D concentration of 115 nmol/l. </a:t>
            </a:r>
            <a:r>
              <a:rPr lang="sv-SE" sz="1100" i="1"/>
              <a:t>The British Journal of Nutrition</a:t>
            </a:r>
            <a:r>
              <a:rPr lang="sv-SE" sz="1100"/>
              <a:t>, </a:t>
            </a:r>
            <a:r>
              <a:rPr lang="sv-SE" sz="1100" i="1"/>
              <a:t>108</a:t>
            </a:r>
            <a:r>
              <a:rPr lang="sv-SE" sz="1100"/>
              <a:t>(9), 1557–1561. doi:10.1017/S0007114511007161</a:t>
            </a:r>
          </a:p>
        </p:txBody>
      </p:sp>
      <p:sp>
        <p:nvSpPr>
          <p:cNvPr id="3" name="Date Placeholder 2">
            <a:extLst>
              <a:ext uri="{FF2B5EF4-FFF2-40B4-BE49-F238E27FC236}">
                <a16:creationId xmlns:a16="http://schemas.microsoft.com/office/drawing/2014/main" id="{1D06E204-EADD-3733-F864-2E59AB2E3DA6}"/>
              </a:ext>
            </a:extLst>
          </p:cNvPr>
          <p:cNvSpPr>
            <a:spLocks noGrp="1"/>
          </p:cNvSpPr>
          <p:nvPr>
            <p:ph type="dt" sz="half" idx="10"/>
          </p:nvPr>
        </p:nvSpPr>
        <p:spPr/>
        <p:txBody>
          <a:bodyPr/>
          <a:lstStyle/>
          <a:p>
            <a:r>
              <a:rPr lang="fi-FI"/>
              <a:t>Paakkari 2016</a:t>
            </a:r>
            <a:endParaRPr lang="en-US"/>
          </a:p>
        </p:txBody>
      </p:sp>
      <p:sp>
        <p:nvSpPr>
          <p:cNvPr id="4" name="Slide Number Placeholder 3">
            <a:extLst>
              <a:ext uri="{FF2B5EF4-FFF2-40B4-BE49-F238E27FC236}">
                <a16:creationId xmlns:a16="http://schemas.microsoft.com/office/drawing/2014/main" id="{6F714ACF-0433-D0C4-1ACD-490D1C82B872}"/>
              </a:ext>
            </a:extLst>
          </p:cNvPr>
          <p:cNvSpPr>
            <a:spLocks noGrp="1"/>
          </p:cNvSpPr>
          <p:nvPr>
            <p:ph type="sldNum" sz="quarter" idx="12"/>
          </p:nvPr>
        </p:nvSpPr>
        <p:spPr/>
        <p:txBody>
          <a:bodyPr/>
          <a:lstStyle/>
          <a:p>
            <a:fld id="{DC703277-703F-8345-94BE-48F2F9A53202}" type="slidenum">
              <a:rPr lang="en-US"/>
              <a:t>4</a:t>
            </a:fld>
            <a:endParaRPr lang="en-US"/>
          </a:p>
        </p:txBody>
      </p:sp>
    </p:spTree>
    <p:extLst>
      <p:ext uri="{BB962C8B-B14F-4D97-AF65-F5344CB8AC3E}">
        <p14:creationId xmlns:p14="http://schemas.microsoft.com/office/powerpoint/2010/main" val="3792235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20000"/>
              <a:lumOff val="80000"/>
            </a:schemeClr>
          </a:solidFill>
        </p:spPr>
        <p:txBody>
          <a:bodyPr>
            <a:noAutofit/>
          </a:bodyPr>
          <a:lstStyle/>
          <a:p>
            <a:r>
              <a:rPr lang="en-US" sz="3200" dirty="0" err="1"/>
              <a:t>Täydellisen</a:t>
            </a:r>
            <a:r>
              <a:rPr lang="en-US" sz="3200" dirty="0"/>
              <a:t> </a:t>
            </a:r>
            <a:r>
              <a:rPr lang="en-US" sz="3200" dirty="0" err="1"/>
              <a:t>auringonvalon</a:t>
            </a:r>
            <a:r>
              <a:rPr lang="en-US" sz="3200" dirty="0"/>
              <a:t> </a:t>
            </a:r>
            <a:r>
              <a:rPr lang="en-US" sz="3200" dirty="0" err="1"/>
              <a:t>puutteen</a:t>
            </a:r>
            <a:r>
              <a:rPr lang="en-US" sz="3200" dirty="0"/>
              <a:t> </a:t>
            </a:r>
            <a:r>
              <a:rPr lang="en-US" sz="3200" dirty="0" err="1"/>
              <a:t>vaikutus</a:t>
            </a:r>
            <a:r>
              <a:rPr lang="en-US" sz="3200" dirty="0"/>
              <a:t> </a:t>
            </a:r>
            <a:r>
              <a:rPr lang="en-US" sz="3200" dirty="0" err="1"/>
              <a:t>kalsidiolin</a:t>
            </a:r>
            <a:r>
              <a:rPr lang="en-US" sz="3200" dirty="0"/>
              <a:t> </a:t>
            </a:r>
            <a:r>
              <a:rPr lang="en-US" sz="3200" dirty="0" err="1"/>
              <a:t>pitoisuuteen</a:t>
            </a:r>
            <a:r>
              <a:rPr lang="en-US" sz="3200" dirty="0"/>
              <a:t> </a:t>
            </a:r>
            <a:r>
              <a:rPr lang="en-US" sz="3200" dirty="0" err="1"/>
              <a:t>sukellusveneessä</a:t>
            </a:r>
            <a:endParaRPr lang="en-US" sz="3200" dirty="0"/>
          </a:p>
        </p:txBody>
      </p:sp>
      <p:graphicFrame>
        <p:nvGraphicFramePr>
          <p:cNvPr id="4" name="Chart 3"/>
          <p:cNvGraphicFramePr/>
          <p:nvPr/>
        </p:nvGraphicFramePr>
        <p:xfrm>
          <a:off x="1378887" y="1417639"/>
          <a:ext cx="6781103" cy="446322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602660" y="5885847"/>
            <a:ext cx="1912190" cy="369332"/>
          </a:xfrm>
          <a:prstGeom prst="rect">
            <a:avLst/>
          </a:prstGeom>
          <a:solidFill>
            <a:schemeClr val="tx2">
              <a:lumMod val="20000"/>
              <a:lumOff val="80000"/>
            </a:schemeClr>
          </a:solidFill>
          <a:ln>
            <a:solidFill>
              <a:schemeClr val="tx1"/>
            </a:solidFill>
          </a:ln>
        </p:spPr>
        <p:txBody>
          <a:bodyPr wrap="square" rtlCol="0">
            <a:spAutoFit/>
          </a:bodyPr>
          <a:lstStyle/>
          <a:p>
            <a:pPr algn="ctr"/>
            <a:r>
              <a:rPr lang="en-US" dirty="0"/>
              <a:t>7</a:t>
            </a:r>
          </a:p>
        </p:txBody>
      </p:sp>
      <p:sp>
        <p:nvSpPr>
          <p:cNvPr id="6" name="TextBox 5"/>
          <p:cNvSpPr txBox="1"/>
          <p:nvPr/>
        </p:nvSpPr>
        <p:spPr>
          <a:xfrm>
            <a:off x="5063440" y="5885847"/>
            <a:ext cx="1870760" cy="369332"/>
          </a:xfrm>
          <a:prstGeom prst="rect">
            <a:avLst/>
          </a:prstGeom>
          <a:solidFill>
            <a:schemeClr val="tx2">
              <a:lumMod val="20000"/>
              <a:lumOff val="80000"/>
            </a:schemeClr>
          </a:solidFill>
          <a:ln>
            <a:solidFill>
              <a:schemeClr val="tx1"/>
            </a:solidFill>
          </a:ln>
          <a:effectLst/>
        </p:spPr>
        <p:txBody>
          <a:bodyPr wrap="square" rtlCol="0">
            <a:spAutoFit/>
          </a:bodyPr>
          <a:lstStyle/>
          <a:p>
            <a:pPr algn="ctr"/>
            <a:r>
              <a:rPr lang="en-US" dirty="0"/>
              <a:t>3</a:t>
            </a:r>
          </a:p>
        </p:txBody>
      </p:sp>
      <p:sp>
        <p:nvSpPr>
          <p:cNvPr id="7" name="TextBox 6"/>
          <p:cNvSpPr txBox="1"/>
          <p:nvPr/>
        </p:nvSpPr>
        <p:spPr>
          <a:xfrm>
            <a:off x="4545824" y="5879487"/>
            <a:ext cx="483376" cy="369332"/>
          </a:xfrm>
          <a:prstGeom prst="rect">
            <a:avLst/>
          </a:prstGeom>
          <a:solidFill>
            <a:srgbClr val="FFFF00"/>
          </a:solidFill>
          <a:ln>
            <a:solidFill>
              <a:schemeClr val="tx1"/>
            </a:solidFill>
          </a:ln>
          <a:effectLst/>
        </p:spPr>
        <p:txBody>
          <a:bodyPr wrap="square" rtlCol="0">
            <a:spAutoFit/>
          </a:bodyPr>
          <a:lstStyle/>
          <a:p>
            <a:pPr algn="ctr"/>
            <a:r>
              <a:rPr lang="en-US" dirty="0"/>
              <a:t>1 </a:t>
            </a:r>
          </a:p>
        </p:txBody>
      </p:sp>
      <p:sp>
        <p:nvSpPr>
          <p:cNvPr id="8" name="TextBox 7"/>
          <p:cNvSpPr txBox="1"/>
          <p:nvPr/>
        </p:nvSpPr>
        <p:spPr>
          <a:xfrm>
            <a:off x="6946900" y="5860448"/>
            <a:ext cx="1574800" cy="461665"/>
          </a:xfrm>
          <a:prstGeom prst="rect">
            <a:avLst/>
          </a:prstGeom>
          <a:noFill/>
        </p:spPr>
        <p:txBody>
          <a:bodyPr wrap="square" rtlCol="0">
            <a:spAutoFit/>
          </a:bodyPr>
          <a:lstStyle/>
          <a:p>
            <a:r>
              <a:rPr lang="en-US" sz="2400" dirty="0" err="1"/>
              <a:t>Viikkoja</a:t>
            </a:r>
            <a:endParaRPr lang="en-US" sz="2400" dirty="0"/>
          </a:p>
        </p:txBody>
      </p:sp>
      <p:sp>
        <p:nvSpPr>
          <p:cNvPr id="9" name="TextBox 8"/>
          <p:cNvSpPr txBox="1"/>
          <p:nvPr/>
        </p:nvSpPr>
        <p:spPr>
          <a:xfrm>
            <a:off x="7662333" y="3200400"/>
            <a:ext cx="1854200" cy="400110"/>
          </a:xfrm>
          <a:prstGeom prst="rect">
            <a:avLst/>
          </a:prstGeom>
          <a:solidFill>
            <a:schemeClr val="bg1"/>
          </a:solidFill>
        </p:spPr>
        <p:txBody>
          <a:bodyPr wrap="square" rtlCol="0">
            <a:spAutoFit/>
          </a:bodyPr>
          <a:lstStyle/>
          <a:p>
            <a:r>
              <a:rPr lang="en-US" sz="2000" b="1" dirty="0"/>
              <a:t>D</a:t>
            </a:r>
            <a:r>
              <a:rPr lang="en-US" sz="2000" b="1" baseline="-25000" dirty="0"/>
              <a:t>3</a:t>
            </a:r>
            <a:r>
              <a:rPr lang="en-US" sz="2000" baseline="-25000" dirty="0"/>
              <a:t> </a:t>
            </a:r>
            <a:r>
              <a:rPr lang="en-US" sz="2000" dirty="0"/>
              <a:t>10 μg/</a:t>
            </a:r>
            <a:r>
              <a:rPr lang="en-US" sz="2000" dirty="0" err="1"/>
              <a:t>vrk</a:t>
            </a:r>
            <a:endParaRPr lang="en-US" sz="2000" dirty="0"/>
          </a:p>
        </p:txBody>
      </p:sp>
      <p:sp>
        <p:nvSpPr>
          <p:cNvPr id="10" name="TextBox 9"/>
          <p:cNvSpPr txBox="1"/>
          <p:nvPr/>
        </p:nvSpPr>
        <p:spPr>
          <a:xfrm>
            <a:off x="7666566" y="3657600"/>
            <a:ext cx="1473200" cy="400110"/>
          </a:xfrm>
          <a:prstGeom prst="rect">
            <a:avLst/>
          </a:prstGeom>
          <a:solidFill>
            <a:schemeClr val="bg1"/>
          </a:solidFill>
        </p:spPr>
        <p:txBody>
          <a:bodyPr wrap="square" rtlCol="0">
            <a:spAutoFit/>
          </a:bodyPr>
          <a:lstStyle/>
          <a:p>
            <a:r>
              <a:rPr lang="en-US" sz="2000" b="1" dirty="0"/>
              <a:t>B</a:t>
            </a:r>
            <a:r>
              <a:rPr lang="en-US" sz="2000" b="1" baseline="-25000" dirty="0"/>
              <a:t>6</a:t>
            </a:r>
            <a:endParaRPr lang="en-US" sz="2000" dirty="0"/>
          </a:p>
        </p:txBody>
      </p:sp>
      <p:sp>
        <p:nvSpPr>
          <p:cNvPr id="11" name="Date Placeholder 10"/>
          <p:cNvSpPr>
            <a:spLocks noGrp="1"/>
          </p:cNvSpPr>
          <p:nvPr>
            <p:ph type="dt" sz="half" idx="10"/>
          </p:nvPr>
        </p:nvSpPr>
        <p:spPr/>
        <p:txBody>
          <a:bodyPr/>
          <a:lstStyle/>
          <a:p>
            <a:r>
              <a:rPr lang="fi-FI"/>
              <a:t>Paakkari 2011</a:t>
            </a:r>
            <a:endParaRPr lang="en-US"/>
          </a:p>
        </p:txBody>
      </p:sp>
      <p:sp>
        <p:nvSpPr>
          <p:cNvPr id="12" name="Slide Number Placeholder 11"/>
          <p:cNvSpPr>
            <a:spLocks noGrp="1"/>
          </p:cNvSpPr>
          <p:nvPr>
            <p:ph type="sldNum" sz="quarter" idx="12"/>
          </p:nvPr>
        </p:nvSpPr>
        <p:spPr/>
        <p:txBody>
          <a:bodyPr/>
          <a:lstStyle/>
          <a:p>
            <a:fld id="{81CED912-FC0F-A04A-8963-1F773CD1DF3C}" type="slidenum">
              <a:rPr lang="en-US" smtClean="0"/>
              <a:pPr/>
              <a:t>40</a:t>
            </a:fld>
            <a:endParaRPr lang="en-US"/>
          </a:p>
        </p:txBody>
      </p:sp>
    </p:spTree>
    <p:extLst>
      <p:ext uri="{BB962C8B-B14F-4D97-AF65-F5344CB8AC3E}">
        <p14:creationId xmlns:p14="http://schemas.microsoft.com/office/powerpoint/2010/main" val="23826039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i-FI"/>
          </a:p>
        </p:txBody>
      </p:sp>
      <p:sp>
        <p:nvSpPr>
          <p:cNvPr id="4" name="Date Placeholder 3"/>
          <p:cNvSpPr>
            <a:spLocks noGrp="1"/>
          </p:cNvSpPr>
          <p:nvPr>
            <p:ph type="dt" sz="half" idx="10"/>
          </p:nvPr>
        </p:nvSpPr>
        <p:spPr/>
        <p:txBody>
          <a:bodyPr/>
          <a:lstStyle/>
          <a:p>
            <a:r>
              <a:rPr lang="fi-FI"/>
              <a:t>Paakkari 2011</a:t>
            </a:r>
            <a:endParaRPr lang="en-US"/>
          </a:p>
        </p:txBody>
      </p:sp>
      <p:sp>
        <p:nvSpPr>
          <p:cNvPr id="5" name="Slide Number Placeholder 4"/>
          <p:cNvSpPr>
            <a:spLocks noGrp="1"/>
          </p:cNvSpPr>
          <p:nvPr>
            <p:ph type="sldNum" sz="quarter" idx="12"/>
          </p:nvPr>
        </p:nvSpPr>
        <p:spPr/>
        <p:txBody>
          <a:bodyPr/>
          <a:lstStyle/>
          <a:p>
            <a:fld id="{81CED912-FC0F-A04A-8963-1F773CD1DF3C}" type="slidenum">
              <a:rPr lang="en-US" smtClean="0"/>
              <a:pPr/>
              <a:t>41</a:t>
            </a:fld>
            <a:endParaRPr lang="en-US"/>
          </a:p>
        </p:txBody>
      </p:sp>
      <p:pic>
        <p:nvPicPr>
          <p:cNvPr id="7" name="Picture 6"/>
          <p:cNvPicPr>
            <a:picLocks noChangeAspect="1"/>
          </p:cNvPicPr>
          <p:nvPr/>
        </p:nvPicPr>
        <p:blipFill>
          <a:blip r:embed="rId2"/>
          <a:stretch>
            <a:fillRect/>
          </a:stretch>
        </p:blipFill>
        <p:spPr>
          <a:xfrm>
            <a:off x="1161192" y="76201"/>
            <a:ext cx="7740846" cy="6721475"/>
          </a:xfrm>
          <a:prstGeom prst="rect">
            <a:avLst/>
          </a:prstGeom>
        </p:spPr>
      </p:pic>
    </p:spTree>
    <p:extLst>
      <p:ext uri="{BB962C8B-B14F-4D97-AF65-F5344CB8AC3E}">
        <p14:creationId xmlns:p14="http://schemas.microsoft.com/office/powerpoint/2010/main" val="399789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26ADE-FC56-6E4C-B3E1-638D3D6FE3D5}"/>
              </a:ext>
            </a:extLst>
          </p:cNvPr>
          <p:cNvSpPr>
            <a:spLocks noGrp="1"/>
          </p:cNvSpPr>
          <p:nvPr>
            <p:ph type="title"/>
          </p:nvPr>
        </p:nvSpPr>
        <p:spPr>
          <a:xfrm>
            <a:off x="748771" y="1564640"/>
            <a:ext cx="8543925" cy="3402567"/>
          </a:xfrm>
          <a:solidFill>
            <a:srgbClr val="FFFF00"/>
          </a:solidFill>
        </p:spPr>
        <p:txBody>
          <a:bodyPr>
            <a:normAutofit/>
          </a:bodyPr>
          <a:lstStyle/>
          <a:p>
            <a:r>
              <a:rPr lang="en-FI" sz="3600" i="1" dirty="0">
                <a:solidFill>
                  <a:schemeClr val="accent1"/>
                </a:solidFill>
              </a:rPr>
              <a:t>Ekologinen näkemys</a:t>
            </a:r>
            <a:br>
              <a:rPr lang="en-FI" sz="3600" i="1" dirty="0">
                <a:solidFill>
                  <a:schemeClr val="accent1"/>
                </a:solidFill>
              </a:rPr>
            </a:br>
            <a:br>
              <a:rPr lang="en-FI" dirty="0"/>
            </a:br>
            <a:r>
              <a:rPr lang="en-FI" dirty="0"/>
              <a:t>D-vitamiini:</a:t>
            </a:r>
            <a:br>
              <a:rPr lang="en-FI" dirty="0"/>
            </a:br>
            <a:r>
              <a:rPr lang="en-FI" dirty="0"/>
              <a:t>etelän hormoni, pohjoisen vitamiini</a:t>
            </a:r>
            <a:br>
              <a:rPr lang="en-FI" dirty="0"/>
            </a:br>
            <a:endParaRPr lang="en-FI" dirty="0"/>
          </a:p>
        </p:txBody>
      </p:sp>
    </p:spTree>
    <p:extLst>
      <p:ext uri="{BB962C8B-B14F-4D97-AF65-F5344CB8AC3E}">
        <p14:creationId xmlns:p14="http://schemas.microsoft.com/office/powerpoint/2010/main" val="24021703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err="1"/>
              <a:t>Tammikuinen</a:t>
            </a:r>
            <a:r>
              <a:rPr lang="en-US" sz="3200" dirty="0"/>
              <a:t> </a:t>
            </a:r>
            <a:r>
              <a:rPr lang="en-US" sz="3200" dirty="0" err="1"/>
              <a:t>aamu</a:t>
            </a:r>
            <a:r>
              <a:rPr lang="en-US" sz="3200" dirty="0"/>
              <a:t>   (</a:t>
            </a:r>
            <a:r>
              <a:rPr lang="en-US" sz="3200" dirty="0" err="1"/>
              <a:t>klo</a:t>
            </a:r>
            <a:r>
              <a:rPr lang="en-US" sz="3200" dirty="0"/>
              <a:t> 09)</a:t>
            </a:r>
            <a:br>
              <a:rPr lang="en-US" sz="3200" dirty="0"/>
            </a:br>
            <a:r>
              <a:rPr lang="en-US" sz="3200" dirty="0"/>
              <a:t> </a:t>
            </a:r>
            <a:r>
              <a:rPr lang="en-US" sz="3200" dirty="0" err="1"/>
              <a:t>Anttolan</a:t>
            </a:r>
            <a:r>
              <a:rPr lang="en-US" sz="3200" dirty="0"/>
              <a:t> </a:t>
            </a:r>
            <a:r>
              <a:rPr lang="en-US" sz="3200" dirty="0" err="1"/>
              <a:t>Hämytsaaressa</a:t>
            </a:r>
            <a:endParaRPr lang="en-US" sz="3200" dirty="0"/>
          </a:p>
        </p:txBody>
      </p:sp>
      <p:pic>
        <p:nvPicPr>
          <p:cNvPr id="6" name="Content Placeholder 5"/>
          <p:cNvPicPr>
            <a:picLocks noGrp="1" noChangeAspect="1"/>
          </p:cNvPicPr>
          <p:nvPr>
            <p:ph idx="1"/>
          </p:nvPr>
        </p:nvPicPr>
        <p:blipFill>
          <a:blip r:embed="rId2"/>
          <a:srcRect t="13538" b="13538"/>
          <a:stretch>
            <a:fillRect/>
          </a:stretch>
        </p:blipFill>
        <p:spPr/>
      </p:pic>
      <p:sp>
        <p:nvSpPr>
          <p:cNvPr id="4" name="Date Placeholder 3"/>
          <p:cNvSpPr>
            <a:spLocks noGrp="1"/>
          </p:cNvSpPr>
          <p:nvPr>
            <p:ph type="dt" sz="half" idx="10"/>
          </p:nvPr>
        </p:nvSpPr>
        <p:spPr/>
        <p:txBody>
          <a:bodyPr/>
          <a:lstStyle/>
          <a:p>
            <a:r>
              <a:rPr lang="fi-FI"/>
              <a:t>Paakkari 2016</a:t>
            </a:r>
            <a:endParaRPr lang="en-US"/>
          </a:p>
        </p:txBody>
      </p:sp>
      <p:sp>
        <p:nvSpPr>
          <p:cNvPr id="5" name="Slide Number Placeholder 4"/>
          <p:cNvSpPr>
            <a:spLocks noGrp="1"/>
          </p:cNvSpPr>
          <p:nvPr>
            <p:ph type="sldNum" sz="quarter" idx="12"/>
          </p:nvPr>
        </p:nvSpPr>
        <p:spPr/>
        <p:txBody>
          <a:bodyPr/>
          <a:lstStyle/>
          <a:p>
            <a:fld id="{DC703277-703F-8345-94BE-48F2F9A53202}" type="slidenum">
              <a:rPr lang="en-US"/>
              <a:t>43</a:t>
            </a:fld>
            <a:endParaRPr lang="en-US"/>
          </a:p>
        </p:txBody>
      </p:sp>
      <p:pic>
        <p:nvPicPr>
          <p:cNvPr id="3" name="Picture 2"/>
          <p:cNvPicPr>
            <a:picLocks noChangeAspect="1"/>
          </p:cNvPicPr>
          <p:nvPr/>
        </p:nvPicPr>
        <p:blipFill>
          <a:blip r:embed="rId3"/>
          <a:stretch>
            <a:fillRect/>
          </a:stretch>
        </p:blipFill>
        <p:spPr>
          <a:xfrm>
            <a:off x="6642102" y="5592763"/>
            <a:ext cx="2425700" cy="533400"/>
          </a:xfrm>
          <a:prstGeom prst="rect">
            <a:avLst/>
          </a:prstGeom>
        </p:spPr>
      </p:pic>
    </p:spTree>
    <p:extLst>
      <p:ext uri="{BB962C8B-B14F-4D97-AF65-F5344CB8AC3E}">
        <p14:creationId xmlns:p14="http://schemas.microsoft.com/office/powerpoint/2010/main" val="11867397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8229600" cy="1143000"/>
          </a:xfrm>
        </p:spPr>
        <p:txBody>
          <a:bodyPr>
            <a:normAutofit/>
          </a:bodyPr>
          <a:lstStyle/>
          <a:p>
            <a:r>
              <a:rPr lang="en-US" sz="3200" dirty="0" err="1"/>
              <a:t>Tammikuinen</a:t>
            </a:r>
            <a:r>
              <a:rPr lang="en-US" sz="3200" dirty="0"/>
              <a:t> </a:t>
            </a:r>
            <a:r>
              <a:rPr lang="en-US" sz="3200" dirty="0" err="1"/>
              <a:t>puolipäivä</a:t>
            </a:r>
            <a:r>
              <a:rPr lang="en-US" sz="3200" dirty="0"/>
              <a:t>                                 </a:t>
            </a:r>
            <a:r>
              <a:rPr lang="en-US" sz="3200" dirty="0" err="1"/>
              <a:t>Saimaalla</a:t>
            </a:r>
            <a:r>
              <a:rPr lang="en-US" sz="3200" dirty="0"/>
              <a:t> </a:t>
            </a:r>
            <a:r>
              <a:rPr lang="en-US" sz="3200" dirty="0" err="1"/>
              <a:t>Mikkelin</a:t>
            </a:r>
            <a:r>
              <a:rPr lang="en-US" sz="3200" dirty="0"/>
              <a:t> </a:t>
            </a:r>
            <a:r>
              <a:rPr lang="en-US" sz="3200" dirty="0" err="1"/>
              <a:t>Hämytsaaressa</a:t>
            </a:r>
            <a:endParaRPr lang="en-US" sz="3200" dirty="0"/>
          </a:p>
        </p:txBody>
      </p:sp>
      <p:pic>
        <p:nvPicPr>
          <p:cNvPr id="6" name="Content Placeholder 5"/>
          <p:cNvPicPr>
            <a:picLocks noGrp="1" noChangeAspect="1"/>
          </p:cNvPicPr>
          <p:nvPr>
            <p:ph idx="1"/>
          </p:nvPr>
        </p:nvPicPr>
        <p:blipFill>
          <a:blip r:embed="rId2"/>
          <a:srcRect t="14611" b="14611"/>
          <a:stretch>
            <a:fillRect/>
          </a:stretch>
        </p:blipFill>
        <p:spPr/>
      </p:pic>
      <p:sp>
        <p:nvSpPr>
          <p:cNvPr id="4" name="Date Placeholder 3"/>
          <p:cNvSpPr>
            <a:spLocks noGrp="1"/>
          </p:cNvSpPr>
          <p:nvPr>
            <p:ph type="dt" sz="half" idx="10"/>
          </p:nvPr>
        </p:nvSpPr>
        <p:spPr/>
        <p:txBody>
          <a:bodyPr/>
          <a:lstStyle/>
          <a:p>
            <a:r>
              <a:rPr lang="fi-FI"/>
              <a:t>Paakkari 2016</a:t>
            </a:r>
            <a:endParaRPr lang="en-US"/>
          </a:p>
        </p:txBody>
      </p:sp>
      <p:sp>
        <p:nvSpPr>
          <p:cNvPr id="5" name="Slide Number Placeholder 4"/>
          <p:cNvSpPr>
            <a:spLocks noGrp="1"/>
          </p:cNvSpPr>
          <p:nvPr>
            <p:ph type="sldNum" sz="quarter" idx="12"/>
          </p:nvPr>
        </p:nvSpPr>
        <p:spPr/>
        <p:txBody>
          <a:bodyPr/>
          <a:lstStyle/>
          <a:p>
            <a:fld id="{DC703277-703F-8345-94BE-48F2F9A53202}" type="slidenum">
              <a:rPr lang="en-US"/>
              <a:t>44</a:t>
            </a:fld>
            <a:endParaRPr lang="en-US"/>
          </a:p>
        </p:txBody>
      </p:sp>
      <p:pic>
        <p:nvPicPr>
          <p:cNvPr id="7" name="Picture 6"/>
          <p:cNvPicPr>
            <a:picLocks noChangeAspect="1"/>
          </p:cNvPicPr>
          <p:nvPr/>
        </p:nvPicPr>
        <p:blipFill>
          <a:blip r:embed="rId3"/>
          <a:stretch>
            <a:fillRect/>
          </a:stretch>
        </p:blipFill>
        <p:spPr>
          <a:xfrm>
            <a:off x="6540500" y="5511802"/>
            <a:ext cx="2438400" cy="520700"/>
          </a:xfrm>
          <a:prstGeom prst="rect">
            <a:avLst/>
          </a:prstGeom>
        </p:spPr>
      </p:pic>
      <p:sp>
        <p:nvSpPr>
          <p:cNvPr id="8" name="TextBox 7">
            <a:extLst>
              <a:ext uri="{FF2B5EF4-FFF2-40B4-BE49-F238E27FC236}">
                <a16:creationId xmlns:a16="http://schemas.microsoft.com/office/drawing/2014/main" id="{E747C38C-6A99-D193-ADFE-EED50C338D92}"/>
              </a:ext>
            </a:extLst>
          </p:cNvPr>
          <p:cNvSpPr txBox="1"/>
          <p:nvPr/>
        </p:nvSpPr>
        <p:spPr>
          <a:xfrm>
            <a:off x="4953000" y="274638"/>
            <a:ext cx="4953000" cy="584775"/>
          </a:xfrm>
          <a:prstGeom prst="rect">
            <a:avLst/>
          </a:prstGeom>
          <a:noFill/>
        </p:spPr>
        <p:txBody>
          <a:bodyPr wrap="square">
            <a:spAutoFit/>
          </a:bodyPr>
          <a:lstStyle/>
          <a:p>
            <a:r>
              <a:rPr lang="en-US" sz="3200" dirty="0">
                <a:latin typeface="+mj-lt"/>
              </a:rPr>
              <a:t>(</a:t>
            </a:r>
            <a:r>
              <a:rPr lang="en-US" sz="3200" dirty="0" err="1">
                <a:latin typeface="+mj-lt"/>
              </a:rPr>
              <a:t>klo</a:t>
            </a:r>
            <a:r>
              <a:rPr lang="en-US" sz="3200" dirty="0">
                <a:latin typeface="+mj-lt"/>
              </a:rPr>
              <a:t> 11) </a:t>
            </a:r>
            <a:endParaRPr lang="en-FI" sz="3200" dirty="0">
              <a:latin typeface="+mj-lt"/>
            </a:endParaRPr>
          </a:p>
        </p:txBody>
      </p:sp>
    </p:spTree>
    <p:extLst>
      <p:ext uri="{BB962C8B-B14F-4D97-AF65-F5344CB8AC3E}">
        <p14:creationId xmlns:p14="http://schemas.microsoft.com/office/powerpoint/2010/main" val="2844506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DF72E6-5CA2-A0B1-024C-07D5F411168E}"/>
              </a:ext>
            </a:extLst>
          </p:cNvPr>
          <p:cNvSpPr>
            <a:spLocks noGrp="1"/>
          </p:cNvSpPr>
          <p:nvPr>
            <p:ph idx="1"/>
          </p:nvPr>
        </p:nvSpPr>
        <p:spPr>
          <a:xfrm>
            <a:off x="681038" y="1825625"/>
            <a:ext cx="3546057" cy="4351338"/>
          </a:xfrm>
        </p:spPr>
        <p:txBody>
          <a:bodyPr/>
          <a:lstStyle/>
          <a:p>
            <a:r>
              <a:rPr lang="en-FI" dirty="0"/>
              <a:t>Varjosi on monta kertaa mittasi</a:t>
            </a:r>
          </a:p>
        </p:txBody>
      </p:sp>
      <p:pic>
        <p:nvPicPr>
          <p:cNvPr id="4" name="Picture 3">
            <a:extLst>
              <a:ext uri="{FF2B5EF4-FFF2-40B4-BE49-F238E27FC236}">
                <a16:creationId xmlns:a16="http://schemas.microsoft.com/office/drawing/2014/main" id="{4A2BF583-7B07-0997-75AC-76BC6F3A9FC1}"/>
              </a:ext>
            </a:extLst>
          </p:cNvPr>
          <p:cNvPicPr>
            <a:picLocks noChangeAspect="1"/>
          </p:cNvPicPr>
          <p:nvPr/>
        </p:nvPicPr>
        <p:blipFill>
          <a:blip r:embed="rId2"/>
          <a:stretch>
            <a:fillRect/>
          </a:stretch>
        </p:blipFill>
        <p:spPr>
          <a:xfrm>
            <a:off x="4362450" y="0"/>
            <a:ext cx="5143500" cy="6858000"/>
          </a:xfrm>
          <a:prstGeom prst="rect">
            <a:avLst/>
          </a:prstGeom>
        </p:spPr>
      </p:pic>
    </p:spTree>
    <p:extLst>
      <p:ext uri="{BB962C8B-B14F-4D97-AF65-F5344CB8AC3E}">
        <p14:creationId xmlns:p14="http://schemas.microsoft.com/office/powerpoint/2010/main" val="734010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fi-FI"/>
              <a:t>Paakkari 2016</a:t>
            </a:r>
            <a:endParaRPr lang="en-US"/>
          </a:p>
        </p:txBody>
      </p:sp>
      <p:sp>
        <p:nvSpPr>
          <p:cNvPr id="5" name="Slide Number Placeholder 4"/>
          <p:cNvSpPr>
            <a:spLocks noGrp="1"/>
          </p:cNvSpPr>
          <p:nvPr>
            <p:ph type="sldNum" sz="quarter" idx="12"/>
          </p:nvPr>
        </p:nvSpPr>
        <p:spPr/>
        <p:txBody>
          <a:bodyPr/>
          <a:lstStyle/>
          <a:p>
            <a:fld id="{DC703277-703F-8345-94BE-48F2F9A53202}" type="slidenum">
              <a:rPr lang="en-US"/>
              <a:t>46</a:t>
            </a:fld>
            <a:endParaRPr lang="en-US"/>
          </a:p>
        </p:txBody>
      </p:sp>
      <p:sp>
        <p:nvSpPr>
          <p:cNvPr id="2" name="TextBox 1"/>
          <p:cNvSpPr txBox="1"/>
          <p:nvPr/>
        </p:nvSpPr>
        <p:spPr>
          <a:xfrm>
            <a:off x="400050" y="2238645"/>
            <a:ext cx="3572933" cy="4708981"/>
          </a:xfrm>
          <a:prstGeom prst="rect">
            <a:avLst/>
          </a:prstGeom>
          <a:noFill/>
        </p:spPr>
        <p:txBody>
          <a:bodyPr wrap="square" rtlCol="0">
            <a:spAutoFit/>
          </a:bodyPr>
          <a:lstStyle/>
          <a:p>
            <a:r>
              <a:rPr lang="en-US" sz="2400" dirty="0" err="1"/>
              <a:t>Iho</a:t>
            </a:r>
            <a:r>
              <a:rPr lang="en-US" sz="2400" dirty="0"/>
              <a:t> </a:t>
            </a:r>
            <a:r>
              <a:rPr lang="en-US" sz="2400" dirty="0" err="1"/>
              <a:t>ei</a:t>
            </a:r>
            <a:r>
              <a:rPr lang="en-US" sz="2400" dirty="0"/>
              <a:t> </a:t>
            </a:r>
            <a:r>
              <a:rPr lang="en-US" sz="2400" dirty="0" err="1"/>
              <a:t>tuota</a:t>
            </a:r>
            <a:r>
              <a:rPr lang="en-US" sz="2400" dirty="0"/>
              <a:t> D-</a:t>
            </a:r>
            <a:r>
              <a:rPr lang="en-US" sz="2400" dirty="0" err="1"/>
              <a:t>vitamiinia</a:t>
            </a:r>
            <a:r>
              <a:rPr lang="en-US" sz="2400" dirty="0"/>
              <a:t> </a:t>
            </a:r>
            <a:r>
              <a:rPr lang="en-US" sz="2400" dirty="0" err="1"/>
              <a:t>kun</a:t>
            </a:r>
            <a:r>
              <a:rPr lang="en-US" sz="2400" dirty="0"/>
              <a:t> </a:t>
            </a:r>
            <a:r>
              <a:rPr lang="en-US" sz="2400" dirty="0" err="1"/>
              <a:t>varjosi</a:t>
            </a:r>
            <a:r>
              <a:rPr lang="en-US" sz="2400" dirty="0"/>
              <a:t> on </a:t>
            </a:r>
            <a:r>
              <a:rPr lang="en-US" sz="2400" dirty="0" err="1"/>
              <a:t>sinua</a:t>
            </a:r>
            <a:r>
              <a:rPr lang="en-US" sz="2400" dirty="0"/>
              <a:t> </a:t>
            </a:r>
            <a:r>
              <a:rPr lang="en-US" sz="2400" dirty="0" err="1"/>
              <a:t>pidempi</a:t>
            </a:r>
            <a:r>
              <a:rPr lang="en-US" sz="2400" dirty="0"/>
              <a:t> </a:t>
            </a:r>
            <a:r>
              <a:rPr lang="en-US" sz="2400" dirty="0" err="1"/>
              <a:t>eli</a:t>
            </a:r>
            <a:r>
              <a:rPr lang="en-US" sz="2400" dirty="0"/>
              <a:t> </a:t>
            </a:r>
            <a:r>
              <a:rPr lang="en-US" sz="2400" dirty="0" err="1"/>
              <a:t>aurinko</a:t>
            </a:r>
            <a:r>
              <a:rPr lang="en-US" sz="2400" dirty="0"/>
              <a:t> </a:t>
            </a:r>
            <a:r>
              <a:rPr lang="en-US" sz="2400" dirty="0" err="1"/>
              <a:t>paistaa</a:t>
            </a:r>
            <a:r>
              <a:rPr lang="en-US" sz="2400" dirty="0"/>
              <a:t> alle 45 </a:t>
            </a:r>
            <a:r>
              <a:rPr lang="en-US" sz="2400" dirty="0" err="1"/>
              <a:t>asteen</a:t>
            </a:r>
            <a:r>
              <a:rPr lang="en-US" sz="2400" dirty="0"/>
              <a:t> </a:t>
            </a:r>
            <a:r>
              <a:rPr lang="en-US" sz="2400" dirty="0" err="1"/>
              <a:t>kulmassa</a:t>
            </a:r>
            <a:r>
              <a:rPr lang="en-US" sz="2400" dirty="0"/>
              <a:t>.</a:t>
            </a:r>
          </a:p>
          <a:p>
            <a:endParaRPr lang="en-US" sz="2400" dirty="0"/>
          </a:p>
          <a:p>
            <a:r>
              <a:rPr lang="en-US" sz="2400" dirty="0" err="1"/>
              <a:t>Auringonvalon</a:t>
            </a:r>
            <a:r>
              <a:rPr lang="en-US" sz="2400" dirty="0"/>
              <a:t> UVB-</a:t>
            </a:r>
            <a:r>
              <a:rPr lang="en-US" sz="2400" dirty="0" err="1"/>
              <a:t>osa</a:t>
            </a:r>
            <a:r>
              <a:rPr lang="en-US" sz="2400" dirty="0"/>
              <a:t> </a:t>
            </a:r>
            <a:r>
              <a:rPr lang="en-US" sz="2400" dirty="0" err="1"/>
              <a:t>suodattuu</a:t>
            </a:r>
            <a:r>
              <a:rPr lang="en-US" sz="2400" dirty="0"/>
              <a:t> </a:t>
            </a:r>
            <a:r>
              <a:rPr lang="en-US" sz="2400" dirty="0" err="1"/>
              <a:t>ilmakehään</a:t>
            </a:r>
            <a:r>
              <a:rPr lang="en-US" sz="2400" dirty="0"/>
              <a:t>.</a:t>
            </a:r>
          </a:p>
          <a:p>
            <a:endParaRPr lang="en-US" sz="2400" dirty="0"/>
          </a:p>
          <a:p>
            <a:endParaRPr lang="en-US" dirty="0"/>
          </a:p>
          <a:p>
            <a:endParaRPr lang="en-US" dirty="0"/>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A19AA242-9B95-5A4E-634A-9779557694C4}"/>
              </a:ext>
            </a:extLst>
          </p:cNvPr>
          <p:cNvPicPr>
            <a:picLocks noChangeAspect="1"/>
          </p:cNvPicPr>
          <p:nvPr/>
        </p:nvPicPr>
        <p:blipFill>
          <a:blip r:embed="rId2"/>
          <a:stretch>
            <a:fillRect/>
          </a:stretch>
        </p:blipFill>
        <p:spPr>
          <a:xfrm>
            <a:off x="381000" y="0"/>
            <a:ext cx="7772400" cy="5829300"/>
          </a:xfrm>
          <a:prstGeom prst="rect">
            <a:avLst/>
          </a:prstGeom>
        </p:spPr>
      </p:pic>
    </p:spTree>
    <p:extLst>
      <p:ext uri="{BB962C8B-B14F-4D97-AF65-F5344CB8AC3E}">
        <p14:creationId xmlns:p14="http://schemas.microsoft.com/office/powerpoint/2010/main" val="32620133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F3574-AD21-5B19-2744-441AFBF1CF20}"/>
              </a:ext>
            </a:extLst>
          </p:cNvPr>
          <p:cNvSpPr>
            <a:spLocks noGrp="1"/>
          </p:cNvSpPr>
          <p:nvPr>
            <p:ph type="title"/>
          </p:nvPr>
        </p:nvSpPr>
        <p:spPr/>
        <p:txBody>
          <a:bodyPr>
            <a:normAutofit/>
          </a:bodyPr>
          <a:lstStyle/>
          <a:p>
            <a:pPr algn="ctr"/>
            <a:r>
              <a:rPr lang="en-FI" sz="3600" dirty="0"/>
              <a:t>Hyvä ikääntynyt veli ja sisar</a:t>
            </a:r>
          </a:p>
        </p:txBody>
      </p:sp>
      <p:sp>
        <p:nvSpPr>
          <p:cNvPr id="3" name="Content Placeholder 2">
            <a:extLst>
              <a:ext uri="{FF2B5EF4-FFF2-40B4-BE49-F238E27FC236}">
                <a16:creationId xmlns:a16="http://schemas.microsoft.com/office/drawing/2014/main" id="{66CA827E-3075-CB09-F014-94DBA120FF5C}"/>
              </a:ext>
            </a:extLst>
          </p:cNvPr>
          <p:cNvSpPr>
            <a:spLocks noGrp="1"/>
          </p:cNvSpPr>
          <p:nvPr>
            <p:ph idx="1"/>
          </p:nvPr>
        </p:nvSpPr>
        <p:spPr/>
        <p:txBody>
          <a:bodyPr>
            <a:normAutofit/>
          </a:bodyPr>
          <a:lstStyle/>
          <a:p>
            <a:pPr marL="0" indent="0" algn="ctr">
              <a:buNone/>
            </a:pPr>
            <a:endParaRPr lang="en-FI" sz="4800" dirty="0">
              <a:solidFill>
                <a:srgbClr val="0432FF"/>
              </a:solidFill>
            </a:endParaRPr>
          </a:p>
          <a:p>
            <a:pPr marL="0" indent="0" algn="ctr">
              <a:buNone/>
            </a:pPr>
            <a:endParaRPr lang="en-FI" sz="4800" dirty="0">
              <a:solidFill>
                <a:srgbClr val="0432FF"/>
              </a:solidFill>
            </a:endParaRPr>
          </a:p>
          <a:p>
            <a:pPr marL="0" indent="0" algn="ctr">
              <a:buNone/>
            </a:pPr>
            <a:r>
              <a:rPr lang="en-FI" sz="4800" dirty="0">
                <a:solidFill>
                  <a:srgbClr val="0432FF"/>
                </a:solidFill>
              </a:rPr>
              <a:t>Ota D-vitamiinisi purkista</a:t>
            </a:r>
          </a:p>
        </p:txBody>
      </p:sp>
    </p:spTree>
    <p:extLst>
      <p:ext uri="{BB962C8B-B14F-4D97-AF65-F5344CB8AC3E}">
        <p14:creationId xmlns:p14="http://schemas.microsoft.com/office/powerpoint/2010/main" val="8768137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accent1"/>
                </a:solidFill>
              </a:rPr>
              <a:t>Ei</a:t>
            </a:r>
            <a:r>
              <a:rPr lang="en-US" dirty="0">
                <a:solidFill>
                  <a:schemeClr val="accent1"/>
                </a:solidFill>
              </a:rPr>
              <a:t> ole </a:t>
            </a:r>
            <a:r>
              <a:rPr lang="en-US" dirty="0" err="1">
                <a:solidFill>
                  <a:schemeClr val="accent1"/>
                </a:solidFill>
              </a:rPr>
              <a:t>yhden</a:t>
            </a:r>
            <a:r>
              <a:rPr lang="en-US" dirty="0">
                <a:solidFill>
                  <a:schemeClr val="accent1"/>
                </a:solidFill>
              </a:rPr>
              <a:t> </a:t>
            </a:r>
            <a:r>
              <a:rPr lang="en-US" dirty="0" err="1">
                <a:solidFill>
                  <a:schemeClr val="accent1"/>
                </a:solidFill>
              </a:rPr>
              <a:t>koon</a:t>
            </a:r>
            <a:r>
              <a:rPr lang="en-US" dirty="0">
                <a:solidFill>
                  <a:schemeClr val="accent1"/>
                </a:solidFill>
              </a:rPr>
              <a:t> D-</a:t>
            </a:r>
            <a:r>
              <a:rPr lang="en-US" dirty="0" err="1">
                <a:solidFill>
                  <a:schemeClr val="accent1"/>
                </a:solidFill>
              </a:rPr>
              <a:t>vitamiinihoitoa</a:t>
            </a:r>
            <a:endParaRPr lang="en-US" dirty="0">
              <a:solidFill>
                <a:schemeClr val="accent1"/>
              </a:solidFill>
            </a:endParaRPr>
          </a:p>
        </p:txBody>
      </p:sp>
      <p:sp>
        <p:nvSpPr>
          <p:cNvPr id="3" name="Content Placeholder 2"/>
          <p:cNvSpPr>
            <a:spLocks noGrp="1"/>
          </p:cNvSpPr>
          <p:nvPr>
            <p:ph idx="1"/>
          </p:nvPr>
        </p:nvSpPr>
        <p:spPr/>
        <p:txBody>
          <a:bodyPr>
            <a:normAutofit fontScale="85000" lnSpcReduction="20000"/>
          </a:bodyPr>
          <a:lstStyle/>
          <a:p>
            <a:pPr marL="0" indent="0">
              <a:buNone/>
            </a:pPr>
            <a:r>
              <a:rPr lang="en-US" sz="3500" dirty="0">
                <a:solidFill>
                  <a:srgbClr val="FF0000"/>
                </a:solidFill>
              </a:rPr>
              <a:t>D-</a:t>
            </a:r>
            <a:r>
              <a:rPr lang="en-US" sz="3500" dirty="0" err="1">
                <a:solidFill>
                  <a:srgbClr val="FF0000"/>
                </a:solidFill>
              </a:rPr>
              <a:t>vitamiinin</a:t>
            </a:r>
            <a:r>
              <a:rPr lang="en-US" sz="3500" dirty="0">
                <a:solidFill>
                  <a:srgbClr val="FF0000"/>
                </a:solidFill>
              </a:rPr>
              <a:t> </a:t>
            </a:r>
            <a:r>
              <a:rPr lang="en-US" sz="3500" dirty="0" err="1">
                <a:solidFill>
                  <a:srgbClr val="FF0000"/>
                </a:solidFill>
              </a:rPr>
              <a:t>veripitoisuudet</a:t>
            </a:r>
            <a:r>
              <a:rPr lang="en-US" sz="3500" dirty="0">
                <a:solidFill>
                  <a:srgbClr val="FF0000"/>
                </a:solidFill>
              </a:rPr>
              <a:t> </a:t>
            </a:r>
            <a:r>
              <a:rPr lang="en-US" sz="3500" dirty="0" err="1">
                <a:solidFill>
                  <a:srgbClr val="FF0000"/>
                </a:solidFill>
              </a:rPr>
              <a:t>pitoisuudet</a:t>
            </a:r>
            <a:r>
              <a:rPr lang="en-US" sz="3500" dirty="0">
                <a:solidFill>
                  <a:srgbClr val="FF0000"/>
                </a:solidFill>
              </a:rPr>
              <a:t> </a:t>
            </a:r>
            <a:r>
              <a:rPr lang="en-US" sz="3500" dirty="0" err="1">
                <a:solidFill>
                  <a:srgbClr val="FF0000"/>
                </a:solidFill>
              </a:rPr>
              <a:t>vaihtelevat</a:t>
            </a:r>
            <a:r>
              <a:rPr lang="en-US" sz="3500" dirty="0">
                <a:solidFill>
                  <a:srgbClr val="FF0000"/>
                </a:solidFill>
              </a:rPr>
              <a:t> </a:t>
            </a:r>
            <a:r>
              <a:rPr lang="en-US" sz="3500" dirty="0" err="1">
                <a:solidFill>
                  <a:srgbClr val="FF0000"/>
                </a:solidFill>
              </a:rPr>
              <a:t>yksilöllisesti</a:t>
            </a:r>
            <a:r>
              <a:rPr lang="en-US" sz="3500" dirty="0">
                <a:solidFill>
                  <a:srgbClr val="FF0000"/>
                </a:solidFill>
              </a:rPr>
              <a:t> </a:t>
            </a:r>
            <a:r>
              <a:rPr lang="en-US" sz="3500" dirty="0" err="1">
                <a:solidFill>
                  <a:srgbClr val="FF0000"/>
                </a:solidFill>
              </a:rPr>
              <a:t>vaikka</a:t>
            </a:r>
            <a:r>
              <a:rPr lang="en-US" sz="3500" dirty="0">
                <a:solidFill>
                  <a:srgbClr val="FF0000"/>
                </a:solidFill>
              </a:rPr>
              <a:t> </a:t>
            </a:r>
            <a:r>
              <a:rPr lang="en-US" sz="3500" dirty="0" err="1">
                <a:solidFill>
                  <a:srgbClr val="FF0000"/>
                </a:solidFill>
              </a:rPr>
              <a:t>suun</a:t>
            </a:r>
            <a:r>
              <a:rPr lang="en-US" sz="3500" dirty="0">
                <a:solidFill>
                  <a:srgbClr val="FF0000"/>
                </a:solidFill>
              </a:rPr>
              <a:t> </a:t>
            </a:r>
            <a:r>
              <a:rPr lang="en-US" sz="3500" dirty="0" err="1">
                <a:solidFill>
                  <a:srgbClr val="FF0000"/>
                </a:solidFill>
              </a:rPr>
              <a:t>kautta</a:t>
            </a:r>
            <a:r>
              <a:rPr lang="en-US" sz="3500" dirty="0">
                <a:solidFill>
                  <a:srgbClr val="FF0000"/>
                </a:solidFill>
              </a:rPr>
              <a:t> </a:t>
            </a:r>
            <a:r>
              <a:rPr lang="en-US" sz="3500" dirty="0" err="1">
                <a:solidFill>
                  <a:srgbClr val="FF0000"/>
                </a:solidFill>
              </a:rPr>
              <a:t>otettu</a:t>
            </a:r>
            <a:r>
              <a:rPr lang="en-US" sz="3500" dirty="0">
                <a:solidFill>
                  <a:srgbClr val="FF0000"/>
                </a:solidFill>
              </a:rPr>
              <a:t> </a:t>
            </a:r>
            <a:r>
              <a:rPr lang="en-US" sz="3500" dirty="0" err="1">
                <a:solidFill>
                  <a:srgbClr val="FF0000"/>
                </a:solidFill>
              </a:rPr>
              <a:t>annos</a:t>
            </a:r>
            <a:r>
              <a:rPr lang="en-US" sz="3500" dirty="0">
                <a:solidFill>
                  <a:srgbClr val="FF0000"/>
                </a:solidFill>
              </a:rPr>
              <a:t> </a:t>
            </a:r>
            <a:r>
              <a:rPr lang="en-US" sz="3500" dirty="0" err="1">
                <a:solidFill>
                  <a:srgbClr val="FF0000"/>
                </a:solidFill>
              </a:rPr>
              <a:t>olisi</a:t>
            </a:r>
            <a:r>
              <a:rPr lang="en-US" sz="3500" dirty="0">
                <a:solidFill>
                  <a:srgbClr val="FF0000"/>
                </a:solidFill>
              </a:rPr>
              <a:t> </a:t>
            </a:r>
            <a:r>
              <a:rPr lang="en-US" sz="3500" dirty="0" err="1">
                <a:solidFill>
                  <a:srgbClr val="FF0000"/>
                </a:solidFill>
              </a:rPr>
              <a:t>sama</a:t>
            </a:r>
            <a:endParaRPr lang="en-US" sz="3500" dirty="0">
              <a:solidFill>
                <a:srgbClr val="FF0000"/>
              </a:solidFill>
            </a:endParaRPr>
          </a:p>
          <a:p>
            <a:endParaRPr lang="en-US" dirty="0"/>
          </a:p>
          <a:p>
            <a:r>
              <a:rPr lang="en-US" dirty="0" err="1"/>
              <a:t>Dieetti</a:t>
            </a:r>
            <a:r>
              <a:rPr lang="en-US" dirty="0"/>
              <a:t>: </a:t>
            </a:r>
            <a:r>
              <a:rPr lang="en-US" dirty="0" err="1"/>
              <a:t>pannulla</a:t>
            </a:r>
            <a:r>
              <a:rPr lang="en-US" dirty="0"/>
              <a:t> </a:t>
            </a:r>
            <a:r>
              <a:rPr lang="en-US" dirty="0" err="1"/>
              <a:t>tiristetty</a:t>
            </a:r>
            <a:r>
              <a:rPr lang="en-US" dirty="0"/>
              <a:t> </a:t>
            </a:r>
            <a:r>
              <a:rPr lang="en-US" dirty="0" err="1"/>
              <a:t>järvikala</a:t>
            </a:r>
            <a:r>
              <a:rPr lang="en-US" dirty="0"/>
              <a:t> </a:t>
            </a:r>
            <a:r>
              <a:rPr lang="en-US" dirty="0" err="1"/>
              <a:t>talvella</a:t>
            </a:r>
            <a:r>
              <a:rPr lang="en-US" dirty="0"/>
              <a:t>? </a:t>
            </a:r>
          </a:p>
          <a:p>
            <a:r>
              <a:rPr lang="en-US" dirty="0" err="1"/>
              <a:t>Painoindeksi</a:t>
            </a:r>
            <a:r>
              <a:rPr lang="en-US" dirty="0"/>
              <a:t> / </a:t>
            </a:r>
            <a:r>
              <a:rPr lang="en-US" dirty="0" err="1"/>
              <a:t>Ruumiinpaino</a:t>
            </a:r>
            <a:endParaRPr lang="en-US" dirty="0"/>
          </a:p>
          <a:p>
            <a:r>
              <a:rPr lang="en-US" dirty="0" err="1"/>
              <a:t>UVB:n</a:t>
            </a:r>
            <a:r>
              <a:rPr lang="en-US" dirty="0"/>
              <a:t> </a:t>
            </a:r>
            <a:r>
              <a:rPr lang="en-US" dirty="0" err="1"/>
              <a:t>saanti</a:t>
            </a:r>
            <a:r>
              <a:rPr lang="en-US" dirty="0"/>
              <a:t> (</a:t>
            </a:r>
            <a:r>
              <a:rPr lang="en-US" dirty="0" err="1"/>
              <a:t>pigmentti</a:t>
            </a:r>
            <a:r>
              <a:rPr lang="en-US" dirty="0"/>
              <a:t>, </a:t>
            </a:r>
            <a:r>
              <a:rPr lang="en-US" dirty="0" err="1"/>
              <a:t>pukeutuminen</a:t>
            </a:r>
            <a:r>
              <a:rPr lang="en-US" dirty="0"/>
              <a:t>, </a:t>
            </a:r>
            <a:r>
              <a:rPr lang="en-US" dirty="0" err="1"/>
              <a:t>leveyspiiri</a:t>
            </a:r>
            <a:r>
              <a:rPr lang="en-US" dirty="0"/>
              <a:t>)</a:t>
            </a:r>
          </a:p>
          <a:p>
            <a:r>
              <a:rPr lang="en-US" dirty="0" err="1"/>
              <a:t>Kalsidiolin</a:t>
            </a:r>
            <a:r>
              <a:rPr lang="en-US" dirty="0"/>
              <a:t> </a:t>
            </a:r>
            <a:r>
              <a:rPr lang="en-US" dirty="0" err="1"/>
              <a:t>taso</a:t>
            </a:r>
            <a:r>
              <a:rPr lang="en-US" dirty="0"/>
              <a:t> </a:t>
            </a:r>
            <a:r>
              <a:rPr lang="en-US" dirty="0" err="1"/>
              <a:t>hoidon</a:t>
            </a:r>
            <a:r>
              <a:rPr lang="en-US" dirty="0"/>
              <a:t> </a:t>
            </a:r>
            <a:r>
              <a:rPr lang="en-US" dirty="0" err="1"/>
              <a:t>alussa</a:t>
            </a:r>
            <a:endParaRPr lang="en-US" dirty="0"/>
          </a:p>
          <a:p>
            <a:r>
              <a:rPr lang="en-US" dirty="0" err="1"/>
              <a:t>Ikä</a:t>
            </a:r>
            <a:r>
              <a:rPr lang="en-US" dirty="0"/>
              <a:t> (D-</a:t>
            </a:r>
            <a:r>
              <a:rPr lang="en-US" dirty="0" err="1"/>
              <a:t>vitamiinin</a:t>
            </a:r>
            <a:r>
              <a:rPr lang="en-US" dirty="0"/>
              <a:t> </a:t>
            </a:r>
            <a:r>
              <a:rPr lang="en-US" dirty="0" err="1"/>
              <a:t>synteesi</a:t>
            </a:r>
            <a:r>
              <a:rPr lang="en-US" dirty="0"/>
              <a:t> </a:t>
            </a:r>
            <a:r>
              <a:rPr lang="en-US" dirty="0" err="1"/>
              <a:t>ihossa</a:t>
            </a:r>
            <a:r>
              <a:rPr lang="en-US" dirty="0"/>
              <a:t> </a:t>
            </a:r>
            <a:r>
              <a:rPr lang="en-US" dirty="0" err="1"/>
              <a:t>vähentyy</a:t>
            </a:r>
            <a:r>
              <a:rPr lang="en-US" dirty="0"/>
              <a:t>)</a:t>
            </a:r>
          </a:p>
          <a:p>
            <a:r>
              <a:rPr lang="en-US" dirty="0" err="1"/>
              <a:t>Suolistosairaudet</a:t>
            </a:r>
            <a:endParaRPr lang="en-US" dirty="0"/>
          </a:p>
          <a:p>
            <a:r>
              <a:rPr lang="en-US" dirty="0" err="1"/>
              <a:t>Geneettiset</a:t>
            </a:r>
            <a:r>
              <a:rPr lang="en-US" dirty="0"/>
              <a:t> </a:t>
            </a:r>
            <a:r>
              <a:rPr lang="en-US" dirty="0" err="1"/>
              <a:t>syyt</a:t>
            </a:r>
            <a:r>
              <a:rPr lang="en-US" dirty="0"/>
              <a:t> (</a:t>
            </a:r>
            <a:r>
              <a:rPr lang="en-US" dirty="0" err="1"/>
              <a:t>idiopaattinen</a:t>
            </a:r>
            <a:r>
              <a:rPr lang="en-US" dirty="0"/>
              <a:t> </a:t>
            </a:r>
            <a:r>
              <a:rPr lang="en-US" dirty="0" err="1"/>
              <a:t>hyperkalsemia</a:t>
            </a:r>
            <a:r>
              <a:rPr lang="en-US" dirty="0"/>
              <a:t>)</a:t>
            </a:r>
          </a:p>
          <a:p>
            <a:endParaRPr lang="en-US" dirty="0"/>
          </a:p>
        </p:txBody>
      </p:sp>
      <p:sp>
        <p:nvSpPr>
          <p:cNvPr id="4" name="Date Placeholder 3"/>
          <p:cNvSpPr>
            <a:spLocks noGrp="1"/>
          </p:cNvSpPr>
          <p:nvPr>
            <p:ph type="dt" sz="half" idx="10"/>
          </p:nvPr>
        </p:nvSpPr>
        <p:spPr/>
        <p:txBody>
          <a:bodyPr/>
          <a:lstStyle/>
          <a:p>
            <a:r>
              <a:rPr lang="fi-FI"/>
              <a:t>Paakkari 2016</a:t>
            </a:r>
            <a:endParaRPr lang="en-US"/>
          </a:p>
        </p:txBody>
      </p:sp>
      <p:sp>
        <p:nvSpPr>
          <p:cNvPr id="5" name="Slide Number Placeholder 4"/>
          <p:cNvSpPr>
            <a:spLocks noGrp="1"/>
          </p:cNvSpPr>
          <p:nvPr>
            <p:ph type="sldNum" sz="quarter" idx="12"/>
          </p:nvPr>
        </p:nvSpPr>
        <p:spPr/>
        <p:txBody>
          <a:bodyPr/>
          <a:lstStyle/>
          <a:p>
            <a:fld id="{DC703277-703F-8345-94BE-48F2F9A53202}" type="slidenum">
              <a:rPr lang="en-US"/>
              <a:t>48</a:t>
            </a:fld>
            <a:endParaRPr lang="en-US"/>
          </a:p>
        </p:txBody>
      </p:sp>
    </p:spTree>
    <p:extLst>
      <p:ext uri="{BB962C8B-B14F-4D97-AF65-F5344CB8AC3E}">
        <p14:creationId xmlns:p14="http://schemas.microsoft.com/office/powerpoint/2010/main" val="18364988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81038" y="365126"/>
            <a:ext cx="8543925" cy="5195015"/>
          </a:xfrm>
        </p:spPr>
        <p:txBody>
          <a:bodyPr>
            <a:normAutofit/>
          </a:bodyPr>
          <a:lstStyle/>
          <a:p>
            <a:pPr algn="ctr"/>
            <a:r>
              <a:rPr lang="fi-FI" sz="5400" b="1" dirty="0">
                <a:solidFill>
                  <a:schemeClr val="accent1"/>
                </a:solidFill>
                <a:latin typeface="+mn-lt"/>
              </a:rPr>
              <a:t>KIITOS</a:t>
            </a:r>
            <a:br>
              <a:rPr lang="fi-FI" b="1" dirty="0"/>
            </a:br>
            <a:br>
              <a:rPr lang="fi-FI" b="1" dirty="0"/>
            </a:br>
            <a:endParaRPr lang="fi-FI"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52502" y="2795737"/>
            <a:ext cx="7886700" cy="1245647"/>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81142" y="181328"/>
            <a:ext cx="7772400" cy="1435099"/>
          </a:xfrm>
        </p:spPr>
        <p:txBody>
          <a:bodyPr>
            <a:noAutofit/>
          </a:bodyPr>
          <a:lstStyle/>
          <a:p>
            <a:br>
              <a:rPr lang="en-US" sz="2800" dirty="0">
                <a:solidFill>
                  <a:srgbClr val="3366FF"/>
                </a:solidFill>
              </a:rPr>
            </a:br>
            <a:r>
              <a:rPr lang="en-US" sz="2800" dirty="0" err="1">
                <a:solidFill>
                  <a:srgbClr val="3366FF"/>
                </a:solidFill>
              </a:rPr>
              <a:t>Arvioita</a:t>
            </a:r>
            <a:r>
              <a:rPr lang="en-US" sz="2800" dirty="0">
                <a:solidFill>
                  <a:srgbClr val="3366FF"/>
                </a:solidFill>
              </a:rPr>
              <a:t> D-</a:t>
            </a:r>
            <a:r>
              <a:rPr lang="en-US" sz="2800" dirty="0" err="1">
                <a:solidFill>
                  <a:srgbClr val="3366FF"/>
                </a:solidFill>
              </a:rPr>
              <a:t>vitamiinin</a:t>
            </a:r>
            <a:r>
              <a:rPr lang="en-US" sz="2800" dirty="0">
                <a:solidFill>
                  <a:srgbClr val="3366FF"/>
                </a:solidFill>
              </a:rPr>
              <a:t> </a:t>
            </a:r>
            <a:r>
              <a:rPr lang="en-US" sz="2800" dirty="0" err="1">
                <a:solidFill>
                  <a:srgbClr val="3366FF"/>
                </a:solidFill>
              </a:rPr>
              <a:t>oikeasta</a:t>
            </a:r>
            <a:r>
              <a:rPr lang="en-US" sz="2800" dirty="0">
                <a:solidFill>
                  <a:srgbClr val="3366FF"/>
                </a:solidFill>
              </a:rPr>
              <a:t>                           </a:t>
            </a:r>
            <a:r>
              <a:rPr lang="en-US" sz="2800" dirty="0" err="1">
                <a:solidFill>
                  <a:srgbClr val="3366FF"/>
                </a:solidFill>
              </a:rPr>
              <a:t>annoksesta</a:t>
            </a:r>
            <a:r>
              <a:rPr lang="en-US" sz="2800" dirty="0">
                <a:solidFill>
                  <a:srgbClr val="3366FF"/>
                </a:solidFill>
              </a:rPr>
              <a:t> </a:t>
            </a:r>
            <a:r>
              <a:rPr lang="en-US" sz="2800" dirty="0" err="1">
                <a:solidFill>
                  <a:srgbClr val="3366FF"/>
                </a:solidFill>
              </a:rPr>
              <a:t>ja</a:t>
            </a:r>
            <a:r>
              <a:rPr lang="en-US" sz="2800" dirty="0">
                <a:solidFill>
                  <a:srgbClr val="3366FF"/>
                </a:solidFill>
              </a:rPr>
              <a:t> </a:t>
            </a:r>
            <a:r>
              <a:rPr lang="en-US" sz="2800" dirty="0" err="1">
                <a:solidFill>
                  <a:srgbClr val="3366FF"/>
                </a:solidFill>
              </a:rPr>
              <a:t>pitoisuudesta</a:t>
            </a:r>
            <a:r>
              <a:rPr lang="en-US" sz="2800" dirty="0">
                <a:solidFill>
                  <a:srgbClr val="3366FF"/>
                </a:solidFill>
              </a:rPr>
              <a:t> </a:t>
            </a:r>
            <a:br>
              <a:rPr lang="en-US" sz="2800" dirty="0">
                <a:solidFill>
                  <a:srgbClr val="3366FF"/>
                </a:solidFill>
              </a:rPr>
            </a:br>
            <a:endParaRPr lang="en-US" sz="2800" dirty="0"/>
          </a:p>
        </p:txBody>
      </p:sp>
      <p:sp>
        <p:nvSpPr>
          <p:cNvPr id="4" name="Date Placeholder 3"/>
          <p:cNvSpPr>
            <a:spLocks noGrp="1"/>
          </p:cNvSpPr>
          <p:nvPr>
            <p:ph type="dt" sz="half" idx="10"/>
          </p:nvPr>
        </p:nvSpPr>
        <p:spPr/>
        <p:txBody>
          <a:bodyPr/>
          <a:lstStyle/>
          <a:p>
            <a:r>
              <a:rPr lang="fi-FI"/>
              <a:t>Paakkari 2016</a:t>
            </a:r>
            <a:endParaRPr lang="en-US"/>
          </a:p>
        </p:txBody>
      </p:sp>
      <p:sp>
        <p:nvSpPr>
          <p:cNvPr id="5" name="Slide Number Placeholder 4"/>
          <p:cNvSpPr>
            <a:spLocks noGrp="1"/>
          </p:cNvSpPr>
          <p:nvPr>
            <p:ph type="sldNum" sz="quarter" idx="12"/>
          </p:nvPr>
        </p:nvSpPr>
        <p:spPr/>
        <p:txBody>
          <a:bodyPr/>
          <a:lstStyle/>
          <a:p>
            <a:fld id="{B14ED1C0-9CD3-F94B-A1E4-37B693ED87D2}" type="slidenum">
              <a:rPr lang="en-US"/>
              <a:t>5</a:t>
            </a:fld>
            <a:endParaRPr lang="en-US" dirty="0"/>
          </a:p>
        </p:txBody>
      </p:sp>
      <p:sp>
        <p:nvSpPr>
          <p:cNvPr id="3" name="TextBox 2"/>
          <p:cNvSpPr txBox="1"/>
          <p:nvPr/>
        </p:nvSpPr>
        <p:spPr>
          <a:xfrm>
            <a:off x="865188" y="1275935"/>
            <a:ext cx="8579258" cy="4893647"/>
          </a:xfrm>
          <a:prstGeom prst="rect">
            <a:avLst/>
          </a:prstGeom>
          <a:noFill/>
        </p:spPr>
        <p:txBody>
          <a:bodyPr wrap="square" rtlCol="0">
            <a:spAutoFit/>
          </a:bodyPr>
          <a:lstStyle/>
          <a:p>
            <a:pPr marL="285750" indent="-285750">
              <a:buFont typeface="Arial"/>
              <a:buChar char="•"/>
            </a:pPr>
            <a:r>
              <a:rPr lang="en-US" sz="2400" dirty="0" err="1"/>
              <a:t>Riisitaudin</a:t>
            </a:r>
            <a:r>
              <a:rPr lang="en-US" sz="2400" dirty="0"/>
              <a:t> </a:t>
            </a:r>
            <a:r>
              <a:rPr lang="en-US" sz="2400" dirty="0" err="1"/>
              <a:t>estyminen</a:t>
            </a:r>
            <a:endParaRPr lang="en-US" sz="2400" dirty="0"/>
          </a:p>
          <a:p>
            <a:pPr marL="285750" indent="-285750">
              <a:buFont typeface="Arial"/>
              <a:buChar char="•"/>
            </a:pPr>
            <a:r>
              <a:rPr lang="en-US" sz="2400" dirty="0" err="1"/>
              <a:t>Kalsiumin</a:t>
            </a:r>
            <a:r>
              <a:rPr lang="en-US" sz="2400" dirty="0"/>
              <a:t> </a:t>
            </a:r>
            <a:r>
              <a:rPr lang="en-US" sz="2400" dirty="0" err="1"/>
              <a:t>imeytymisen</a:t>
            </a:r>
            <a:r>
              <a:rPr lang="en-US" sz="2400" dirty="0"/>
              <a:t> </a:t>
            </a:r>
            <a:r>
              <a:rPr lang="en-US" sz="2400" dirty="0" err="1"/>
              <a:t>optimi</a:t>
            </a:r>
            <a:endParaRPr lang="en-US" sz="2400" dirty="0"/>
          </a:p>
          <a:p>
            <a:pPr marL="285750" indent="-285750">
              <a:buFont typeface="Arial"/>
              <a:buChar char="•"/>
            </a:pPr>
            <a:r>
              <a:rPr lang="en-US" sz="2400" dirty="0" err="1"/>
              <a:t>Parathormonin</a:t>
            </a:r>
            <a:r>
              <a:rPr lang="en-US" sz="2400" dirty="0"/>
              <a:t> (PTH) </a:t>
            </a:r>
            <a:r>
              <a:rPr lang="en-US" sz="2400" dirty="0" err="1"/>
              <a:t>liikaerityksen</a:t>
            </a:r>
            <a:r>
              <a:rPr lang="en-US" sz="2400" dirty="0"/>
              <a:t> </a:t>
            </a:r>
            <a:r>
              <a:rPr lang="en-US" sz="2400" dirty="0" err="1"/>
              <a:t>estyminen</a:t>
            </a:r>
            <a:endParaRPr lang="en-US" sz="2400" dirty="0"/>
          </a:p>
          <a:p>
            <a:pPr marL="285750" indent="-285750">
              <a:buFont typeface="Arial"/>
              <a:buChar char="•"/>
            </a:pPr>
            <a:endParaRPr lang="en-US" sz="2400" dirty="0"/>
          </a:p>
          <a:p>
            <a:pPr marL="285750" indent="-285750">
              <a:buFont typeface="Arial"/>
              <a:buChar char="•"/>
            </a:pPr>
            <a:r>
              <a:rPr lang="en-US" sz="2400" dirty="0" err="1"/>
              <a:t>Normaali</a:t>
            </a:r>
            <a:r>
              <a:rPr lang="en-US" sz="2400" dirty="0"/>
              <a:t> </a:t>
            </a:r>
            <a:r>
              <a:rPr lang="en-US" sz="2400" dirty="0" err="1"/>
              <a:t>luun</a:t>
            </a:r>
            <a:r>
              <a:rPr lang="en-US" sz="2400" dirty="0"/>
              <a:t> </a:t>
            </a:r>
            <a:r>
              <a:rPr lang="en-US" sz="2400" dirty="0" err="1"/>
              <a:t>histologinen</a:t>
            </a:r>
            <a:r>
              <a:rPr lang="en-US" sz="2400" dirty="0"/>
              <a:t> </a:t>
            </a:r>
            <a:r>
              <a:rPr lang="en-US" sz="2400" dirty="0" err="1"/>
              <a:t>rakenne</a:t>
            </a:r>
            <a:endParaRPr lang="en-US" sz="2400" dirty="0"/>
          </a:p>
          <a:p>
            <a:pPr marL="285750" indent="-285750">
              <a:buFont typeface="Arial"/>
              <a:buChar char="•"/>
            </a:pPr>
            <a:r>
              <a:rPr lang="en-US" sz="2400" dirty="0" err="1"/>
              <a:t>Maksimaalinen</a:t>
            </a:r>
            <a:r>
              <a:rPr lang="en-US" sz="2400" dirty="0"/>
              <a:t> </a:t>
            </a:r>
            <a:r>
              <a:rPr lang="en-US" sz="2400" dirty="0" err="1"/>
              <a:t>luun</a:t>
            </a:r>
            <a:r>
              <a:rPr lang="en-US" sz="2400" dirty="0"/>
              <a:t> </a:t>
            </a:r>
            <a:r>
              <a:rPr lang="en-US" sz="2400" dirty="0" err="1"/>
              <a:t>tiheys</a:t>
            </a:r>
            <a:endParaRPr lang="en-US" sz="2400" dirty="0"/>
          </a:p>
          <a:p>
            <a:pPr marL="285750" indent="-285750">
              <a:buFont typeface="Arial"/>
              <a:buChar char="•"/>
            </a:pPr>
            <a:r>
              <a:rPr lang="en-US" sz="2400" dirty="0" err="1"/>
              <a:t>Ikääntyneiden</a:t>
            </a:r>
            <a:r>
              <a:rPr lang="en-US" sz="2400" dirty="0"/>
              <a:t> </a:t>
            </a:r>
            <a:r>
              <a:rPr lang="en-US" sz="2400" dirty="0" err="1"/>
              <a:t>kaatumisien</a:t>
            </a:r>
            <a:r>
              <a:rPr lang="en-US" sz="2400" dirty="0"/>
              <a:t>/</a:t>
            </a:r>
            <a:r>
              <a:rPr lang="en-US" sz="2400" dirty="0" err="1"/>
              <a:t>murtumien</a:t>
            </a:r>
            <a:r>
              <a:rPr lang="en-US" sz="2400" dirty="0"/>
              <a:t> </a:t>
            </a:r>
            <a:r>
              <a:rPr lang="en-US" sz="2400" dirty="0" err="1"/>
              <a:t>esto</a:t>
            </a:r>
            <a:endParaRPr lang="en-US" sz="2400" dirty="0"/>
          </a:p>
          <a:p>
            <a:pPr marL="285750" indent="-285750">
              <a:buFont typeface="Arial"/>
              <a:buChar char="•"/>
            </a:pPr>
            <a:endParaRPr lang="en-US" sz="2400" dirty="0"/>
          </a:p>
          <a:p>
            <a:pPr marL="285750" indent="-285750">
              <a:buFont typeface="Arial"/>
              <a:buChar char="•"/>
            </a:pPr>
            <a:r>
              <a:rPr lang="en-US" sz="2400" dirty="0" err="1"/>
              <a:t>Auringon</a:t>
            </a:r>
            <a:r>
              <a:rPr lang="en-US" sz="2400" dirty="0"/>
              <a:t> </a:t>
            </a:r>
            <a:r>
              <a:rPr lang="en-US" sz="2400" dirty="0" err="1"/>
              <a:t>luonnollisesti</a:t>
            </a:r>
            <a:r>
              <a:rPr lang="en-US" sz="2400" dirty="0"/>
              <a:t> </a:t>
            </a:r>
            <a:r>
              <a:rPr lang="en-US" sz="2400" dirty="0" err="1"/>
              <a:t>tuottama</a:t>
            </a:r>
            <a:r>
              <a:rPr lang="en-US" sz="2400" dirty="0"/>
              <a:t> D</a:t>
            </a:r>
            <a:r>
              <a:rPr lang="en-US" sz="2400" baseline="-25000" dirty="0"/>
              <a:t>3</a:t>
            </a:r>
          </a:p>
          <a:p>
            <a:pPr marL="285750" indent="-285750">
              <a:buFont typeface="Arial"/>
              <a:buChar char="•"/>
            </a:pPr>
            <a:endParaRPr lang="en-US" sz="2400" dirty="0"/>
          </a:p>
          <a:p>
            <a:pPr marL="285750" indent="-285750">
              <a:buFont typeface="Arial"/>
              <a:buChar char="•"/>
            </a:pPr>
            <a:r>
              <a:rPr lang="en-US" sz="2400" dirty="0" err="1"/>
              <a:t>Akuutti</a:t>
            </a:r>
            <a:r>
              <a:rPr lang="en-US" sz="2400" dirty="0"/>
              <a:t> </a:t>
            </a:r>
            <a:r>
              <a:rPr lang="en-US" sz="2400" dirty="0" err="1"/>
              <a:t>toksisuus</a:t>
            </a:r>
            <a:r>
              <a:rPr lang="en-US" sz="2400" dirty="0"/>
              <a:t> (</a:t>
            </a:r>
            <a:r>
              <a:rPr lang="en-US" sz="2400" dirty="0" err="1"/>
              <a:t>hyperkalsemia</a:t>
            </a:r>
            <a:r>
              <a:rPr lang="en-US" sz="2400" dirty="0"/>
              <a:t>)</a:t>
            </a:r>
          </a:p>
          <a:p>
            <a:endParaRPr lang="en-US" sz="2400" dirty="0"/>
          </a:p>
          <a:p>
            <a:pPr marL="285750" indent="-285750">
              <a:buFont typeface="Arial"/>
              <a:buChar char="•"/>
            </a:pPr>
            <a:r>
              <a:rPr lang="en-US" sz="2400" dirty="0" err="1"/>
              <a:t>Kulutus tasapainossa saannin kanssa</a:t>
            </a:r>
            <a:endParaRPr lang="en-US" sz="2400" b="1" dirty="0">
              <a:solidFill>
                <a:srgbClr val="FF0000"/>
              </a:solidFill>
            </a:endParaRPr>
          </a:p>
        </p:txBody>
      </p:sp>
      <p:sp>
        <p:nvSpPr>
          <p:cNvPr id="7" name="TextBox 6"/>
          <p:cNvSpPr txBox="1"/>
          <p:nvPr/>
        </p:nvSpPr>
        <p:spPr>
          <a:xfrm>
            <a:off x="6976538" y="2920594"/>
            <a:ext cx="1591739" cy="954107"/>
          </a:xfrm>
          <a:prstGeom prst="rect">
            <a:avLst/>
          </a:prstGeom>
          <a:noFill/>
        </p:spPr>
        <p:txBody>
          <a:bodyPr wrap="square" rtlCol="0">
            <a:spAutoFit/>
          </a:bodyPr>
          <a:lstStyle/>
          <a:p>
            <a:r>
              <a:rPr lang="en-US" sz="2000" dirty="0"/>
              <a:t>25-50 μg/</a:t>
            </a:r>
            <a:r>
              <a:rPr lang="en-US" sz="2000" dirty="0" err="1"/>
              <a:t>vrk</a:t>
            </a:r>
            <a:endParaRPr lang="en-US" sz="2000" dirty="0"/>
          </a:p>
          <a:p>
            <a:r>
              <a:rPr lang="en-US" dirty="0">
                <a:solidFill>
                  <a:srgbClr val="FF0000"/>
                </a:solidFill>
              </a:rPr>
              <a:t>&gt;75 </a:t>
            </a:r>
            <a:r>
              <a:rPr lang="en-US" dirty="0" err="1">
                <a:solidFill>
                  <a:srgbClr val="FF0000"/>
                </a:solidFill>
              </a:rPr>
              <a:t>nmol</a:t>
            </a:r>
            <a:r>
              <a:rPr lang="en-US" dirty="0">
                <a:solidFill>
                  <a:srgbClr val="FF0000"/>
                </a:solidFill>
              </a:rPr>
              <a:t>/l</a:t>
            </a:r>
          </a:p>
          <a:p>
            <a:endParaRPr lang="en-US" dirty="0">
              <a:solidFill>
                <a:srgbClr val="FF0000"/>
              </a:solidFill>
            </a:endParaRPr>
          </a:p>
        </p:txBody>
      </p:sp>
      <p:sp>
        <p:nvSpPr>
          <p:cNvPr id="8" name="TextBox 7"/>
          <p:cNvSpPr txBox="1"/>
          <p:nvPr/>
        </p:nvSpPr>
        <p:spPr>
          <a:xfrm>
            <a:off x="6798739" y="4041384"/>
            <a:ext cx="2091264" cy="984885"/>
          </a:xfrm>
          <a:prstGeom prst="rect">
            <a:avLst/>
          </a:prstGeom>
          <a:noFill/>
        </p:spPr>
        <p:txBody>
          <a:bodyPr wrap="square" rtlCol="0">
            <a:spAutoFit/>
          </a:bodyPr>
          <a:lstStyle/>
          <a:p>
            <a:r>
              <a:rPr lang="en-US" sz="2000" dirty="0"/>
              <a:t>250-500 μg/20 min</a:t>
            </a:r>
          </a:p>
          <a:p>
            <a:r>
              <a:rPr lang="en-US" dirty="0">
                <a:solidFill>
                  <a:srgbClr val="FF0000"/>
                </a:solidFill>
              </a:rPr>
              <a:t>100-200 </a:t>
            </a:r>
            <a:r>
              <a:rPr lang="en-US" dirty="0" err="1">
                <a:solidFill>
                  <a:srgbClr val="FF0000"/>
                </a:solidFill>
              </a:rPr>
              <a:t>nmol</a:t>
            </a:r>
            <a:r>
              <a:rPr lang="en-US" dirty="0">
                <a:solidFill>
                  <a:srgbClr val="FF0000"/>
                </a:solidFill>
              </a:rPr>
              <a:t>/l</a:t>
            </a:r>
          </a:p>
        </p:txBody>
      </p:sp>
      <p:sp>
        <p:nvSpPr>
          <p:cNvPr id="9" name="TextBox 8"/>
          <p:cNvSpPr txBox="1"/>
          <p:nvPr/>
        </p:nvSpPr>
        <p:spPr>
          <a:xfrm>
            <a:off x="6732588" y="1602102"/>
            <a:ext cx="1905000" cy="677108"/>
          </a:xfrm>
          <a:prstGeom prst="rect">
            <a:avLst/>
          </a:prstGeom>
          <a:noFill/>
        </p:spPr>
        <p:txBody>
          <a:bodyPr wrap="square" rtlCol="0">
            <a:spAutoFit/>
          </a:bodyPr>
          <a:lstStyle/>
          <a:p>
            <a:r>
              <a:rPr lang="en-US" sz="2000" dirty="0"/>
              <a:t>    10 μg/</a:t>
            </a:r>
            <a:r>
              <a:rPr lang="en-US" sz="2000" dirty="0" err="1"/>
              <a:t>vrk</a:t>
            </a:r>
            <a:r>
              <a:rPr lang="en-US" sz="2000" dirty="0"/>
              <a:t> </a:t>
            </a:r>
          </a:p>
          <a:p>
            <a:r>
              <a:rPr lang="en-US" dirty="0">
                <a:solidFill>
                  <a:srgbClr val="FF0000"/>
                </a:solidFill>
              </a:rPr>
              <a:t>    50 </a:t>
            </a:r>
            <a:r>
              <a:rPr lang="en-US" dirty="0" err="1">
                <a:solidFill>
                  <a:srgbClr val="FF0000"/>
                </a:solidFill>
              </a:rPr>
              <a:t>nmol</a:t>
            </a:r>
            <a:r>
              <a:rPr lang="en-US" dirty="0">
                <a:solidFill>
                  <a:srgbClr val="FF0000"/>
                </a:solidFill>
              </a:rPr>
              <a:t>/l</a:t>
            </a:r>
          </a:p>
        </p:txBody>
      </p:sp>
      <p:sp>
        <p:nvSpPr>
          <p:cNvPr id="10" name="TextBox 9"/>
          <p:cNvSpPr txBox="1"/>
          <p:nvPr/>
        </p:nvSpPr>
        <p:spPr>
          <a:xfrm>
            <a:off x="6900341" y="5625585"/>
            <a:ext cx="1744131" cy="707886"/>
          </a:xfrm>
          <a:prstGeom prst="rect">
            <a:avLst/>
          </a:prstGeom>
          <a:noFill/>
        </p:spPr>
        <p:txBody>
          <a:bodyPr wrap="square" rtlCol="0">
            <a:spAutoFit/>
          </a:bodyPr>
          <a:lstStyle/>
          <a:p>
            <a:r>
              <a:rPr lang="en-US" sz="2000" dirty="0"/>
              <a:t>40-100 μg/</a:t>
            </a:r>
            <a:r>
              <a:rPr lang="en-US" sz="2000" dirty="0" err="1"/>
              <a:t>vrk</a:t>
            </a:r>
            <a:endParaRPr lang="en-US" sz="2000" dirty="0"/>
          </a:p>
          <a:p>
            <a:r>
              <a:rPr lang="en-US" sz="2000" dirty="0" err="1">
                <a:solidFill>
                  <a:srgbClr val="FF0000"/>
                </a:solidFill>
              </a:rPr>
              <a:t>(vakaa</a:t>
            </a:r>
            <a:r>
              <a:rPr lang="en-US" sz="2000" dirty="0">
                <a:solidFill>
                  <a:srgbClr val="FF0000"/>
                </a:solidFill>
              </a:rPr>
              <a:t> 25OHD)</a:t>
            </a:r>
          </a:p>
        </p:txBody>
      </p:sp>
      <p:sp>
        <p:nvSpPr>
          <p:cNvPr id="11" name="TextBox 10"/>
          <p:cNvSpPr txBox="1"/>
          <p:nvPr/>
        </p:nvSpPr>
        <p:spPr>
          <a:xfrm>
            <a:off x="6750843" y="4674326"/>
            <a:ext cx="2229383" cy="923330"/>
          </a:xfrm>
          <a:prstGeom prst="rect">
            <a:avLst/>
          </a:prstGeom>
          <a:noFill/>
        </p:spPr>
        <p:txBody>
          <a:bodyPr wrap="square" rtlCol="0">
            <a:spAutoFit/>
          </a:bodyPr>
          <a:lstStyle/>
          <a:p>
            <a:endParaRPr lang="en-US" dirty="0"/>
          </a:p>
          <a:p>
            <a:r>
              <a:rPr lang="en-US" dirty="0"/>
              <a:t>  &gt; 500 μg </a:t>
            </a:r>
            <a:r>
              <a:rPr lang="en-US" dirty="0" err="1"/>
              <a:t>jatkuvasti</a:t>
            </a:r>
            <a:endParaRPr lang="en-US" dirty="0"/>
          </a:p>
          <a:p>
            <a:r>
              <a:rPr lang="en-US" dirty="0">
                <a:solidFill>
                  <a:srgbClr val="FF0000"/>
                </a:solidFill>
              </a:rPr>
              <a:t>  &gt;&gt; 500 </a:t>
            </a:r>
            <a:r>
              <a:rPr lang="en-US" dirty="0" err="1">
                <a:solidFill>
                  <a:srgbClr val="FF0000"/>
                </a:solidFill>
              </a:rPr>
              <a:t>nmol</a:t>
            </a:r>
            <a:r>
              <a:rPr lang="en-US" dirty="0">
                <a:solidFill>
                  <a:srgbClr val="FF0000"/>
                </a:solidFill>
              </a:rPr>
              <a:t>/l</a:t>
            </a:r>
          </a:p>
        </p:txBody>
      </p:sp>
    </p:spTree>
    <p:extLst>
      <p:ext uri="{BB962C8B-B14F-4D97-AF65-F5344CB8AC3E}">
        <p14:creationId xmlns:p14="http://schemas.microsoft.com/office/powerpoint/2010/main" val="310222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D8AA2-C4A5-FB48-B22A-A80C35D42CD2}"/>
              </a:ext>
            </a:extLst>
          </p:cNvPr>
          <p:cNvSpPr>
            <a:spLocks noGrp="1"/>
          </p:cNvSpPr>
          <p:nvPr>
            <p:ph type="title"/>
          </p:nvPr>
        </p:nvSpPr>
        <p:spPr/>
        <p:txBody>
          <a:bodyPr/>
          <a:lstStyle/>
          <a:p>
            <a:pPr algn="ctr"/>
            <a:r>
              <a:rPr lang="en-FI" dirty="0"/>
              <a:t>D-vitamiinin toksisuus</a:t>
            </a:r>
          </a:p>
        </p:txBody>
      </p:sp>
      <p:sp>
        <p:nvSpPr>
          <p:cNvPr id="3" name="Content Placeholder 2">
            <a:extLst>
              <a:ext uri="{FF2B5EF4-FFF2-40B4-BE49-F238E27FC236}">
                <a16:creationId xmlns:a16="http://schemas.microsoft.com/office/drawing/2014/main" id="{FB1AA01A-CED6-5949-A5BD-3A6FBF8CCE0A}"/>
              </a:ext>
            </a:extLst>
          </p:cNvPr>
          <p:cNvSpPr>
            <a:spLocks noGrp="1"/>
          </p:cNvSpPr>
          <p:nvPr>
            <p:ph idx="1"/>
          </p:nvPr>
        </p:nvSpPr>
        <p:spPr/>
        <p:txBody>
          <a:bodyPr/>
          <a:lstStyle/>
          <a:p>
            <a:endParaRPr lang="en-FI" dirty="0"/>
          </a:p>
          <a:p>
            <a:r>
              <a:rPr lang="en-FI" dirty="0"/>
              <a:t>D-vitamiinin ja kalsidiolin (25OHD) toksisuus harvinaista</a:t>
            </a:r>
          </a:p>
          <a:p>
            <a:r>
              <a:rPr lang="en-FI" dirty="0"/>
              <a:t>Hirmuannokset, geenivirheet</a:t>
            </a:r>
          </a:p>
          <a:p>
            <a:r>
              <a:rPr lang="en-FI" dirty="0"/>
              <a:t>Lääkehoitona annettu kalsitrioli (1,25OHD) aiheuttaa helposti hyperkalsemian</a:t>
            </a:r>
          </a:p>
          <a:p>
            <a:r>
              <a:rPr lang="en-FI" dirty="0"/>
              <a:t>Kalsitrioli on munuaispotilaan korvauslääke. Sen määrääminen terveelle on taitovirhe </a:t>
            </a:r>
          </a:p>
        </p:txBody>
      </p:sp>
    </p:spTree>
    <p:extLst>
      <p:ext uri="{BB962C8B-B14F-4D97-AF65-F5344CB8AC3E}">
        <p14:creationId xmlns:p14="http://schemas.microsoft.com/office/powerpoint/2010/main" val="320194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fi-FI"/>
              <a:t>Paakkari 2011</a:t>
            </a:r>
            <a:endParaRPr lang="en-US"/>
          </a:p>
        </p:txBody>
      </p:sp>
      <p:sp>
        <p:nvSpPr>
          <p:cNvPr id="5" name="Slide Number Placeholder 4"/>
          <p:cNvSpPr>
            <a:spLocks noGrp="1"/>
          </p:cNvSpPr>
          <p:nvPr>
            <p:ph type="sldNum" sz="quarter" idx="12"/>
          </p:nvPr>
        </p:nvSpPr>
        <p:spPr>
          <a:xfrm>
            <a:off x="6934200" y="6245880"/>
            <a:ext cx="2133600" cy="365125"/>
          </a:xfrm>
        </p:spPr>
        <p:txBody>
          <a:bodyPr/>
          <a:lstStyle/>
          <a:p>
            <a:fld id="{81CED912-FC0F-A04A-8963-1F773CD1DF3C}" type="slidenum">
              <a:rPr lang="en-US" smtClean="0"/>
              <a:pPr/>
              <a:t>7</a:t>
            </a:fld>
            <a:endParaRPr lang="en-US" dirty="0"/>
          </a:p>
        </p:txBody>
      </p:sp>
      <p:sp>
        <p:nvSpPr>
          <p:cNvPr id="11" name="TextBox 10"/>
          <p:cNvSpPr txBox="1"/>
          <p:nvPr/>
        </p:nvSpPr>
        <p:spPr>
          <a:xfrm>
            <a:off x="762000" y="1148240"/>
            <a:ext cx="4038600" cy="5139869"/>
          </a:xfrm>
          <a:prstGeom prst="rect">
            <a:avLst/>
          </a:prstGeom>
          <a:noFill/>
        </p:spPr>
        <p:txBody>
          <a:bodyPr wrap="square" rtlCol="0">
            <a:spAutoFit/>
          </a:bodyPr>
          <a:lstStyle/>
          <a:p>
            <a:endParaRPr lang="fi-FI" sz="1400" dirty="0"/>
          </a:p>
          <a:p>
            <a:r>
              <a:rPr lang="fi-FI" sz="2000" dirty="0"/>
              <a:t>D-vitamiinin toksisuutta (hyperkalsemiaa) kuvattu  kun D-vitamiinin päiväsaanti ollut tasoa </a:t>
            </a:r>
          </a:p>
          <a:p>
            <a:r>
              <a:rPr lang="fi-FI" sz="2000" b="1" dirty="0"/>
              <a:t>100 </a:t>
            </a:r>
            <a:r>
              <a:rPr lang="fi-FI" sz="2000" b="1" dirty="0">
                <a:sym typeface="Symbol"/>
              </a:rPr>
              <a:t></a:t>
            </a:r>
            <a:r>
              <a:rPr lang="fi-FI" sz="2000" b="1" dirty="0"/>
              <a:t>g</a:t>
            </a:r>
            <a:r>
              <a:rPr lang="fi-FI" sz="2000" dirty="0"/>
              <a:t>.</a:t>
            </a:r>
          </a:p>
          <a:p>
            <a:endParaRPr lang="fi-FI" sz="2000" dirty="0"/>
          </a:p>
          <a:p>
            <a:r>
              <a:rPr lang="fi-FI" sz="2000" dirty="0"/>
              <a:t>Aikuisilla kuvattu </a:t>
            </a:r>
            <a:r>
              <a:rPr lang="fi-FI" sz="2000" dirty="0" err="1"/>
              <a:t>myrkytykseiä</a:t>
            </a:r>
            <a:r>
              <a:rPr lang="fi-FI" sz="2000" dirty="0"/>
              <a:t> (hyperkalsemiaa)  kun jatkuvassa käytössä on ollut päiväannos yli </a:t>
            </a:r>
          </a:p>
          <a:p>
            <a:r>
              <a:rPr lang="fi-FI" sz="2000" b="1" dirty="0"/>
              <a:t>250 </a:t>
            </a:r>
            <a:r>
              <a:rPr lang="fi-FI" sz="2000" b="1" dirty="0">
                <a:sym typeface="Symbol"/>
              </a:rPr>
              <a:t></a:t>
            </a:r>
            <a:r>
              <a:rPr lang="fi-FI" sz="2000" b="1" dirty="0"/>
              <a:t>g</a:t>
            </a:r>
            <a:r>
              <a:rPr lang="fi-FI" sz="2000" dirty="0"/>
              <a:t>  </a:t>
            </a:r>
            <a:endParaRPr lang="en-US" sz="2000" dirty="0"/>
          </a:p>
          <a:p>
            <a:endParaRPr lang="fi-FI" sz="2000" dirty="0"/>
          </a:p>
          <a:p>
            <a:r>
              <a:rPr lang="fi-FI" sz="2000" dirty="0"/>
              <a:t>Bostonissa arviolta 33 000 kuluttajaa altistui yli viiden vuoden ajan maidolle, jossa oli litraa kohden                 </a:t>
            </a:r>
            <a:r>
              <a:rPr lang="fi-FI" sz="2000" b="1" dirty="0"/>
              <a:t>925 – 7925 </a:t>
            </a:r>
            <a:r>
              <a:rPr lang="fi-FI" sz="2000" b="1" dirty="0" err="1">
                <a:sym typeface="Symbol"/>
              </a:rPr>
              <a:t></a:t>
            </a:r>
            <a:r>
              <a:rPr lang="fi-FI" sz="2000" b="1" dirty="0" err="1"/>
              <a:t>g</a:t>
            </a:r>
            <a:r>
              <a:rPr lang="fi-FI" sz="2000" b="1" dirty="0"/>
              <a:t> </a:t>
            </a:r>
            <a:r>
              <a:rPr lang="fi-FI" sz="2000" dirty="0"/>
              <a:t>D-vitamiinia. Myrkytysoireita esiintyi alle sadalla  </a:t>
            </a:r>
          </a:p>
          <a:p>
            <a:endParaRPr lang="fi-FI" sz="1400" dirty="0"/>
          </a:p>
        </p:txBody>
      </p:sp>
      <p:sp>
        <p:nvSpPr>
          <p:cNvPr id="14" name="TextBox 13"/>
          <p:cNvSpPr txBox="1"/>
          <p:nvPr/>
        </p:nvSpPr>
        <p:spPr>
          <a:xfrm>
            <a:off x="5029200" y="1312328"/>
            <a:ext cx="3962400" cy="5447645"/>
          </a:xfrm>
          <a:prstGeom prst="rect">
            <a:avLst/>
          </a:prstGeom>
          <a:noFill/>
        </p:spPr>
        <p:txBody>
          <a:bodyPr wrap="square" rtlCol="0">
            <a:spAutoFit/>
          </a:bodyPr>
          <a:lstStyle/>
          <a:p>
            <a:r>
              <a:rPr lang="fi-FI" sz="2400" dirty="0"/>
              <a:t>D-vitamiinimyrkytyksen oireita</a:t>
            </a:r>
          </a:p>
          <a:p>
            <a:endParaRPr lang="fi-FI" sz="2400" dirty="0"/>
          </a:p>
          <a:p>
            <a:pPr>
              <a:buFont typeface="Arial"/>
              <a:buChar char="•"/>
            </a:pPr>
            <a:r>
              <a:rPr lang="fi-FI" sz="2400" dirty="0"/>
              <a:t> Ruokahaluttomuus (32%)</a:t>
            </a:r>
          </a:p>
          <a:p>
            <a:pPr>
              <a:buFont typeface="Arial"/>
              <a:buChar char="•"/>
            </a:pPr>
            <a:r>
              <a:rPr lang="fi-FI" sz="2400" dirty="0"/>
              <a:t> Laihtuminen (27%)</a:t>
            </a:r>
          </a:p>
          <a:p>
            <a:pPr>
              <a:buFont typeface="Arial"/>
              <a:buChar char="•"/>
            </a:pPr>
            <a:r>
              <a:rPr lang="fi-FI" sz="2400" dirty="0"/>
              <a:t> Yleinen heikkous (27%)</a:t>
            </a:r>
          </a:p>
          <a:p>
            <a:pPr>
              <a:buFont typeface="Arial"/>
              <a:buChar char="•"/>
            </a:pPr>
            <a:r>
              <a:rPr lang="fi-FI" sz="2400" dirty="0"/>
              <a:t> Sekavuus (14%)</a:t>
            </a:r>
          </a:p>
          <a:p>
            <a:pPr>
              <a:buFont typeface="Arial"/>
              <a:buChar char="•"/>
            </a:pPr>
            <a:r>
              <a:rPr lang="fi-FI" sz="2400" dirty="0"/>
              <a:t> Oksentelu (14%)</a:t>
            </a:r>
          </a:p>
          <a:p>
            <a:pPr>
              <a:buFont typeface="Arial"/>
              <a:buChar char="•"/>
            </a:pPr>
            <a:r>
              <a:rPr lang="fi-FI" sz="2400" dirty="0"/>
              <a:t> </a:t>
            </a:r>
            <a:r>
              <a:rPr lang="fi-FI" sz="2400" dirty="0" err="1"/>
              <a:t>Dehydraatio</a:t>
            </a:r>
            <a:r>
              <a:rPr lang="fi-FI" sz="2400" dirty="0"/>
              <a:t> eli kuivuminen (14%)</a:t>
            </a:r>
          </a:p>
          <a:p>
            <a:pPr>
              <a:buFont typeface="Arial"/>
              <a:buChar char="•"/>
            </a:pPr>
            <a:r>
              <a:rPr lang="fi-FI" sz="2400" dirty="0"/>
              <a:t> </a:t>
            </a:r>
            <a:r>
              <a:rPr lang="fi-FI" sz="2400" dirty="0" err="1"/>
              <a:t>Polyuria</a:t>
            </a:r>
            <a:r>
              <a:rPr lang="fi-FI" sz="2400" dirty="0"/>
              <a:t> eli runsasvirtaisuus  (12%)</a:t>
            </a:r>
          </a:p>
          <a:p>
            <a:pPr>
              <a:buFont typeface="Arial"/>
              <a:buChar char="•"/>
            </a:pPr>
            <a:r>
              <a:rPr lang="fi-FI" sz="2400" dirty="0"/>
              <a:t> Ummetus (11%). </a:t>
            </a:r>
          </a:p>
          <a:p>
            <a:pPr>
              <a:buFont typeface="Arial"/>
              <a:buChar char="•"/>
            </a:pPr>
            <a:endParaRPr lang="fi-FI" sz="2400" dirty="0"/>
          </a:p>
          <a:p>
            <a:pPr>
              <a:buFont typeface="Arial"/>
              <a:buChar char="•"/>
            </a:pPr>
            <a:endParaRPr lang="fi-FI" dirty="0"/>
          </a:p>
          <a:p>
            <a:pPr>
              <a:buFont typeface="Arial"/>
              <a:buChar char="•"/>
            </a:pPr>
            <a:endParaRPr lang="fi-FI" dirty="0"/>
          </a:p>
        </p:txBody>
      </p:sp>
      <p:sp>
        <p:nvSpPr>
          <p:cNvPr id="2" name="TextBox 1"/>
          <p:cNvSpPr txBox="1"/>
          <p:nvPr/>
        </p:nvSpPr>
        <p:spPr>
          <a:xfrm>
            <a:off x="838200" y="279400"/>
            <a:ext cx="7924800" cy="707886"/>
          </a:xfrm>
          <a:prstGeom prst="rect">
            <a:avLst/>
          </a:prstGeom>
          <a:noFill/>
        </p:spPr>
        <p:txBody>
          <a:bodyPr wrap="square" rtlCol="0">
            <a:spAutoFit/>
          </a:bodyPr>
          <a:lstStyle/>
          <a:p>
            <a:pPr algn="ctr"/>
            <a:r>
              <a:rPr lang="en-US" sz="4000">
                <a:solidFill>
                  <a:srgbClr val="FF0000"/>
                </a:solidFill>
              </a:rPr>
              <a:t>D-vitamiinimyrkytys</a:t>
            </a:r>
          </a:p>
        </p:txBody>
      </p:sp>
    </p:spTree>
    <p:extLst>
      <p:ext uri="{BB962C8B-B14F-4D97-AF65-F5344CB8AC3E}">
        <p14:creationId xmlns:p14="http://schemas.microsoft.com/office/powerpoint/2010/main" val="2523702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Autofit/>
          </a:bodyPr>
          <a:lstStyle/>
          <a:p>
            <a:r>
              <a:rPr lang="en-US" sz="2800" dirty="0" err="1"/>
              <a:t>Munuaisen tuottaman kalsitriolin pitoisuus säädeltyy äärimmäissäkin tilanteissa tasolle </a:t>
            </a:r>
            <a:r>
              <a:rPr lang="en-US" sz="2800" dirty="0"/>
              <a:t>45-165 pmol/L</a:t>
            </a:r>
          </a:p>
        </p:txBody>
      </p:sp>
      <p:pic>
        <p:nvPicPr>
          <p:cNvPr id="4" name="Picture 3"/>
          <p:cNvPicPr>
            <a:picLocks noChangeAspect="1"/>
          </p:cNvPicPr>
          <p:nvPr/>
        </p:nvPicPr>
        <p:blipFill>
          <a:blip r:embed="rId2"/>
          <a:srcRect b="30063"/>
          <a:stretch>
            <a:fillRect/>
          </a:stretch>
        </p:blipFill>
        <p:spPr>
          <a:xfrm>
            <a:off x="1303202" y="2107249"/>
            <a:ext cx="8115300" cy="3545313"/>
          </a:xfrm>
          <a:prstGeom prst="rect">
            <a:avLst/>
          </a:prstGeom>
        </p:spPr>
      </p:pic>
      <p:sp>
        <p:nvSpPr>
          <p:cNvPr id="3" name="Date Placeholder 2"/>
          <p:cNvSpPr>
            <a:spLocks noGrp="1"/>
          </p:cNvSpPr>
          <p:nvPr>
            <p:ph type="dt" sz="half" idx="10"/>
          </p:nvPr>
        </p:nvSpPr>
        <p:spPr>
          <a:xfrm>
            <a:off x="908051" y="6339467"/>
            <a:ext cx="2133600" cy="365125"/>
          </a:xfrm>
        </p:spPr>
        <p:txBody>
          <a:bodyPr/>
          <a:lstStyle/>
          <a:p>
            <a:r>
              <a:rPr lang="fi-FI"/>
              <a:t>Paakkari 2016</a:t>
            </a:r>
            <a:endParaRPr lang="en-US"/>
          </a:p>
        </p:txBody>
      </p:sp>
      <p:sp>
        <p:nvSpPr>
          <p:cNvPr id="5" name="Slide Number Placeholder 4"/>
          <p:cNvSpPr>
            <a:spLocks noGrp="1"/>
          </p:cNvSpPr>
          <p:nvPr>
            <p:ph type="sldNum" sz="quarter" idx="12"/>
          </p:nvPr>
        </p:nvSpPr>
        <p:spPr/>
        <p:txBody>
          <a:bodyPr/>
          <a:lstStyle/>
          <a:p>
            <a:fld id="{81CED912-FC0F-A04A-8963-1F773CD1DF3C}" type="slidenum">
              <a:rPr lang="en-US" smtClean="0"/>
              <a:pPr/>
              <a:t>8</a:t>
            </a:fld>
            <a:endParaRPr lang="en-US"/>
          </a:p>
        </p:txBody>
      </p:sp>
      <p:sp>
        <p:nvSpPr>
          <p:cNvPr id="6" name="TextBox 5"/>
          <p:cNvSpPr txBox="1"/>
          <p:nvPr/>
        </p:nvSpPr>
        <p:spPr>
          <a:xfrm>
            <a:off x="1117350" y="3231003"/>
            <a:ext cx="1744135" cy="584775"/>
          </a:xfrm>
          <a:prstGeom prst="rect">
            <a:avLst/>
          </a:prstGeom>
          <a:noFill/>
        </p:spPr>
        <p:txBody>
          <a:bodyPr wrap="square" rtlCol="0">
            <a:spAutoFit/>
          </a:bodyPr>
          <a:lstStyle/>
          <a:p>
            <a:r>
              <a:rPr lang="en-US" sz="3200" dirty="0" err="1">
                <a:solidFill>
                  <a:srgbClr val="FF0000"/>
                </a:solidFill>
              </a:rPr>
              <a:t>Kalsidioli</a:t>
            </a:r>
            <a:endParaRPr lang="en-US" sz="3200" dirty="0">
              <a:solidFill>
                <a:srgbClr val="FF0000"/>
              </a:solidFill>
            </a:endParaRPr>
          </a:p>
        </p:txBody>
      </p:sp>
      <p:sp>
        <p:nvSpPr>
          <p:cNvPr id="7" name="TextBox 6"/>
          <p:cNvSpPr txBox="1"/>
          <p:nvPr/>
        </p:nvSpPr>
        <p:spPr>
          <a:xfrm>
            <a:off x="7067500" y="3254023"/>
            <a:ext cx="1877484" cy="584775"/>
          </a:xfrm>
          <a:prstGeom prst="rect">
            <a:avLst/>
          </a:prstGeom>
          <a:solidFill>
            <a:schemeClr val="bg1"/>
          </a:solidFill>
        </p:spPr>
        <p:txBody>
          <a:bodyPr wrap="square" rtlCol="0">
            <a:spAutoFit/>
          </a:bodyPr>
          <a:lstStyle/>
          <a:p>
            <a:pPr algn="r"/>
            <a:r>
              <a:rPr lang="en-US" sz="3200" dirty="0" err="1">
                <a:solidFill>
                  <a:srgbClr val="FF0000"/>
                </a:solidFill>
              </a:rPr>
              <a:t>Kalsitrioli</a:t>
            </a:r>
            <a:endParaRPr lang="en-US" sz="3200" dirty="0">
              <a:solidFill>
                <a:srgbClr val="FF0000"/>
              </a:solidFill>
            </a:endParaRPr>
          </a:p>
        </p:txBody>
      </p:sp>
      <p:sp>
        <p:nvSpPr>
          <p:cNvPr id="8" name="TextBox 7"/>
          <p:cNvSpPr txBox="1"/>
          <p:nvPr/>
        </p:nvSpPr>
        <p:spPr>
          <a:xfrm>
            <a:off x="1200152" y="3748828"/>
            <a:ext cx="2012951" cy="461665"/>
          </a:xfrm>
          <a:prstGeom prst="rect">
            <a:avLst/>
          </a:prstGeom>
          <a:solidFill>
            <a:schemeClr val="accent4">
              <a:lumMod val="40000"/>
              <a:lumOff val="60000"/>
            </a:schemeClr>
          </a:solidFill>
          <a:ln>
            <a:solidFill>
              <a:schemeClr val="tx2"/>
            </a:solidFill>
          </a:ln>
          <a:effectLst>
            <a:outerShdw blurRad="50800" dist="38100" dir="2700000" algn="tl" rotWithShape="0">
              <a:srgbClr val="000000">
                <a:alpha val="43000"/>
              </a:srgbClr>
            </a:outerShdw>
          </a:effectLst>
        </p:spPr>
        <p:txBody>
          <a:bodyPr wrap="square" rtlCol="0">
            <a:spAutoFit/>
          </a:bodyPr>
          <a:lstStyle/>
          <a:p>
            <a:pPr algn="ctr"/>
            <a:r>
              <a:rPr lang="en-US" sz="2400"/>
              <a:t>25(OH)D</a:t>
            </a:r>
          </a:p>
        </p:txBody>
      </p:sp>
      <p:sp>
        <p:nvSpPr>
          <p:cNvPr id="9" name="TextBox 8"/>
          <p:cNvSpPr txBox="1"/>
          <p:nvPr/>
        </p:nvSpPr>
        <p:spPr>
          <a:xfrm>
            <a:off x="6877051" y="3748828"/>
            <a:ext cx="2019300" cy="461665"/>
          </a:xfrm>
          <a:prstGeom prst="rect">
            <a:avLst/>
          </a:prstGeom>
          <a:solidFill>
            <a:schemeClr val="accent4">
              <a:lumMod val="40000"/>
              <a:lumOff val="60000"/>
            </a:schemeClr>
          </a:solidFill>
          <a:ln>
            <a:solidFill>
              <a:schemeClr val="tx2"/>
            </a:solidFill>
          </a:ln>
          <a:effectLst>
            <a:outerShdw blurRad="50800" dist="38100" dir="2700000" algn="tl" rotWithShape="0">
              <a:srgbClr val="000000">
                <a:alpha val="43000"/>
              </a:srgbClr>
            </a:outerShdw>
          </a:effectLst>
        </p:spPr>
        <p:txBody>
          <a:bodyPr wrap="square" rtlCol="0">
            <a:spAutoFit/>
          </a:bodyPr>
          <a:lstStyle/>
          <a:p>
            <a:pPr algn="ctr"/>
            <a:r>
              <a:rPr lang="en-US" sz="2400"/>
              <a:t>1,25(OH)</a:t>
            </a:r>
            <a:r>
              <a:rPr lang="en-US" sz="2400" baseline="-25000"/>
              <a:t>2</a:t>
            </a:r>
            <a:r>
              <a:rPr lang="en-US" sz="2400"/>
              <a:t>D</a:t>
            </a:r>
          </a:p>
        </p:txBody>
      </p:sp>
      <p:sp>
        <p:nvSpPr>
          <p:cNvPr id="10" name="TextBox 9"/>
          <p:cNvSpPr txBox="1"/>
          <p:nvPr/>
        </p:nvSpPr>
        <p:spPr>
          <a:xfrm>
            <a:off x="3873503" y="2474803"/>
            <a:ext cx="1155697" cy="461665"/>
          </a:xfrm>
          <a:prstGeom prst="rect">
            <a:avLst/>
          </a:prstGeom>
          <a:solidFill>
            <a:schemeClr val="bg1"/>
          </a:solidFill>
          <a:ln>
            <a:solidFill>
              <a:schemeClr val="tx2"/>
            </a:solidFill>
          </a:ln>
          <a:effectLst>
            <a:outerShdw blurRad="50800" dist="38100" dir="2700000" algn="tl" rotWithShape="0">
              <a:srgbClr val="000000">
                <a:alpha val="43000"/>
              </a:srgbClr>
            </a:outerShdw>
          </a:effectLst>
        </p:spPr>
        <p:txBody>
          <a:bodyPr wrap="square" rtlCol="0">
            <a:spAutoFit/>
          </a:bodyPr>
          <a:lstStyle/>
          <a:p>
            <a:pPr algn="ctr"/>
            <a:r>
              <a:rPr lang="en-US" sz="2400"/>
              <a:t>PTH</a:t>
            </a:r>
          </a:p>
        </p:txBody>
      </p:sp>
      <p:sp>
        <p:nvSpPr>
          <p:cNvPr id="11" name="TextBox 10"/>
          <p:cNvSpPr txBox="1"/>
          <p:nvPr/>
        </p:nvSpPr>
        <p:spPr>
          <a:xfrm>
            <a:off x="5378455" y="2457003"/>
            <a:ext cx="1155697" cy="461665"/>
          </a:xfrm>
          <a:prstGeom prst="rect">
            <a:avLst/>
          </a:prstGeom>
          <a:solidFill>
            <a:schemeClr val="bg1"/>
          </a:solidFill>
          <a:ln>
            <a:solidFill>
              <a:schemeClr val="tx2"/>
            </a:solidFill>
          </a:ln>
          <a:effectLst>
            <a:outerShdw blurRad="50800" dist="38100" dir="2700000" algn="tl" rotWithShape="0">
              <a:srgbClr val="000000">
                <a:alpha val="43000"/>
              </a:srgbClr>
            </a:outerShdw>
          </a:effectLst>
        </p:spPr>
        <p:txBody>
          <a:bodyPr wrap="square" rtlCol="0">
            <a:spAutoFit/>
          </a:bodyPr>
          <a:lstStyle/>
          <a:p>
            <a:pPr algn="ctr"/>
            <a:r>
              <a:rPr lang="en-US" sz="2400">
                <a:solidFill>
                  <a:srgbClr val="7F7F7F"/>
                </a:solidFill>
              </a:rPr>
              <a:t>TNF-α</a:t>
            </a:r>
          </a:p>
        </p:txBody>
      </p:sp>
      <p:sp>
        <p:nvSpPr>
          <p:cNvPr id="12" name="TextBox 11"/>
          <p:cNvSpPr txBox="1"/>
          <p:nvPr/>
        </p:nvSpPr>
        <p:spPr>
          <a:xfrm>
            <a:off x="3716336" y="3370184"/>
            <a:ext cx="2714629" cy="1461939"/>
          </a:xfrm>
          <a:prstGeom prst="rect">
            <a:avLst/>
          </a:prstGeom>
          <a:solidFill>
            <a:schemeClr val="accent1">
              <a:lumMod val="20000"/>
              <a:lumOff val="80000"/>
            </a:schemeClr>
          </a:solidFill>
          <a:ln>
            <a:solidFill>
              <a:schemeClr val="tx2">
                <a:lumMod val="60000"/>
                <a:lumOff val="40000"/>
              </a:schemeClr>
            </a:solidFill>
          </a:ln>
          <a:effectLst>
            <a:glow rad="50800">
              <a:schemeClr val="bg2">
                <a:alpha val="75000"/>
              </a:schemeClr>
            </a:glow>
            <a:outerShdw blurRad="50800" dist="38100" dir="2700000" algn="tl" rotWithShape="0">
              <a:srgbClr val="000000">
                <a:alpha val="43000"/>
              </a:srgbClr>
            </a:outerShdw>
            <a:softEdge rad="50800"/>
          </a:effectLst>
        </p:spPr>
        <p:txBody>
          <a:bodyPr wrap="square" rtlCol="0">
            <a:spAutoFit/>
          </a:bodyPr>
          <a:lstStyle/>
          <a:p>
            <a:pPr algn="ctr"/>
            <a:endParaRPr lang="en-US" sz="3200"/>
          </a:p>
          <a:p>
            <a:pPr algn="ctr"/>
            <a:r>
              <a:rPr lang="en-US" sz="2400"/>
              <a:t>1α-hydroksylaasi</a:t>
            </a:r>
          </a:p>
          <a:p>
            <a:pPr algn="ctr"/>
            <a:endParaRPr lang="en-US" sz="100"/>
          </a:p>
          <a:p>
            <a:pPr algn="ctr"/>
            <a:endParaRPr lang="en-US" sz="3200"/>
          </a:p>
        </p:txBody>
      </p:sp>
      <p:sp>
        <p:nvSpPr>
          <p:cNvPr id="14" name="TextBox 13"/>
          <p:cNvSpPr txBox="1"/>
          <p:nvPr/>
        </p:nvSpPr>
        <p:spPr>
          <a:xfrm>
            <a:off x="5130800" y="3354113"/>
            <a:ext cx="355600" cy="461665"/>
          </a:xfrm>
          <a:prstGeom prst="rect">
            <a:avLst/>
          </a:prstGeom>
          <a:noFill/>
        </p:spPr>
        <p:txBody>
          <a:bodyPr wrap="square" rtlCol="0">
            <a:spAutoFit/>
          </a:bodyPr>
          <a:lstStyle/>
          <a:p>
            <a:r>
              <a:rPr lang="en-US" sz="2400" b="1">
                <a:solidFill>
                  <a:srgbClr val="FF0000"/>
                </a:solidFill>
              </a:rPr>
              <a:t>?</a:t>
            </a:r>
          </a:p>
        </p:txBody>
      </p:sp>
      <p:sp>
        <p:nvSpPr>
          <p:cNvPr id="15" name="TextBox 14"/>
          <p:cNvSpPr txBox="1"/>
          <p:nvPr/>
        </p:nvSpPr>
        <p:spPr>
          <a:xfrm>
            <a:off x="5587969" y="3159287"/>
            <a:ext cx="355600" cy="584776"/>
          </a:xfrm>
          <a:prstGeom prst="rect">
            <a:avLst/>
          </a:prstGeom>
          <a:noFill/>
        </p:spPr>
        <p:txBody>
          <a:bodyPr wrap="square" rtlCol="0">
            <a:spAutoFit/>
          </a:bodyPr>
          <a:lstStyle/>
          <a:p>
            <a:r>
              <a:rPr lang="en-US" sz="3200" b="1">
                <a:solidFill>
                  <a:srgbClr val="FF0000"/>
                </a:solidFill>
              </a:rPr>
              <a:t>-</a:t>
            </a:r>
          </a:p>
        </p:txBody>
      </p:sp>
      <p:sp>
        <p:nvSpPr>
          <p:cNvPr id="16" name="TextBox 15"/>
          <p:cNvSpPr txBox="1"/>
          <p:nvPr/>
        </p:nvSpPr>
        <p:spPr>
          <a:xfrm>
            <a:off x="5429247" y="4457837"/>
            <a:ext cx="355600" cy="461665"/>
          </a:xfrm>
          <a:prstGeom prst="rect">
            <a:avLst/>
          </a:prstGeom>
          <a:noFill/>
        </p:spPr>
        <p:txBody>
          <a:bodyPr wrap="square" rtlCol="0">
            <a:spAutoFit/>
          </a:bodyPr>
          <a:lstStyle/>
          <a:p>
            <a:r>
              <a:rPr lang="en-US" sz="2400" b="1">
                <a:solidFill>
                  <a:srgbClr val="FF0000"/>
                </a:solidFill>
              </a:rPr>
              <a:t>+</a:t>
            </a:r>
          </a:p>
        </p:txBody>
      </p:sp>
      <p:sp>
        <p:nvSpPr>
          <p:cNvPr id="18" name="TextBox 17"/>
          <p:cNvSpPr txBox="1"/>
          <p:nvPr/>
        </p:nvSpPr>
        <p:spPr>
          <a:xfrm>
            <a:off x="4588917" y="4355066"/>
            <a:ext cx="355600" cy="584776"/>
          </a:xfrm>
          <a:prstGeom prst="rect">
            <a:avLst/>
          </a:prstGeom>
          <a:noFill/>
        </p:spPr>
        <p:txBody>
          <a:bodyPr wrap="square" rtlCol="0">
            <a:spAutoFit/>
          </a:bodyPr>
          <a:lstStyle/>
          <a:p>
            <a:r>
              <a:rPr lang="en-US" sz="3200" b="1">
                <a:solidFill>
                  <a:srgbClr val="FF0000"/>
                </a:solidFill>
              </a:rPr>
              <a:t>-</a:t>
            </a:r>
          </a:p>
        </p:txBody>
      </p:sp>
      <p:sp>
        <p:nvSpPr>
          <p:cNvPr id="19" name="TextBox 18"/>
          <p:cNvSpPr txBox="1"/>
          <p:nvPr/>
        </p:nvSpPr>
        <p:spPr>
          <a:xfrm>
            <a:off x="3695695" y="4355066"/>
            <a:ext cx="355600" cy="584776"/>
          </a:xfrm>
          <a:prstGeom prst="rect">
            <a:avLst/>
          </a:prstGeom>
          <a:noFill/>
        </p:spPr>
        <p:txBody>
          <a:bodyPr wrap="square" rtlCol="0">
            <a:spAutoFit/>
          </a:bodyPr>
          <a:lstStyle/>
          <a:p>
            <a:r>
              <a:rPr lang="en-US" sz="3200" b="1">
                <a:solidFill>
                  <a:srgbClr val="FF0000"/>
                </a:solidFill>
              </a:rPr>
              <a:t>-</a:t>
            </a:r>
          </a:p>
        </p:txBody>
      </p:sp>
      <p:sp>
        <p:nvSpPr>
          <p:cNvPr id="20" name="TextBox 19"/>
          <p:cNvSpPr txBox="1"/>
          <p:nvPr/>
        </p:nvSpPr>
        <p:spPr>
          <a:xfrm>
            <a:off x="6075361" y="4457837"/>
            <a:ext cx="355600" cy="461665"/>
          </a:xfrm>
          <a:prstGeom prst="rect">
            <a:avLst/>
          </a:prstGeom>
          <a:noFill/>
        </p:spPr>
        <p:txBody>
          <a:bodyPr wrap="square" rtlCol="0">
            <a:spAutoFit/>
          </a:bodyPr>
          <a:lstStyle/>
          <a:p>
            <a:r>
              <a:rPr lang="en-US" sz="2400" b="1">
                <a:solidFill>
                  <a:srgbClr val="FF0000"/>
                </a:solidFill>
              </a:rPr>
              <a:t>+</a:t>
            </a:r>
          </a:p>
        </p:txBody>
      </p:sp>
      <p:sp>
        <p:nvSpPr>
          <p:cNvPr id="21" name="TextBox 20"/>
          <p:cNvSpPr txBox="1"/>
          <p:nvPr/>
        </p:nvSpPr>
        <p:spPr>
          <a:xfrm>
            <a:off x="4908549" y="2718262"/>
            <a:ext cx="355600" cy="707886"/>
          </a:xfrm>
          <a:prstGeom prst="rect">
            <a:avLst/>
          </a:prstGeom>
          <a:noFill/>
        </p:spPr>
        <p:txBody>
          <a:bodyPr wrap="square" rtlCol="0">
            <a:spAutoFit/>
          </a:bodyPr>
          <a:lstStyle/>
          <a:p>
            <a:r>
              <a:rPr lang="en-US" sz="4000" b="1">
                <a:solidFill>
                  <a:srgbClr val="FF0000"/>
                </a:solidFill>
              </a:rPr>
              <a:t>-</a:t>
            </a:r>
          </a:p>
        </p:txBody>
      </p:sp>
      <p:sp>
        <p:nvSpPr>
          <p:cNvPr id="22" name="TextBox 21"/>
          <p:cNvSpPr txBox="1"/>
          <p:nvPr/>
        </p:nvSpPr>
        <p:spPr>
          <a:xfrm>
            <a:off x="6451371" y="1571255"/>
            <a:ext cx="1690491" cy="461665"/>
          </a:xfrm>
          <a:prstGeom prst="rect">
            <a:avLst/>
          </a:prstGeom>
          <a:solidFill>
            <a:schemeClr val="bg1"/>
          </a:solidFill>
          <a:ln>
            <a:solidFill>
              <a:schemeClr val="tx2"/>
            </a:solidFill>
          </a:ln>
          <a:effectLst>
            <a:outerShdw blurRad="50800" dist="38100" dir="2700000" algn="tl" rotWithShape="0">
              <a:srgbClr val="000000">
                <a:alpha val="43000"/>
              </a:srgbClr>
            </a:outerShdw>
          </a:effectLst>
        </p:spPr>
        <p:txBody>
          <a:bodyPr wrap="square" rtlCol="0">
            <a:spAutoFit/>
          </a:bodyPr>
          <a:lstStyle/>
          <a:p>
            <a:pPr algn="ctr"/>
            <a:r>
              <a:rPr lang="en-US" sz="2400" dirty="0" err="1">
                <a:solidFill>
                  <a:srgbClr val="7F7F7F"/>
                </a:solidFill>
              </a:rPr>
              <a:t>Fosfaatti</a:t>
            </a:r>
            <a:r>
              <a:rPr lang="en-US" sz="2400" dirty="0">
                <a:solidFill>
                  <a:srgbClr val="7F7F7F"/>
                </a:solidFill>
              </a:rPr>
              <a:t> </a:t>
            </a:r>
            <a:r>
              <a:rPr lang="en-US" sz="2400" dirty="0">
                <a:solidFill>
                  <a:srgbClr val="7F7F7F"/>
                </a:solidFill>
                <a:latin typeface="Wingdings"/>
                <a:ea typeface="Wingdings"/>
                <a:cs typeface="Wingdings"/>
                <a:sym typeface="Wingdings"/>
              </a:rPr>
              <a:t></a:t>
            </a:r>
            <a:endParaRPr lang="en-US" sz="2400" dirty="0">
              <a:solidFill>
                <a:srgbClr val="7F7F7F"/>
              </a:solidFill>
            </a:endParaRPr>
          </a:p>
        </p:txBody>
      </p:sp>
      <p:sp>
        <p:nvSpPr>
          <p:cNvPr id="23" name="TextBox 22"/>
          <p:cNvSpPr txBox="1"/>
          <p:nvPr/>
        </p:nvSpPr>
        <p:spPr>
          <a:xfrm>
            <a:off x="3879852" y="5055668"/>
            <a:ext cx="1257301" cy="461665"/>
          </a:xfrm>
          <a:prstGeom prst="rect">
            <a:avLst/>
          </a:prstGeom>
          <a:solidFill>
            <a:schemeClr val="bg1"/>
          </a:solidFill>
          <a:ln>
            <a:solidFill>
              <a:schemeClr val="tx2"/>
            </a:solidFill>
          </a:ln>
          <a:effectLst>
            <a:outerShdw blurRad="50800" dist="38100" dir="2700000" algn="tl" rotWithShape="0">
              <a:srgbClr val="000000">
                <a:alpha val="43000"/>
              </a:srgbClr>
            </a:outerShdw>
          </a:effectLst>
        </p:spPr>
        <p:txBody>
          <a:bodyPr wrap="square" rtlCol="0">
            <a:spAutoFit/>
          </a:bodyPr>
          <a:lstStyle/>
          <a:p>
            <a:pPr algn="ctr"/>
            <a:r>
              <a:rPr lang="en-US" sz="2400">
                <a:solidFill>
                  <a:srgbClr val="7F7F7F"/>
                </a:solidFill>
              </a:rPr>
              <a:t>GFR</a:t>
            </a:r>
            <a:r>
              <a:rPr lang="en-US" sz="1400">
                <a:solidFill>
                  <a:srgbClr val="7F7F7F"/>
                </a:solidFill>
                <a:latin typeface="Wingdings"/>
                <a:ea typeface="Wingdings"/>
                <a:cs typeface="Wingdings"/>
                <a:sym typeface="Wingdings"/>
              </a:rPr>
              <a:t></a:t>
            </a:r>
            <a:endParaRPr lang="en-US" sz="2400">
              <a:solidFill>
                <a:srgbClr val="7F7F7F"/>
              </a:solidFill>
            </a:endParaRPr>
          </a:p>
        </p:txBody>
      </p:sp>
      <p:sp>
        <p:nvSpPr>
          <p:cNvPr id="24" name="TextBox 23"/>
          <p:cNvSpPr txBox="1"/>
          <p:nvPr/>
        </p:nvSpPr>
        <p:spPr>
          <a:xfrm>
            <a:off x="5213352" y="5052903"/>
            <a:ext cx="1663701" cy="461665"/>
          </a:xfrm>
          <a:prstGeom prst="rect">
            <a:avLst/>
          </a:prstGeom>
          <a:solidFill>
            <a:schemeClr val="bg1"/>
          </a:solidFill>
          <a:ln>
            <a:solidFill>
              <a:schemeClr val="tx2"/>
            </a:solidFill>
          </a:ln>
          <a:effectLst>
            <a:outerShdw blurRad="50800" dist="38100" dir="2700000" algn="tl" rotWithShape="0">
              <a:srgbClr val="000000">
                <a:alpha val="43000"/>
              </a:srgbClr>
            </a:outerShdw>
          </a:effectLst>
        </p:spPr>
        <p:txBody>
          <a:bodyPr wrap="square" rtlCol="0">
            <a:spAutoFit/>
          </a:bodyPr>
          <a:lstStyle/>
          <a:p>
            <a:pPr algn="ctr"/>
            <a:r>
              <a:rPr lang="en-US" sz="2400">
                <a:solidFill>
                  <a:schemeClr val="bg1">
                    <a:lumMod val="50000"/>
                  </a:schemeClr>
                </a:solidFill>
              </a:rPr>
              <a:t>Kalsitoniini</a:t>
            </a:r>
          </a:p>
        </p:txBody>
      </p:sp>
      <p:sp>
        <p:nvSpPr>
          <p:cNvPr id="25" name="TextBox 24"/>
          <p:cNvSpPr txBox="1"/>
          <p:nvPr/>
        </p:nvSpPr>
        <p:spPr>
          <a:xfrm>
            <a:off x="6915152" y="5048498"/>
            <a:ext cx="1663701" cy="461665"/>
          </a:xfrm>
          <a:prstGeom prst="rect">
            <a:avLst/>
          </a:prstGeom>
          <a:solidFill>
            <a:schemeClr val="bg1"/>
          </a:solidFill>
          <a:ln>
            <a:solidFill>
              <a:schemeClr val="tx2"/>
            </a:solidFill>
          </a:ln>
          <a:effectLst>
            <a:outerShdw blurRad="50800" dist="38100" dir="2700000" algn="tl" rotWithShape="0">
              <a:srgbClr val="000000">
                <a:alpha val="43000"/>
              </a:srgbClr>
            </a:outerShdw>
          </a:effectLst>
        </p:spPr>
        <p:txBody>
          <a:bodyPr wrap="square" rtlCol="0">
            <a:spAutoFit/>
          </a:bodyPr>
          <a:lstStyle/>
          <a:p>
            <a:pPr algn="ctr"/>
            <a:r>
              <a:rPr lang="en-US" sz="2400">
                <a:solidFill>
                  <a:srgbClr val="7F7F7F"/>
                </a:solidFill>
              </a:rPr>
              <a:t>Prolaktiini</a:t>
            </a:r>
          </a:p>
        </p:txBody>
      </p:sp>
      <p:sp>
        <p:nvSpPr>
          <p:cNvPr id="26" name="Right Arrow 25"/>
          <p:cNvSpPr/>
          <p:nvPr/>
        </p:nvSpPr>
        <p:spPr>
          <a:xfrm>
            <a:off x="3143251" y="3748828"/>
            <a:ext cx="749300" cy="510991"/>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ight Arrow 26"/>
          <p:cNvSpPr/>
          <p:nvPr/>
        </p:nvSpPr>
        <p:spPr>
          <a:xfrm>
            <a:off x="6229351" y="3744066"/>
            <a:ext cx="749300" cy="510991"/>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p:cNvCxnSpPr>
            <a:stCxn id="10" idx="2"/>
          </p:cNvCxnSpPr>
          <p:nvPr/>
        </p:nvCxnSpPr>
        <p:spPr>
          <a:xfrm>
            <a:off x="4451352" y="2936468"/>
            <a:ext cx="205319" cy="530635"/>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5399618" y="3022752"/>
            <a:ext cx="310095" cy="378652"/>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3183462" y="4779433"/>
            <a:ext cx="532875" cy="279818"/>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4508503" y="4779435"/>
            <a:ext cx="182033" cy="265245"/>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401332" y="4723796"/>
            <a:ext cx="634471" cy="320885"/>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626337" y="4825710"/>
            <a:ext cx="139435" cy="228267"/>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6686551" y="2445245"/>
            <a:ext cx="1155697" cy="461665"/>
          </a:xfrm>
          <a:prstGeom prst="rect">
            <a:avLst/>
          </a:prstGeom>
          <a:solidFill>
            <a:schemeClr val="tx2">
              <a:lumMod val="40000"/>
              <a:lumOff val="60000"/>
            </a:schemeClr>
          </a:solidFill>
          <a:ln>
            <a:solidFill>
              <a:schemeClr val="tx1"/>
            </a:solidFill>
          </a:ln>
          <a:effectLst>
            <a:outerShdw blurRad="50800" dist="38100" dir="2700000" algn="tl" rotWithShape="0">
              <a:srgbClr val="000000">
                <a:alpha val="43000"/>
              </a:srgbClr>
            </a:outerShdw>
          </a:effectLst>
        </p:spPr>
        <p:txBody>
          <a:bodyPr wrap="square" rtlCol="0">
            <a:spAutoFit/>
          </a:bodyPr>
          <a:lstStyle/>
          <a:p>
            <a:pPr algn="ctr"/>
            <a:r>
              <a:rPr lang="en-US" sz="2400" dirty="0"/>
              <a:t>FGF23 </a:t>
            </a:r>
          </a:p>
        </p:txBody>
      </p:sp>
      <p:sp>
        <p:nvSpPr>
          <p:cNvPr id="54" name="Rectangle 53"/>
          <p:cNvSpPr/>
          <p:nvPr/>
        </p:nvSpPr>
        <p:spPr>
          <a:xfrm>
            <a:off x="4527549" y="3490589"/>
            <a:ext cx="266705" cy="24712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Connector 48"/>
          <p:cNvCxnSpPr/>
          <p:nvPr/>
        </p:nvCxnSpPr>
        <p:spPr>
          <a:xfrm flipH="1">
            <a:off x="6146802" y="3015618"/>
            <a:ext cx="539748" cy="546735"/>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491567" y="3346852"/>
            <a:ext cx="355600" cy="461665"/>
          </a:xfrm>
          <a:prstGeom prst="rect">
            <a:avLst/>
          </a:prstGeom>
          <a:noFill/>
        </p:spPr>
        <p:txBody>
          <a:bodyPr wrap="square" rtlCol="0">
            <a:spAutoFit/>
          </a:bodyPr>
          <a:lstStyle/>
          <a:p>
            <a:r>
              <a:rPr lang="en-US" sz="2400" b="1">
                <a:solidFill>
                  <a:srgbClr val="FF0000"/>
                </a:solidFill>
              </a:rPr>
              <a:t>+</a:t>
            </a:r>
          </a:p>
        </p:txBody>
      </p:sp>
      <p:sp>
        <p:nvSpPr>
          <p:cNvPr id="55" name="Rectangle 54"/>
          <p:cNvSpPr/>
          <p:nvPr/>
        </p:nvSpPr>
        <p:spPr>
          <a:xfrm>
            <a:off x="5918142" y="3501701"/>
            <a:ext cx="266705" cy="24712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5892800" y="3265488"/>
            <a:ext cx="355600" cy="584776"/>
          </a:xfrm>
          <a:prstGeom prst="rect">
            <a:avLst/>
          </a:prstGeom>
          <a:noFill/>
        </p:spPr>
        <p:txBody>
          <a:bodyPr wrap="square" rtlCol="0">
            <a:spAutoFit/>
          </a:bodyPr>
          <a:lstStyle/>
          <a:p>
            <a:r>
              <a:rPr lang="en-US" sz="3200" b="1">
                <a:solidFill>
                  <a:srgbClr val="FF0000"/>
                </a:solidFill>
              </a:rPr>
              <a:t>-</a:t>
            </a:r>
          </a:p>
        </p:txBody>
      </p:sp>
      <p:sp>
        <p:nvSpPr>
          <p:cNvPr id="17" name="Down Arrow 16"/>
          <p:cNvSpPr/>
          <p:nvPr/>
        </p:nvSpPr>
        <p:spPr>
          <a:xfrm>
            <a:off x="7071080" y="2110900"/>
            <a:ext cx="329973" cy="27555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2590801" y="5024259"/>
            <a:ext cx="1185320" cy="646331"/>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txBody>
          <a:bodyPr wrap="square" rtlCol="0">
            <a:spAutoFit/>
          </a:bodyPr>
          <a:lstStyle/>
          <a:p>
            <a:pPr algn="ctr"/>
            <a:r>
              <a:rPr lang="en-US"/>
              <a:t>Fosfaatti↑</a:t>
            </a:r>
          </a:p>
          <a:p>
            <a:pPr algn="ctr"/>
            <a:endParaRPr lang="en-US"/>
          </a:p>
        </p:txBody>
      </p:sp>
      <p:sp>
        <p:nvSpPr>
          <p:cNvPr id="43" name="TextBox 42"/>
          <p:cNvSpPr txBox="1"/>
          <p:nvPr/>
        </p:nvSpPr>
        <p:spPr>
          <a:xfrm>
            <a:off x="6248400" y="1474794"/>
            <a:ext cx="1893461" cy="646331"/>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txBody>
          <a:bodyPr wrap="square" rtlCol="0">
            <a:spAutoFit/>
          </a:bodyPr>
          <a:lstStyle/>
          <a:p>
            <a:pPr algn="ctr"/>
            <a:r>
              <a:rPr lang="en-US"/>
              <a:t>Fosfaatti↑</a:t>
            </a:r>
          </a:p>
          <a:p>
            <a:pPr algn="ctr"/>
            <a:endParaRPr lang="en-US"/>
          </a:p>
        </p:txBody>
      </p:sp>
      <p:sp>
        <p:nvSpPr>
          <p:cNvPr id="28" name="Title 1">
            <a:extLst>
              <a:ext uri="{FF2B5EF4-FFF2-40B4-BE49-F238E27FC236}">
                <a16:creationId xmlns:a16="http://schemas.microsoft.com/office/drawing/2014/main" id="{A7C0046F-1E26-297B-943C-A850D4DA977B}"/>
              </a:ext>
            </a:extLst>
          </p:cNvPr>
          <p:cNvSpPr txBox="1">
            <a:spLocks/>
          </p:cNvSpPr>
          <p:nvPr/>
        </p:nvSpPr>
        <p:spPr>
          <a:xfrm>
            <a:off x="796426" y="652357"/>
            <a:ext cx="8543925" cy="1325563"/>
          </a:xfrm>
          <a:prstGeom prst="rect">
            <a:avLst/>
          </a:prstGeom>
          <a:solidFill>
            <a:schemeClr val="accent1">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t>Munuaisen tuottaman kalsitriolin pitoisuus säädeltyy äärimmäissäkin tilanteissa tasolle 45-165 pmol/L</a:t>
            </a:r>
            <a:endParaRPr lang="en-US" sz="2800" dirty="0"/>
          </a:p>
        </p:txBody>
      </p:sp>
    </p:spTree>
    <p:extLst>
      <p:ext uri="{BB962C8B-B14F-4D97-AF65-F5344CB8AC3E}">
        <p14:creationId xmlns:p14="http://schemas.microsoft.com/office/powerpoint/2010/main" val="3692889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849313" y="476250"/>
            <a:ext cx="8229600" cy="1143000"/>
          </a:xfrm>
        </p:spPr>
        <p:txBody>
          <a:bodyPr>
            <a:noAutofit/>
          </a:bodyPr>
          <a:lstStyle/>
          <a:p>
            <a:pPr eaLnBrk="1" hangingPunct="1">
              <a:defRPr/>
            </a:pPr>
            <a:r>
              <a:rPr lang="fi-FI" sz="2800" dirty="0">
                <a:solidFill>
                  <a:schemeClr val="accent1"/>
                </a:solidFill>
              </a:rPr>
              <a:t>Prof. Arvo Ylppö aloitti pikkulasten D-vitamiinin korvaushoidon annoksella 100 </a:t>
            </a:r>
            <a:r>
              <a:rPr lang="fi-FI" sz="2800" dirty="0" err="1">
                <a:solidFill>
                  <a:schemeClr val="accent1"/>
                </a:solidFill>
              </a:rPr>
              <a:t>mikrog</a:t>
            </a:r>
            <a:r>
              <a:rPr lang="fi-FI" sz="2800" dirty="0">
                <a:solidFill>
                  <a:schemeClr val="accent1"/>
                </a:solidFill>
              </a:rPr>
              <a:t>/vrk</a:t>
            </a:r>
          </a:p>
        </p:txBody>
      </p:sp>
      <p:sp>
        <p:nvSpPr>
          <p:cNvPr id="14339" name="Rectangle 3"/>
          <p:cNvSpPr>
            <a:spLocks noGrp="1" noChangeArrowheads="1"/>
          </p:cNvSpPr>
          <p:nvPr>
            <p:ph type="body" idx="1"/>
          </p:nvPr>
        </p:nvSpPr>
        <p:spPr>
          <a:xfrm>
            <a:off x="838203" y="1600200"/>
            <a:ext cx="3754439" cy="4914900"/>
          </a:xfrm>
        </p:spPr>
        <p:txBody>
          <a:bodyPr>
            <a:normAutofit/>
          </a:bodyPr>
          <a:lstStyle/>
          <a:p>
            <a:pPr>
              <a:defRPr/>
            </a:pPr>
            <a:endParaRPr lang="fi-FI" sz="2400"/>
          </a:p>
          <a:p>
            <a:pPr>
              <a:defRPr/>
            </a:pPr>
            <a:endParaRPr lang="fi-FI" sz="2400"/>
          </a:p>
          <a:p>
            <a:pPr>
              <a:defRPr/>
            </a:pPr>
            <a:endParaRPr lang="fi-FI" sz="2400"/>
          </a:p>
          <a:p>
            <a:pPr>
              <a:defRPr/>
            </a:pPr>
            <a:r>
              <a:rPr lang="fi-FI" sz="2400"/>
              <a:t>1950-luku: 100 mikrog</a:t>
            </a:r>
          </a:p>
          <a:p>
            <a:pPr>
              <a:defRPr/>
            </a:pPr>
            <a:r>
              <a:rPr lang="fi-FI" sz="2400"/>
              <a:t>1964: 50 mikrog</a:t>
            </a:r>
          </a:p>
          <a:p>
            <a:pPr>
              <a:defRPr/>
            </a:pPr>
            <a:r>
              <a:rPr lang="fi-FI" sz="2400"/>
              <a:t>1975: 25 mikrog</a:t>
            </a:r>
          </a:p>
          <a:p>
            <a:pPr>
              <a:defRPr/>
            </a:pPr>
            <a:r>
              <a:rPr lang="fi-FI" sz="2400"/>
              <a:t>1992: 10 mikrog</a:t>
            </a:r>
          </a:p>
          <a:p>
            <a:pPr marL="0" indent="0">
              <a:buNone/>
              <a:defRPr/>
            </a:pPr>
            <a:r>
              <a:rPr lang="fi-FI" sz="2400"/>
              <a:t> </a:t>
            </a:r>
          </a:p>
          <a:p>
            <a:pPr>
              <a:defRPr/>
            </a:pPr>
            <a:endParaRPr lang="fi-FI" sz="2400"/>
          </a:p>
        </p:txBody>
      </p:sp>
      <p:pic>
        <p:nvPicPr>
          <p:cNvPr id="8195" name="Picture 4" descr="ylpp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2639" y="2020188"/>
            <a:ext cx="3892140" cy="4494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fi-FI"/>
              <a:t>Paakkari 2016</a:t>
            </a:r>
            <a:endParaRPr lang="en-US"/>
          </a:p>
        </p:txBody>
      </p:sp>
      <p:sp>
        <p:nvSpPr>
          <p:cNvPr id="3" name="Slide Number Placeholder 2"/>
          <p:cNvSpPr>
            <a:spLocks noGrp="1"/>
          </p:cNvSpPr>
          <p:nvPr>
            <p:ph type="sldNum" sz="quarter" idx="12"/>
          </p:nvPr>
        </p:nvSpPr>
        <p:spPr/>
        <p:txBody>
          <a:bodyPr/>
          <a:lstStyle/>
          <a:p>
            <a:fld id="{DC703277-703F-8345-94BE-48F2F9A53202}" type="slidenum">
              <a:rPr lang="en-US"/>
              <a:t>9</a:t>
            </a:fld>
            <a:endParaRPr lang="en-US"/>
          </a:p>
        </p:txBody>
      </p:sp>
    </p:spTree>
    <p:extLst>
      <p:ext uri="{BB962C8B-B14F-4D97-AF65-F5344CB8AC3E}">
        <p14:creationId xmlns:p14="http://schemas.microsoft.com/office/powerpoint/2010/main" val="20722115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8526</TotalTime>
  <Words>1878</Words>
  <Application>Microsoft Office PowerPoint</Application>
  <PresentationFormat>A4-paperi (210 x 297 mm)</PresentationFormat>
  <Paragraphs>413</Paragraphs>
  <Slides>49</Slides>
  <Notes>0</Notes>
  <HiddenSlides>0</HiddenSlides>
  <MMClips>0</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49</vt:i4>
      </vt:variant>
    </vt:vector>
  </HeadingPairs>
  <TitlesOfParts>
    <vt:vector size="56" baseType="lpstr">
      <vt:lpstr>Arial</vt:lpstr>
      <vt:lpstr>Calibri</vt:lpstr>
      <vt:lpstr>Calibri Light</vt:lpstr>
      <vt:lpstr>Lucida Grande</vt:lpstr>
      <vt:lpstr>Symbol</vt:lpstr>
      <vt:lpstr>Wingdings</vt:lpstr>
      <vt:lpstr>Office Theme</vt:lpstr>
      <vt:lpstr>D- ja K- vitamiinit luuston  terveystekijöinä</vt:lpstr>
      <vt:lpstr>PowerPoint-esitys</vt:lpstr>
      <vt:lpstr>Seerumin kalsidioli ja terveys</vt:lpstr>
      <vt:lpstr>Keskimääräinen luonnollinen kalsidiolin pitoisuus Itä-Afrikassa 115 nmol/l </vt:lpstr>
      <vt:lpstr> Arvioita D-vitamiinin oikeasta                           annoksesta ja pitoisuudesta  </vt:lpstr>
      <vt:lpstr>D-vitamiinin toksisuus</vt:lpstr>
      <vt:lpstr>PowerPoint-esitys</vt:lpstr>
      <vt:lpstr>Munuaisen tuottaman kalsitriolin pitoisuus säädeltyy äärimmäissäkin tilanteissa tasolle 45-165 pmol/L</vt:lpstr>
      <vt:lpstr>Prof. Arvo Ylppö aloitti pikkulasten D-vitamiinin korvaushoidon annoksella 100 mikrog/vrk</vt:lpstr>
      <vt:lpstr>Pohjoisessa D-vitamiinia ei synny auringosta talvikuukausina leveysasteella 42°N (Boston, Rooma)</vt:lpstr>
      <vt:lpstr>PowerPoint-esitys</vt:lpstr>
      <vt:lpstr>Pastoraalinen aika ja              teollisuuden vallankumous</vt:lpstr>
      <vt:lpstr>PowerPoint-esitys</vt:lpstr>
      <vt:lpstr>Sumua on edelleen</vt:lpstr>
      <vt:lpstr>Alkuperäiskansojen ihon värin yhteys etäisyyteen päiväntasaajasta</vt:lpstr>
      <vt:lpstr>D-vitamiinin puutos: riisitauti</vt:lpstr>
      <vt:lpstr>Riisitauti Suomessa</vt:lpstr>
      <vt:lpstr>Riisitauti: muutakin kuin luusairaus</vt:lpstr>
      <vt:lpstr>D-vitamiini suojelee hengitysteiden infektioilta </vt:lpstr>
      <vt:lpstr>Tavoitetasoksi                                    75-100 nmol/l  kalsidiolia?</vt:lpstr>
      <vt:lpstr>PowerPoint-esitys</vt:lpstr>
      <vt:lpstr>PowerPoint-esitys</vt:lpstr>
      <vt:lpstr>J Am Geriatr Soc. 2013 Dec 18. doi: 10.1111/jgs.12631. Recommendations Abstracted from the American Geriatrics Society Consensus Statement on Vitamin D for Prevention of Falls and Their Consequences. American Geriatrics Society Workgroup on Vitamin D Supplementation for Older Adults. </vt:lpstr>
      <vt:lpstr>  K-vitamiini estää kalkkeutumista ja  tehostaa D-vitamiinin  vaikutusta</vt:lpstr>
      <vt:lpstr>K-vitamiinin lyhyt historia</vt:lpstr>
      <vt:lpstr>   K-vitamiinit  K1 fyllokinoni  K2 menakinonit 1-14 (MK4, MK7) K3 mendioli, menadione </vt:lpstr>
      <vt:lpstr>Perinteinen tieto K-vitamiinista</vt:lpstr>
      <vt:lpstr>Uusin tieto K-vitamiinista</vt:lpstr>
      <vt:lpstr>K-vitamiinin tarve?</vt:lpstr>
      <vt:lpstr>K ja D aikuisten luustossa</vt:lpstr>
      <vt:lpstr>K- ja D-vitamiinien yhteisvaikutus</vt:lpstr>
      <vt:lpstr>K-vitamiinin käyttö maailmalla</vt:lpstr>
      <vt:lpstr>Heikeentääkö K-vitamiinin esto varfariinilla aikuisen luustoa?</vt:lpstr>
      <vt:lpstr>Pehmytkudokset: K-vitamiinin aktivoima MGP-proteiini estää kalkkeutumista</vt:lpstr>
      <vt:lpstr>Valtimon median          (keskikerroksen) kalkkeutuminen</vt:lpstr>
      <vt:lpstr>PowerPoint-esitys</vt:lpstr>
      <vt:lpstr>PowerPoint-esitys</vt:lpstr>
      <vt:lpstr>PowerPoint-esitys</vt:lpstr>
      <vt:lpstr>Johtopäätökset</vt:lpstr>
      <vt:lpstr>Täydellisen auringonvalon puutteen vaikutus kalsidiolin pitoisuuteen sukellusveneessä</vt:lpstr>
      <vt:lpstr>PowerPoint-esitys</vt:lpstr>
      <vt:lpstr>Ekologinen näkemys  D-vitamiini: etelän hormoni, pohjoisen vitamiini </vt:lpstr>
      <vt:lpstr>Tammikuinen aamu   (klo 09)  Anttolan Hämytsaaressa</vt:lpstr>
      <vt:lpstr>Tammikuinen puolipäivä                                 Saimaalla Mikkelin Hämytsaaressa</vt:lpstr>
      <vt:lpstr>PowerPoint-esitys</vt:lpstr>
      <vt:lpstr>PowerPoint-esitys</vt:lpstr>
      <vt:lpstr>Hyvä ikääntynyt veli ja sisar</vt:lpstr>
      <vt:lpstr>Ei ole yhden koon D-vitamiinihoitoa</vt:lpstr>
      <vt:lpstr>KIITOS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ilari paakkari</dc:creator>
  <cp:lastModifiedBy>Olli Simonen</cp:lastModifiedBy>
  <cp:revision>148</cp:revision>
  <cp:lastPrinted>2020-12-10T12:43:50Z</cp:lastPrinted>
  <dcterms:created xsi:type="dcterms:W3CDTF">2020-11-30T16:43:29Z</dcterms:created>
  <dcterms:modified xsi:type="dcterms:W3CDTF">2025-06-10T16:57:34Z</dcterms:modified>
</cp:coreProperties>
</file>