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308" r:id="rId3"/>
    <p:sldId id="309" r:id="rId4"/>
    <p:sldId id="261" r:id="rId5"/>
    <p:sldId id="262" r:id="rId6"/>
    <p:sldId id="263" r:id="rId7"/>
    <p:sldId id="285" r:id="rId8"/>
    <p:sldId id="271" r:id="rId9"/>
    <p:sldId id="273" r:id="rId10"/>
    <p:sldId id="295" r:id="rId11"/>
    <p:sldId id="293" r:id="rId12"/>
    <p:sldId id="294" r:id="rId13"/>
    <p:sldId id="296" r:id="rId14"/>
    <p:sldId id="272" r:id="rId15"/>
    <p:sldId id="297" r:id="rId16"/>
    <p:sldId id="303" r:id="rId17"/>
    <p:sldId id="311" r:id="rId18"/>
    <p:sldId id="313" r:id="rId19"/>
    <p:sldId id="287" r:id="rId20"/>
    <p:sldId id="288" r:id="rId21"/>
    <p:sldId id="307" r:id="rId22"/>
    <p:sldId id="269" r:id="rId23"/>
    <p:sldId id="367" r:id="rId24"/>
    <p:sldId id="360" r:id="rId25"/>
    <p:sldId id="268" r:id="rId26"/>
    <p:sldId id="267" r:id="rId27"/>
    <p:sldId id="300" r:id="rId28"/>
    <p:sldId id="299" r:id="rId29"/>
    <p:sldId id="298" r:id="rId30"/>
    <p:sldId id="289" r:id="rId31"/>
    <p:sldId id="266" r:id="rId32"/>
    <p:sldId id="276" r:id="rId33"/>
    <p:sldId id="292" r:id="rId34"/>
    <p:sldId id="283" r:id="rId3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D2FF7-55AD-4ABB-B347-8CB15928FBB9}" type="datetimeFigureOut">
              <a:rPr lang="fi-FI" smtClean="0"/>
              <a:pPr/>
              <a:t>23.1.2025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92E5A-1D85-4D44-86BF-F4DF4B43D40C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i-FI" dirty="0"/>
          </a:p>
        </p:txBody>
      </p:sp>
      <p:sp>
        <p:nvSpPr>
          <p:cNvPr id="604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3C210-9958-4BFE-992F-FE826D6FDFD4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75C7EE-473C-4847-8965-D4048BF6B674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41804-0E9D-47AC-B939-C08E009C0A54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1F6ADD-6785-4BB2-B0CE-D0085C4F79A4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76FF9-63C7-4A45-920E-4B5CE7662FA2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DDD8E7-3F95-458A-889A-08F427C3B952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Säädellään luun hajottamista ja rakentamista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92E5A-1D85-4D44-86BF-F4DF4B43D40C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054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F58E91-8A81-4E5C-8B89-8862F2FD3C63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22" name="Alaotsikk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23.1.2025</a:t>
            </a:fld>
            <a:endParaRPr lang="fi-FI"/>
          </a:p>
        </p:txBody>
      </p:sp>
      <p:sp>
        <p:nvSpPr>
          <p:cNvPr id="20" name="Alatunnisteen paikkamerk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23.1.2025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23.1.2025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9CDF-AA8E-4030-B2FE-164FFE4AFAB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23.1.2025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23.1.2025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uorakulmi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23.1.2025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23.1.2025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23.1.2025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23.1.2025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uorakulmi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23.1.2025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63A-D524-4F86-B8C3-D489654D0298}" type="datetimeFigureOut">
              <a:rPr lang="fi-FI" smtClean="0"/>
              <a:pPr/>
              <a:t>23.1.2025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i-FI"/>
              <a:t>Lisää kuva napsauttamalla kuvaketta</a:t>
            </a:r>
            <a:endParaRPr kumimoji="0" lang="en-US" dirty="0"/>
          </a:p>
        </p:txBody>
      </p:sp>
      <p:sp>
        <p:nvSpPr>
          <p:cNvPr id="9" name="Vuokaavio: Prosessi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uokaavio: Prosessi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i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ng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24" name="Päivämäärän paikkamerkki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32063A-D524-4F86-B8C3-D489654D0298}" type="datetimeFigureOut">
              <a:rPr lang="fi-FI" smtClean="0"/>
              <a:pPr/>
              <a:t>23.1.2025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EE5C84-021C-412A-8118-68F7FC77A41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Suorakulmi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omenosteoporoosiyhdistys.fi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omenostoporoosiyhdistys.fi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694672" cy="3024336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Osteoporoosin omahoito: huolehdi luustosi kunnosta, ehkäise ja hoida osteoporoosiasi, niin estät osteoporoosimurtumat</a:t>
            </a:r>
            <a:endParaRPr lang="fi-FI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32560" y="4293096"/>
            <a:ext cx="7406640" cy="1584176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Olli Simonen, erikoislääkäri, </a:t>
            </a:r>
            <a:r>
              <a:rPr lang="fi-FI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MsCM</a:t>
            </a:r>
            <a:endParaRPr lang="fi-F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</a:t>
            </a:r>
          </a:p>
          <a:p>
            <a:r>
              <a:rPr lang="fi-FI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23.1.2025 </a:t>
            </a:r>
            <a:endParaRPr lang="fi-F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0"/>
            <a:ext cx="7560840" cy="68580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American </a:t>
            </a:r>
            <a:r>
              <a:rPr lang="fi-FI" sz="3200" b="1" dirty="0" err="1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Geriatric</a:t>
            </a:r>
            <a:r>
              <a:rPr lang="fi-FI" sz="32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3200" b="1" dirty="0" err="1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Societyn</a:t>
            </a:r>
            <a:r>
              <a:rPr lang="fi-FI" sz="32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(AGS) joulukuussa 2013 annetun konsensuslausuman mukaan </a:t>
            </a:r>
            <a:b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200" b="1" dirty="0">
                <a:solidFill>
                  <a:schemeClr val="tx2"/>
                </a:solidFill>
              </a:rPr>
              <a:t>Ikääntyneiden luuston terveys edellyttää D-vitamiinin päivittäistä 100 mikrogramman lisäannoksen käyttöä.</a:t>
            </a:r>
            <a:br>
              <a:rPr lang="fi-FI" sz="2400" b="1" dirty="0">
                <a:solidFill>
                  <a:schemeClr val="tx2"/>
                </a:solidFill>
              </a:rPr>
            </a:br>
            <a:r>
              <a:rPr lang="fi-FI" sz="2400" b="1" dirty="0">
                <a:solidFill>
                  <a:schemeClr val="tx2"/>
                </a:solidFill>
              </a:rPr>
              <a:t> </a:t>
            </a:r>
            <a:br>
              <a:rPr lang="fi-FI" sz="2400" b="1" dirty="0">
                <a:solidFill>
                  <a:schemeClr val="tx2"/>
                </a:solidFill>
              </a:rPr>
            </a:br>
            <a:r>
              <a:rPr lang="fi-FI" sz="2400" b="1" dirty="0">
                <a:solidFill>
                  <a:schemeClr val="tx2"/>
                </a:solidFill>
              </a:rPr>
              <a:t>Amerikkalaisen asiantuntijaorganisaation (Institute of </a:t>
            </a:r>
            <a:r>
              <a:rPr lang="fi-FI" sz="2400" b="1" dirty="0" err="1">
                <a:solidFill>
                  <a:schemeClr val="tx2"/>
                </a:solidFill>
              </a:rPr>
              <a:t>medicine</a:t>
            </a:r>
            <a:r>
              <a:rPr lang="fi-FI" sz="2400" b="1" dirty="0">
                <a:solidFill>
                  <a:schemeClr val="tx2"/>
                </a:solidFill>
              </a:rPr>
              <a:t>, IOM) laskelmiin perustuva 100 mikrogramman annos tuottaa lähes kaikille (92 %) 70-vuotiaille amerikkalaisille </a:t>
            </a:r>
            <a:r>
              <a:rPr lang="fi-FI" sz="2400" b="1" dirty="0" err="1">
                <a:solidFill>
                  <a:schemeClr val="tx2"/>
                </a:solidFill>
              </a:rPr>
              <a:t>kalsidiolin</a:t>
            </a:r>
            <a:r>
              <a:rPr lang="fi-FI" sz="2400" b="1" dirty="0">
                <a:solidFill>
                  <a:schemeClr val="tx2"/>
                </a:solidFill>
              </a:rPr>
              <a:t> pitoisuuden yli 75 </a:t>
            </a:r>
            <a:r>
              <a:rPr lang="fi-FI" sz="2400" b="1" dirty="0" err="1">
                <a:solidFill>
                  <a:schemeClr val="tx2"/>
                </a:solidFill>
              </a:rPr>
              <a:t>nmol/l</a:t>
            </a:r>
            <a:r>
              <a:rPr lang="fi-FI" sz="2400" b="1" dirty="0"/>
              <a:t>,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936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32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D-vitamiiniannoksen suuruus ei ole alkuunkaan vakio :</a:t>
            </a: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>
          <a:xfrm>
            <a:off x="1043608" y="1196752"/>
            <a:ext cx="7992888" cy="5472608"/>
          </a:xfrm>
        </p:spPr>
        <p:txBody>
          <a:bodyPr>
            <a:normAutofit/>
          </a:bodyPr>
          <a:lstStyle/>
          <a:p>
            <a:pPr defTabSz="912813"/>
            <a:r>
              <a:rPr lang="fi-FI" sz="2000" b="1" dirty="0"/>
              <a:t>Korkea BMI eli ylipaino ja liikalihavuus vaikuttavat oleellisesti  D-vitamiiniannoksen suuruuteen, sillä rasvakudos täytyy ensin kyllästää  D-vitamiinilla </a:t>
            </a:r>
          </a:p>
          <a:p>
            <a:pPr defTabSz="912813"/>
            <a:r>
              <a:rPr lang="fi-FI" sz="2000" b="1" dirty="0"/>
              <a:t>Matala  D-vitamiinin lähtöpitoisuus (</a:t>
            </a:r>
            <a:r>
              <a:rPr lang="fi-FI" sz="2000" b="1" dirty="0" err="1"/>
              <a:t>sisälläolijat</a:t>
            </a:r>
            <a:r>
              <a:rPr lang="fi-FI" sz="2000" b="1" dirty="0"/>
              <a:t>)</a:t>
            </a:r>
          </a:p>
          <a:p>
            <a:pPr defTabSz="912813"/>
            <a:r>
              <a:rPr lang="fi-FI" sz="2000" b="1" dirty="0"/>
              <a:t>D-vitamiini on rasvaliukoinen ja imeytyy parhaiten rasvaympäristössä ( </a:t>
            </a:r>
            <a:r>
              <a:rPr lang="fi-FI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 D-vitamiinisi aterian osana</a:t>
            </a:r>
            <a:r>
              <a:rPr lang="fi-FI" sz="2000" b="1" dirty="0"/>
              <a:t>)</a:t>
            </a:r>
          </a:p>
          <a:p>
            <a:pPr defTabSz="912813"/>
            <a:r>
              <a:rPr lang="fi-FI" sz="2000" b="1" dirty="0"/>
              <a:t>Suoliston imeytymishäiriösairaudet (</a:t>
            </a:r>
            <a:r>
              <a:rPr lang="fi-FI" sz="2000" b="1" dirty="0" err="1"/>
              <a:t>malabsorptio</a:t>
            </a:r>
            <a:r>
              <a:rPr lang="fi-FI" sz="2000" b="1" dirty="0"/>
              <a:t>): D-vitamiini imeytyy huonosti</a:t>
            </a:r>
          </a:p>
          <a:p>
            <a:pPr defTabSz="912813"/>
            <a:r>
              <a:rPr lang="fi-FI" sz="2000" b="1" dirty="0"/>
              <a:t>Munuaisen vajaatoiminta</a:t>
            </a:r>
          </a:p>
          <a:p>
            <a:pPr defTabSz="912813"/>
            <a:r>
              <a:rPr lang="fi-FI" sz="2000" b="1" dirty="0"/>
              <a:t>Maksasairaus</a:t>
            </a:r>
          </a:p>
          <a:p>
            <a:pPr defTabSz="912813"/>
            <a:r>
              <a:rPr lang="fi-FI" sz="2000" b="1" dirty="0"/>
              <a:t>Vitamiini D sitovan/kuljettavan proteiinin perimätyyppi</a:t>
            </a:r>
          </a:p>
          <a:p>
            <a:pPr defTabSz="912813"/>
            <a:r>
              <a:rPr lang="fi-FI" sz="2000" b="1" dirty="0"/>
              <a:t>Matala estrogeenipitoisuus vähentää D vitamiinia sitovan proteiinin määrää</a:t>
            </a:r>
          </a:p>
          <a:p>
            <a:pPr defTabSz="912813"/>
            <a:r>
              <a:rPr lang="fi-FI" sz="2000" b="1" dirty="0"/>
              <a:t>Hoitomyöntyvyys (ottaako vai ei ota)</a:t>
            </a:r>
          </a:p>
          <a:p>
            <a:pPr defTabSz="912813"/>
            <a:r>
              <a:rPr lang="fi-FI" sz="2000" b="1" dirty="0"/>
              <a:t>D-vitamiinin määritysmenetelmäerot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1"/>
            <a:ext cx="8785225" cy="6858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KENEN AINAKIN TULISI AINAKIN TIETÄÄ ELIMISTÖNSÄ  D-VITAMNIINIPITOISUUS</a:t>
            </a:r>
          </a:p>
          <a:p>
            <a:pPr eaLnBrk="0" hangingPunct="0">
              <a:defRPr/>
            </a:pP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r>
              <a:rPr lang="en-US" sz="2000" b="1" dirty="0" err="1"/>
              <a:t>L</a:t>
            </a:r>
            <a:r>
              <a:rPr lang="en-US" sz="2000" b="1" dirty="0" err="1">
                <a:cs typeface="+mn-cs"/>
              </a:rPr>
              <a:t>asten</a:t>
            </a:r>
            <a:r>
              <a:rPr lang="en-US" sz="2000" b="1" dirty="0">
                <a:cs typeface="+mn-cs"/>
              </a:rPr>
              <a:t> ja Nuorten </a:t>
            </a:r>
            <a:r>
              <a:rPr lang="en-US" sz="2000" b="1" dirty="0" err="1">
                <a:cs typeface="+mn-cs"/>
              </a:rPr>
              <a:t>riisitauti</a:t>
            </a:r>
            <a:endParaRPr lang="en-US" sz="2000" b="1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Osteomalasia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u="sng" dirty="0">
                <a:cs typeface="+mn-cs"/>
              </a:rPr>
              <a:t>(</a:t>
            </a:r>
            <a:r>
              <a:rPr lang="en-US" sz="2000" b="1" u="sng" dirty="0" err="1">
                <a:cs typeface="+mn-cs"/>
              </a:rPr>
              <a:t>pitkäaikaishoitolaitosten</a:t>
            </a:r>
            <a:r>
              <a:rPr lang="en-US" sz="2000" b="1" u="sng" dirty="0">
                <a:cs typeface="+mn-cs"/>
              </a:rPr>
              <a:t> </a:t>
            </a:r>
            <a:r>
              <a:rPr lang="en-US" sz="2000" b="1" u="sng" dirty="0" err="1">
                <a:cs typeface="+mn-cs"/>
              </a:rPr>
              <a:t>asukkaat</a:t>
            </a:r>
            <a:r>
              <a:rPr lang="en-US" sz="2000" b="1" u="sng" dirty="0">
                <a:cs typeface="+mn-cs"/>
              </a:rPr>
              <a:t>, </a:t>
            </a:r>
            <a:r>
              <a:rPr lang="en-US" sz="2000" b="1" u="sng" dirty="0" err="1">
                <a:cs typeface="+mn-cs"/>
              </a:rPr>
              <a:t>potilaat</a:t>
            </a:r>
            <a:r>
              <a:rPr lang="en-US" sz="2000" b="1" u="sng" dirty="0">
                <a:cs typeface="+mn-cs"/>
              </a:rPr>
              <a:t>)</a:t>
            </a: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Osteopeniaa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ja</a:t>
            </a:r>
            <a:r>
              <a:rPr lang="en-US" sz="2000" b="1" dirty="0">
                <a:cs typeface="+mn-cs"/>
              </a:rPr>
              <a:t> –</a:t>
            </a:r>
            <a:r>
              <a:rPr lang="en-US" sz="2000" b="1" dirty="0" err="1">
                <a:cs typeface="+mn-cs"/>
              </a:rPr>
              <a:t>poroosi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sairastavat</a:t>
            </a:r>
            <a:r>
              <a:rPr lang="en-US" sz="2000" b="1" dirty="0">
                <a:cs typeface="+mn-cs"/>
              </a:rPr>
              <a:t>/</a:t>
            </a:r>
            <a:r>
              <a:rPr lang="en-US" sz="2000" b="1" dirty="0" err="1">
                <a:cs typeface="+mn-cs"/>
              </a:rPr>
              <a:t>potevat</a:t>
            </a:r>
            <a:endParaRPr lang="en-US" sz="2000" b="1" dirty="0">
              <a:cs typeface="+mn-cs"/>
            </a:endParaRPr>
          </a:p>
          <a:p>
            <a:pPr eaLnBrk="0" hangingPunct="0">
              <a:defRPr/>
            </a:pPr>
            <a:endParaRPr lang="en-US" sz="2000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Odottavat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ja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imettävät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äidit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Ikääntyneet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joilla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kaatuilua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ja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/tai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matalaenergiamurtumia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Ylipainoiset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(BMI &gt;30 kg/m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)</a:t>
            </a:r>
          </a:p>
          <a:p>
            <a:pPr eaLnBrk="0" hangingPunct="0"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Tummaihoiset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ja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/tai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peittävästi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pukeutuvat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0" hangingPunct="0">
              <a:defRPr/>
            </a:pPr>
            <a:endParaRPr lang="en-US" sz="2000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solidFill>
                  <a:srgbClr val="376092"/>
                </a:solidFill>
                <a:cs typeface="+mn-cs"/>
              </a:rPr>
              <a:t>Lääkehoidot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: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epilepsialääkkeet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,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kortisoni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, AIDS-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lääkkeet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,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oraaliset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sienilääkkeet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,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kolesterolin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imeytymistä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estävät</a:t>
            </a:r>
            <a:r>
              <a:rPr lang="en-US" sz="2000" b="1" dirty="0">
                <a:solidFill>
                  <a:srgbClr val="376092"/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rgbClr val="376092"/>
                </a:solidFill>
                <a:cs typeface="+mn-cs"/>
              </a:rPr>
              <a:t>lääkkeet</a:t>
            </a:r>
            <a:endParaRPr lang="en-US" sz="2000" b="1" dirty="0">
              <a:solidFill>
                <a:srgbClr val="376092"/>
              </a:solidFill>
              <a:cs typeface="+mn-cs"/>
            </a:endParaRPr>
          </a:p>
          <a:p>
            <a:pPr eaLnBrk="0" hangingPunct="0">
              <a:defRPr/>
            </a:pPr>
            <a:endParaRPr lang="en-US" sz="2000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Maksa</a:t>
            </a:r>
            <a:r>
              <a:rPr lang="en-US" sz="2000" b="1" dirty="0">
                <a:cs typeface="+mn-cs"/>
              </a:rPr>
              <a:t>- </a:t>
            </a:r>
            <a:r>
              <a:rPr lang="en-US" sz="2000" b="1" dirty="0" err="1">
                <a:cs typeface="+mn-cs"/>
              </a:rPr>
              <a:t>ja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munuaissairaudet</a:t>
            </a:r>
            <a:endParaRPr lang="en-US" sz="2000" b="1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Hyperparatyreoidismi</a:t>
            </a:r>
            <a:endParaRPr lang="en-US" sz="2000" b="1" dirty="0">
              <a:cs typeface="+mn-cs"/>
            </a:endParaRPr>
          </a:p>
          <a:p>
            <a:pPr eaLnBrk="0" hangingPunct="0">
              <a:defRPr/>
            </a:pPr>
            <a:endParaRPr lang="en-US" sz="2000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Suolen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imeytymissairaudet</a:t>
            </a:r>
            <a:r>
              <a:rPr lang="en-US" sz="2000" b="1" dirty="0">
                <a:cs typeface="+mn-cs"/>
              </a:rPr>
              <a:t>: </a:t>
            </a:r>
            <a:r>
              <a:rPr lang="en-US" sz="2000" b="1" dirty="0" err="1">
                <a:cs typeface="+mn-cs"/>
              </a:rPr>
              <a:t>esim</a:t>
            </a:r>
            <a:r>
              <a:rPr lang="en-US" sz="2000" b="1" dirty="0">
                <a:cs typeface="+mn-cs"/>
              </a:rPr>
              <a:t>. </a:t>
            </a:r>
            <a:r>
              <a:rPr lang="en-US" sz="2000" b="1" dirty="0" err="1">
                <a:cs typeface="+mn-cs"/>
              </a:rPr>
              <a:t>Chronin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tauti</a:t>
            </a:r>
            <a:r>
              <a:rPr lang="en-US" sz="2000" b="1" dirty="0">
                <a:cs typeface="+mn-cs"/>
              </a:rPr>
              <a:t>, IBD, </a:t>
            </a:r>
            <a:r>
              <a:rPr lang="en-US" sz="2000" b="1" dirty="0" err="1">
                <a:cs typeface="+mn-cs"/>
              </a:rPr>
              <a:t>laihdutuskirurgia</a:t>
            </a:r>
            <a:endParaRPr lang="en-US" sz="2000" b="1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Granulooma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muodostavat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taudit</a:t>
            </a:r>
            <a:r>
              <a:rPr lang="en-US" sz="2000" b="1" dirty="0">
                <a:cs typeface="+mn-cs"/>
              </a:rPr>
              <a:t>: </a:t>
            </a:r>
            <a:r>
              <a:rPr lang="en-US" sz="2000" b="1" dirty="0" err="1">
                <a:cs typeface="+mn-cs"/>
              </a:rPr>
              <a:t>esim</a:t>
            </a:r>
            <a:r>
              <a:rPr lang="en-US" sz="2000" b="1" dirty="0">
                <a:cs typeface="+mn-cs"/>
              </a:rPr>
              <a:t>. </a:t>
            </a:r>
            <a:r>
              <a:rPr lang="en-US" sz="2000" b="1" dirty="0" err="1">
                <a:cs typeface="+mn-cs"/>
              </a:rPr>
              <a:t>sarkoidoosi</a:t>
            </a:r>
            <a:r>
              <a:rPr lang="en-US" sz="2000" b="1" dirty="0">
                <a:cs typeface="+mn-cs"/>
              </a:rPr>
              <a:t>, </a:t>
            </a:r>
            <a:r>
              <a:rPr lang="en-US" sz="2000" b="1" dirty="0" err="1">
                <a:cs typeface="+mn-cs"/>
              </a:rPr>
              <a:t>tuberkuloosi</a:t>
            </a:r>
            <a:endParaRPr lang="en-US" sz="2000" b="1" dirty="0">
              <a:cs typeface="+mn-cs"/>
            </a:endParaRPr>
          </a:p>
          <a:p>
            <a:pPr eaLnBrk="0" hangingPunct="0">
              <a:defRPr/>
            </a:pPr>
            <a:r>
              <a:rPr lang="en-US" sz="2000" b="1" dirty="0" err="1">
                <a:cs typeface="+mn-cs"/>
              </a:rPr>
              <a:t>Tietyt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lymfoomat</a:t>
            </a:r>
            <a:endParaRPr lang="en-US" sz="2000" b="1" dirty="0"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0"/>
            <a:ext cx="7848872" cy="74614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sz="4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4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4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D-vitamiinimittausten tulkinta </a:t>
            </a:r>
            <a:br>
              <a:rPr lang="fi-FI" sz="31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1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Pitoisuus  </a:t>
            </a:r>
            <a:r>
              <a:rPr lang="fi-FI" sz="3100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nmol/L</a:t>
            </a: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(=nanomoolia/L) </a:t>
            </a: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alle 25 	vakava D-vitamiinipuute</a:t>
            </a: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25-50	D-vitamiinin puute</a:t>
            </a: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50-75 	riittämätön D-vitamiinin  </a:t>
            </a: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saanti</a:t>
            </a: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31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75-120  riittävä D-vitamiinin  </a:t>
            </a:r>
            <a:br>
              <a:rPr lang="fi-FI" sz="31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saanti</a:t>
            </a:r>
            <a:br>
              <a:rPr lang="fi-FI" sz="3100" dirty="0">
                <a:solidFill>
                  <a:schemeClr val="accent1">
                    <a:tint val="88000"/>
                    <a:satMod val="1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1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br>
              <a:rPr lang="fi-FI" sz="31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fi-FI" sz="31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180019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Luusto-, lihas- ja muut hyvät terveysvaikutukset riippuvat </a:t>
            </a:r>
            <a:r>
              <a:rPr lang="fi-FI" sz="3200" b="1" u="sng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elimistön D-vitamiinipitoisuudesta</a:t>
            </a:r>
            <a:br>
              <a:rPr lang="fi-FI" sz="28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sz="28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>
          <a:xfrm>
            <a:off x="971600" y="2132856"/>
            <a:ext cx="7715200" cy="4248471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/>
              <a:t>Osteoporoosi alkaa estyä  kalsidiolipitoisuudella, joka on suurempi kuin 50 </a:t>
            </a:r>
            <a:r>
              <a:rPr lang="fi-FI" b="1" dirty="0" err="1"/>
              <a:t>nmol/L</a:t>
            </a:r>
            <a:endParaRPr lang="fi-FI" b="1" dirty="0"/>
          </a:p>
          <a:p>
            <a:endParaRPr lang="fi-FI" b="1" dirty="0"/>
          </a:p>
          <a:p>
            <a:r>
              <a:rPr lang="fi-FI" b="1" dirty="0"/>
              <a:t>Kaatumiset vähenevät 17-22 % vasta kalsidiolipitoisuudelle 60 nmol/L (=lihasvaikutus)</a:t>
            </a:r>
          </a:p>
          <a:p>
            <a:endParaRPr lang="fi-FI" b="1" dirty="0"/>
          </a:p>
          <a:p>
            <a:r>
              <a:rPr lang="fi-FI" b="1" dirty="0"/>
              <a:t>Murtumat vähenevät vasta kalsidiolipitoisuudessa 75 nmol/L  ja </a:t>
            </a:r>
            <a:r>
              <a:rPr lang="fi-FI" b="1" dirty="0">
                <a:solidFill>
                  <a:srgbClr val="C00000"/>
                </a:solidFill>
              </a:rPr>
              <a:t>muut suotuisat terveysvaikutukset ( </a:t>
            </a:r>
            <a:r>
              <a:rPr lang="fi-FI" b="1" dirty="0" err="1">
                <a:solidFill>
                  <a:srgbClr val="C00000"/>
                </a:solidFill>
              </a:rPr>
              <a:t>esim</a:t>
            </a:r>
            <a:r>
              <a:rPr lang="fi-FI" b="1" dirty="0">
                <a:solidFill>
                  <a:srgbClr val="C00000"/>
                </a:solidFill>
              </a:rPr>
              <a:t> koronalta suojautuminen) alkavat</a:t>
            </a:r>
          </a:p>
          <a:p>
            <a:endParaRPr lang="fi-FI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500063"/>
            <a:ext cx="7848872" cy="841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D-vitamiinin turvallisuus</a:t>
            </a:r>
          </a:p>
        </p:txBody>
      </p:sp>
      <p:sp>
        <p:nvSpPr>
          <p:cNvPr id="33795" name="Sisällön paikkamerkki 2"/>
          <p:cNvSpPr>
            <a:spLocks noGrp="1"/>
          </p:cNvSpPr>
          <p:nvPr>
            <p:ph idx="1"/>
          </p:nvPr>
        </p:nvSpPr>
        <p:spPr>
          <a:xfrm>
            <a:off x="971600" y="1341438"/>
            <a:ext cx="7992888" cy="5327650"/>
          </a:xfrm>
        </p:spPr>
        <p:txBody>
          <a:bodyPr>
            <a:normAutofit fontScale="2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b="1" dirty="0">
              <a:solidFill>
                <a:srgbClr val="FF000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7200" b="1" dirty="0"/>
              <a:t>    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7200" b="1" dirty="0"/>
              <a:t>•   </a:t>
            </a: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EU:n elintarviketurvallisuusviraston määrittelemät suurimmat turvalliset D-vitamiinin päivittäisannokset (26.6.2012)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sz="1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- 0-1 v	  		25 µg/vrk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- 1-10v  	  		50 µg/vrk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sz="1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yli 10 v 	         100 µg/vrk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sz="1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-100 µg/vrk on myös turvallinen annos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raskauden ja imetyksen</a:t>
            </a:r>
            <a:r>
              <a:rPr lang="fi-FI" sz="11200" b="1" dirty="0"/>
              <a:t> </a:t>
            </a:r>
            <a:r>
              <a:rPr lang="fi-FI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aikana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11200" b="1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7092950" y="6453188"/>
            <a:ext cx="1760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 eaLnBrk="0" hangingPunct="0"/>
            <a:r>
              <a:rPr lang="en-US" sz="1400" b="1">
                <a:solidFill>
                  <a:srgbClr val="969696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Mäyränpää ym. 2010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 cstate="print"/>
          <a:srcRect t="4807" r="35414"/>
          <a:stretch>
            <a:fillRect/>
          </a:stretch>
        </p:blipFill>
        <p:spPr bwMode="auto">
          <a:xfrm>
            <a:off x="1114424" y="830263"/>
            <a:ext cx="3313113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ight Brace 6"/>
          <p:cNvSpPr>
            <a:spLocks/>
          </p:cNvSpPr>
          <p:nvPr/>
        </p:nvSpPr>
        <p:spPr bwMode="auto">
          <a:xfrm>
            <a:off x="4392450" y="1376363"/>
            <a:ext cx="287338" cy="792162"/>
          </a:xfrm>
          <a:prstGeom prst="rightBrace">
            <a:avLst>
              <a:gd name="adj1" fmla="val 8360"/>
              <a:gd name="adj2" fmla="val 50000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2813" eaLnBrk="0" hangingPunct="0"/>
            <a:endParaRPr lang="en-US"/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4932040" y="1341438"/>
            <a:ext cx="3816672" cy="1568450"/>
          </a:xfrm>
          <a:prstGeom prst="rect">
            <a:avLst/>
          </a:prstGeom>
          <a:solidFill>
            <a:srgbClr val="FFDAA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35%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lasten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murtumista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tulee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vähäisten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vammojen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seurauksena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esim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kompastumisen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yhteydessä</a:t>
            </a:r>
            <a:endParaRPr lang="en-US" sz="2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900113" y="1268413"/>
            <a:ext cx="3167062" cy="215900"/>
          </a:xfrm>
          <a:prstGeom prst="rect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2813" eaLnBrk="0" hangingPunct="0"/>
            <a:endParaRPr lang="en-US"/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900113" y="1989138"/>
            <a:ext cx="3167062" cy="215900"/>
          </a:xfrm>
          <a:prstGeom prst="rect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2813"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7163" y="4083050"/>
            <a:ext cx="371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+mn-cs"/>
              </a:rPr>
              <a:t>*</a:t>
            </a:r>
          </a:p>
        </p:txBody>
      </p:sp>
      <p:sp>
        <p:nvSpPr>
          <p:cNvPr id="32777" name="Suorakulmio 8"/>
          <p:cNvSpPr>
            <a:spLocks noChangeArrowheads="1"/>
          </p:cNvSpPr>
          <p:nvPr/>
        </p:nvSpPr>
        <p:spPr bwMode="auto">
          <a:xfrm>
            <a:off x="5435600" y="5949950"/>
            <a:ext cx="331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en-US" dirty="0" err="1">
                <a:solidFill>
                  <a:schemeClr val="accent3"/>
                </a:solidFill>
                <a:latin typeface="Calibri" pitchFamily="34" charset="0"/>
              </a:rPr>
              <a:t>Mäyränpää</a:t>
            </a:r>
            <a:r>
              <a:rPr lang="en-US" dirty="0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alibri" pitchFamily="34" charset="0"/>
              </a:rPr>
              <a:t>ym</a:t>
            </a:r>
            <a:r>
              <a:rPr lang="en-US" dirty="0">
                <a:solidFill>
                  <a:schemeClr val="accent3"/>
                </a:solidFill>
                <a:latin typeface="Calibri" pitchFamily="34" charset="0"/>
              </a:rPr>
              <a:t>. 2010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332656"/>
            <a:ext cx="802005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CE54FD-DDF6-D871-1C30-65FDB07B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78298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Nyrkkisääntö auringon säteilyn riittävyydestä D-vitamiinin valmistamiseen ihossa.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1CAF81-6F83-EE91-F8F5-6BA8B7E5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2708920"/>
            <a:ext cx="7498080" cy="3539480"/>
          </a:xfrm>
        </p:spPr>
        <p:txBody>
          <a:bodyPr/>
          <a:lstStyle/>
          <a:p>
            <a:r>
              <a:rPr lang="fi-FI" b="1" dirty="0"/>
              <a:t>Suomessa auringon säteilyä on riittävästi D-vitamiinin valmistamiseen ihossa silloin, kun oma varjo auringossa on yhtä pitkä tai lyhyempi kuin oma pituus !!!!!</a:t>
            </a:r>
          </a:p>
        </p:txBody>
      </p:sp>
    </p:spTree>
    <p:extLst>
      <p:ext uri="{BB962C8B-B14F-4D97-AF65-F5344CB8AC3E}">
        <p14:creationId xmlns:p14="http://schemas.microsoft.com/office/powerpoint/2010/main" val="59136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32848" cy="1066800"/>
          </a:xfrm>
        </p:spPr>
        <p:txBody>
          <a:bodyPr/>
          <a:lstStyle/>
          <a:p>
            <a:pPr>
              <a:defRPr/>
            </a:pPr>
            <a:r>
              <a:rPr lang="fi-FI" sz="3200" b="1" dirty="0">
                <a:solidFill>
                  <a:srgbClr val="00B050"/>
                </a:solidFill>
              </a:rPr>
              <a:t>D-vitamiinia ei synny auringosta talvikuukausina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867400"/>
            <a:ext cx="7620000" cy="990600"/>
          </a:xfrm>
        </p:spPr>
        <p:txBody>
          <a:bodyPr>
            <a:normAutofit fontScale="47500" lnSpcReduction="2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fi-FI" sz="4000" b="1" dirty="0"/>
              <a:t>D-vitamiinin synteesi leveysasteella 42°N (</a:t>
            </a:r>
            <a:r>
              <a:rPr lang="fi-FI" sz="4000" b="1" dirty="0">
                <a:solidFill>
                  <a:srgbClr val="C00000"/>
                </a:solidFill>
              </a:rPr>
              <a:t>BOSTON, ROOMA</a:t>
            </a:r>
            <a:r>
              <a:rPr lang="fi-FI" sz="3500" dirty="0"/>
              <a:t>) loka-, marras- ja heinäkuussa. Pylväät kuvaavat ihossa keskipäivän tunteina syntyvän D-vitamiinin esiasteen prekolekalsiferolin (pre-D</a:t>
            </a:r>
            <a:r>
              <a:rPr lang="fi-FI" sz="3500" baseline="-25000" dirty="0"/>
              <a:t>3</a:t>
            </a:r>
            <a:r>
              <a:rPr lang="fi-FI" sz="3500" dirty="0"/>
              <a:t>) määrä prosentteina lähtöaineesta 7-dehydrokolesterolista (Mukailtu viitteestä Holick M. 1995/Paakkari 2012).  </a:t>
            </a:r>
          </a:p>
          <a:p>
            <a:pPr>
              <a:buFont typeface="Wingdings 2" pitchFamily="18" charset="2"/>
              <a:buNone/>
              <a:defRPr/>
            </a:pPr>
            <a:endParaRPr lang="fi-FI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648" y="63055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8EB3330-39BB-44FD-8A5B-3E823AE652C4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0" y="5580063"/>
            <a:ext cx="4191000" cy="14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748338" y="1339850"/>
            <a:ext cx="304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 sz="4800" dirty="0">
              <a:latin typeface="Wingdings" pitchFamily="2" charset="2"/>
            </a:endParaRPr>
          </a:p>
          <a:p>
            <a:r>
              <a:rPr lang="fi-FI" sz="4800" dirty="0">
                <a:latin typeface="Wingdings" pitchFamily="2" charset="2"/>
              </a:rPr>
              <a:t></a:t>
            </a:r>
            <a:r>
              <a:rPr lang="fi-FI" sz="4800" dirty="0">
                <a:solidFill>
                  <a:srgbClr val="FF0000"/>
                </a:solidFill>
                <a:latin typeface="Wingdings" pitchFamily="2" charset="2"/>
              </a:rPr>
              <a:t></a:t>
            </a:r>
            <a:endParaRPr lang="fi-FI" sz="4800" dirty="0"/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3041650" y="3757613"/>
            <a:ext cx="381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4400" dirty="0">
                <a:latin typeface="Lucida Grande"/>
                <a:ea typeface="Lucida Grande"/>
                <a:cs typeface="Lucida Grande"/>
              </a:rPr>
              <a:t>°</a:t>
            </a:r>
            <a:endParaRPr lang="fi-FI" sz="4400" dirty="0"/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4019550" y="4386263"/>
            <a:ext cx="800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4400" dirty="0">
                <a:latin typeface="Wingdings" pitchFamily="2" charset="2"/>
              </a:rPr>
              <a:t></a:t>
            </a:r>
            <a:endParaRPr lang="fi-FI" sz="4400" dirty="0"/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 rot="-5400000">
            <a:off x="-655637" y="3213100"/>
            <a:ext cx="442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800" dirty="0"/>
              <a:t>Fotosyntetisoitu pre-D</a:t>
            </a:r>
            <a:r>
              <a:rPr lang="fi-FI" sz="2800" baseline="-25000" dirty="0"/>
              <a:t>3</a:t>
            </a:r>
            <a:r>
              <a:rPr lang="fi-FI" sz="2800" dirty="0"/>
              <a:t> (%)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9719" y="3596481"/>
            <a:ext cx="39941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0" y="1619250"/>
            <a:ext cx="17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2143125"/>
            <a:ext cx="17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0" y="2711450"/>
            <a:ext cx="17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0" y="3281363"/>
            <a:ext cx="177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0" y="3862388"/>
            <a:ext cx="177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4437063"/>
            <a:ext cx="177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86000" y="5005388"/>
            <a:ext cx="177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87700" y="3929063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13332" name="TextBox 19"/>
          <p:cNvSpPr txBox="1">
            <a:spLocks noChangeArrowheads="1"/>
          </p:cNvSpPr>
          <p:nvPr/>
        </p:nvSpPr>
        <p:spPr bwMode="auto">
          <a:xfrm>
            <a:off x="1922463" y="1403350"/>
            <a:ext cx="549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3333" name="TextBox 20"/>
          <p:cNvSpPr txBox="1">
            <a:spLocks noChangeArrowheads="1"/>
          </p:cNvSpPr>
          <p:nvPr/>
        </p:nvSpPr>
        <p:spPr bwMode="auto">
          <a:xfrm>
            <a:off x="1922463" y="1871663"/>
            <a:ext cx="549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3334" name="TextBox 21"/>
          <p:cNvSpPr txBox="1">
            <a:spLocks noChangeArrowheads="1"/>
          </p:cNvSpPr>
          <p:nvPr/>
        </p:nvSpPr>
        <p:spPr bwMode="auto">
          <a:xfrm>
            <a:off x="1905000" y="2405063"/>
            <a:ext cx="549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3335" name="TextBox 22"/>
          <p:cNvSpPr txBox="1">
            <a:spLocks noChangeArrowheads="1"/>
          </p:cNvSpPr>
          <p:nvPr/>
        </p:nvSpPr>
        <p:spPr bwMode="auto">
          <a:xfrm>
            <a:off x="1906588" y="3009900"/>
            <a:ext cx="549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3336" name="TextBox 23"/>
          <p:cNvSpPr txBox="1">
            <a:spLocks noChangeArrowheads="1"/>
          </p:cNvSpPr>
          <p:nvPr/>
        </p:nvSpPr>
        <p:spPr bwMode="auto">
          <a:xfrm>
            <a:off x="1906588" y="3616325"/>
            <a:ext cx="549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3337" name="TextBox 24"/>
          <p:cNvSpPr txBox="1">
            <a:spLocks noChangeArrowheads="1"/>
          </p:cNvSpPr>
          <p:nvPr/>
        </p:nvSpPr>
        <p:spPr bwMode="auto">
          <a:xfrm>
            <a:off x="1908175" y="4152900"/>
            <a:ext cx="549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3338" name="TextBox 25"/>
          <p:cNvSpPr txBox="1">
            <a:spLocks noChangeArrowheads="1"/>
          </p:cNvSpPr>
          <p:nvPr/>
        </p:nvSpPr>
        <p:spPr bwMode="auto">
          <a:xfrm>
            <a:off x="1909763" y="4741863"/>
            <a:ext cx="549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339" name="TextBox 26"/>
          <p:cNvSpPr txBox="1">
            <a:spLocks noChangeArrowheads="1"/>
          </p:cNvSpPr>
          <p:nvPr/>
        </p:nvSpPr>
        <p:spPr bwMode="auto">
          <a:xfrm>
            <a:off x="1909763" y="5329238"/>
            <a:ext cx="549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8" name="Oval 27"/>
          <p:cNvSpPr/>
          <p:nvPr/>
        </p:nvSpPr>
        <p:spPr>
          <a:xfrm>
            <a:off x="5867400" y="1795463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13341" name="TextBox 28"/>
          <p:cNvSpPr txBox="1">
            <a:spLocks noChangeArrowheads="1"/>
          </p:cNvSpPr>
          <p:nvPr/>
        </p:nvSpPr>
        <p:spPr bwMode="auto">
          <a:xfrm>
            <a:off x="6116638" y="1601788"/>
            <a:ext cx="2171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heinäkuu</a:t>
            </a:r>
          </a:p>
        </p:txBody>
      </p:sp>
      <p:sp>
        <p:nvSpPr>
          <p:cNvPr id="13342" name="TextBox 29"/>
          <p:cNvSpPr txBox="1">
            <a:spLocks noChangeArrowheads="1"/>
          </p:cNvSpPr>
          <p:nvPr/>
        </p:nvSpPr>
        <p:spPr bwMode="auto">
          <a:xfrm>
            <a:off x="6129338" y="2252663"/>
            <a:ext cx="2171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lokakuu</a:t>
            </a:r>
          </a:p>
        </p:txBody>
      </p:sp>
      <p:sp>
        <p:nvSpPr>
          <p:cNvPr id="13343" name="TextBox 30"/>
          <p:cNvSpPr txBox="1">
            <a:spLocks noChangeArrowheads="1"/>
          </p:cNvSpPr>
          <p:nvPr/>
        </p:nvSpPr>
        <p:spPr bwMode="auto">
          <a:xfrm>
            <a:off x="6126163" y="2989263"/>
            <a:ext cx="248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marraskuu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43200" y="1795463"/>
            <a:ext cx="793750" cy="3784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33" name="Rectangle 32"/>
          <p:cNvSpPr/>
          <p:nvPr/>
        </p:nvSpPr>
        <p:spPr>
          <a:xfrm>
            <a:off x="3886200" y="4691063"/>
            <a:ext cx="793750" cy="889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34" name="Rectangle 33"/>
          <p:cNvSpPr/>
          <p:nvPr/>
        </p:nvSpPr>
        <p:spPr>
          <a:xfrm>
            <a:off x="4997450" y="5503863"/>
            <a:ext cx="793750" cy="7778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35" name="Rectangle 34"/>
          <p:cNvSpPr/>
          <p:nvPr/>
        </p:nvSpPr>
        <p:spPr>
          <a:xfrm>
            <a:off x="5588000" y="1676400"/>
            <a:ext cx="546100" cy="3857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36" name="Rectangle 35"/>
          <p:cNvSpPr/>
          <p:nvPr/>
        </p:nvSpPr>
        <p:spPr>
          <a:xfrm>
            <a:off x="5588000" y="2324100"/>
            <a:ext cx="546100" cy="385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37" name="Rectangle 36"/>
          <p:cNvSpPr/>
          <p:nvPr/>
        </p:nvSpPr>
        <p:spPr>
          <a:xfrm>
            <a:off x="5588000" y="3086100"/>
            <a:ext cx="546100" cy="3857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31F299-E278-A6FA-A574-F95C6839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effectLst/>
              </a:rPr>
              <a:t>Osteoporoosin oma hoito on: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705DD7-DD06-74B3-B10B-9C082B9D5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35562"/>
          </a:xfrm>
        </p:spPr>
        <p:txBody>
          <a:bodyPr>
            <a:normAutofit fontScale="92500" lnSpcReduction="20000"/>
          </a:bodyPr>
          <a:lstStyle/>
          <a:p>
            <a:r>
              <a:rPr lang="fi-FI" sz="3500" b="1" dirty="0"/>
              <a:t>Luuston kasvun edistämistä ja turvaamista luun kasvuvaiheessa 0-20-30 v iässä, </a:t>
            </a:r>
          </a:p>
          <a:p>
            <a:r>
              <a:rPr lang="fi-FI" sz="3500" b="1" dirty="0"/>
              <a:t>Kypsän luuston terveyden ylläpitoa työikäisenä</a:t>
            </a:r>
          </a:p>
          <a:p>
            <a:r>
              <a:rPr lang="fi-FI" sz="3500" b="1" dirty="0" err="1"/>
              <a:t>Osteopenian</a:t>
            </a:r>
            <a:r>
              <a:rPr lang="fi-FI" sz="3500" b="1" dirty="0"/>
              <a:t> ja osteoporoosin ehkäisyä ja luukadon hidastamista 50-60 +</a:t>
            </a:r>
          </a:p>
          <a:p>
            <a:r>
              <a:rPr lang="fi-FI" sz="3500" b="1" dirty="0"/>
              <a:t>Luun rakennusmateriaalien ja luun kasvuärsytyksen turvaamista luulääkehoidon vaikuttavuuden lisäämiseksi ja turvaamiseksi 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37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685800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tx2"/>
                </a:solidFill>
                <a:effectLst/>
              </a:rPr>
              <a:t>K-vitamiini ja luusto</a:t>
            </a:r>
            <a:br>
              <a:rPr lang="fi-FI" dirty="0">
                <a:solidFill>
                  <a:srgbClr val="00B050"/>
                </a:solidFill>
              </a:rPr>
            </a:br>
            <a:br>
              <a:rPr lang="fi-FI" dirty="0">
                <a:solidFill>
                  <a:srgbClr val="00B050"/>
                </a:solidFill>
              </a:rPr>
            </a:br>
            <a:r>
              <a:rPr lang="fi-FI" sz="2800" b="1" dirty="0">
                <a:solidFill>
                  <a:srgbClr val="00B050"/>
                </a:solidFill>
              </a:rPr>
              <a:t>GLA –proteiini on </a:t>
            </a:r>
            <a:r>
              <a:rPr lang="fi-FI" sz="2800" b="1" dirty="0">
                <a:solidFill>
                  <a:schemeClr val="tx1"/>
                </a:solidFill>
              </a:rPr>
              <a:t>luun</a:t>
            </a:r>
            <a:r>
              <a:rPr lang="fi-FI" sz="2800" b="1" dirty="0"/>
              <a:t> yleisin ei-kollageeniproteiini</a:t>
            </a:r>
            <a:br>
              <a:rPr lang="fi-FI" sz="2800" b="1" dirty="0"/>
            </a:br>
            <a:br>
              <a:rPr lang="fi-FI" sz="2800" b="1" dirty="0"/>
            </a:br>
            <a:r>
              <a:rPr lang="fi-FI" sz="2800" b="1" dirty="0"/>
              <a:t>K-vitamiini sitoutuu luukristallien kalsiumiin ja viimeistelee luutumistapahtuman</a:t>
            </a:r>
            <a:br>
              <a:rPr lang="fi-FI" sz="2800" b="1" dirty="0"/>
            </a:br>
            <a:r>
              <a:rPr lang="fi-FI" sz="2800" b="1" dirty="0"/>
              <a:t> </a:t>
            </a:r>
            <a:br>
              <a:rPr lang="fi-FI" sz="2800" b="1" dirty="0"/>
            </a:br>
            <a:r>
              <a:rPr lang="fi-FI" sz="2800" b="1" dirty="0"/>
              <a:t>K-vitamiini muodostaa yhdessä </a:t>
            </a:r>
            <a:r>
              <a:rPr lang="fi-FI" sz="2800" b="1" dirty="0" err="1"/>
              <a:t>osteopontiinin</a:t>
            </a:r>
            <a:r>
              <a:rPr lang="fi-FI" sz="2800" b="1" dirty="0"/>
              <a:t> kanssa siltoja luukristallien ja taivutusvahvuudesta vastaavan </a:t>
            </a:r>
            <a:r>
              <a:rPr lang="fi-FI" sz="2800" b="1" dirty="0" err="1"/>
              <a:t>kollageenimatriksin</a:t>
            </a:r>
            <a:r>
              <a:rPr lang="fi-FI" sz="2800" b="1" dirty="0"/>
              <a:t> kanssa</a:t>
            </a:r>
            <a:br>
              <a:rPr lang="fi-FI" sz="2800" b="1" dirty="0"/>
            </a:br>
            <a:br>
              <a:rPr lang="fi-FI" sz="2800" b="1" dirty="0"/>
            </a:br>
            <a:r>
              <a:rPr lang="fi-FI" sz="2800" b="1" dirty="0"/>
              <a:t>K-vitamiinia saadaan parhaiten vihreistä lehtivihanneksista – suosi ruokavaliossasi niitä</a:t>
            </a:r>
            <a:br>
              <a:rPr lang="fi-FI" sz="2000" dirty="0"/>
            </a:br>
            <a:br>
              <a:rPr lang="fi-FI" sz="2000" dirty="0"/>
            </a:br>
            <a:r>
              <a:rPr lang="fi-FI" sz="2000" b="1" dirty="0" err="1">
                <a:solidFill>
                  <a:srgbClr val="FF0000"/>
                </a:solidFill>
              </a:rPr>
              <a:t>Huom</a:t>
            </a:r>
            <a:r>
              <a:rPr lang="fi-FI" sz="2000" b="1" dirty="0">
                <a:solidFill>
                  <a:srgbClr val="FF0000"/>
                </a:solidFill>
              </a:rPr>
              <a:t> </a:t>
            </a:r>
            <a:r>
              <a:rPr lang="fi-FI" sz="2000" b="1" dirty="0" err="1">
                <a:solidFill>
                  <a:srgbClr val="FF0000"/>
                </a:solidFill>
              </a:rPr>
              <a:t>marevanin</a:t>
            </a:r>
            <a:r>
              <a:rPr lang="fi-FI" sz="2000" b="1" dirty="0">
                <a:solidFill>
                  <a:srgbClr val="FF0000"/>
                </a:solidFill>
              </a:rPr>
              <a:t> käyttäjät: sanottu ei koske teitä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69253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8100392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Turvaa kalsiumin saantisi</a:t>
            </a:r>
            <a:br>
              <a:rPr lang="fi-FI" sz="4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sz="24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>
          <a:xfrm>
            <a:off x="971600" y="1124744"/>
            <a:ext cx="7920880" cy="5733256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</a:rPr>
              <a:t>1-1,5 g kalsiumia päivässä riittää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</a:rPr>
              <a:t>Parasta kalsiumia on ravinnosta saatava kalsium (imeytyy tasaisesti)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</a:rPr>
              <a:t>Liialliseen kalsiumin saantiin voi liittyä sydäninfarktin vaara (yli 1,5 g kalsiumia on liikaa)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</a:rPr>
              <a:t>Parhaita kalsiumin lähteitä ovat erilaiset maitotuotteet, mutta hyviä kalsium-lähteitä ovat myös kalat (ruodot) ja lehtivihannekset.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</a:rPr>
              <a:t>Jos kalsiumia tabletteina, niin annos 500 mg riittää yleensä (imeytyy ruoan seassa tasaisemmin)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</a:rPr>
              <a:t>Testaa kalsiumin saantisi: </a:t>
            </a:r>
            <a:r>
              <a:rPr lang="fi-FI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hlinkClick r:id="rId2"/>
              </a:rPr>
              <a:t>www.suomenosteoporoosiyhdistys.fi</a:t>
            </a:r>
            <a:r>
              <a:rPr lang="fi-F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</a:t>
            </a:r>
            <a:endParaRPr lang="fi-FI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r>
              <a:rPr lang="fi-FI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  </a:t>
            </a:r>
            <a:r>
              <a:rPr lang="fi-FI" b="1" dirty="0">
                <a:latin typeface="Verdana" pitchFamily="34" charset="0"/>
                <a:ea typeface="Verdana" pitchFamily="34" charset="0"/>
              </a:rPr>
              <a:t> etusivun alalaita linkki: ”kalsiumin saannin pika-arviointi”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C786FF-CC56-AD3E-058A-6EF4F05A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/>
          <a:lstStyle/>
          <a:p>
            <a:r>
              <a:rPr lang="fi-FI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Ruokasuola  (NaCl) on luille myrkkyä !!!! </a:t>
            </a:r>
            <a:endParaRPr lang="fi-FI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529D1C-ADDE-A177-D4D0-3520752083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2151" y="1916832"/>
            <a:ext cx="6994997" cy="14937637"/>
          </a:xfrm>
        </p:spPr>
        <p:txBody>
          <a:bodyPr/>
          <a:lstStyle/>
          <a:p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MIKÄ NEUVOKSI</a:t>
            </a:r>
          </a:p>
          <a:p>
            <a:endParaRPr lang="fi-FI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   - Älä käytä suolaa ruoan  </a:t>
            </a:r>
          </a:p>
          <a:p>
            <a:pPr marL="0" indent="0">
              <a:buNone/>
            </a:pP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     valmistuksessa,</a:t>
            </a:r>
          </a:p>
          <a:p>
            <a:pPr marL="0" indent="0">
              <a:buNone/>
            </a:pP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   - Älä lisää suolaa lautasella olevaan  </a:t>
            </a:r>
          </a:p>
          <a:p>
            <a:pPr marL="0" indent="0">
              <a:buNone/>
            </a:pP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     ruokaasi,</a:t>
            </a:r>
          </a:p>
          <a:p>
            <a:pPr marL="0" indent="0">
              <a:buNone/>
            </a:pP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   - Opettele käyttämään </a:t>
            </a:r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maus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  <a:p>
            <a:pPr marL="0" indent="0">
              <a:buNone/>
            </a:pP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teita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suolan sijaan</a:t>
            </a:r>
          </a:p>
          <a:p>
            <a:pPr marL="0" indent="0">
              <a:buNone/>
            </a:pP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   - Osta vain sydänmerkillä </a:t>
            </a:r>
          </a:p>
          <a:p>
            <a:pPr marL="0" indent="0">
              <a:buNone/>
            </a:pP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      varustettuja elintarvikkeita	</a:t>
            </a: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dirty="0"/>
              <a:t>					</a:t>
            </a:r>
          </a:p>
        </p:txBody>
      </p:sp>
      <p:pic>
        <p:nvPicPr>
          <p:cNvPr id="1026" name="Picture 2" descr="Näytä lisää kuvia - Sydänmerkki">
            <a:extLst>
              <a:ext uri="{FF2B5EF4-FFF2-40B4-BE49-F238E27FC236}">
                <a16:creationId xmlns:a16="http://schemas.microsoft.com/office/drawing/2014/main" id="{1DFAF483-1B82-20ED-804A-2F30C20F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12" y="4077072"/>
            <a:ext cx="2448272" cy="267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09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78B0AD-50BF-0C7A-073F-58FB4E3E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6250706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Happosalpaajien käyttö estää ja vaikeuttaa ja estää kalsiumin imeytymistä suolistossa</a:t>
            </a:r>
            <a:b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Jos käytät happosalpaajia pitkä-aikaisesti, neuvottele kalsiumin saannin turvaamisesta hoitavan lääkärisi kanssa </a:t>
            </a:r>
            <a:b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i-FI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26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332657"/>
            <a:ext cx="7571184" cy="100811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Liikuntaa luille ja lihaksille</a:t>
            </a:r>
            <a:endParaRPr lang="fi-FI" sz="3200" b="1" dirty="0"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1" name="Sisällön paikkamerkki 2"/>
          <p:cNvSpPr>
            <a:spLocks noGrp="1"/>
          </p:cNvSpPr>
          <p:nvPr>
            <p:ph idx="1"/>
          </p:nvPr>
        </p:nvSpPr>
        <p:spPr>
          <a:xfrm>
            <a:off x="971600" y="1484784"/>
            <a:ext cx="8172400" cy="518457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fi-FI" sz="2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Liikunnan tavoite osteoporoosissa ja      </a:t>
            </a:r>
            <a:r>
              <a:rPr lang="fi-FI" sz="2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osteopeniassa</a:t>
            </a:r>
            <a:r>
              <a:rPr lang="fi-FI" sz="2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</a:p>
          <a:p>
            <a:pPr marL="82296" indent="0" eaLnBrk="1" hangingPunct="1">
              <a:buNone/>
            </a:pPr>
            <a:r>
              <a:rPr lang="fi-FI" sz="2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- antaa luulle vahvistumisärsykkeitä, </a:t>
            </a:r>
          </a:p>
          <a:p>
            <a:pPr marL="82296" indent="0" eaLnBrk="1" hangingPunct="1">
              <a:buNone/>
            </a:pPr>
            <a:r>
              <a:rPr lang="fi-FI" sz="2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- antaa lihakselle vahvistumisärsykkeitä,</a:t>
            </a:r>
          </a:p>
          <a:p>
            <a:pPr marL="82296" indent="0" eaLnBrk="1" hangingPunct="1">
              <a:buNone/>
            </a:pPr>
            <a:r>
              <a:rPr lang="fi-FI" sz="2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- parantaa ja ylläpitää tasapainon hallintaa</a:t>
            </a:r>
          </a:p>
          <a:p>
            <a:pPr marL="82296" indent="0" eaLnBrk="1" hangingPunct="1">
              <a:buNone/>
            </a:pPr>
            <a:r>
              <a:rPr lang="fi-FI" sz="2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- ylläpitää ja parantaa nivelten liikkuvuutta</a:t>
            </a:r>
          </a:p>
          <a:p>
            <a:pPr marL="82296" indent="0" eaLnBrk="1" hangingPunct="1">
              <a:buNone/>
            </a:pPr>
            <a:endParaRPr lang="fi-FI" sz="2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fi-FI" sz="2800" b="1" u="sng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Säännöllisellä liikunnalla </a:t>
            </a:r>
            <a:r>
              <a:rPr lang="fi-FI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mahdollista vähentää kaatumisia 10-50%  ja murtumia 40 %, sillä lihasten voima ja reagointikyky säilyy/paranee, luuston kestävyys säilyy/paranee</a:t>
            </a:r>
          </a:p>
          <a:p>
            <a:pPr eaLnBrk="1" hangingPunct="1"/>
            <a:endParaRPr lang="fi-FI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7848872" cy="11521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Liikuntavalikkosi I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sz="quarter" idx="1"/>
          </p:nvPr>
        </p:nvSpPr>
        <p:spPr>
          <a:xfrm>
            <a:off x="960438" y="1124745"/>
            <a:ext cx="8183562" cy="6048672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Liikunta, joka aiheuttaa äkillisiä rasituksia, kuten tärähdyksiä, nykäyksiä/iskuja/ vääntöjä, vahvistaa luustoa ja parantaa tasapainon hallintaa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i-FI" sz="3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- maila- ja pallopelit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- reipas tanssi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- reipas (sauva)-kävely, patikointi,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hölkkä, portaiden nousu, istualta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nousu, polven nosto,  naruhyppy</a:t>
            </a:r>
          </a:p>
          <a:p>
            <a:pPr marL="265176" indent="-265176">
              <a:buNone/>
              <a:defRPr/>
            </a:pPr>
            <a:r>
              <a:rPr lang="fi-FI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- aerobic, </a:t>
            </a:r>
            <a:r>
              <a:rPr lang="fi-FI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stepaerobic</a:t>
            </a:r>
            <a:endParaRPr lang="fi-FI" sz="3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>
              <a:buNone/>
              <a:defRPr/>
            </a:pPr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Liikuntavalikkosi II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6" y="1417638"/>
            <a:ext cx="8028384" cy="6475858"/>
          </a:xfrm>
        </p:spPr>
        <p:txBody>
          <a:bodyPr>
            <a:normAutofit fontScale="47500" lnSpcReduction="20000"/>
          </a:bodyPr>
          <a:lstStyle/>
          <a:p>
            <a:pPr marL="265176" indent="-265176">
              <a:buNone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fi-FI" sz="5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Voimaharjoittelu kahdesti viikossa ilman tai painojen kanssa vahvistaa luustoa ja lihaksia </a:t>
            </a:r>
          </a:p>
          <a:p>
            <a:pPr marL="265176" indent="-265176">
              <a:buNone/>
              <a:defRPr/>
            </a:pPr>
            <a:endParaRPr lang="fi-FI" sz="59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>
              <a:buNone/>
              <a:defRPr/>
            </a:pPr>
            <a:r>
              <a:rPr lang="fi-FI" sz="5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Osteoporoosin, tasapainon hallinnan kannalta </a:t>
            </a:r>
            <a:r>
              <a:rPr lang="fi-FI" sz="59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tärkeimmätliikunnan</a:t>
            </a:r>
            <a:r>
              <a:rPr lang="fi-FI" sz="5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harjoittelukohteet ovat alaraajat, selkä ja vatsa     </a:t>
            </a:r>
          </a:p>
          <a:p>
            <a:pPr marL="265176" indent="-265176">
              <a:buNone/>
              <a:defRPr/>
            </a:pPr>
            <a:r>
              <a:rPr lang="fi-FI" sz="5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265176" indent="-265176">
              <a:buNone/>
              <a:defRPr/>
            </a:pPr>
            <a:r>
              <a:rPr lang="fi-FI" sz="5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kuntosaliharjoittelu, ohjattuvoimajumppa, omatoiminen harjoittelu asiantuntijan laatiman ohjelman mukaan, TV jumpan tai nettijumpan ohjaamana </a:t>
            </a:r>
          </a:p>
          <a:p>
            <a:pPr marL="265176" indent="-265176">
              <a:buNone/>
              <a:defRPr/>
            </a:pPr>
            <a:r>
              <a:rPr lang="fi-FI" sz="5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265176" indent="-265176">
              <a:buNone/>
              <a:defRPr/>
            </a:pPr>
            <a:r>
              <a:rPr lang="fi-FI" sz="3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fi-FI" sz="3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Liikuntavalikkosi III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2" y="1268760"/>
            <a:ext cx="8235349" cy="5589240"/>
          </a:xfrm>
        </p:spPr>
        <p:txBody>
          <a:bodyPr>
            <a:normAutofit fontScale="77500" lnSpcReduction="20000"/>
          </a:bodyPr>
          <a:lstStyle/>
          <a:p>
            <a:r>
              <a:rPr lang="fi-FI" sz="4100" b="1" dirty="0"/>
              <a:t>Tasapainon harjoittelu</a:t>
            </a:r>
          </a:p>
          <a:p>
            <a:pPr>
              <a:buNone/>
            </a:pPr>
            <a:r>
              <a:rPr lang="fi-FI" b="1" dirty="0"/>
              <a:t>    </a:t>
            </a:r>
            <a:r>
              <a:rPr lang="fi-FI" sz="3400" b="1" dirty="0"/>
              <a:t>- kaikki liikunta parantaa tasapainon hallintaa</a:t>
            </a:r>
          </a:p>
          <a:p>
            <a:pPr>
              <a:buNone/>
            </a:pPr>
            <a:r>
              <a:rPr lang="fi-FI" sz="3400" b="1" dirty="0"/>
              <a:t>    - säännöllinen kävely 60 min/pvä kuutena  </a:t>
            </a:r>
          </a:p>
          <a:p>
            <a:pPr>
              <a:buNone/>
            </a:pPr>
            <a:r>
              <a:rPr lang="fi-FI" sz="3400" b="1" dirty="0"/>
              <a:t>      päivänä viikossa parantaa tasapainon hallintaa</a:t>
            </a:r>
          </a:p>
          <a:p>
            <a:pPr>
              <a:buNone/>
            </a:pPr>
            <a:r>
              <a:rPr lang="fi-FI" sz="3400" b="1" dirty="0"/>
              <a:t>    - seiso yhdellä jalalla puhuessa puhelimessa, </a:t>
            </a:r>
          </a:p>
          <a:p>
            <a:pPr>
              <a:buNone/>
            </a:pPr>
            <a:r>
              <a:rPr lang="fi-FI" sz="3400" b="1" dirty="0"/>
              <a:t>      odottaessa bussia, harjatessa hampaita</a:t>
            </a:r>
          </a:p>
          <a:p>
            <a:pPr>
              <a:buNone/>
            </a:pPr>
            <a:r>
              <a:rPr lang="fi-FI" sz="3400" b="1" dirty="0"/>
              <a:t>    - tee säännöllisesti tasapainoharjoituksia kuten </a:t>
            </a:r>
          </a:p>
          <a:p>
            <a:pPr>
              <a:buNone/>
            </a:pPr>
            <a:r>
              <a:rPr lang="fi-FI" sz="3400" b="1" dirty="0"/>
              <a:t>      </a:t>
            </a:r>
            <a:r>
              <a:rPr lang="fi-FI" sz="3400" b="1" dirty="0">
                <a:solidFill>
                  <a:srgbClr val="FF0000"/>
                </a:solidFill>
              </a:rPr>
              <a:t>+</a:t>
            </a:r>
            <a:r>
              <a:rPr lang="fi-FI" sz="3400" b="1" dirty="0"/>
              <a:t> seiso ja vie toinen jalka ilmassa pitäen </a:t>
            </a:r>
          </a:p>
          <a:p>
            <a:pPr>
              <a:buNone/>
            </a:pPr>
            <a:r>
              <a:rPr lang="fi-FI" sz="3400" b="1" dirty="0"/>
              <a:t>      eteen, sivulle, taakse. </a:t>
            </a:r>
          </a:p>
          <a:p>
            <a:pPr>
              <a:buNone/>
            </a:pPr>
            <a:r>
              <a:rPr lang="fi-FI" sz="3400" b="1" dirty="0"/>
              <a:t>      </a:t>
            </a:r>
            <a:r>
              <a:rPr lang="fi-FI" sz="3400" b="1" dirty="0">
                <a:solidFill>
                  <a:srgbClr val="FF0000"/>
                </a:solidFill>
              </a:rPr>
              <a:t>+</a:t>
            </a:r>
            <a:r>
              <a:rPr lang="fi-FI" sz="3400" b="1" dirty="0"/>
              <a:t> seiso asennossa jalkaterät peräkkäin kiinni  </a:t>
            </a:r>
          </a:p>
          <a:p>
            <a:pPr>
              <a:buNone/>
            </a:pPr>
            <a:r>
              <a:rPr lang="fi-FI" sz="3400" b="1" dirty="0"/>
              <a:t>      toisissaan, siirrä takimmainen jalka </a:t>
            </a:r>
            <a:r>
              <a:rPr lang="fi-FI" sz="3400" b="1" dirty="0" err="1"/>
              <a:t>etummai</a:t>
            </a:r>
            <a:r>
              <a:rPr lang="fi-FI" sz="3400" b="1" dirty="0"/>
              <a:t>-   </a:t>
            </a:r>
          </a:p>
          <a:p>
            <a:pPr>
              <a:buNone/>
            </a:pPr>
            <a:r>
              <a:rPr lang="fi-FI" sz="3400" b="1" dirty="0"/>
              <a:t>      sen jalan eteen ja liiku tällä  mekanismilla </a:t>
            </a:r>
          </a:p>
          <a:p>
            <a:pPr>
              <a:buNone/>
            </a:pPr>
            <a:r>
              <a:rPr lang="fi-FI" sz="3400" b="1" dirty="0"/>
              <a:t>      eteenpäin/taaksepäin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9104" y="274638"/>
            <a:ext cx="8064896" cy="1143000"/>
          </a:xfrm>
        </p:spPr>
        <p:txBody>
          <a:bodyPr>
            <a:noAutofit/>
          </a:bodyPr>
          <a:lstStyle/>
          <a:p>
            <a:r>
              <a:rPr lang="fi-FI" sz="36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Osteopenian</a:t>
            </a:r>
            <a:r>
              <a:rPr lang="fi-FI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 ja osteoporoosin hoidon kokonaisuus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899592" y="1600200"/>
            <a:ext cx="8064896" cy="5789240"/>
          </a:xfrm>
          <a:ln w="38100">
            <a:noFill/>
          </a:ln>
        </p:spPr>
        <p:txBody>
          <a:bodyPr>
            <a:normAutofit fontScale="70000" lnSpcReduction="20000"/>
          </a:bodyPr>
          <a:lstStyle/>
          <a:p>
            <a:pPr lvl="0">
              <a:buClr>
                <a:srgbClr val="3891A7"/>
              </a:buClr>
              <a:buNone/>
            </a:pPr>
            <a:endParaRPr lang="fi-FI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  <a:p>
            <a:pPr lvl="0">
              <a:buClr>
                <a:srgbClr val="3891A7"/>
              </a:buClr>
              <a:buNone/>
            </a:pPr>
            <a:r>
              <a:rPr lang="fi-FI" sz="2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   </a:t>
            </a:r>
            <a:r>
              <a:rPr lang="fi-FI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Osteoporoosin omahoito sellaisenaan ja omahoito samanaikaisen luulääkehoitoon kanssa ovat pysyvää pitkäaikaisen osteoporoosisairauden ehkäisyä ja hoitoa</a:t>
            </a:r>
          </a:p>
          <a:p>
            <a:pPr>
              <a:buNone/>
            </a:pPr>
            <a:endParaRPr lang="fi-FI" sz="3300" dirty="0"/>
          </a:p>
          <a:p>
            <a:pPr marL="82296" indent="0">
              <a:buNone/>
            </a:pPr>
            <a:r>
              <a:rPr lang="fi-FI" sz="3300" b="1" dirty="0">
                <a:latin typeface="Verdana" pitchFamily="34" charset="0"/>
                <a:ea typeface="Verdana" pitchFamily="34" charset="0"/>
              </a:rPr>
              <a:t>  Omahoito (=itsehoito) takaa luuston  </a:t>
            </a:r>
          </a:p>
          <a:p>
            <a:pPr marL="82296" indent="0">
              <a:buNone/>
            </a:pPr>
            <a:r>
              <a:rPr lang="fi-FI" sz="3300" b="1" dirty="0">
                <a:latin typeface="Verdana" pitchFamily="34" charset="0"/>
                <a:ea typeface="Verdana" pitchFamily="34" charset="0"/>
              </a:rPr>
              <a:t>  kasvun ja vahvistumisen edellyttämät  </a:t>
            </a:r>
          </a:p>
          <a:p>
            <a:pPr marL="82296" indent="0">
              <a:buNone/>
            </a:pPr>
            <a:r>
              <a:rPr lang="fi-FI" sz="3300" b="1" dirty="0">
                <a:latin typeface="Verdana" pitchFamily="34" charset="0"/>
                <a:ea typeface="Verdana" pitchFamily="34" charset="0"/>
              </a:rPr>
              <a:t>  ”rakennusaineet”, kasvuympäristön (pH 7,4)      </a:t>
            </a:r>
          </a:p>
          <a:p>
            <a:pPr marL="82296" indent="0">
              <a:buNone/>
            </a:pPr>
            <a:r>
              <a:rPr lang="fi-FI" sz="3300" b="1" dirty="0">
                <a:latin typeface="Verdana" pitchFamily="34" charset="0"/>
                <a:ea typeface="Verdana" pitchFamily="34" charset="0"/>
              </a:rPr>
              <a:t>  ja kasvukimmokkeet  </a:t>
            </a:r>
          </a:p>
          <a:p>
            <a:pPr marL="82296" indent="0">
              <a:buNone/>
            </a:pPr>
            <a:endParaRPr lang="fi-FI" sz="3300" b="1" dirty="0">
              <a:latin typeface="Verdana" pitchFamily="34" charset="0"/>
              <a:ea typeface="Verdana" pitchFamily="34" charset="0"/>
            </a:endParaRPr>
          </a:p>
          <a:p>
            <a:pPr marL="82296" indent="0">
              <a:buNone/>
            </a:pPr>
            <a:r>
              <a:rPr lang="fi-FI" sz="3300" b="1" dirty="0">
                <a:latin typeface="Verdana" pitchFamily="34" charset="0"/>
                <a:ea typeface="Verdana" pitchFamily="34" charset="0"/>
              </a:rPr>
              <a:t>  Luulääkehoidolla säädellään </a:t>
            </a:r>
            <a:r>
              <a:rPr lang="fi-FI" sz="4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vain</a:t>
            </a:r>
            <a:r>
              <a:rPr lang="fi-FI" sz="3300" b="1" dirty="0">
                <a:latin typeface="Verdana" pitchFamily="34" charset="0"/>
                <a:ea typeface="Verdana" pitchFamily="34" charset="0"/>
              </a:rPr>
              <a:t> luun  </a:t>
            </a:r>
          </a:p>
          <a:p>
            <a:pPr marL="82296" indent="0">
              <a:buNone/>
            </a:pPr>
            <a:r>
              <a:rPr lang="fi-FI" sz="3300" b="1" dirty="0">
                <a:latin typeface="Verdana" pitchFamily="34" charset="0"/>
                <a:ea typeface="Verdana" pitchFamily="34" charset="0"/>
              </a:rPr>
              <a:t>  hajoamista ja uudelleen rakentamista </a:t>
            </a:r>
          </a:p>
          <a:p>
            <a:pPr marL="82296" indent="0">
              <a:buNone/>
            </a:pPr>
            <a:endParaRPr lang="fi-FI" sz="2800" b="1" dirty="0">
              <a:latin typeface="Verdana" pitchFamily="34" charset="0"/>
              <a:ea typeface="Verdana" pitchFamily="34" charset="0"/>
            </a:endParaRPr>
          </a:p>
          <a:p>
            <a:pPr marL="82296" indent="0">
              <a:buNone/>
            </a:pPr>
            <a:r>
              <a:rPr lang="fi-FI" sz="2800" b="1" dirty="0">
                <a:latin typeface="Verdana" pitchFamily="34" charset="0"/>
                <a:ea typeface="Verdana" pitchFamily="34" charset="0"/>
              </a:rPr>
              <a:t>    </a:t>
            </a:r>
            <a:endParaRPr lang="fi-FI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86BD0D-B2E4-04B7-A50A-9A97D006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0688"/>
            <a:ext cx="7498080" cy="5170904"/>
          </a:xfrm>
        </p:spPr>
        <p:txBody>
          <a:bodyPr>
            <a:normAutofit/>
          </a:bodyPr>
          <a:lstStyle/>
          <a:p>
            <a:r>
              <a:rPr lang="fi-FI" b="1" dirty="0"/>
              <a:t>Omahoito on meidän jokaisen omaan päätäntävaltaan kuuluva  asia ja meidän jokaisen oma valinta </a:t>
            </a:r>
          </a:p>
        </p:txBody>
      </p:sp>
    </p:spTree>
    <p:extLst>
      <p:ext uri="{BB962C8B-B14F-4D97-AF65-F5344CB8AC3E}">
        <p14:creationId xmlns:p14="http://schemas.microsoft.com/office/powerpoint/2010/main" val="2980712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648072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Yhteenveto: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608" y="980728"/>
            <a:ext cx="8100392" cy="6120680"/>
          </a:xfrm>
        </p:spPr>
        <p:txBody>
          <a:bodyPr>
            <a:normAutofit fontScale="62500" lnSpcReduction="20000"/>
          </a:bodyPr>
          <a:lstStyle/>
          <a:p>
            <a:r>
              <a:rPr lang="fi-FI" b="1" dirty="0">
                <a:latin typeface="Verdana" pitchFamily="34" charset="0"/>
                <a:ea typeface="Verdana" pitchFamily="34" charset="0"/>
              </a:rPr>
              <a:t>Osteoporoosille tyypilliset ensimmäiset murtumat </a:t>
            </a:r>
            <a:r>
              <a:rPr lang="fi-FI" b="1" dirty="0" err="1">
                <a:latin typeface="Verdana" pitchFamily="34" charset="0"/>
                <a:ea typeface="Verdana" pitchFamily="34" charset="0"/>
              </a:rPr>
              <a:t>murtumat</a:t>
            </a:r>
            <a:r>
              <a:rPr lang="fi-FI" b="1" dirty="0">
                <a:latin typeface="Verdana" pitchFamily="34" charset="0"/>
                <a:ea typeface="Verdana" pitchFamily="34" charset="0"/>
              </a:rPr>
              <a:t> ovat nikaman ja/tai ranteen murtumat.</a:t>
            </a:r>
          </a:p>
          <a:p>
            <a:endParaRPr lang="fi-FI" b="1" dirty="0">
              <a:latin typeface="Verdana" pitchFamily="34" charset="0"/>
              <a:ea typeface="Verdana" pitchFamily="34" charset="0"/>
            </a:endParaRPr>
          </a:p>
          <a:p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Kysy aina murtumaasi hoitavalta lääkäriltä: </a:t>
            </a:r>
            <a:r>
              <a:rPr lang="fi-FI" b="1" dirty="0">
                <a:latin typeface="Verdana" pitchFamily="34" charset="0"/>
                <a:ea typeface="Verdana" pitchFamily="34" charset="0"/>
              </a:rPr>
              <a:t>Onkohan minulla osteoporoosi, kun luuni murtui ?</a:t>
            </a:r>
          </a:p>
          <a:p>
            <a:endParaRPr lang="fi-FI" b="1" dirty="0">
              <a:latin typeface="Verdana" pitchFamily="34" charset="0"/>
              <a:ea typeface="Verdana" pitchFamily="34" charset="0"/>
            </a:endParaRPr>
          </a:p>
          <a:p>
            <a:r>
              <a:rPr lang="fi-FI" b="1" dirty="0">
                <a:latin typeface="Verdana" pitchFamily="34" charset="0"/>
                <a:ea typeface="Verdana" pitchFamily="34" charset="0"/>
              </a:rPr>
              <a:t>Syö riittävästi ja monipuolisesti. Turvaa energian, proteiinin saantisi ja elimistösi happo-emästasapainosi turvaava kasvisten saanti</a:t>
            </a:r>
          </a:p>
          <a:p>
            <a:endParaRPr lang="fi-FI" b="1" dirty="0">
              <a:latin typeface="Verdana" pitchFamily="34" charset="0"/>
              <a:ea typeface="Verdana" pitchFamily="34" charset="0"/>
            </a:endParaRPr>
          </a:p>
          <a:p>
            <a:r>
              <a:rPr lang="fi-FI" b="1" dirty="0">
                <a:latin typeface="Verdana" pitchFamily="34" charset="0"/>
                <a:ea typeface="Verdana" pitchFamily="34" charset="0"/>
              </a:rPr>
              <a:t>Turvaa D-vitamiinin saantisi pillerein (20-50-100 µg/vrk)</a:t>
            </a:r>
          </a:p>
          <a:p>
            <a:endParaRPr lang="fi-FI" b="1" dirty="0">
              <a:latin typeface="Verdana" pitchFamily="34" charset="0"/>
              <a:ea typeface="Verdana" pitchFamily="34" charset="0"/>
            </a:endParaRPr>
          </a:p>
          <a:p>
            <a:r>
              <a:rPr lang="fi-FI" b="1" dirty="0">
                <a:latin typeface="Verdana" pitchFamily="34" charset="0"/>
                <a:ea typeface="Verdana" pitchFamily="34" charset="0"/>
              </a:rPr>
              <a:t>Ei liikaa eikä liian vähän kalsiumia (tarve 1-1,5 g vrk), testaa kalsiumin saantisi/tarpeesi: </a:t>
            </a:r>
            <a:r>
              <a:rPr lang="fi-F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hlinkClick r:id="rId2"/>
              </a:rPr>
              <a:t>www.suomenostoporoosiyhdistys.fi</a:t>
            </a:r>
            <a:r>
              <a:rPr lang="fi-F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</a:t>
            </a:r>
          </a:p>
          <a:p>
            <a:endParaRPr lang="fi-FI" b="1" dirty="0">
              <a:latin typeface="Verdana" pitchFamily="34" charset="0"/>
              <a:ea typeface="Verdana" pitchFamily="34" charset="0"/>
            </a:endParaRPr>
          </a:p>
          <a:p>
            <a:r>
              <a:rPr lang="fi-FI" b="1" dirty="0">
                <a:latin typeface="Verdana" pitchFamily="34" charset="0"/>
                <a:ea typeface="Verdana" pitchFamily="34" charset="0"/>
              </a:rPr>
              <a:t>Ota liikunta elämäntavaksi. Liikunta määrää, onko Sinulla  terveet, toimivat ja hyvinvoivat lihakset, luusto…aivot, sydän  ja </a:t>
            </a:r>
            <a:r>
              <a:rPr lang="fi-FI" sz="45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SINÄ</a:t>
            </a:r>
            <a:r>
              <a:rPr lang="fi-FI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fi-FI" sz="51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ITSE</a:t>
            </a:r>
            <a:endParaRPr lang="fi-FI" sz="5100" b="1" dirty="0">
              <a:latin typeface="Verdana" pitchFamily="34" charset="0"/>
              <a:ea typeface="Verdana" pitchFamily="34" charset="0"/>
            </a:endParaRPr>
          </a:p>
          <a:p>
            <a:endParaRPr lang="fi-FI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voimajumppa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4048" y="188640"/>
            <a:ext cx="4139952" cy="65527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itchFamily="34" charset="0"/>
                <a:cs typeface="Arial"/>
              </a:rPr>
              <a:t>  </a:t>
            </a:r>
            <a:r>
              <a:rPr lang="fi-FI" sz="52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itchFamily="34" charset="0"/>
                <a:cs typeface="Arial"/>
              </a:rPr>
              <a:t>Nyt tiedät,   </a:t>
            </a:r>
          </a:p>
          <a:p>
            <a:pPr>
              <a:buNone/>
            </a:pPr>
            <a:r>
              <a:rPr lang="fi-FI" sz="40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itchFamily="34" charset="0"/>
                <a:cs typeface="Arial"/>
              </a:rPr>
              <a:t> </a:t>
            </a:r>
          </a:p>
          <a:p>
            <a:pPr>
              <a:buNone/>
            </a:pPr>
            <a:r>
              <a:rPr lang="fi-FI" sz="40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itchFamily="34" charset="0"/>
                <a:cs typeface="Arial"/>
              </a:rPr>
              <a:t>  että osteoporoosi ja osteoporoosi- murtumat ovat Sinun omaan päätäntä- ja </a:t>
            </a:r>
            <a:r>
              <a:rPr lang="fi-FI" sz="40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itchFamily="34" charset="0"/>
                <a:cs typeface="Arial"/>
              </a:rPr>
              <a:t>toimeenpanoval-taan</a:t>
            </a:r>
            <a:r>
              <a:rPr lang="fi-FI" sz="40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itchFamily="34" charset="0"/>
                <a:cs typeface="Arial"/>
              </a:rPr>
              <a:t> kuuluvia asioita</a:t>
            </a:r>
          </a:p>
          <a:p>
            <a:pPr>
              <a:buNone/>
            </a:pPr>
            <a:endParaRPr lang="fi-FI" sz="4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  <a:p>
            <a:pPr>
              <a:buNone/>
            </a:pPr>
            <a:r>
              <a:rPr lang="fi-FI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</a:t>
            </a:r>
            <a:r>
              <a:rPr lang="fi-FI" sz="5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KIITOS</a:t>
            </a:r>
          </a:p>
        </p:txBody>
      </p:sp>
      <p:pic>
        <p:nvPicPr>
          <p:cNvPr id="5" name="Picture 5" descr="mummojalkaorrel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888432" cy="62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353425" cy="1209675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3"/>
                </a:solidFill>
              </a:rPr>
              <a:t>Osteoidin</a:t>
            </a:r>
            <a:r>
              <a:rPr lang="en-US" sz="2400" b="1" dirty="0">
                <a:solidFill>
                  <a:schemeClr val="accent3"/>
                </a:solidFill>
              </a:rPr>
              <a:t> (</a:t>
            </a:r>
            <a:r>
              <a:rPr lang="en-US" sz="2400" b="1" dirty="0" err="1">
                <a:solidFill>
                  <a:schemeClr val="accent3"/>
                </a:solidFill>
              </a:rPr>
              <a:t>varhaisluukudoksen</a:t>
            </a:r>
            <a:r>
              <a:rPr lang="en-US" sz="2400" b="1" dirty="0">
                <a:solidFill>
                  <a:schemeClr val="accent3"/>
                </a:solidFill>
              </a:rPr>
              <a:t>) </a:t>
            </a:r>
            <a:r>
              <a:rPr lang="en-US" sz="2400" b="1" dirty="0" err="1">
                <a:solidFill>
                  <a:schemeClr val="accent3"/>
                </a:solidFill>
              </a:rPr>
              <a:t>määrä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</a:rPr>
              <a:t>ja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</a:rPr>
              <a:t>jakautuminen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</a:rPr>
              <a:t>epänormaalia</a:t>
            </a:r>
            <a:r>
              <a:rPr lang="en-US" sz="2400" b="1" dirty="0">
                <a:solidFill>
                  <a:schemeClr val="accent3"/>
                </a:solidFill>
              </a:rPr>
              <a:t>, kun </a:t>
            </a:r>
            <a:r>
              <a:rPr lang="en-US" sz="2400" b="1" dirty="0" err="1">
                <a:solidFill>
                  <a:schemeClr val="accent3"/>
                </a:solidFill>
              </a:rPr>
              <a:t>seerumin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</a:rPr>
              <a:t>kalsidiolin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</a:rPr>
              <a:t>pitoisuus</a:t>
            </a:r>
            <a:r>
              <a:rPr lang="en-US" sz="2400" b="1" dirty="0">
                <a:solidFill>
                  <a:schemeClr val="accent3"/>
                </a:solidFill>
              </a:rPr>
              <a:t> on </a:t>
            </a:r>
            <a:r>
              <a:rPr lang="en-US" sz="2400" b="1" dirty="0" err="1">
                <a:solidFill>
                  <a:schemeClr val="accent3"/>
                </a:solidFill>
              </a:rPr>
              <a:t>alle</a:t>
            </a:r>
            <a:r>
              <a:rPr lang="en-US" sz="2400" b="1" dirty="0">
                <a:solidFill>
                  <a:schemeClr val="accent3"/>
                </a:solidFill>
              </a:rPr>
              <a:t> 75 </a:t>
            </a:r>
            <a:r>
              <a:rPr lang="en-US" sz="2400" b="1" dirty="0" err="1">
                <a:solidFill>
                  <a:schemeClr val="accent3"/>
                </a:solidFill>
              </a:rPr>
              <a:t>nmol</a:t>
            </a:r>
            <a:r>
              <a:rPr lang="en-US" sz="2400" b="1" dirty="0">
                <a:solidFill>
                  <a:schemeClr val="accent3"/>
                </a:solidFill>
              </a:rPr>
              <a:t>/l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3547C6-2066-47D8-889B-7222D3D9085C}" type="slidenum">
              <a:rPr lang="en-US">
                <a:solidFill>
                  <a:schemeClr val="bg2">
                    <a:shade val="50000"/>
                  </a:schemeClr>
                </a:solidFill>
                <a:cs typeface="+mn-cs"/>
              </a:rPr>
              <a:pPr>
                <a:defRPr/>
              </a:pPr>
              <a:t>33</a:t>
            </a:fld>
            <a:endParaRPr lang="en-US">
              <a:solidFill>
                <a:schemeClr val="bg2">
                  <a:shade val="50000"/>
                </a:schemeClr>
              </a:solidFill>
              <a:cs typeface="+mn-cs"/>
            </a:endParaRP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908" y="2362200"/>
            <a:ext cx="4720704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5416550" y="2667000"/>
            <a:ext cx="273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en-US"/>
              <a:t>mineralisoitunut luu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5416550" y="3625850"/>
            <a:ext cx="299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en-US"/>
              <a:t>mineralisoitumaton osteoidi</a:t>
            </a:r>
          </a:p>
        </p:txBody>
      </p:sp>
      <p:sp>
        <p:nvSpPr>
          <p:cNvPr id="8" name="Left Arrow 7"/>
          <p:cNvSpPr/>
          <p:nvPr/>
        </p:nvSpPr>
        <p:spPr>
          <a:xfrm>
            <a:off x="5092700" y="2784475"/>
            <a:ext cx="336550" cy="209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092700" y="3743325"/>
            <a:ext cx="336550" cy="209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>
          <a:xfrm rot="13641038">
            <a:off x="3797300" y="2870200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3641038">
            <a:off x="2730500" y="3568700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3641038">
            <a:off x="2347913" y="4406900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3641038">
            <a:off x="1490663" y="4856163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3641038">
            <a:off x="873125" y="4868863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3641038">
            <a:off x="1722438" y="3703638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3641038">
            <a:off x="2381250" y="3211513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3641038">
            <a:off x="2743200" y="2646363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3641038">
            <a:off x="2381250" y="1833563"/>
            <a:ext cx="336550" cy="20955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9714" name="TextBox 18"/>
          <p:cNvSpPr txBox="1">
            <a:spLocks noChangeArrowheads="1"/>
          </p:cNvSpPr>
          <p:nvPr/>
        </p:nvSpPr>
        <p:spPr bwMode="auto">
          <a:xfrm>
            <a:off x="2838450" y="1738313"/>
            <a:ext cx="3295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en-US"/>
              <a:t>= epänormaali osteoidisaareke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5429250" y="4895850"/>
            <a:ext cx="27559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r>
              <a:rPr lang="en-US" sz="1000"/>
              <a:t>Priemel et al. Bone mineralization defects and vitamin D deficiency: histomorphometric analysis of iliac crest bone biopsies and circulating 25-hydroxyvitamin D in 675 patients. J Bone Miner Res (2010) vol. 25 (2) pp. 305-12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848872" cy="1858218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Osteoporoosin ehkäisyn, omahoidon kuin myös luulääkehoidon tavoite on: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1187624" y="2636912"/>
            <a:ext cx="7632848" cy="3528392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fi-FI" b="1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Osteoporoosin ja </a:t>
            </a:r>
            <a:r>
              <a:rPr lang="fi-FI" b="1" dirty="0" err="1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osteopenian</a:t>
            </a:r>
            <a:r>
              <a:rPr lang="fi-FI" b="1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hoidon tavoite on ensimmäisen nikamamurtuman, sen jälkeisten muiden murtumien ja erityisesti pahimman eli lonkkamurtuman esto</a:t>
            </a:r>
            <a:endParaRPr lang="fi-FI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i-FI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75656" y="103565"/>
            <a:ext cx="78123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Osteoporoosin</a:t>
            </a:r>
            <a:r>
              <a:rPr lang="en-US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omahoidon</a:t>
            </a:r>
            <a:r>
              <a:rPr lang="en-US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en-US" sz="36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kokonaisuus</a:t>
            </a:r>
            <a:r>
              <a:rPr lang="en-US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</a:p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763000" y="6567488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dirty="0"/>
              <a:t>38</a:t>
            </a:r>
          </a:p>
        </p:txBody>
      </p:sp>
      <p:sp>
        <p:nvSpPr>
          <p:cNvPr id="15366" name="Suorakulmio 5"/>
          <p:cNvSpPr>
            <a:spLocks noChangeArrowheads="1"/>
          </p:cNvSpPr>
          <p:nvPr/>
        </p:nvSpPr>
        <p:spPr bwMode="auto">
          <a:xfrm>
            <a:off x="683568" y="1340769"/>
            <a:ext cx="8365182" cy="649408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defRPr/>
            </a:pPr>
            <a:r>
              <a:rPr lang="fi-FI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800100" lvl="1" indent="-342900">
              <a:defRPr/>
            </a:pPr>
            <a:r>
              <a:rPr lang="fi-FI" sz="2400" i="1" dirty="0">
                <a:solidFill>
                  <a:srgbClr val="FF0000"/>
                </a:solidFill>
              </a:rPr>
              <a:t>♥</a:t>
            </a:r>
            <a:r>
              <a:rPr lang="fi-FI" sz="2400" i="1" dirty="0"/>
              <a:t> </a:t>
            </a:r>
            <a:r>
              <a:rPr lang="fi-FI" sz="2400" b="1" i="1" dirty="0"/>
              <a:t>R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iittävä ja monipuolinen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ravinto, josta  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-  energiaa riittävästi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-  proteiinia 1,2 g/painokilo/pvä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-  elimistön happamuusasteen hallinta  </a:t>
            </a:r>
          </a:p>
          <a:p>
            <a:pPr marL="800100" lvl="1" indent="-342900">
              <a:defRPr/>
            </a:pPr>
            <a:r>
              <a:rPr lang="fi-FI" sz="2400" i="1" dirty="0">
                <a:solidFill>
                  <a:srgbClr val="FF0000"/>
                </a:solidFill>
              </a:rPr>
              <a:t>♥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D-vitamiinia 20-100µg/pvä                                                                              </a:t>
            </a:r>
          </a:p>
          <a:p>
            <a:pPr marL="800100" lvl="1" indent="-342900">
              <a:defRPr/>
            </a:pPr>
            <a:r>
              <a:rPr lang="fi-FI" sz="2400" i="1" dirty="0">
                <a:solidFill>
                  <a:srgbClr val="FF0000"/>
                </a:solidFill>
              </a:rPr>
              <a:t>♥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Kalsiumia 1-1,5 g /pvä </a:t>
            </a: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(max1,5 g)</a:t>
            </a:r>
          </a:p>
          <a:p>
            <a:pPr marL="800100" lvl="1" indent="-342900">
              <a:defRPr/>
            </a:pP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Luustoa ja lihaksia vahvistavaa liikuntaa</a:t>
            </a:r>
          </a:p>
          <a:p>
            <a:pPr marL="800100" lvl="1" indent="-342900">
              <a:defRPr/>
            </a:pP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Tasapainon hallinta (kaatumisen ehkäisy)</a:t>
            </a:r>
          </a:p>
          <a:p>
            <a:pPr marL="800100" lvl="1" indent="-342900">
              <a:defRPr/>
            </a:pP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Arial"/>
              </a:rPr>
              <a:t>Tupakka</a:t>
            </a:r>
            <a:r>
              <a:rPr lang="fi-FI" sz="2400" b="1" i="1" dirty="0">
                <a:latin typeface="Arial"/>
                <a:ea typeface="Verdana" pitchFamily="34" charset="0"/>
                <a:cs typeface="Arial"/>
              </a:rPr>
              <a:t> pois</a:t>
            </a:r>
            <a:endParaRPr lang="fi-FI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defRPr/>
            </a:pP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Alkoholi pois tai kohtuukäyttö</a:t>
            </a:r>
          </a:p>
          <a:p>
            <a:pPr marL="800100" lvl="1" indent="-342900">
              <a:defRPr/>
            </a:pP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Raihnastumisen ja kuihtumisen ehkäisy  </a:t>
            </a:r>
          </a:p>
          <a:p>
            <a:pPr marL="800100" lvl="1" indent="-342900">
              <a:defRPr/>
            </a:pPr>
            <a:r>
              <a:rPr lang="fi-FI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– </a:t>
            </a:r>
            <a:r>
              <a:rPr lang="fi-FI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sarkopenia</a:t>
            </a:r>
            <a:r>
              <a:rPr lang="fi-FI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i-FI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gerastenia</a:t>
            </a:r>
            <a:endParaRPr lang="fi-FI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marL="800100" lvl="1" indent="-342900">
              <a:defRPr/>
            </a:pPr>
            <a:endParaRPr lang="fi-FI" sz="2400" i="1" dirty="0"/>
          </a:p>
        </p:txBody>
      </p:sp>
      <p:pic>
        <p:nvPicPr>
          <p:cNvPr id="46087" name="Content Placeholder 3" descr="kuvao.gif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6364743" y="715513"/>
            <a:ext cx="2607201" cy="228475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7920880" cy="14401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Turvaa lihastesi, luustosi ja koko elimistösi energian tarve </a:t>
            </a: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>
          <a:xfrm>
            <a:off x="755576" y="1700808"/>
            <a:ext cx="8388424" cy="5157192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800" b="1" dirty="0">
                <a:latin typeface="Verdana" pitchFamily="34" charset="0"/>
                <a:ea typeface="Verdana" pitchFamily="34" charset="0"/>
              </a:rPr>
              <a:t>Jos emme saa ravinnostamme riittävästi energiaa, elimistö tyydyttää energian tarpeensa ”polttamalla” </a:t>
            </a:r>
            <a:r>
              <a:rPr lang="fi-FI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ensin lihakset </a:t>
            </a:r>
            <a:r>
              <a:rPr lang="fi-FI" sz="2800" b="1" dirty="0">
                <a:latin typeface="Verdana" pitchFamily="34" charset="0"/>
                <a:ea typeface="Verdana" pitchFamily="34" charset="0"/>
              </a:rPr>
              <a:t>ja sitten vasta rasvat. Henkilö laihtuu ja kuihtuu (</a:t>
            </a:r>
            <a:r>
              <a:rPr lang="fi-FI" sz="2800" b="1" dirty="0" err="1">
                <a:latin typeface="Verdana" pitchFamily="34" charset="0"/>
                <a:ea typeface="Verdana" pitchFamily="34" charset="0"/>
              </a:rPr>
              <a:t>sarkopenia</a:t>
            </a:r>
            <a:r>
              <a:rPr lang="fi-FI" sz="2800" b="1" dirty="0">
                <a:latin typeface="Verdana" pitchFamily="34" charset="0"/>
                <a:ea typeface="Verdana" pitchFamily="34" charset="0"/>
              </a:rPr>
              <a:t>)ja </a:t>
            </a:r>
            <a:r>
              <a:rPr lang="fi-FI" sz="2800" b="1" dirty="0" err="1">
                <a:latin typeface="Verdana" pitchFamily="34" charset="0"/>
                <a:ea typeface="Verdana" pitchFamily="34" charset="0"/>
              </a:rPr>
              <a:t>raihnaistuu</a:t>
            </a:r>
            <a:r>
              <a:rPr lang="fi-FI" sz="2800" b="1" dirty="0">
                <a:latin typeface="Verdana" pitchFamily="34" charset="0"/>
                <a:ea typeface="Verdana" pitchFamily="34" charset="0"/>
              </a:rPr>
              <a:t> (kuihtuu)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2800" b="1" dirty="0">
              <a:latin typeface="Verdana" pitchFamily="34" charset="0"/>
              <a:ea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800" b="1" dirty="0">
                <a:latin typeface="Verdana" pitchFamily="34" charset="0"/>
                <a:ea typeface="Verdana" pitchFamily="34" charset="0"/>
              </a:rPr>
              <a:t>Siitä seuraa elimistön happamoituminen, sen korjaaminen väärin osteoporoosia kiihdyttämällä ja pahentamalla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2800" b="1" dirty="0">
              <a:latin typeface="Verdana" pitchFamily="34" charset="0"/>
              <a:ea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800" b="1" dirty="0">
                <a:latin typeface="Verdana" pitchFamily="34" charset="0"/>
                <a:ea typeface="Verdana" pitchFamily="34" charset="0"/>
              </a:rPr>
              <a:t>Tämä valintasi johtaa liikkumisen ja tasapainon hallinnan  heikkenemiseen, kaatumisiin ja murtumiin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2400" b="1" dirty="0"/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endParaRPr lang="fi-FI" b="1" dirty="0"/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endParaRPr lang="fi-FI" sz="2400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dirty="0"/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C00000"/>
                </a:solidFill>
                <a:effectLst/>
              </a:rPr>
              <a:t>Syö riittävästi kasviksia luustosi turvaksi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1115616" y="1628800"/>
            <a:ext cx="7818072" cy="5445224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Liha- ja kokoviljatuotteiden, rasvojen ja omien lihasten ja rasvojen palamistuotteet ovat happamia</a:t>
            </a:r>
          </a:p>
          <a:p>
            <a:r>
              <a:rPr lang="fi-FI" b="1" dirty="0">
                <a:latin typeface="Verdana" pitchFamily="34" charset="0"/>
                <a:ea typeface="Verdana" pitchFamily="34" charset="0"/>
              </a:rPr>
              <a:t>Happamuus neutraloidaan joko kasvisravinnon emäksisillä palamistuotteilla tai jos niitä ei ole tai on liian vähän,</a:t>
            </a:r>
          </a:p>
          <a:p>
            <a:r>
              <a:rPr lang="fi-FI" b="1" dirty="0">
                <a:latin typeface="Verdana" pitchFamily="34" charset="0"/>
                <a:ea typeface="Verdana" pitchFamily="34" charset="0"/>
              </a:rPr>
              <a:t>luustosta </a:t>
            </a:r>
            <a:r>
              <a:rPr lang="fi-FI" b="1" dirty="0" err="1">
                <a:latin typeface="Verdana" pitchFamily="34" charset="0"/>
                <a:ea typeface="Verdana" pitchFamily="34" charset="0"/>
              </a:rPr>
              <a:t>irroitettavalla</a:t>
            </a:r>
            <a:r>
              <a:rPr lang="fi-FI" b="1" dirty="0">
                <a:latin typeface="Verdana" pitchFamily="34" charset="0"/>
                <a:ea typeface="Verdana" pitchFamily="34" charset="0"/>
              </a:rPr>
              <a:t> fosfaatilla, jolloin luustosta vapautuva kalsium  eritetään virtsaan  - luustolle haitallisin seurauksin  </a:t>
            </a:r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(= vanhan ihmisen  osteoporoosimekanismi ?)</a:t>
            </a:r>
          </a:p>
          <a:p>
            <a:r>
              <a:rPr lang="fi-FI" b="1" dirty="0">
                <a:latin typeface="Verdana" pitchFamily="34" charset="0"/>
                <a:ea typeface="Verdana" pitchFamily="34" charset="0"/>
              </a:rPr>
              <a:t>Suositus: 0,8 kg kasviksia/vrk, tavoite 1,2 kg (Kreikan malli)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41277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Lihakset ja luusto tarvitsevat proteiinia rakennusaineikseen  </a:t>
            </a: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>
          <a:xfrm>
            <a:off x="1043608" y="1340768"/>
            <a:ext cx="7920880" cy="5688632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fi-FI" sz="4500" b="1" dirty="0">
                <a:latin typeface="Verdana" pitchFamily="34" charset="0"/>
                <a:ea typeface="Verdana" pitchFamily="34" charset="0"/>
              </a:rPr>
              <a:t>  </a:t>
            </a:r>
            <a:r>
              <a:rPr lang="fi-FI" sz="45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Elimistömme luusto ml tarvitsee proteiinia 1,2-1,4 g painokiloa kohti</a:t>
            </a: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fi-FI" sz="4500" b="1" dirty="0">
                <a:latin typeface="Verdana" pitchFamily="34" charset="0"/>
                <a:ea typeface="Verdana" pitchFamily="34" charset="0"/>
              </a:rPr>
              <a:t>  </a:t>
            </a:r>
            <a:r>
              <a:rPr lang="fi-FI" sz="4500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Ruokamme keskeisimmät proteiinilähteet:</a:t>
            </a:r>
          </a:p>
          <a:p>
            <a:pPr lvl="1">
              <a:buFontTx/>
              <a:buChar char="-"/>
            </a:pPr>
            <a:r>
              <a:rPr lang="fi-FI" sz="3600" b="1" dirty="0"/>
              <a:t>Maitotaloustuotteet </a:t>
            </a:r>
            <a:r>
              <a:rPr lang="fi-FI" sz="2000" b="1" dirty="0"/>
              <a:t>(maito, piimä, jogurtti, viili, rahka, raejuusto, jäätelö, juustot )</a:t>
            </a:r>
          </a:p>
          <a:p>
            <a:pPr lvl="1">
              <a:buFontTx/>
              <a:buChar char="-"/>
            </a:pPr>
            <a:r>
              <a:rPr lang="fi-FI" sz="4100" b="1" dirty="0"/>
              <a:t>Kala</a:t>
            </a:r>
          </a:p>
          <a:p>
            <a:pPr lvl="1">
              <a:buFontTx/>
              <a:buChar char="-"/>
            </a:pPr>
            <a:r>
              <a:rPr lang="fi-FI" sz="4100" b="1" dirty="0"/>
              <a:t>Liha</a:t>
            </a:r>
            <a:r>
              <a:rPr lang="fi-FI" sz="2000" b="1" dirty="0"/>
              <a:t> (siipikarja, possu, punainen liha (=nauta)</a:t>
            </a:r>
          </a:p>
          <a:p>
            <a:pPr lvl="1">
              <a:buFontTx/>
              <a:buChar char="-"/>
            </a:pPr>
            <a:r>
              <a:rPr lang="fi-FI" sz="4100" b="1" dirty="0"/>
              <a:t>Kananmunan valkuainen </a:t>
            </a:r>
            <a:r>
              <a:rPr lang="fi-FI" sz="2000" b="1" dirty="0"/>
              <a:t>(keltuainen puhdasta kolesterolia</a:t>
            </a:r>
            <a:r>
              <a:rPr lang="fi-FI" sz="2000" b="1" dirty="0">
                <a:solidFill>
                  <a:srgbClr val="FF0000"/>
                </a:solidFill>
              </a:rPr>
              <a:t>!!!</a:t>
            </a:r>
            <a:r>
              <a:rPr lang="fi-FI" sz="2000" b="1" dirty="0"/>
              <a:t>, vältä sen syömistä </a:t>
            </a:r>
            <a:r>
              <a:rPr lang="fi-FI" sz="2000" b="1" dirty="0">
                <a:solidFill>
                  <a:srgbClr val="FF0000"/>
                </a:solidFill>
              </a:rPr>
              <a:t>!!!</a:t>
            </a:r>
          </a:p>
          <a:p>
            <a:pPr lvl="1">
              <a:buFontTx/>
              <a:buChar char="-"/>
            </a:pPr>
            <a:r>
              <a:rPr lang="fi-FI" sz="4000" b="1" dirty="0"/>
              <a:t>Pähkinät</a:t>
            </a:r>
          </a:p>
          <a:p>
            <a:pPr lvl="1">
              <a:buFontTx/>
              <a:buChar char="-"/>
            </a:pPr>
            <a:r>
              <a:rPr lang="fi-FI" b="1" dirty="0"/>
              <a:t>Tummat leivät (tyydyttävä)</a:t>
            </a:r>
          </a:p>
          <a:p>
            <a:pPr lvl="1">
              <a:buFontTx/>
              <a:buChar char="-"/>
            </a:pPr>
            <a:r>
              <a:rPr lang="fi-FI" b="1" dirty="0"/>
              <a:t>Tummat makaronit ja pastat (tyydyttävä)</a:t>
            </a:r>
          </a:p>
          <a:p>
            <a:pPr lvl="1">
              <a:buFontTx/>
              <a:buChar char="-"/>
            </a:pPr>
            <a:r>
              <a:rPr lang="fi-FI" b="1" dirty="0"/>
              <a:t>Kasvikset, vihannekset (tyydyttävä)</a:t>
            </a:r>
          </a:p>
          <a:p>
            <a:pPr eaLnBrk="1" hangingPunct="1">
              <a:buFontTx/>
              <a:buChar char="-"/>
            </a:pPr>
            <a:endParaRPr lang="fi-FI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nfografiik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449288"/>
            <a:ext cx="7848872" cy="7012160"/>
          </a:xfrm>
        </p:spPr>
        <p:txBody>
          <a:bodyPr>
            <a:normAutofit fontScale="90000"/>
          </a:bodyPr>
          <a:lstStyle/>
          <a:p>
            <a:br>
              <a:rPr lang="fi-FI" sz="31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1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4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Osteoporoosin ehkäisyssä ja omahoidossa  (käypä hoito)</a:t>
            </a:r>
            <a:br>
              <a:rPr lang="fi-FI" sz="36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6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D-vitamiinin saannin tulee olla </a:t>
            </a:r>
            <a:r>
              <a:rPr lang="fi-FI" sz="31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aina</a:t>
            </a:r>
            <a:r>
              <a:rPr lang="fi-FI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31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optimaalista</a:t>
            </a:r>
            <a:r>
              <a:rPr lang="fi-FI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 Saanti on optimaalista silloin, kun seerumin </a:t>
            </a:r>
            <a:r>
              <a:rPr lang="fi-FI" sz="31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kalsidiolipitoisuus</a:t>
            </a:r>
            <a:r>
              <a:rPr lang="fi-FI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on 75-120 </a:t>
            </a:r>
            <a:r>
              <a:rPr lang="fi-FI" sz="31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nmol/L</a:t>
            </a:r>
            <a:r>
              <a:rPr lang="fi-FI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br>
              <a:rPr lang="fi-FI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Oikean D-vitamiiniannoksen määrittelyn osteoporoosin hoidossa ja tavoitteellisessa ehkäisyssä </a:t>
            </a:r>
            <a: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tulee perustua kalsidiolimittaukseen.</a:t>
            </a:r>
            <a:br>
              <a:rPr lang="fi-FI" sz="31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ivänseisaus">
  <a:themeElements>
    <a:clrScheme name="Päivänseisaus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äivänseisaus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äivänseisa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1189</TotalTime>
  <Words>1719</Words>
  <Application>Microsoft Office PowerPoint</Application>
  <PresentationFormat>Näytössä katseltava diaesitys (4:3)</PresentationFormat>
  <Paragraphs>243</Paragraphs>
  <Slides>34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42" baseType="lpstr">
      <vt:lpstr>Arial</vt:lpstr>
      <vt:lpstr>Calibri</vt:lpstr>
      <vt:lpstr>Gill Sans MT</vt:lpstr>
      <vt:lpstr>Lucida Grande</vt:lpstr>
      <vt:lpstr>Verdana</vt:lpstr>
      <vt:lpstr>Wingdings</vt:lpstr>
      <vt:lpstr>Wingdings 2</vt:lpstr>
      <vt:lpstr>Päivänseisaus</vt:lpstr>
      <vt:lpstr>Osteoporoosin omahoito: huolehdi luustosi kunnosta, ehkäise ja hoida osteoporoosiasi, niin estät osteoporoosimurtumat</vt:lpstr>
      <vt:lpstr>Osteoporoosin oma hoito on:</vt:lpstr>
      <vt:lpstr>Omahoito on meidän jokaisen omaan päätäntävaltaan kuuluva  asia ja meidän jokaisen oma valinta </vt:lpstr>
      <vt:lpstr>PowerPoint-esitys</vt:lpstr>
      <vt:lpstr>Turvaa lihastesi, luustosi ja koko elimistösi energian tarve </vt:lpstr>
      <vt:lpstr>Syö riittävästi kasviksia luustosi turvaksi</vt:lpstr>
      <vt:lpstr>Lihakset ja luusto tarvitsevat proteiinia rakennusaineikseen  </vt:lpstr>
      <vt:lpstr>PowerPoint-esitys</vt:lpstr>
      <vt:lpstr>  Osteoporoosin ehkäisyssä ja omahoidossa  (käypä hoito)  D-vitamiinin saannin tulee olla aina optimaalista. Saanti on optimaalista silloin, kun seerumin kalsidiolipitoisuus on 75-120 nmol/L    Oikean D-vitamiiniannoksen määrittelyn osteoporoosin hoidossa ja tavoitteellisessa ehkäisyssä tulee perustua kalsidiolimittaukseen.   </vt:lpstr>
      <vt:lpstr>American Geriatric Societyn (AGS) joulukuussa 2013 annetun konsensuslausuman mukaan   Ikääntyneiden luuston terveys edellyttää D-vitamiinin päivittäistä 100 mikrogramman lisäannoksen käyttöä.   Amerikkalaisen asiantuntijaorganisaation (Institute of medicine, IOM) laskelmiin perustuva 100 mikrogramman annos tuottaa lähes kaikille (92 %) 70-vuotiaille amerikkalaisille kalsidiolin pitoisuuden yli 75 nmol/l,</vt:lpstr>
      <vt:lpstr>D-vitamiiniannoksen suuruus ei ole alkuunkaan vakio :</vt:lpstr>
      <vt:lpstr>PowerPoint-esitys</vt:lpstr>
      <vt:lpstr>  D-vitamiinimittausten tulkinta   Pitoisuus  nmol/L (=nanomoolia/L)    alle 25  vakava D-vitamiinipuute   25-50 D-vitamiinin puute   50-75  riittämätön D-vitamiinin                  saanti   75-120  riittävä D-vitamiinin                  saanti   </vt:lpstr>
      <vt:lpstr>Luusto-, lihas- ja muut hyvät terveysvaikutukset riippuvat elimistön D-vitamiinipitoisuudesta </vt:lpstr>
      <vt:lpstr>D-vitamiinin turvallisuus</vt:lpstr>
      <vt:lpstr>PowerPoint-esitys</vt:lpstr>
      <vt:lpstr>PowerPoint-esitys</vt:lpstr>
      <vt:lpstr>Nyrkkisääntö auringon säteilyn riittävyydestä D-vitamiinin valmistamiseen ihossa. </vt:lpstr>
      <vt:lpstr>D-vitamiinia ei synny auringosta talvikuukausina</vt:lpstr>
      <vt:lpstr>PowerPoint-esitys</vt:lpstr>
      <vt:lpstr>K-vitamiini ja luusto  GLA –proteiini on luun yleisin ei-kollageeniproteiini  K-vitamiini sitoutuu luukristallien kalsiumiin ja viimeistelee luutumistapahtuman   K-vitamiini muodostaa yhdessä osteopontiinin kanssa siltoja luukristallien ja taivutusvahvuudesta vastaavan kollageenimatriksin kanssa  K-vitamiinia saadaan parhaiten vihreistä lehtivihanneksista – suosi ruokavaliossasi niitä  Huom marevanin käyttäjät: sanottu ei koske teitä</vt:lpstr>
      <vt:lpstr> Turvaa kalsiumin saantisi </vt:lpstr>
      <vt:lpstr>Ruokasuola  (NaCl) on luille myrkkyä !!!! </vt:lpstr>
      <vt:lpstr>Happosalpaajien käyttö estää ja vaikeuttaa ja estää kalsiumin imeytymistä suolistossa  Jos käytät happosalpaajia pitkä-aikaisesti, neuvottele kalsiumin saannin turvaamisesta hoitavan lääkärisi kanssa  </vt:lpstr>
      <vt:lpstr>Liikuntaa luille ja lihaksille</vt:lpstr>
      <vt:lpstr>Liikuntavalikkosi I</vt:lpstr>
      <vt:lpstr>Liikuntavalikkosi II</vt:lpstr>
      <vt:lpstr>Liikuntavalikkosi III</vt:lpstr>
      <vt:lpstr>Osteopenian ja osteoporoosin hoidon kokonaisuus </vt:lpstr>
      <vt:lpstr>Yhteenveto:</vt:lpstr>
      <vt:lpstr>voimajumppa</vt:lpstr>
      <vt:lpstr>PowerPoint-esitys</vt:lpstr>
      <vt:lpstr>Osteoidin (varhaisluukudoksen) määrä ja jakautuminen epänormaalia, kun seerumin kalsidiolin pitoisuus on alle 75 nmol/l </vt:lpstr>
      <vt:lpstr>Osteoporoosin ehkäisyn, omahoidon kuin myös luulääkehoidon tavoite on: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Tiedä, miten ehkäiset osteoporoosia ja osteoporoosimurtumia</dc:title>
  <dc:creator>olli simonen</dc:creator>
  <cp:lastModifiedBy>Olli Simonen</cp:lastModifiedBy>
  <cp:revision>75</cp:revision>
  <dcterms:created xsi:type="dcterms:W3CDTF">2020-09-07T09:25:56Z</dcterms:created>
  <dcterms:modified xsi:type="dcterms:W3CDTF">2025-01-23T17:40:03Z</dcterms:modified>
</cp:coreProperties>
</file>