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345" r:id="rId4"/>
    <p:sldId id="259" r:id="rId5"/>
    <p:sldId id="260" r:id="rId6"/>
    <p:sldId id="261" r:id="rId7"/>
    <p:sldId id="262" r:id="rId8"/>
    <p:sldId id="346" r:id="rId9"/>
    <p:sldId id="263" r:id="rId10"/>
    <p:sldId id="264" r:id="rId11"/>
    <p:sldId id="265" r:id="rId12"/>
    <p:sldId id="266" r:id="rId13"/>
    <p:sldId id="267" r:id="rId14"/>
    <p:sldId id="268" r:id="rId15"/>
    <p:sldId id="274" r:id="rId16"/>
    <p:sldId id="269" r:id="rId17"/>
    <p:sldId id="272" r:id="rId18"/>
    <p:sldId id="270" r:id="rId19"/>
    <p:sldId id="271" r:id="rId20"/>
    <p:sldId id="273" r:id="rId21"/>
    <p:sldId id="2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 snapToGrid="0">
      <p:cViewPr varScale="1">
        <p:scale>
          <a:sx n="65" d="100"/>
          <a:sy n="65" d="100"/>
        </p:scale>
        <p:origin x="8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FD702C-56DD-C3E4-BCBF-1878DEE193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Osteoporoosin luulääkehoito,</a:t>
            </a:r>
            <a:b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osteoporoosin peruskurssi osa 3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F2FF278-2BA3-C8A5-51F4-24DA43422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74207" y="4050833"/>
            <a:ext cx="3799795" cy="1096899"/>
          </a:xfrm>
        </p:spPr>
        <p:txBody>
          <a:bodyPr>
            <a:normAutofit fontScale="85000" lnSpcReduction="20000"/>
          </a:bodyPr>
          <a:lstStyle/>
          <a:p>
            <a:r>
              <a:rPr lang="fi-FI" dirty="0">
                <a:solidFill>
                  <a:schemeClr val="tx1"/>
                </a:solidFill>
              </a:rPr>
              <a:t>Olli Simonen,</a:t>
            </a:r>
          </a:p>
          <a:p>
            <a:r>
              <a:rPr lang="fi-FI" dirty="0">
                <a:solidFill>
                  <a:schemeClr val="tx1"/>
                </a:solidFill>
              </a:rPr>
              <a:t>erikoislääkäri, </a:t>
            </a:r>
            <a:r>
              <a:rPr lang="fi-FI" dirty="0" err="1">
                <a:solidFill>
                  <a:schemeClr val="tx1"/>
                </a:solidFill>
              </a:rPr>
              <a:t>MsCM</a:t>
            </a:r>
            <a:r>
              <a:rPr lang="fi-FI" dirty="0">
                <a:solidFill>
                  <a:schemeClr val="tx1"/>
                </a:solidFill>
              </a:rPr>
              <a:t> (Lontoo), puheenjohtaja</a:t>
            </a:r>
          </a:p>
          <a:p>
            <a:r>
              <a:rPr lang="fi-FI" dirty="0">
                <a:solidFill>
                  <a:schemeClr val="tx1"/>
                </a:solidFill>
              </a:rPr>
              <a:t>30.1.2025</a:t>
            </a:r>
          </a:p>
        </p:txBody>
      </p:sp>
    </p:spTree>
    <p:extLst>
      <p:ext uri="{BB962C8B-B14F-4D97-AF65-F5344CB8AC3E}">
        <p14:creationId xmlns:p14="http://schemas.microsoft.com/office/powerpoint/2010/main" val="1678004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238A87-DD13-978B-8973-DDF03C17E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62117"/>
            <a:ext cx="8596668" cy="1320800"/>
          </a:xfrm>
        </p:spPr>
        <p:txBody>
          <a:bodyPr/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Suomessa käytössä olevat luulääkkeet osa 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B5F44E-F22F-2D2D-3FF8-7D7CA3DF6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DENOSUMABI  (</a:t>
            </a:r>
            <a:r>
              <a:rPr lang="fi-FI" sz="2800" dirty="0" err="1"/>
              <a:t>Prolia</a:t>
            </a:r>
            <a:r>
              <a:rPr lang="fi-FI" sz="2800" dirty="0"/>
              <a:t> ®)</a:t>
            </a:r>
          </a:p>
          <a:p>
            <a:pPr lvl="1"/>
            <a:r>
              <a:rPr lang="fi-FI" sz="2400" dirty="0"/>
              <a:t>- annostus 20 µg ruiske ihon alle kerran puolessa </a:t>
            </a:r>
          </a:p>
          <a:p>
            <a:pPr lvl="1"/>
            <a:r>
              <a:rPr lang="fi-FI" sz="2400" dirty="0"/>
              <a:t>   vuodessa</a:t>
            </a:r>
          </a:p>
        </p:txBody>
      </p:sp>
    </p:spTree>
    <p:extLst>
      <p:ext uri="{BB962C8B-B14F-4D97-AF65-F5344CB8AC3E}">
        <p14:creationId xmlns:p14="http://schemas.microsoft.com/office/powerpoint/2010/main" val="4236908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FD6A9B-F49F-9B39-AB8C-87E262754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Suomessa käytössä olevat luulääkkeet osa 3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319068-FE86-A48F-65E7-21BBA9792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b="1" dirty="0"/>
              <a:t>TERIPARATIDI (</a:t>
            </a:r>
            <a:r>
              <a:rPr lang="fi-FI" sz="2400" b="1" dirty="0" err="1"/>
              <a:t>Forsteo</a:t>
            </a:r>
            <a:r>
              <a:rPr lang="fi-FI" sz="2400" b="1" dirty="0"/>
              <a:t> ®, </a:t>
            </a:r>
            <a:r>
              <a:rPr lang="fi-FI" sz="2400" b="1" dirty="0" err="1"/>
              <a:t>Movymia</a:t>
            </a:r>
            <a:r>
              <a:rPr lang="fi-FI" sz="2400" b="1" dirty="0"/>
              <a:t>®, </a:t>
            </a:r>
            <a:r>
              <a:rPr lang="fi-FI" sz="2400" b="1" dirty="0" err="1"/>
              <a:t>Sondelby</a:t>
            </a:r>
            <a:r>
              <a:rPr lang="fi-FI" sz="2400" b="1" dirty="0"/>
              <a:t> ®)</a:t>
            </a:r>
          </a:p>
          <a:p>
            <a:r>
              <a:rPr lang="fi-FI" sz="2400" dirty="0"/>
              <a:t>- annostus 20 µg ihon alle kerran päivässä kahden vuoden </a:t>
            </a:r>
          </a:p>
          <a:p>
            <a:r>
              <a:rPr lang="fi-FI" sz="2400" dirty="0"/>
              <a:t>  ajan</a:t>
            </a:r>
          </a:p>
          <a:p>
            <a:endParaRPr lang="fi-FI" dirty="0"/>
          </a:p>
          <a:p>
            <a:endParaRPr lang="fi-FI" dirty="0"/>
          </a:p>
          <a:p>
            <a:r>
              <a:rPr lang="fi-FI" sz="2400" b="1" dirty="0"/>
              <a:t>ROMOSOTSUNABI /</a:t>
            </a:r>
            <a:r>
              <a:rPr lang="fi-FI" sz="2400" b="1" dirty="0" err="1"/>
              <a:t>Evenity</a:t>
            </a:r>
            <a:r>
              <a:rPr lang="fi-FI" sz="2400" b="1" dirty="0"/>
              <a:t> ®)</a:t>
            </a:r>
          </a:p>
          <a:p>
            <a:r>
              <a:rPr lang="fi-FI" dirty="0"/>
              <a:t>- </a:t>
            </a:r>
            <a:r>
              <a:rPr lang="fi-FI" sz="2400" dirty="0"/>
              <a:t>annostus 2 x 105 mg ruiskeena ihon alle kerran  </a:t>
            </a:r>
          </a:p>
          <a:p>
            <a:r>
              <a:rPr lang="fi-FI" sz="2400" dirty="0"/>
              <a:t> kuukaudessa vuoden ajan</a:t>
            </a:r>
          </a:p>
        </p:txBody>
      </p:sp>
    </p:spTree>
    <p:extLst>
      <p:ext uri="{BB962C8B-B14F-4D97-AF65-F5344CB8AC3E}">
        <p14:creationId xmlns:p14="http://schemas.microsoft.com/office/powerpoint/2010/main" val="31997886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A77D95-FE39-35C4-3E41-772017573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Suomessa käytössä olevat luulääkkeet osa 4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0E16E3-4DBE-1E7F-3229-E31143A31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37747"/>
          </a:xfrm>
        </p:spPr>
        <p:txBody>
          <a:bodyPr>
            <a:normAutofit lnSpcReduction="10000"/>
          </a:bodyPr>
          <a:lstStyle/>
          <a:p>
            <a:r>
              <a:rPr lang="fi-FI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HORMONIT</a:t>
            </a:r>
          </a:p>
          <a:p>
            <a:r>
              <a:rPr lang="fi-FI" sz="2800" dirty="0"/>
              <a:t>Estrogeenit 50- 60 v naisille (vaihdevuosioireiden hoitona) valmistemuodoissa tabletti, laastari, geeli, suihke annosteltuna lääkärin ohjeen mukaan (primaarisesti  </a:t>
            </a:r>
          </a:p>
          <a:p>
            <a:r>
              <a:rPr lang="fi-FI" sz="2800" dirty="0" err="1"/>
              <a:t>Tiboloni</a:t>
            </a:r>
            <a:r>
              <a:rPr lang="fi-FI" sz="2800" dirty="0"/>
              <a:t> naisille annostus 2,5 mg tabletti kerran päivässä</a:t>
            </a:r>
          </a:p>
          <a:p>
            <a:r>
              <a:rPr lang="fi-FI" sz="2800" dirty="0"/>
              <a:t>Testosteronit miehille ruiskeena lihakseen tai geelinä kerran vuorokaudessa iholle siveltynä </a:t>
            </a:r>
          </a:p>
          <a:p>
            <a:r>
              <a:rPr lang="fi-FI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876817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C7932F-447D-08BB-F828-3E8C4E197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err="1"/>
              <a:t>Bisfosfonaattien</a:t>
            </a:r>
            <a:r>
              <a:rPr lang="fi-FI" b="1" dirty="0"/>
              <a:t>, </a:t>
            </a:r>
            <a:r>
              <a:rPr lang="fi-FI" b="1" dirty="0" err="1"/>
              <a:t>Denosumabin</a:t>
            </a:r>
            <a:r>
              <a:rPr lang="fi-FI" b="1" dirty="0"/>
              <a:t> ja </a:t>
            </a:r>
            <a:r>
              <a:rPr lang="fi-FI" b="1" dirty="0" err="1"/>
              <a:t>Romotsunabin</a:t>
            </a:r>
            <a:r>
              <a:rPr lang="fi-FI" b="1" dirty="0"/>
              <a:t> käytössä huomattava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57D920-904B-57C0-2FCE-A70AC45FB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64" y="2160589"/>
            <a:ext cx="9485376" cy="4569395"/>
          </a:xfrm>
        </p:spPr>
        <p:txBody>
          <a:bodyPr>
            <a:normAutofit fontScale="92500"/>
          </a:bodyPr>
          <a:lstStyle/>
          <a:p>
            <a:r>
              <a:rPr lang="fi-FI" sz="2400" dirty="0"/>
              <a:t>Hampaiden ja suun limakalvojen oltava kunnossa lueteltujen lääkkeiden käytön aikana, sillä hoidonaikaset ientulehdukset, hammastulehdukset, hampaiden reiät, hampaiden juurentyngät, hammasjuurien tulehdukset, paiseet ja joskus hammasimplantti asennusvaiheessa altistavat leukaluun kuoliolle</a:t>
            </a:r>
          </a:p>
          <a:p>
            <a:r>
              <a:rPr lang="fi-FI" sz="2400" dirty="0"/>
              <a:t>Kuolion ensimmäinen merkki on leukaluun paljastuminen pieneltä alueelta limakalvojen alta</a:t>
            </a:r>
          </a:p>
          <a:p>
            <a:r>
              <a:rPr lang="fi-FI" sz="2400" dirty="0"/>
              <a:t>Kuolio on havaittava itse ja hoidettavissa alussa vaiheessa helposti</a:t>
            </a:r>
          </a:p>
          <a:p>
            <a:r>
              <a:rPr lang="fi-FI" sz="2400" dirty="0"/>
              <a:t>SIIS: hampaiden ja suun limakalvojen kunto tarkastettava ennen hoidon aloittamista ja viat hoidettava kuntoon. Hampaiden ja limakalvojen kuntoa seurattava hoidon aikana.</a:t>
            </a:r>
          </a:p>
          <a:p>
            <a:pPr marL="0" indent="0">
              <a:buNone/>
            </a:pPr>
            <a:r>
              <a:rPr lang="fi-FI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73145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E96CA2-28C8-0AD5-A797-DC4877729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Luulääkkeiden käytön vaikutusten 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09ACF5-322B-7A3C-1A84-CD10BF7B5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7" y="1930401"/>
            <a:ext cx="9261987" cy="4317999"/>
          </a:xfrm>
        </p:spPr>
        <p:txBody>
          <a:bodyPr>
            <a:noAutofit/>
          </a:bodyPr>
          <a:lstStyle/>
          <a:p>
            <a:r>
              <a:rPr lang="fi-FI" sz="2800" b="1" dirty="0"/>
              <a:t>Luun tiheys lisääntynyt eikä murtumia ole ilmaantunut</a:t>
            </a:r>
          </a:p>
          <a:p>
            <a:endParaRPr lang="fi-FI" sz="2800" b="1" dirty="0"/>
          </a:p>
          <a:p>
            <a:r>
              <a:rPr lang="fi-FI" sz="2800" b="1" dirty="0"/>
              <a:t>Luun tiheys pysynyt ennallaan eikä murtumia ole ilmaantunut</a:t>
            </a:r>
          </a:p>
          <a:p>
            <a:endParaRPr lang="fi-FI" sz="2800" b="1" dirty="0"/>
          </a:p>
          <a:p>
            <a:r>
              <a:rPr lang="fi-FI" sz="2800" b="1" dirty="0">
                <a:solidFill>
                  <a:srgbClr val="FF0000"/>
                </a:solidFill>
              </a:rPr>
              <a:t>Luun</a:t>
            </a:r>
            <a:r>
              <a:rPr lang="fi-FI" sz="2800" b="1" dirty="0"/>
              <a:t> tiheys </a:t>
            </a:r>
            <a:r>
              <a:rPr lang="fi-FI" sz="2800" b="1" dirty="0">
                <a:solidFill>
                  <a:srgbClr val="FF0000"/>
                </a:solidFill>
              </a:rPr>
              <a:t>vähentynyt</a:t>
            </a:r>
            <a:r>
              <a:rPr lang="fi-FI" sz="2800" b="1" dirty="0"/>
              <a:t> hoidosta </a:t>
            </a:r>
            <a:r>
              <a:rPr lang="fi-FI" sz="2800" b="1" dirty="0">
                <a:solidFill>
                  <a:srgbClr val="FF0000"/>
                </a:solidFill>
              </a:rPr>
              <a:t>huolimatta</a:t>
            </a:r>
          </a:p>
          <a:p>
            <a:endParaRPr lang="fi-FI" sz="2800" b="1" dirty="0"/>
          </a:p>
          <a:p>
            <a:r>
              <a:rPr lang="fi-FI" sz="2800" b="1" dirty="0">
                <a:solidFill>
                  <a:srgbClr val="FF0000"/>
                </a:solidFill>
              </a:rPr>
              <a:t>Luun</a:t>
            </a:r>
            <a:r>
              <a:rPr lang="fi-FI" sz="2800" b="1" dirty="0"/>
              <a:t> murtumia </a:t>
            </a:r>
            <a:r>
              <a:rPr lang="fi-FI" sz="2800" b="1" dirty="0">
                <a:solidFill>
                  <a:srgbClr val="FF0000"/>
                </a:solidFill>
              </a:rPr>
              <a:t>ilmaantunut</a:t>
            </a:r>
            <a:r>
              <a:rPr lang="fi-FI" sz="2800" b="1" dirty="0"/>
              <a:t> hoidon </a:t>
            </a:r>
            <a:r>
              <a:rPr lang="fi-FI" sz="2800" b="1" dirty="0">
                <a:solidFill>
                  <a:srgbClr val="FF0000"/>
                </a:solidFill>
              </a:rPr>
              <a:t>aikana</a:t>
            </a:r>
          </a:p>
        </p:txBody>
      </p:sp>
    </p:spTree>
    <p:extLst>
      <p:ext uri="{BB962C8B-B14F-4D97-AF65-F5344CB8AC3E}">
        <p14:creationId xmlns:p14="http://schemas.microsoft.com/office/powerpoint/2010/main" val="2423022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436F95-B549-B954-8E2F-BA7E4A629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03986"/>
            <a:ext cx="8596668" cy="1489587"/>
          </a:xfrm>
        </p:spPr>
        <p:txBody>
          <a:bodyPr>
            <a:normAutofit/>
          </a:bodyPr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 hoito ei tehoa, syy on aina selvitettävä ennen ”hoitokokeiluja” </a:t>
            </a:r>
          </a:p>
        </p:txBody>
      </p:sp>
    </p:spTree>
    <p:extLst>
      <p:ext uri="{BB962C8B-B14F-4D97-AF65-F5344CB8AC3E}">
        <p14:creationId xmlns:p14="http://schemas.microsoft.com/office/powerpoint/2010/main" val="15511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A11AB7-A131-5FF3-4B2C-DF3FFC2C7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90144"/>
            <a:ext cx="8596668" cy="1540256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Osteoporoosin hoito on loppuelämän jatkuvaa ja pysyvää pitkäaikaissairauden hoitoa, jota voidaan tietyin edellytyksin tauottaa 1.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8F0DB5-C228-334E-44CE-738C82948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023419"/>
            <a:ext cx="8596668" cy="3444437"/>
          </a:xfrm>
        </p:spPr>
        <p:txBody>
          <a:bodyPr>
            <a:normAutofit/>
          </a:bodyPr>
          <a:lstStyle/>
          <a:p>
            <a:r>
              <a:rPr lang="fi-FI" sz="2600" b="1" dirty="0"/>
              <a:t>TAUON EDELLYTYKSET</a:t>
            </a:r>
          </a:p>
          <a:p>
            <a:r>
              <a:rPr lang="fi-FI" dirty="0"/>
              <a:t>      </a:t>
            </a:r>
            <a:r>
              <a:rPr lang="fi-FI" sz="2800" b="1" dirty="0"/>
              <a:t>- luun tiheys parantunut riittävästi 	 					(</a:t>
            </a:r>
            <a:r>
              <a:rPr lang="fi-FI" sz="2800" b="1" dirty="0" err="1"/>
              <a:t>osteopeniatasolle</a:t>
            </a:r>
            <a:r>
              <a:rPr lang="fi-FI" sz="2800" b="1" dirty="0"/>
              <a:t>) eikä murtumia ole 	 			ilmaantunut</a:t>
            </a:r>
          </a:p>
          <a:p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41956695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03D462-ECE9-32D1-AC47-97A2D73C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452" y="339213"/>
            <a:ext cx="9144000" cy="1591187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Osteoporoosin hoito on loppuelämän jatkuvaa ja pysyvää pitkäaikaissairauden hoitoa, jota voidaan tietyin edellytyksin tauottaa 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DCF984-3F2C-818F-C349-F28117317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602292" cy="4579424"/>
          </a:xfrm>
        </p:spPr>
        <p:txBody>
          <a:bodyPr>
            <a:normAutofit fontScale="92500"/>
          </a:bodyPr>
          <a:lstStyle/>
          <a:p>
            <a:r>
              <a:rPr lang="fi-FI" sz="1800" b="1" dirty="0"/>
              <a:t> </a:t>
            </a:r>
            <a:r>
              <a:rPr lang="fi-FI" sz="2400" b="1" dirty="0"/>
              <a:t>- </a:t>
            </a:r>
            <a:r>
              <a:rPr lang="fi-FI" sz="2800" b="1" dirty="0" err="1"/>
              <a:t>denosumabia</a:t>
            </a:r>
            <a:r>
              <a:rPr lang="fi-FI" sz="2800" b="1" dirty="0"/>
              <a:t> tauottaessa hoitoa on jatkettava vuoden 		  ajan </a:t>
            </a:r>
            <a:r>
              <a:rPr lang="fi-FI" sz="2800" b="1" dirty="0" err="1"/>
              <a:t>bisfosfonaatilla</a:t>
            </a:r>
            <a:r>
              <a:rPr lang="fi-FI" sz="2800" b="1" dirty="0"/>
              <a:t> ennen tauon aloittamista</a:t>
            </a:r>
          </a:p>
          <a:p>
            <a:r>
              <a:rPr lang="fi-FI" sz="2800" b="1" dirty="0"/>
              <a:t> - </a:t>
            </a:r>
            <a:r>
              <a:rPr lang="fi-FI" sz="2800" b="1" dirty="0" err="1"/>
              <a:t>bisfosfonaattihoidon</a:t>
            </a:r>
            <a:r>
              <a:rPr lang="fi-FI" sz="2800" b="1" dirty="0"/>
              <a:t> pituus 3-5 v ennen tauotusta, jos 	  ei riittävää luun tiheyden parantumista jatketaan 			  välittömästi </a:t>
            </a:r>
            <a:r>
              <a:rPr lang="fi-FI" sz="2800" b="1" dirty="0" err="1"/>
              <a:t>denosumabilla</a:t>
            </a:r>
            <a:r>
              <a:rPr lang="fi-FI" sz="2800" b="1" dirty="0"/>
              <a:t> tai muulla luulääkkeellä</a:t>
            </a:r>
          </a:p>
          <a:p>
            <a:r>
              <a:rPr lang="fi-FI" sz="2800" b="1" dirty="0"/>
              <a:t> - </a:t>
            </a:r>
            <a:r>
              <a:rPr lang="fi-FI" sz="2800" b="1" dirty="0" err="1"/>
              <a:t>teriparatidi</a:t>
            </a:r>
            <a:r>
              <a:rPr lang="fi-FI" sz="2800" b="1" dirty="0"/>
              <a:t>, </a:t>
            </a:r>
            <a:r>
              <a:rPr lang="fi-FI" sz="2800" b="1" dirty="0" err="1"/>
              <a:t>romostunabi</a:t>
            </a:r>
            <a:r>
              <a:rPr lang="fi-FI" sz="2800" b="1" dirty="0"/>
              <a:t> hoidon loputtua, hoitoa  	 		  jatketaan </a:t>
            </a:r>
            <a:r>
              <a:rPr lang="fi-FI" sz="2800" b="1" dirty="0" err="1"/>
              <a:t>bisfosfonaatilla</a:t>
            </a:r>
            <a:r>
              <a:rPr lang="fi-FI" sz="2800" b="1" dirty="0"/>
              <a:t> tai </a:t>
            </a:r>
            <a:r>
              <a:rPr lang="fi-FI" sz="2800" b="1" dirty="0" err="1"/>
              <a:t>denosumabilla</a:t>
            </a:r>
            <a:r>
              <a:rPr lang="fi-FI" sz="2800" b="1" dirty="0"/>
              <a:t> välittömästi</a:t>
            </a:r>
          </a:p>
          <a:p>
            <a:r>
              <a:rPr lang="fi-FI" sz="2800" b="1" dirty="0"/>
              <a:t> - hormonihoitojen päätyttyä hoito jatkuu ilman taukoja 		  muilla luulääkkeillä</a:t>
            </a:r>
          </a:p>
        </p:txBody>
      </p:sp>
    </p:spTree>
    <p:extLst>
      <p:ext uri="{BB962C8B-B14F-4D97-AF65-F5344CB8AC3E}">
        <p14:creationId xmlns:p14="http://schemas.microsoft.com/office/powerpoint/2010/main" val="2775767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54E4CA-9992-79EC-A567-8E4A63F36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2955"/>
            <a:ext cx="8596668" cy="1517445"/>
          </a:xfrm>
        </p:spPr>
        <p:txBody>
          <a:bodyPr/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Epätyypilliset murtumat 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5658C2-F1A7-828E-FA80-360035340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" y="1371600"/>
            <a:ext cx="10700840" cy="5285231"/>
          </a:xfrm>
        </p:spPr>
        <p:txBody>
          <a:bodyPr>
            <a:noAutofit/>
          </a:bodyPr>
          <a:lstStyle/>
          <a:p>
            <a:r>
              <a:rPr lang="fi-FI" sz="2400" dirty="0"/>
              <a:t>Epätyypillisiä murtumia voi ilmaantua yhtäjaksoisenaikaisen pitkän </a:t>
            </a:r>
            <a:r>
              <a:rPr lang="fi-FI" sz="2400" dirty="0" err="1"/>
              <a:t>bisfosfonaatti</a:t>
            </a:r>
            <a:r>
              <a:rPr lang="fi-FI" sz="2400" dirty="0"/>
              <a:t> - ja </a:t>
            </a:r>
            <a:r>
              <a:rPr lang="fi-FI" sz="2400" dirty="0" err="1"/>
              <a:t>denosumabihoitoihin</a:t>
            </a:r>
            <a:r>
              <a:rPr lang="fi-FI" sz="2400" dirty="0"/>
              <a:t> liittyen</a:t>
            </a:r>
          </a:p>
          <a:p>
            <a:r>
              <a:rPr lang="fi-FI" sz="2400" dirty="0"/>
              <a:t>Murtuma ilmaantuu tavallisimmen reisiluun yläosaan, mutta myös lantioon tai muualle kantaviin rakenteisiin</a:t>
            </a:r>
          </a:p>
          <a:p>
            <a:r>
              <a:rPr lang="fi-FI" sz="2400" dirty="0"/>
              <a:t>Murtumakohtaan syntyy ensivaiheessa pieni mikromurtuma (hiusmurtuma/rasitusmurtuma)</a:t>
            </a:r>
          </a:p>
          <a:p>
            <a:r>
              <a:rPr lang="fi-FI" sz="2400" dirty="0"/>
              <a:t>Mikromurtuma on paikallistettavissa tunnustellen tai tunnustelematta luuta rasittaessa tai levossa johonkin kohtaan luuta ”pistemäisenä kipuna/särkynä/arkuutena ?” Kipu pahenee tai tuntuu kovempana luuta rasittaessa.</a:t>
            </a:r>
          </a:p>
          <a:p>
            <a:r>
              <a:rPr lang="fi-FI" sz="2400" dirty="0"/>
              <a:t>Kipu jatkuu viikkoja jopa kuukausia ( = etsikkoaika toimiin ryhtymiseksi). Luu murtuu kokonaan, jos murtuman ensioirevaiheessa hiusmurtumaan ei puututa.</a:t>
            </a:r>
          </a:p>
          <a:p>
            <a:pPr marL="0" indent="0">
              <a:buNone/>
            </a:pPr>
            <a:r>
              <a:rPr lang="fi-FI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2374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62125F-D7C6-D599-E63E-F7B2BEA81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403" y="462117"/>
            <a:ext cx="8596668" cy="1320800"/>
          </a:xfrm>
        </p:spPr>
        <p:txBody>
          <a:bodyPr/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Epätyypilliset murtumat, toimenpideohje  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D86825-B9B4-613F-FDEA-B1CA999B6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454809" cy="4579424"/>
          </a:xfrm>
        </p:spPr>
        <p:txBody>
          <a:bodyPr>
            <a:normAutofit fontScale="92500" lnSpcReduction="10000"/>
          </a:bodyPr>
          <a:lstStyle/>
          <a:p>
            <a:r>
              <a:rPr lang="fi-FI" sz="2600" dirty="0"/>
              <a:t>Mikromurtumaoireiden ilmaannuttua hakeudutaan osteoporoosia hoitavan tai murtumia tuntevan lääkärin vastaanotolle epätyypillisen murtuman mahdollisuuden selvittämistä varten – mikromurtuma näkyy röntgenkuvassa 1-2 viikon kuluttua murtuman ilmaantumisesta</a:t>
            </a:r>
          </a:p>
          <a:p>
            <a:endParaRPr lang="fi-FI" sz="2600" dirty="0"/>
          </a:p>
          <a:p>
            <a:r>
              <a:rPr lang="fi-FI" sz="2600" dirty="0"/>
              <a:t>Mikromurtuman hoito, luun rasittamatta jättäminen ja levossa pito parantaa mikromurtuman  6 viikossa. </a:t>
            </a:r>
          </a:p>
          <a:p>
            <a:endParaRPr lang="fi-FI" sz="2600" dirty="0"/>
          </a:p>
          <a:p>
            <a:r>
              <a:rPr lang="fi-FI" sz="2600" dirty="0"/>
              <a:t>Varsinainen epätyypillinen murtuma hoidetaan leikkauksella ja paranee 6-8 viikossa.</a:t>
            </a:r>
          </a:p>
          <a:p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7430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7E14A5-E430-2FC3-6048-39C083E8E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57200"/>
            <a:ext cx="8596668" cy="619432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Osteoporoosin hoitokokonaisuus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D4B800-DBFF-8370-6A4F-9BC9A59F8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709" y="1268362"/>
            <a:ext cx="9866671" cy="5486006"/>
          </a:xfrm>
        </p:spPr>
        <p:txBody>
          <a:bodyPr>
            <a:normAutofit fontScale="92500" lnSpcReduction="10000"/>
          </a:bodyPr>
          <a:lstStyle/>
          <a:p>
            <a:r>
              <a:rPr lang="fi-FI" sz="2200" b="1" dirty="0"/>
              <a:t>Hoitovaihtoehdot</a:t>
            </a:r>
          </a:p>
          <a:p>
            <a:r>
              <a:rPr lang="fi-FI" sz="2200" b="1" dirty="0"/>
              <a:t>      - omahoito pelkästään</a:t>
            </a:r>
          </a:p>
          <a:p>
            <a:r>
              <a:rPr lang="fi-FI" sz="2200" b="1" dirty="0"/>
              <a:t>      - omahoito ja luulääkehoito yhdessä</a:t>
            </a:r>
          </a:p>
          <a:p>
            <a:r>
              <a:rPr lang="fi-FI" sz="2200" b="1" dirty="0"/>
              <a:t>Hoidon kesto</a:t>
            </a:r>
          </a:p>
          <a:p>
            <a:r>
              <a:rPr lang="fi-FI" sz="2200" b="1" dirty="0"/>
              <a:t>      - kun osteoporoosin hoito aloitetaan, hoito on loppuelämän jatkuvaa pysyvää  </a:t>
            </a:r>
          </a:p>
          <a:p>
            <a:r>
              <a:rPr lang="fi-FI" sz="2200" b="1" dirty="0"/>
              <a:t>        pitkäaikaishoitoa</a:t>
            </a:r>
          </a:p>
          <a:p>
            <a:r>
              <a:rPr lang="fi-FI" sz="2200" b="1" dirty="0"/>
              <a:t>      - luulääkehoitoa voidaan lääkkeestä ja hoidon tuloksesta riippuen     		         </a:t>
            </a:r>
          </a:p>
          <a:p>
            <a:r>
              <a:rPr lang="fi-FI" sz="2200" b="1" dirty="0"/>
              <a:t>        tauottaa, mutta </a:t>
            </a:r>
            <a:r>
              <a:rPr lang="fi-FI" sz="2200" b="1" u="sng" dirty="0"/>
              <a:t>ei lopettaa</a:t>
            </a:r>
          </a:p>
          <a:p>
            <a:r>
              <a:rPr lang="fi-FI" sz="2200" b="1" dirty="0"/>
              <a:t>Hoidon seuranta omahoidon, luulääkehoidon ja </a:t>
            </a:r>
            <a:r>
              <a:rPr lang="fi-FI" sz="2200" b="1" u="sng" dirty="0"/>
              <a:t>lääketaukojenkin </a:t>
            </a:r>
            <a:r>
              <a:rPr lang="fi-FI" sz="2200" b="1" dirty="0"/>
              <a:t>aikana</a:t>
            </a:r>
          </a:p>
          <a:p>
            <a:r>
              <a:rPr lang="fi-FI" sz="2200" b="1" dirty="0"/>
              <a:t>      - luuston tiheysmittaus 2-3 v välein</a:t>
            </a:r>
          </a:p>
          <a:p>
            <a:r>
              <a:rPr lang="fi-FI" sz="2200" b="1" dirty="0"/>
              <a:t>      - verikokein hoitotilanteiden mukaisesti: kalsium, D vitamiini, munuaisen </a:t>
            </a:r>
          </a:p>
          <a:p>
            <a:r>
              <a:rPr lang="fi-FI" sz="2200" b="1" dirty="0"/>
              <a:t>         toimintakokeet</a:t>
            </a:r>
          </a:p>
          <a:p>
            <a:pPr marL="0" indent="0">
              <a:buNone/>
            </a:pPr>
            <a:r>
              <a:rPr lang="fi-FI" b="1" dirty="0"/>
              <a:t>     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8805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F0F809-6ECD-6620-2FDF-7786D266C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Murtumat luulääkehoidon aikana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4C7582-1945-092E-C469-C0ACB83AE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/>
              <a:t>Murtuma paranee hitaammin, mutta murtumakohdasta tulee vahvempi kuin normaalitilanteessa ( </a:t>
            </a:r>
            <a:r>
              <a:rPr lang="fi-FI" sz="2400" b="1" dirty="0" err="1"/>
              <a:t>so</a:t>
            </a:r>
            <a:r>
              <a:rPr lang="fi-FI" sz="2400" b="1" dirty="0"/>
              <a:t> ilman luulääkkeen käyttöä ja vaikutusta)</a:t>
            </a:r>
          </a:p>
        </p:txBody>
      </p:sp>
    </p:spTree>
    <p:extLst>
      <p:ext uri="{BB962C8B-B14F-4D97-AF65-F5344CB8AC3E}">
        <p14:creationId xmlns:p14="http://schemas.microsoft.com/office/powerpoint/2010/main" val="34308796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DE7C4D-60F4-E92F-1244-581020522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141406"/>
            <a:ext cx="8596668" cy="1179870"/>
          </a:xfrm>
        </p:spPr>
        <p:txBody>
          <a:bodyPr/>
          <a:lstStyle/>
          <a:p>
            <a:r>
              <a:rPr lang="fi-FI" dirty="0"/>
              <a:t>							</a:t>
            </a:r>
            <a:r>
              <a:rPr lang="fi-FI" sz="4800" b="1" dirty="0"/>
              <a:t>   </a:t>
            </a:r>
            <a:r>
              <a:rPr lang="fi-FI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KIITOS</a:t>
            </a:r>
          </a:p>
        </p:txBody>
      </p:sp>
    </p:spTree>
    <p:extLst>
      <p:ext uri="{BB962C8B-B14F-4D97-AF65-F5344CB8AC3E}">
        <p14:creationId xmlns:p14="http://schemas.microsoft.com/office/powerpoint/2010/main" val="131731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819832" y="353961"/>
            <a:ext cx="6668656" cy="120283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i-FI" sz="2800" b="1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Osteoporoosimurtumat ilmaantumisjärjestyksessä</a:t>
            </a:r>
          </a:p>
        </p:txBody>
      </p:sp>
      <p:sp>
        <p:nvSpPr>
          <p:cNvPr id="34819" name="Sisällön paikkamerkki 2"/>
          <p:cNvSpPr>
            <a:spLocks noGrp="1"/>
          </p:cNvSpPr>
          <p:nvPr>
            <p:ph sz="quarter" idx="1"/>
          </p:nvPr>
        </p:nvSpPr>
        <p:spPr>
          <a:xfrm>
            <a:off x="4055806" y="1556793"/>
            <a:ext cx="6288666" cy="5760639"/>
          </a:xfrm>
        </p:spPr>
        <p:txBody>
          <a:bodyPr>
            <a:normAutofit fontScale="40000" lnSpcReduction="20000"/>
          </a:bodyPr>
          <a:lstStyle/>
          <a:p>
            <a:pPr lvl="8">
              <a:buNone/>
            </a:pPr>
            <a:r>
              <a:rPr lang="fi-FI" sz="2400" b="1" dirty="0"/>
              <a:t>                                           	</a:t>
            </a:r>
            <a:r>
              <a:rPr lang="fi-FI" sz="2200" b="1" dirty="0"/>
              <a:t>		          	</a:t>
            </a:r>
            <a:r>
              <a:rPr lang="fi-FI" sz="2400" b="1" dirty="0"/>
              <a:t>				 			                  </a:t>
            </a:r>
            <a:endParaRPr lang="fi-FI" b="1" dirty="0"/>
          </a:p>
          <a:p>
            <a:pPr eaLnBrk="1" hangingPunct="1"/>
            <a:r>
              <a:rPr lang="fi-FI" sz="5900" b="1" dirty="0">
                <a:solidFill>
                  <a:srgbClr val="00B050"/>
                </a:solidFill>
              </a:rPr>
              <a:t> Nikamien luhistusmurtumat</a:t>
            </a:r>
          </a:p>
          <a:p>
            <a:pPr eaLnBrk="1" hangingPunct="1">
              <a:buNone/>
            </a:pPr>
            <a:r>
              <a:rPr lang="fi-FI" sz="5900" b="1" dirty="0">
                <a:solidFill>
                  <a:srgbClr val="00B050"/>
                </a:solidFill>
              </a:rPr>
              <a:t>    alkavat ilmaantua 50 v jälkeen</a:t>
            </a:r>
          </a:p>
          <a:p>
            <a:pPr eaLnBrk="1" hangingPunct="1"/>
            <a:endParaRPr lang="fi-FI" sz="5900" b="1" dirty="0">
              <a:solidFill>
                <a:srgbClr val="FF0000"/>
              </a:solidFill>
            </a:endParaRPr>
          </a:p>
          <a:p>
            <a:pPr eaLnBrk="1" hangingPunct="1"/>
            <a:r>
              <a:rPr lang="fi-FI" sz="5900" b="1" dirty="0">
                <a:solidFill>
                  <a:srgbClr val="00B050"/>
                </a:solidFill>
              </a:rPr>
              <a:t> Rannemurtumat	                           </a:t>
            </a:r>
          </a:p>
          <a:p>
            <a:pPr eaLnBrk="1" hangingPunct="1">
              <a:buNone/>
            </a:pPr>
            <a:r>
              <a:rPr lang="fi-FI" sz="5900" b="1" dirty="0">
                <a:solidFill>
                  <a:srgbClr val="00B050"/>
                </a:solidFill>
              </a:rPr>
              <a:t>    alkavat ilmaantua 55 v jälkeen 					    </a:t>
            </a:r>
            <a:endParaRPr lang="fi-FI" sz="5900" b="1" dirty="0"/>
          </a:p>
          <a:p>
            <a:pPr eaLnBrk="1" hangingPunct="1"/>
            <a:r>
              <a:rPr lang="fi-FI" sz="5900" b="1" dirty="0"/>
              <a:t> Olkavarsi, nilkka, lantio,</a:t>
            </a:r>
          </a:p>
          <a:p>
            <a:pPr eaLnBrk="1" hangingPunct="1">
              <a:buFont typeface="Wingdings 2" pitchFamily="18" charset="2"/>
              <a:buNone/>
            </a:pPr>
            <a:r>
              <a:rPr lang="fi-FI" sz="5900" b="1" dirty="0"/>
              <a:t>    kylkiluu, solisluu	     	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fi-FI" sz="5900" b="1" dirty="0"/>
              <a:t>    alkavat ilmaantua 60 v jälkeen 	                 </a:t>
            </a:r>
          </a:p>
          <a:p>
            <a:pPr eaLnBrk="1" hangingPunct="1"/>
            <a:endParaRPr lang="fi-FI" sz="5900" b="1" dirty="0"/>
          </a:p>
          <a:p>
            <a:pPr eaLnBrk="1" hangingPunct="1"/>
            <a:r>
              <a:rPr lang="fi-FI" sz="5900" b="1" dirty="0">
                <a:solidFill>
                  <a:srgbClr val="FF0000"/>
                </a:solidFill>
              </a:rPr>
              <a:t>Lonkka (reisiluun kaula) alkavat ilmaantua 70 v jälkeen</a:t>
            </a:r>
          </a:p>
          <a:p>
            <a:pPr eaLnBrk="1" hangingPunct="1"/>
            <a:endParaRPr lang="fi-FI" sz="3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445" y="0"/>
            <a:ext cx="317090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90342B-4E89-FE6B-12A3-84B61D43C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510981"/>
          </a:xfrm>
        </p:spPr>
        <p:txBody>
          <a:bodyPr>
            <a:normAutofit fontScale="90000"/>
          </a:bodyPr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Osteoporoosin todennäköisyys murtuman keskeisenä syynä on selvitettävä heti ensimmäisen murtuman hoidon osana murtumakierteen  estämiseksi heti alkuunsa.</a:t>
            </a:r>
            <a:b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Kysy hoitavalta lääkäriltäsi, onko hänen mielestään kyseessä osteoporoosimurtuma ja pitäisikö asia selvittää.</a:t>
            </a:r>
          </a:p>
        </p:txBody>
      </p:sp>
    </p:spTree>
    <p:extLst>
      <p:ext uri="{BB962C8B-B14F-4D97-AF65-F5344CB8AC3E}">
        <p14:creationId xmlns:p14="http://schemas.microsoft.com/office/powerpoint/2010/main" val="2525641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C1F51A-489F-6DFD-CB43-E0EEE1EE1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Osteopenian</a:t>
            </a:r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ja osteoporoosin hoidon tarpeen arviointi osa 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E6F9E9-3420-E6CB-1ADA-566EA5A47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572795" cy="4505682"/>
          </a:xfrm>
        </p:spPr>
        <p:txBody>
          <a:bodyPr>
            <a:normAutofit/>
          </a:bodyPr>
          <a:lstStyle/>
          <a:p>
            <a:r>
              <a:rPr lang="fi-FI" sz="2800" b="1" dirty="0"/>
              <a:t>Luuston tiheysmittaus </a:t>
            </a:r>
            <a:r>
              <a:rPr lang="fi-FI" sz="2800" b="1" dirty="0" err="1"/>
              <a:t>DXA:lla</a:t>
            </a:r>
            <a:r>
              <a:rPr lang="fi-FI" sz="2800" b="1" dirty="0"/>
              <a:t>:</a:t>
            </a:r>
          </a:p>
          <a:p>
            <a:pPr lvl="1"/>
            <a:r>
              <a:rPr lang="fi-FI" sz="2800" b="1" dirty="0"/>
              <a:t>- normaali luun tiheys 		T-luku (</a:t>
            </a:r>
            <a:r>
              <a:rPr lang="fi-FI" sz="2800" b="1" dirty="0" err="1"/>
              <a:t>score</a:t>
            </a:r>
            <a:r>
              <a:rPr lang="fi-FI" sz="2800" b="1" dirty="0"/>
              <a:t>) -1 </a:t>
            </a:r>
          </a:p>
          <a:p>
            <a:pPr lvl="1"/>
            <a:r>
              <a:rPr lang="fi-FI" sz="2800" b="1" dirty="0"/>
              <a:t>- </a:t>
            </a:r>
            <a:r>
              <a:rPr lang="fi-FI" sz="2800" b="1" dirty="0" err="1"/>
              <a:t>osteopenia</a:t>
            </a:r>
            <a:r>
              <a:rPr lang="fi-FI" sz="2800" b="1" dirty="0"/>
              <a:t>				     T-luku (</a:t>
            </a:r>
            <a:r>
              <a:rPr lang="fi-FI" sz="2800" b="1" dirty="0" err="1"/>
              <a:t>score</a:t>
            </a:r>
            <a:r>
              <a:rPr lang="fi-FI" sz="2800" b="1" dirty="0"/>
              <a:t>) -1…..-2,49</a:t>
            </a:r>
          </a:p>
          <a:p>
            <a:pPr lvl="1"/>
            <a:r>
              <a:rPr lang="fi-FI" sz="2800" b="1" dirty="0"/>
              <a:t>- osteoporoosi				     T-luku (</a:t>
            </a:r>
            <a:r>
              <a:rPr lang="fi-FI" sz="2800" b="1" dirty="0" err="1"/>
              <a:t>score</a:t>
            </a:r>
            <a:r>
              <a:rPr lang="fi-FI" sz="2800" b="1" dirty="0"/>
              <a:t>) – 2,5 tai 										     suurempi (</a:t>
            </a:r>
            <a:r>
              <a:rPr lang="fi-FI" sz="2800" b="1" dirty="0" err="1"/>
              <a:t>esim</a:t>
            </a:r>
            <a:r>
              <a:rPr lang="fi-FI" sz="2800" b="1" dirty="0"/>
              <a:t> -3,0)</a:t>
            </a:r>
          </a:p>
          <a:p>
            <a:pPr lvl="1"/>
            <a:endParaRPr lang="fi-FI" sz="2800" b="1" dirty="0"/>
          </a:p>
          <a:p>
            <a:pPr lvl="1"/>
            <a:r>
              <a:rPr lang="fi-FI" sz="2800" b="1" dirty="0"/>
              <a:t>-tiheysosteoporoosi			 T-luku -2,5 tai suurempi, 									      mutta ei vielä murtumia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94151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239BBC-BA68-1993-0BD4-F8632DD8E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24465"/>
            <a:ext cx="8596668" cy="1297858"/>
          </a:xfrm>
        </p:spPr>
        <p:txBody>
          <a:bodyPr/>
          <a:lstStyle/>
          <a:p>
            <a:r>
              <a:rPr lang="fi-FI" b="1" dirty="0" err="1"/>
              <a:t>Osteopenian</a:t>
            </a:r>
            <a:r>
              <a:rPr lang="fi-FI" b="1" dirty="0"/>
              <a:t> ja osteoporoosin hoidon tarpeen arviointi osa 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F5ED2C-D539-03C0-50B7-658434557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4053"/>
            <a:ext cx="8596668" cy="4227310"/>
          </a:xfrm>
        </p:spPr>
        <p:txBody>
          <a:bodyPr>
            <a:noAutofit/>
          </a:bodyPr>
          <a:lstStyle/>
          <a:p>
            <a:r>
              <a:rPr lang="fi-FI" sz="2800" dirty="0"/>
              <a:t>- </a:t>
            </a:r>
            <a:r>
              <a:rPr lang="fi-FI" sz="2800" b="1" dirty="0"/>
              <a:t>luuston tiheysmittaustulos </a:t>
            </a:r>
            <a:r>
              <a:rPr lang="fi-FI" sz="2800" b="1" dirty="0" err="1"/>
              <a:t>DXA:lla</a:t>
            </a:r>
            <a:r>
              <a:rPr lang="fi-FI" sz="2800" b="1" dirty="0"/>
              <a:t> tai 			  </a:t>
            </a:r>
          </a:p>
          <a:p>
            <a:pPr marL="0" indent="0">
              <a:buNone/>
            </a:pPr>
            <a:r>
              <a:rPr lang="fi-FI" sz="2800" b="1" dirty="0"/>
              <a:t>      murtumariskin arviointi </a:t>
            </a:r>
            <a:r>
              <a:rPr lang="fi-FI" sz="2800" b="1" dirty="0" err="1"/>
              <a:t>Frax</a:t>
            </a:r>
            <a:r>
              <a:rPr lang="fi-FI" sz="2800" b="1" dirty="0"/>
              <a:t> testillä</a:t>
            </a:r>
          </a:p>
          <a:p>
            <a:r>
              <a:rPr lang="fi-FI" sz="2800" b="1" dirty="0"/>
              <a:t>- murtumat</a:t>
            </a:r>
          </a:p>
          <a:p>
            <a:r>
              <a:rPr lang="fi-FI" sz="2800" b="1" dirty="0"/>
              <a:t>- ikä</a:t>
            </a:r>
          </a:p>
          <a:p>
            <a:r>
              <a:rPr lang="fi-FI" sz="2800" b="1" dirty="0"/>
              <a:t>- kaatuilut</a:t>
            </a:r>
          </a:p>
          <a:p>
            <a:r>
              <a:rPr lang="fi-FI" sz="2800" b="1" dirty="0"/>
              <a:t>- yleiskunto, toimintakyky</a:t>
            </a:r>
          </a:p>
          <a:p>
            <a:r>
              <a:rPr lang="fi-FI" sz="2800" b="1" dirty="0"/>
              <a:t>- sairaudet</a:t>
            </a:r>
          </a:p>
          <a:p>
            <a:r>
              <a:rPr lang="fi-FI" sz="2800" b="1" dirty="0"/>
              <a:t>- ravitsemustila</a:t>
            </a:r>
          </a:p>
          <a:p>
            <a:r>
              <a:rPr lang="fi-FI" sz="2800" b="1" dirty="0"/>
              <a:t>- sukurasitus</a:t>
            </a:r>
          </a:p>
        </p:txBody>
      </p:sp>
    </p:spTree>
    <p:extLst>
      <p:ext uri="{BB962C8B-B14F-4D97-AF65-F5344CB8AC3E}">
        <p14:creationId xmlns:p14="http://schemas.microsoft.com/office/powerpoint/2010/main" val="838110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9454A8-F6BE-3293-0ED7-B736EA13E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68710"/>
            <a:ext cx="8596668" cy="1327355"/>
          </a:xfrm>
        </p:spPr>
        <p:txBody>
          <a:bodyPr/>
          <a:lstStyle/>
          <a:p>
            <a:r>
              <a:rPr lang="fi-FI" dirty="0"/>
              <a:t>Osteoporoosin hoidon tarpeen arviointi, luulääkityksen käytön aiheet osa 3a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5C4CAC-F471-DE6D-6632-23D11EA63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1375" y="1991032"/>
            <a:ext cx="9997243" cy="4690185"/>
          </a:xfrm>
        </p:spPr>
        <p:txBody>
          <a:bodyPr>
            <a:normAutofit/>
          </a:bodyPr>
          <a:lstStyle/>
          <a:p>
            <a:endParaRPr lang="fi-FI" sz="2400" dirty="0"/>
          </a:p>
          <a:p>
            <a:r>
              <a:rPr lang="fi-FI" sz="2800" b="1" dirty="0"/>
              <a:t>Sairastettu nikama- ja lonkkamurtuma</a:t>
            </a:r>
          </a:p>
          <a:p>
            <a:r>
              <a:rPr lang="fi-FI" sz="2800" b="1" dirty="0"/>
              <a:t>Muu osteoporoosimurtuma esimerkiksi ranne, olkavarsi</a:t>
            </a:r>
          </a:p>
          <a:p>
            <a:r>
              <a:rPr lang="fi-FI" sz="2800" b="1" dirty="0"/>
              <a:t>Tiheysmittaustulos T-luku -2,5 tai pienempi (</a:t>
            </a:r>
            <a:r>
              <a:rPr lang="fi-FI" sz="2800" b="1" dirty="0" err="1"/>
              <a:t>esim</a:t>
            </a:r>
            <a:r>
              <a:rPr lang="fi-FI" sz="2800" b="1" dirty="0"/>
              <a:t> -3) eli osteoporoosi, lisäksi päätökseen vaikuttavat potilaan kokonaistilanne ja murtumavaara</a:t>
            </a:r>
          </a:p>
          <a:p>
            <a:r>
              <a:rPr lang="fi-FI" sz="2800" b="1" dirty="0"/>
              <a:t>Tiheysmittaustulos T-luku välillä -1…-2,49 ja lisäksi potilaalla runsaasti murtuman riskitekijöitä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180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29C386-9A36-1F07-6007-EF4D71684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Osteoporoosin hoidon tarpeen arviointi, luulääkityksen käytön aiheet osa 3 b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A1B12A-A74F-C49E-8CA0-8B1916A13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233582" cy="3880773"/>
          </a:xfrm>
        </p:spPr>
        <p:txBody>
          <a:bodyPr>
            <a:normAutofit/>
          </a:bodyPr>
          <a:lstStyle/>
          <a:p>
            <a:r>
              <a:rPr lang="fi-FI" sz="2800" b="1" dirty="0"/>
              <a:t>Murtumariski arvioidaan suureksi muilla menetelmillä: </a:t>
            </a:r>
            <a:r>
              <a:rPr lang="fi-FI" sz="2800" b="1" dirty="0" err="1"/>
              <a:t>esim</a:t>
            </a:r>
            <a:r>
              <a:rPr lang="fi-FI" sz="2800" b="1" dirty="0"/>
              <a:t> </a:t>
            </a:r>
            <a:r>
              <a:rPr lang="fi-FI" sz="2800" b="1" dirty="0" err="1"/>
              <a:t>Frax</a:t>
            </a:r>
            <a:r>
              <a:rPr lang="fi-FI" sz="2800" b="1" dirty="0"/>
              <a:t> minkä tahansa murtuman riski suurempi kuin 20 % seuraavan 10 v aika ja/tai lonkkamurtuman riski suurempi kuin 3 % seuraavan 10 v aikana</a:t>
            </a:r>
          </a:p>
          <a:p>
            <a:r>
              <a:rPr lang="fi-FI" sz="2800" b="1" dirty="0"/>
              <a:t>Kuuluminen muun syyn takia murtumariskiryhmään: sekundaariset osteoporoosit kuten kortisonin käyttö, keliakia </a:t>
            </a:r>
            <a:r>
              <a:rPr lang="fi-FI" sz="2800" b="1" dirty="0" err="1"/>
              <a:t>ym</a:t>
            </a:r>
            <a:endParaRPr lang="fi-FI" sz="2800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91836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26F23D-6B35-C549-EB89-DD854CA23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Suomessa käytettävissä olevat luulääkkeet osa 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0C0CB7-0202-693E-9354-5E198E198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369208" cy="4417192"/>
          </a:xfrm>
        </p:spPr>
        <p:txBody>
          <a:bodyPr/>
          <a:lstStyle/>
          <a:p>
            <a:pPr marL="0" indent="0">
              <a:buNone/>
            </a:pPr>
            <a:r>
              <a:rPr lang="fi-FI" sz="2800" b="1" dirty="0"/>
              <a:t>BISFOSFONAATIT:</a:t>
            </a:r>
          </a:p>
          <a:p>
            <a:endParaRPr lang="fi-FI" dirty="0"/>
          </a:p>
          <a:p>
            <a:r>
              <a:rPr lang="fi-FI" sz="2400" dirty="0" err="1"/>
              <a:t>Alendronaatti</a:t>
            </a:r>
            <a:r>
              <a:rPr lang="fi-FI" sz="2400" dirty="0"/>
              <a:t> – annostus 70 mg tabletti tai 70 mg poretabletti yhtenä aamuna viikossa</a:t>
            </a:r>
          </a:p>
          <a:p>
            <a:r>
              <a:rPr lang="fi-FI" sz="2400" dirty="0" err="1"/>
              <a:t>Risedronaatti</a:t>
            </a:r>
            <a:r>
              <a:rPr lang="fi-FI" sz="2400" dirty="0"/>
              <a:t> – </a:t>
            </a:r>
            <a:r>
              <a:rPr lang="fi-FI" sz="2400" dirty="0" err="1"/>
              <a:t>annostu</a:t>
            </a:r>
            <a:r>
              <a:rPr lang="fi-FI" sz="2400" dirty="0"/>
              <a:t> 35 mg Tabletti yhtenä aamuna viikossa</a:t>
            </a:r>
          </a:p>
          <a:p>
            <a:r>
              <a:rPr lang="fi-FI" sz="2400" dirty="0" err="1"/>
              <a:t>Ibandronaatti</a:t>
            </a:r>
            <a:r>
              <a:rPr lang="fi-FI" sz="2400" dirty="0"/>
              <a:t> – annostus 150 mg tabletti yhtenä aamuna kuukaudessa tai 3 mg injektio laskimoon 3 kk välein</a:t>
            </a:r>
          </a:p>
          <a:p>
            <a:r>
              <a:rPr lang="fi-FI" sz="2400" dirty="0" err="1"/>
              <a:t>Tsoledroniahappo</a:t>
            </a:r>
            <a:r>
              <a:rPr lang="fi-FI" sz="2400" dirty="0"/>
              <a:t> – annostus 5 mg kerran vuodessa nestetiputuksena laskimoon (aloitetaan tyypillisesti lonkkamurtuman hoitoon kuuluvana)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0534688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428</TotalTime>
  <Words>1066</Words>
  <Application>Microsoft Office PowerPoint</Application>
  <PresentationFormat>Laajakuva</PresentationFormat>
  <Paragraphs>122</Paragraphs>
  <Slides>21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7" baseType="lpstr">
      <vt:lpstr>Arial</vt:lpstr>
      <vt:lpstr>Trebuchet MS</vt:lpstr>
      <vt:lpstr>Verdana</vt:lpstr>
      <vt:lpstr>Wingdings 2</vt:lpstr>
      <vt:lpstr>Wingdings 3</vt:lpstr>
      <vt:lpstr>Pinta</vt:lpstr>
      <vt:lpstr>Osteoporoosin luulääkehoito,  osteoporoosin peruskurssi osa 3</vt:lpstr>
      <vt:lpstr>Osteoporoosin hoitokokonaisuus</vt:lpstr>
      <vt:lpstr>Osteoporoosimurtumat ilmaantumisjärjestyksessä</vt:lpstr>
      <vt:lpstr>Osteoporoosin todennäköisyys murtuman keskeisenä syynä on selvitettävä heti ensimmäisen murtuman hoidon osana murtumakierteen  estämiseksi heti alkuunsa.  Kysy hoitavalta lääkäriltäsi, onko hänen mielestään kyseessä osteoporoosimurtuma ja pitäisikö asia selvittää.</vt:lpstr>
      <vt:lpstr>Osteopenian ja osteoporoosin hoidon tarpeen arviointi osa 1</vt:lpstr>
      <vt:lpstr>Osteopenian ja osteoporoosin hoidon tarpeen arviointi osa 2</vt:lpstr>
      <vt:lpstr>Osteoporoosin hoidon tarpeen arviointi, luulääkityksen käytön aiheet osa 3a</vt:lpstr>
      <vt:lpstr>Osteoporoosin hoidon tarpeen arviointi, luulääkityksen käytön aiheet osa 3 b</vt:lpstr>
      <vt:lpstr>Suomessa käytettävissä olevat luulääkkeet osa 1</vt:lpstr>
      <vt:lpstr>Suomessa käytössä olevat luulääkkeet osa 2</vt:lpstr>
      <vt:lpstr>Suomessa käytössä olevat luulääkkeet osa 3</vt:lpstr>
      <vt:lpstr>Suomessa käytössä olevat luulääkkeet osa 4</vt:lpstr>
      <vt:lpstr>Bisfosfonaattien, Denosumabin ja Romotsunabin käytössä huomattava</vt:lpstr>
      <vt:lpstr>Luulääkkeiden käytön vaikutusten arviointi</vt:lpstr>
      <vt:lpstr>Jos hoito ei tehoa, syy on aina selvitettävä ennen ”hoitokokeiluja” </vt:lpstr>
      <vt:lpstr>Osteoporoosin hoito on loppuelämän jatkuvaa ja pysyvää pitkäaikaissairauden hoitoa, jota voidaan tietyin edellytyksin tauottaa 1. </vt:lpstr>
      <vt:lpstr>Osteoporoosin hoito on loppuelämän jatkuvaa ja pysyvää pitkäaikaissairauden hoitoa, jota voidaan tietyin edellytyksin tauottaa 2</vt:lpstr>
      <vt:lpstr>Epätyypilliset murtumat 1</vt:lpstr>
      <vt:lpstr>Epätyypilliset murtumat, toimenpideohje  2</vt:lpstr>
      <vt:lpstr>Murtumat luulääkehoidon aikana</vt:lpstr>
      <vt:lpstr>          KIITOS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Olli Simonen</dc:creator>
  <cp:lastModifiedBy>Olli Simonen</cp:lastModifiedBy>
  <cp:revision>10</cp:revision>
  <dcterms:created xsi:type="dcterms:W3CDTF">2025-01-26T10:52:19Z</dcterms:created>
  <dcterms:modified xsi:type="dcterms:W3CDTF">2025-01-30T14:51:33Z</dcterms:modified>
</cp:coreProperties>
</file>