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92" r:id="rId3"/>
    <p:sldMasterId id="2147483704" r:id="rId4"/>
    <p:sldMasterId id="2147483719" r:id="rId5"/>
    <p:sldMasterId id="2147483732" r:id="rId6"/>
    <p:sldMasterId id="2147483740" r:id="rId7"/>
    <p:sldMasterId id="2147483752" r:id="rId8"/>
    <p:sldMasterId id="2147483764" r:id="rId9"/>
    <p:sldMasterId id="2147483776" r:id="rId10"/>
    <p:sldMasterId id="2147483788" r:id="rId11"/>
    <p:sldMasterId id="2147483800" r:id="rId12"/>
    <p:sldMasterId id="2147483813" r:id="rId13"/>
    <p:sldMasterId id="2147483826" r:id="rId14"/>
  </p:sldMasterIdLst>
  <p:notesMasterIdLst>
    <p:notesMasterId r:id="rId76"/>
  </p:notesMasterIdLst>
  <p:sldIdLst>
    <p:sldId id="333" r:id="rId15"/>
    <p:sldId id="574" r:id="rId16"/>
    <p:sldId id="742" r:id="rId17"/>
    <p:sldId id="730" r:id="rId18"/>
    <p:sldId id="718" r:id="rId19"/>
    <p:sldId id="743" r:id="rId20"/>
    <p:sldId id="736" r:id="rId21"/>
    <p:sldId id="370" r:id="rId22"/>
    <p:sldId id="563" r:id="rId23"/>
    <p:sldId id="575" r:id="rId24"/>
    <p:sldId id="369" r:id="rId25"/>
    <p:sldId id="739" r:id="rId26"/>
    <p:sldId id="734" r:id="rId27"/>
    <p:sldId id="623" r:id="rId28"/>
    <p:sldId id="377" r:id="rId29"/>
    <p:sldId id="379" r:id="rId30"/>
    <p:sldId id="381" r:id="rId31"/>
    <p:sldId id="362" r:id="rId32"/>
    <p:sldId id="578" r:id="rId33"/>
    <p:sldId id="376" r:id="rId34"/>
    <p:sldId id="654" r:id="rId35"/>
    <p:sldId id="656" r:id="rId36"/>
    <p:sldId id="661" r:id="rId37"/>
    <p:sldId id="365" r:id="rId38"/>
    <p:sldId id="375" r:id="rId39"/>
    <p:sldId id="626" r:id="rId40"/>
    <p:sldId id="627" r:id="rId41"/>
    <p:sldId id="356" r:id="rId42"/>
    <p:sldId id="733" r:id="rId43"/>
    <p:sldId id="706" r:id="rId44"/>
    <p:sldId id="731" r:id="rId45"/>
    <p:sldId id="735" r:id="rId46"/>
    <p:sldId id="256" r:id="rId47"/>
    <p:sldId id="697" r:id="rId48"/>
    <p:sldId id="615" r:id="rId49"/>
    <p:sldId id="613" r:id="rId50"/>
    <p:sldId id="694" r:id="rId51"/>
    <p:sldId id="628" r:id="rId52"/>
    <p:sldId id="667" r:id="rId53"/>
    <p:sldId id="668" r:id="rId54"/>
    <p:sldId id="669" r:id="rId55"/>
    <p:sldId id="302" r:id="rId56"/>
    <p:sldId id="303" r:id="rId57"/>
    <p:sldId id="727" r:id="rId58"/>
    <p:sldId id="670" r:id="rId59"/>
    <p:sldId id="291" r:id="rId60"/>
    <p:sldId id="673" r:id="rId61"/>
    <p:sldId id="674" r:id="rId62"/>
    <p:sldId id="676" r:id="rId63"/>
    <p:sldId id="677" r:id="rId64"/>
    <p:sldId id="678" r:id="rId65"/>
    <p:sldId id="679" r:id="rId66"/>
    <p:sldId id="680" r:id="rId67"/>
    <p:sldId id="682" r:id="rId68"/>
    <p:sldId id="689" r:id="rId69"/>
    <p:sldId id="726" r:id="rId70"/>
    <p:sldId id="267" r:id="rId71"/>
    <p:sldId id="268" r:id="rId72"/>
    <p:sldId id="737" r:id="rId73"/>
    <p:sldId id="691" r:id="rId74"/>
    <p:sldId id="701" r:id="rId7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73" autoAdjust="0"/>
  </p:normalViewPr>
  <p:slideViewPr>
    <p:cSldViewPr snapToGrid="0">
      <p:cViewPr varScale="1">
        <p:scale>
          <a:sx n="70" d="100"/>
          <a:sy n="70" d="100"/>
        </p:scale>
        <p:origin x="192" y="58"/>
      </p:cViewPr>
      <p:guideLst/>
    </p:cSldViewPr>
  </p:slideViewPr>
  <p:outlineViewPr>
    <p:cViewPr>
      <p:scale>
        <a:sx n="33" d="100"/>
        <a:sy n="33" d="100"/>
      </p:scale>
      <p:origin x="0" y="-8304"/>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DDE9D-1885-4924-B2E7-DAD438164CB3}" type="datetimeFigureOut">
              <a:rPr lang="fi-FI" smtClean="0"/>
              <a:t>14.6.2023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13CD-7847-4DDA-8888-787D7BB0634A}" type="slidenum">
              <a:rPr lang="fi-FI" smtClean="0"/>
              <a:t>‹#›</a:t>
            </a:fld>
            <a:endParaRPr lang="fi-FI"/>
          </a:p>
        </p:txBody>
      </p:sp>
    </p:spTree>
    <p:extLst>
      <p:ext uri="{BB962C8B-B14F-4D97-AF65-F5344CB8AC3E}">
        <p14:creationId xmlns:p14="http://schemas.microsoft.com/office/powerpoint/2010/main" val="1360094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Yleinen </a:t>
            </a:r>
            <a:r>
              <a:rPr lang="fi-FI" dirty="0" err="1"/>
              <a:t>osteoporoottisten</a:t>
            </a:r>
            <a:r>
              <a:rPr lang="fi-FI" dirty="0"/>
              <a:t> murtumien </a:t>
            </a:r>
            <a:r>
              <a:rPr lang="fi-FI" dirty="0" err="1"/>
              <a:t>insidenssi</a:t>
            </a:r>
            <a:r>
              <a:rPr lang="fi-FI" dirty="0"/>
              <a:t>, nikamamurtumat nousevat hyvin esiin </a:t>
            </a:r>
            <a:r>
              <a:rPr lang="fi-FI" dirty="0" err="1"/>
              <a:t>insidenssillään</a:t>
            </a:r>
            <a:r>
              <a:rPr lang="fi-FI" dirty="0"/>
              <a:t>. Tässä pitää huomioida, että kaikki nikamamurtumat ei tule diagnosoitua, vaan menevät ”selkäkivulla” ilman lääkärin vastaanottoa ohitse. Eli </a:t>
            </a:r>
            <a:r>
              <a:rPr lang="fi-FI" dirty="0" err="1"/>
              <a:t>nikamamurtumainsidenssi</a:t>
            </a:r>
            <a:r>
              <a:rPr lang="fi-FI" dirty="0"/>
              <a:t> on aliarvioitu.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6A65A-5B3D-4180-8E7F-400CF62C228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71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0E31A-98EB-4D6C-8C49-8273D09AFF01}"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9032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Sama kuin SC-FI-AMG162-00006 Mar17, kuva 27.</a:t>
            </a:r>
          </a:p>
          <a:p>
            <a:r>
              <a:rPr lang="fi-FI" dirty="0"/>
              <a:t>Teksti tarkistettu KH sivu.</a:t>
            </a:r>
          </a:p>
          <a:p>
            <a:endParaRPr lang="fi-FI"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29D-D730-084E-9B2B-DC4EE4B2CADF}"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695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Tässä ideana tuoda esiin DXA rajoitteet, </a:t>
            </a:r>
            <a:r>
              <a:rPr lang="fi-FI" dirty="0" err="1"/>
              <a:t>esim</a:t>
            </a:r>
            <a:r>
              <a:rPr lang="fi-FI" dirty="0"/>
              <a:t> että nikamamurtumapotilailla nikaman luuntiheys on virheellisen korkea. Samoin mahdolliset kulumamuutokset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6A65A-5B3D-4180-8E7F-400CF62C228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387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0E31A-98EB-4D6C-8C49-8273D09AFF01}"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2070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C22713CD-7847-4DDA-8888-787D7BB0634A}" type="slidenum">
              <a:rPr lang="fi-FI" smtClean="0"/>
              <a:t>34</a:t>
            </a:fld>
            <a:endParaRPr lang="fi-FI"/>
          </a:p>
        </p:txBody>
      </p:sp>
    </p:spTree>
    <p:extLst>
      <p:ext uri="{BB962C8B-B14F-4D97-AF65-F5344CB8AC3E}">
        <p14:creationId xmlns:p14="http://schemas.microsoft.com/office/powerpoint/2010/main" val="363033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i-FI" altLang="fi-FI">
              <a:ea typeface="ヒラギノ角ゴ Pro W3" pitchFamily="125" charset="-128"/>
            </a:endParaRPr>
          </a:p>
        </p:txBody>
      </p:sp>
      <p:sp>
        <p:nvSpPr>
          <p:cNvPr id="4100"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A1342-4A72-40D2-9789-96F7817D3B50}" type="slidenum">
              <a:rPr kumimoji="0" lang="en-US" alt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57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i-FI" altLang="fi-FI">
              <a:ea typeface="ヒラギノ角ゴ Pro W3" pitchFamily="125" charset="-128"/>
            </a:endParaRPr>
          </a:p>
        </p:txBody>
      </p:sp>
      <p:sp>
        <p:nvSpPr>
          <p:cNvPr id="4100" name="Slide Number Placeholder 3"/>
          <p:cNvSpPr>
            <a:spLocks noGrp="1"/>
          </p:cNvSpPr>
          <p:nvPr>
            <p:ph type="sldNum" sz="quarter" idx="5"/>
          </p:nvPr>
        </p:nvSpPr>
        <p:spPr bwMode="auto">
          <a:noFill/>
          <a:ln>
            <a:miter lim="800000"/>
            <a:headEnd/>
            <a:tailEnd/>
          </a:ln>
        </p:spPr>
        <p:txBody>
          <a:bodyPr/>
          <a:lstStyle/>
          <a:p>
            <a:fld id="{3ACD8A29-D2C9-4FC2-8533-07E46EB40B63}" type="slidenum">
              <a:rPr lang="en-US" altLang="fi-FI">
                <a:solidFill>
                  <a:prstClr val="black"/>
                </a:solidFill>
              </a:rPr>
              <a:pPr/>
              <a:t>36</a:t>
            </a:fld>
            <a:endParaRPr lang="en-US" altLang="fi-FI">
              <a:solidFill>
                <a:prstClr val="black"/>
              </a:solidFill>
            </a:endParaRPr>
          </a:p>
        </p:txBody>
      </p:sp>
    </p:spTree>
    <p:extLst>
      <p:ext uri="{BB962C8B-B14F-4D97-AF65-F5344CB8AC3E}">
        <p14:creationId xmlns:p14="http://schemas.microsoft.com/office/powerpoint/2010/main" val="1794410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73C4DF-A9F4-43D9-97CB-40B59357C7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Arial"/>
            </a:endParaRPr>
          </a:p>
        </p:txBody>
      </p:sp>
    </p:spTree>
    <p:extLst>
      <p:ext uri="{BB962C8B-B14F-4D97-AF65-F5344CB8AC3E}">
        <p14:creationId xmlns:p14="http://schemas.microsoft.com/office/powerpoint/2010/main" val="4269567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Header Placeholder 3"/>
          <p:cNvSpPr>
            <a:spLocks noGrp="1"/>
          </p:cNvSpPr>
          <p:nvPr>
            <p:ph type="hdr" sz="quarter" idx="10"/>
          </p:nvPr>
        </p:nvSpPr>
        <p:spPr/>
        <p:txBody>
          <a:bodyPr/>
          <a:lstStyle/>
          <a:p>
            <a:pPr>
              <a:defRPr/>
            </a:pPr>
            <a:endParaRPr lang="fi-FI" dirty="0">
              <a:solidFill>
                <a:prstClr val="black"/>
              </a:solidFill>
            </a:endParaRPr>
          </a:p>
        </p:txBody>
      </p:sp>
      <p:sp>
        <p:nvSpPr>
          <p:cNvPr id="5" name="Footer Placeholder 4"/>
          <p:cNvSpPr>
            <a:spLocks noGrp="1"/>
          </p:cNvSpPr>
          <p:nvPr>
            <p:ph type="ftr" sz="quarter" idx="11"/>
          </p:nvPr>
        </p:nvSpPr>
        <p:spPr/>
        <p:txBody>
          <a:bodyPr/>
          <a:lstStyle/>
          <a:p>
            <a:pPr>
              <a:defRPr/>
            </a:pPr>
            <a:endParaRPr lang="fi-FI" dirty="0">
              <a:solidFill>
                <a:prstClr val="black"/>
              </a:solidFill>
            </a:endParaRPr>
          </a:p>
        </p:txBody>
      </p:sp>
      <p:sp>
        <p:nvSpPr>
          <p:cNvPr id="6" name="Slide Number Placeholder 5"/>
          <p:cNvSpPr>
            <a:spLocks noGrp="1"/>
          </p:cNvSpPr>
          <p:nvPr>
            <p:ph type="sldNum" sz="quarter" idx="12"/>
          </p:nvPr>
        </p:nvSpPr>
        <p:spPr/>
        <p:txBody>
          <a:bodyPr/>
          <a:lstStyle/>
          <a:p>
            <a:pPr>
              <a:defRPr/>
            </a:pPr>
            <a:fld id="{DB1A694C-7AF9-4933-932D-5BB09B4F107F}" type="slidenum">
              <a:rPr lang="fi-FI">
                <a:solidFill>
                  <a:prstClr val="black"/>
                </a:solidFill>
              </a:rPr>
              <a:pPr>
                <a:defRPr/>
              </a:pPr>
              <a:t>38</a:t>
            </a:fld>
            <a:endParaRPr lang="fi-FI" dirty="0">
              <a:solidFill>
                <a:prstClr val="black"/>
              </a:solidFill>
            </a:endParaRPr>
          </a:p>
        </p:txBody>
      </p:sp>
    </p:spTree>
    <p:extLst>
      <p:ext uri="{BB962C8B-B14F-4D97-AF65-F5344CB8AC3E}">
        <p14:creationId xmlns:p14="http://schemas.microsoft.com/office/powerpoint/2010/main" val="3160728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srgbClr val="000000"/>
              </a:solidFill>
              <a:effectLst/>
              <a:uLnTx/>
              <a:uFillTx/>
              <a:latin typeface="Lucida Sans Unicode"/>
              <a:ea typeface="+mn-ea"/>
              <a:cs typeface="Lucida Sans Unicode"/>
              <a:sym typeface="Lucida Sans Unicode"/>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FI" sz="1800" b="0" i="0" u="none" strike="noStrike" kern="0" cap="none" spc="0" normalizeH="0" baseline="0" noProof="0">
              <a:ln>
                <a:noFill/>
              </a:ln>
              <a:solidFill>
                <a:srgbClr val="000000"/>
              </a:solidFill>
              <a:effectLst/>
              <a:uLnTx/>
              <a:uFillTx/>
              <a:latin typeface="Lucida Sans Unicode"/>
              <a:ea typeface="+mn-ea"/>
              <a:cs typeface="Lucida Sans Unicode"/>
              <a:sym typeface="Lucida Sans Unicode"/>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6275B29D-D730-084E-9B2B-DC4EE4B2CADF}" type="slidenum">
              <a:rPr kumimoji="0" lang="en-FI" sz="1800" b="0" i="0" u="none" strike="noStrike" kern="0" cap="none" spc="0" normalizeH="0" baseline="0" noProof="0" smtClean="0">
                <a:ln>
                  <a:noFill/>
                </a:ln>
                <a:solidFill>
                  <a:srgbClr val="000000"/>
                </a:solidFill>
                <a:effectLst/>
                <a:uLnTx/>
                <a:uFillTx/>
                <a:latin typeface="Lucida Sans Unicode"/>
                <a:ea typeface="+mn-ea"/>
                <a:cs typeface="Lucida Sans Unicode"/>
                <a:sym typeface="Lucida Sans Unicode"/>
              </a:rPr>
              <a:pPr marL="0" marR="0" lvl="0" indent="0" algn="l" defTabSz="457200" rtl="0" eaLnBrk="1" fontAlgn="auto" latinLnBrk="0" hangingPunct="0">
                <a:lnSpc>
                  <a:spcPct val="100000"/>
                </a:lnSpc>
                <a:spcBef>
                  <a:spcPts val="0"/>
                </a:spcBef>
                <a:spcAft>
                  <a:spcPts val="0"/>
                </a:spcAft>
                <a:buClrTx/>
                <a:buSzTx/>
                <a:buFontTx/>
                <a:buNone/>
                <a:tabLst/>
                <a:defRPr/>
              </a:pPr>
              <a:t>42</a:t>
            </a:fld>
            <a:endParaRPr kumimoji="0" lang="en-FI" sz="1800" b="0" i="0" u="none" strike="noStrike" kern="0" cap="none" spc="0" normalizeH="0" baseline="0" noProof="0">
              <a:ln>
                <a:noFill/>
              </a:ln>
              <a:solidFill>
                <a:srgbClr val="000000"/>
              </a:solidFill>
              <a:effectLst/>
              <a:uLnTx/>
              <a:uFillTx/>
              <a:latin typeface="Lucida Sans Unicode"/>
              <a:ea typeface="+mn-ea"/>
              <a:cs typeface="Lucida Sans Unicode"/>
              <a:sym typeface="Lucida Sans Unicode"/>
            </a:endParaRPr>
          </a:p>
        </p:txBody>
      </p:sp>
    </p:spTree>
    <p:extLst>
      <p:ext uri="{BB962C8B-B14F-4D97-AF65-F5344CB8AC3E}">
        <p14:creationId xmlns:p14="http://schemas.microsoft.com/office/powerpoint/2010/main" val="78186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C22713CD-7847-4DDA-8888-787D7BB0634A}" type="slidenum">
              <a:rPr lang="fi-FI" smtClean="0"/>
              <a:t>10</a:t>
            </a:fld>
            <a:endParaRPr lang="fi-FI"/>
          </a:p>
        </p:txBody>
      </p:sp>
    </p:spTree>
    <p:extLst>
      <p:ext uri="{BB962C8B-B14F-4D97-AF65-F5344CB8AC3E}">
        <p14:creationId xmlns:p14="http://schemas.microsoft.com/office/powerpoint/2010/main" val="3600005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29D-D730-084E-9B2B-DC4EE4B2CADF}"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828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5B29D-D730-084E-9B2B-DC4EE4B2CADF}"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997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590E31A-98EB-4D6C-8C49-8273D09AFF01}" type="slidenum">
              <a:rPr lang="fi-FI" smtClean="0"/>
              <a:pPr/>
              <a:t>51</a:t>
            </a:fld>
            <a:endParaRPr lang="fi-FI"/>
          </a:p>
        </p:txBody>
      </p:sp>
    </p:spTree>
    <p:extLst>
      <p:ext uri="{BB962C8B-B14F-4D97-AF65-F5344CB8AC3E}">
        <p14:creationId xmlns:p14="http://schemas.microsoft.com/office/powerpoint/2010/main" val="701236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Footer Placeholder 4" hidden="1"/>
          <p:cNvSpPr>
            <a:spLocks noGrp="1"/>
          </p:cNvSpPr>
          <p:nvPr>
            <p:ph type="ftr" sz="quarter" idx="11"/>
          </p:nvPr>
        </p:nvSpPr>
        <p:spPr>
          <a:xfrm>
            <a:off x="0" y="8685213"/>
            <a:ext cx="6858000" cy="458787"/>
          </a:xfrm>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75E4691-EF8B-49C7-AF76-B3E949ABE1D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353728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hidden="1"/>
          <p:cNvSpPr>
            <a:spLocks noGrp="1"/>
          </p:cNvSpPr>
          <p:nvPr>
            <p:ph type="ftr" sz="quarter" idx="11"/>
          </p:nvPr>
        </p:nvSpPr>
        <p:spPr>
          <a:xfrm>
            <a:off x="0" y="8685213"/>
            <a:ext cx="6858000" cy="4587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E4691-EF8B-49C7-AF76-B3E949ABE1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606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1 Trial Regimens and Assessments. Women were randomly assigned, in a 1:1 ratio, to receive subcutaneous injections of 210 mg of romosozumab or placebo once monthly for 12 months during the double-blind phase of the trial. Patients then received open-label denosumab, administered subcutaneously at a dose of 60 mg every 6 months for an additional 12 months; the initial group assignment was still blinded. Patients were stratified according to age (&lt;75 years vs. ≥75 years) and prevalent vertebral fracture (yes vs. no). In a substudy of the overall population that involved 128 patients, bone mineral density was assessed at baseline and every 6 months. In a substudy of the overall population that involved 129 patients, the levels of bone-turnover markers were assessed at baseline, at day 14, and at months 1, 3, 3+14 days, 6, 6+14 days, 9, 12, 13, 18, and 24. After the 24-month trial period, patients continue to receive open-label denosumab in a 1-year extension study (data not shown).</a:t>
            </a:r>
            <a:endParaRPr lang="en-GB" dirty="0">
              <a:latin typeface="Arial" charset="0"/>
              <a:ea typeface="Gothic" charset="0"/>
              <a:cs typeface="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Incidence of New Vertebral, Clinical, and Nonvertebral Fractures. The coprimary end points were the cumulative incidences of new vertebral fracture at 12 months and at 24 months (Panel A). The risk ratio was assessed among patients in the romosozumab group as compared with those in the placebo group at 12 months (end of the double-blind period) and at 24 months (by which time patients in both groups had received open-label denosumab for 12 months). Data from patients who underwent randomization and had a baseline radiograph and at least one radiograph obtained after the baseline visit are included here. Kaplan–Meier curves of the first clinical fracture (Panel B) and the first nonvertebral fracture (Panel C) from the time-to-event analysis are shown, including the double-blind period through 12 months and the period with open-label denosumab from 12 to 24 months. The insets show the same data on an enlarged y axis. Data from patients who withdrew from the trial or who reached the end of the reporting period without having a fracture were censored at the last observation time. P values are for results at 12 months and 24 months and are based on a Cox proportional-hazards model with adjustment for age and prevalent vertebral fracture, adjusted for multiple comparisons.</a:t>
            </a:r>
            <a:endParaRPr lang="en-GB" dirty="0">
              <a:latin typeface="Arial" charset="0"/>
              <a:ea typeface="Gothic" charset="0"/>
              <a:cs typeface="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2290"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dirty="0"/>
          </a:p>
        </p:txBody>
      </p:sp>
    </p:spTree>
    <p:extLst>
      <p:ext uri="{BB962C8B-B14F-4D97-AF65-F5344CB8AC3E}">
        <p14:creationId xmlns:p14="http://schemas.microsoft.com/office/powerpoint/2010/main" val="133114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9CF046-5E04-4F4A-8EF9-89BC29D68125}"/>
              </a:ext>
            </a:extLst>
          </p:cNvPr>
          <p:cNvSpPr>
            <a:spLocks noGrp="1" noChangeArrowheads="1"/>
          </p:cNvSpPr>
          <p:nvPr>
            <p:ph type="sldNum" sz="quarter" idx="5"/>
          </p:nvPr>
        </p:nvSpPr>
        <p:spPr>
          <a:ln/>
        </p:spPr>
        <p:txBody>
          <a:bodyPr/>
          <a:lstStyle/>
          <a:p>
            <a:fld id="{F116F441-2890-4E63-8571-6D6D4ACE4970}" type="slidenum">
              <a:rPr lang="fi-FI" altLang="fi-FI"/>
              <a:pPr/>
              <a:t>11</a:t>
            </a:fld>
            <a:endParaRPr lang="fi-FI" altLang="fi-FI"/>
          </a:p>
        </p:txBody>
      </p:sp>
      <p:sp>
        <p:nvSpPr>
          <p:cNvPr id="13314" name="Rectangle 2">
            <a:extLst>
              <a:ext uri="{FF2B5EF4-FFF2-40B4-BE49-F238E27FC236}">
                <a16:creationId xmlns:a16="http://schemas.microsoft.com/office/drawing/2014/main" id="{06045463-3CA4-4D5D-B337-BD2D854964C5}"/>
              </a:ext>
            </a:extLst>
          </p:cNvPr>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3315" name="Rectangle 3">
            <a:extLst>
              <a:ext uri="{FF2B5EF4-FFF2-40B4-BE49-F238E27FC236}">
                <a16:creationId xmlns:a16="http://schemas.microsoft.com/office/drawing/2014/main" id="{8AEBF40F-8A1F-497B-A0F2-BB5930589607}"/>
              </a:ext>
            </a:extLst>
          </p:cNvPr>
          <p:cNvSpPr>
            <a:spLocks noGrp="1"/>
          </p:cNvSpPr>
          <p:nvPr>
            <p:ph type="body" idx="1"/>
          </p:nvPr>
        </p:nvSpPr>
        <p:spPr/>
        <p:txBody>
          <a:bodyPr/>
          <a:lstStyle/>
          <a:p>
            <a:pPr>
              <a:spcBef>
                <a:spcPct val="0"/>
              </a:spcBef>
            </a:pPr>
            <a:r>
              <a:rPr lang="fi-FI" altLang="fi-FI" dirty="0"/>
              <a:t>osteoporoottiset murtumat ovat yleisiä. </a:t>
            </a:r>
          </a:p>
          <a:p>
            <a:pPr>
              <a:spcBef>
                <a:spcPct val="0"/>
              </a:spcBef>
            </a:pPr>
            <a:r>
              <a:rPr lang="fi-FI" altLang="fi-FI" dirty="0"/>
              <a:t>40 % yli 50-vuotiaista naisista  saa ranne-, olka-, (oireisen) nikama-tai lonkkamurtuman</a:t>
            </a:r>
          </a:p>
          <a:p>
            <a:pPr>
              <a:spcBef>
                <a:spcPct val="0"/>
              </a:spcBef>
            </a:pPr>
            <a:r>
              <a:rPr lang="fi-FI" altLang="fi-FI" dirty="0"/>
              <a:t>Dxa:lla voidaan todetaan alentunut luun mineraalitiheys ennen murtuman syntyä.</a:t>
            </a:r>
          </a:p>
        </p:txBody>
      </p:sp>
    </p:spTree>
    <p:extLst>
      <p:ext uri="{BB962C8B-B14F-4D97-AF65-F5344CB8AC3E}">
        <p14:creationId xmlns:p14="http://schemas.microsoft.com/office/powerpoint/2010/main" val="27414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C22713CD-7847-4DDA-8888-787D7BB0634A}" type="slidenum">
              <a:rPr lang="fi-FI" smtClean="0"/>
              <a:t>12</a:t>
            </a:fld>
            <a:endParaRPr lang="fi-FI"/>
          </a:p>
        </p:txBody>
      </p:sp>
    </p:spTree>
    <p:extLst>
      <p:ext uri="{BB962C8B-B14F-4D97-AF65-F5344CB8AC3E}">
        <p14:creationId xmlns:p14="http://schemas.microsoft.com/office/powerpoint/2010/main" val="158322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noRot="1" noChangeAspect="1" noChangeArrowheads="1" noTextEdit="1"/>
          </p:cNvSpPr>
          <p:nvPr>
            <p:ph type="sldImg"/>
          </p:nvPr>
        </p:nvSpPr>
        <p:spPr>
          <a:ln/>
        </p:spPr>
      </p:sp>
      <p:sp>
        <p:nvSpPr>
          <p:cNvPr id="8195" name="Text Box 2"/>
          <p:cNvSpPr txBox="1">
            <a:spLocks noGrp="1" noChangeArrowheads="1"/>
          </p:cNvSpPr>
          <p:nvPr>
            <p:ph type="body" idx="1"/>
          </p:nvPr>
        </p:nvSpPr>
        <p:spPr>
          <a:xfrm>
            <a:off x="1174883" y="5186892"/>
            <a:ext cx="5356960" cy="450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tLang="fi-FI">
                <a:latin typeface="Arial" panose="020B0604020202020204" pitchFamily="34" charset="0"/>
              </a:rPr>
              <a:t>Figure 1 Lateral Radiograph of the Spine. The radiograph shows a biconcave fracture, grade 2, in the L2 vertebra.</a:t>
            </a:r>
          </a:p>
        </p:txBody>
      </p:sp>
    </p:spTree>
    <p:extLst>
      <p:ext uri="{BB962C8B-B14F-4D97-AF65-F5344CB8AC3E}">
        <p14:creationId xmlns:p14="http://schemas.microsoft.com/office/powerpoint/2010/main" val="23754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noRot="1" noChangeAspect="1" noChangeArrowheads="1" noTextEdit="1"/>
          </p:cNvSpPr>
          <p:nvPr>
            <p:ph type="sldImg"/>
          </p:nvPr>
        </p:nvSpPr>
        <p:spPr>
          <a:ln/>
        </p:spPr>
      </p:sp>
      <p:sp>
        <p:nvSpPr>
          <p:cNvPr id="8195" name="Text Box 2"/>
          <p:cNvSpPr txBox="1">
            <a:spLocks noGrp="1" noChangeArrowheads="1"/>
          </p:cNvSpPr>
          <p:nvPr>
            <p:ph type="body" idx="1"/>
          </p:nvPr>
        </p:nvSpPr>
        <p:spPr>
          <a:xfrm>
            <a:off x="1174883" y="5186892"/>
            <a:ext cx="5356960" cy="450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tLang="fi-FI">
                <a:latin typeface="Arial" panose="020B0604020202020204" pitchFamily="34" charset="0"/>
              </a:rPr>
              <a:t>Figure 1 Lateral Radiograph of the Spine. The radiograph shows a biconcave fracture, grade 2, in the L2 vertebra.</a:t>
            </a:r>
          </a:p>
        </p:txBody>
      </p:sp>
    </p:spTree>
    <p:extLst>
      <p:ext uri="{BB962C8B-B14F-4D97-AF65-F5344CB8AC3E}">
        <p14:creationId xmlns:p14="http://schemas.microsoft.com/office/powerpoint/2010/main" val="3752380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Nikamamurtuman hoito on ensisijaisesti konservatiivinen, neurogeenisten rakenteiden kompressiossa operatiivinen=nikamien luudutus ja tuenta (5)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6A65A-5B3D-4180-8E7F-400CF62C228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92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Multippeleissa nikamamurtumissa voi kehon </a:t>
            </a:r>
            <a:r>
              <a:rPr lang="fi-FI" dirty="0" err="1"/>
              <a:t>sagittaalibalanssi</a:t>
            </a:r>
            <a:r>
              <a:rPr lang="fi-FI" dirty="0"/>
              <a:t> kärsiä. Oireena voi olla, että potilas ei pysy pystyssä, koska kehon painopiste siirtyy eteenpäin. Erittäin </a:t>
            </a:r>
            <a:r>
              <a:rPr lang="fi-FI" dirty="0" err="1"/>
              <a:t>haastellinen</a:t>
            </a:r>
            <a:r>
              <a:rPr lang="fi-FI" dirty="0"/>
              <a:t> korjattava kirurgisesti, mutta edustaa vakavinta nikamamurtuman komplikaatiota, </a:t>
            </a:r>
            <a:r>
              <a:rPr lang="fi-FI" dirty="0" err="1"/>
              <a:t>poislukien</a:t>
            </a:r>
            <a:r>
              <a:rPr lang="fi-FI" dirty="0"/>
              <a:t> kuolleisuus.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6A65A-5B3D-4180-8E7F-400CF62C228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63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Nikamamurtuman mahdolliset seuraukset</a:t>
            </a:r>
          </a:p>
          <a:p>
            <a:endParaRPr lang="fi-FI" dirty="0"/>
          </a:p>
        </p:txBody>
      </p:sp>
      <p:sp>
        <p:nvSpPr>
          <p:cNvPr id="4" name="Slide Number Placeholder 3"/>
          <p:cNvSpPr>
            <a:spLocks noGrp="1"/>
          </p:cNvSpPr>
          <p:nvPr>
            <p:ph type="sldNum" sz="quarter" idx="5"/>
          </p:nvPr>
        </p:nvSpPr>
        <p:spPr/>
        <p:txBody>
          <a:bodyPr/>
          <a:lstStyle/>
          <a:p>
            <a:fld id="{A1F6A65A-5B3D-4180-8E7F-400CF62C2284}" type="slidenum">
              <a:rPr lang="fi-FI" smtClean="0"/>
              <a:t>18</a:t>
            </a:fld>
            <a:endParaRPr lang="fi-FI"/>
          </a:p>
        </p:txBody>
      </p:sp>
    </p:spTree>
    <p:extLst>
      <p:ext uri="{BB962C8B-B14F-4D97-AF65-F5344CB8AC3E}">
        <p14:creationId xmlns:p14="http://schemas.microsoft.com/office/powerpoint/2010/main" val="230970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0.xml"/><Relationship Id="rId4" Type="http://schemas.openxmlformats.org/officeDocument/2006/relationships/image" Target="../media/image11.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F416AA-95FE-48D5-98D5-0E21F554896B}"/>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FB29B001-0953-4875-98E9-E123F5E95B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5A5E1B5-8C0F-4399-A0F0-0129536C7DEB}"/>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5" name="Alatunnisteen paikkamerkki 4">
            <a:extLst>
              <a:ext uri="{FF2B5EF4-FFF2-40B4-BE49-F238E27FC236}">
                <a16:creationId xmlns:a16="http://schemas.microsoft.com/office/drawing/2014/main" id="{04082C30-F853-4947-B6CF-7CDE032FBB6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06388FF-5604-42E2-993C-32E3469F25D2}"/>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140803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40DEB0-A680-468E-BD28-D03AE3ABBA8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F21C805-1853-4782-9157-719299C13DD7}"/>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600111D-61F6-480E-BFC7-588814E29CD2}"/>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5" name="Alatunnisteen paikkamerkki 4">
            <a:extLst>
              <a:ext uri="{FF2B5EF4-FFF2-40B4-BE49-F238E27FC236}">
                <a16:creationId xmlns:a16="http://schemas.microsoft.com/office/drawing/2014/main" id="{2A8E250E-8F45-41F3-935B-3715C02E545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70A5F5D-DF2E-46AB-997F-1DC96AFCD124}"/>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39753288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7C3DAC8-D37F-4C54-85B5-22D35A624210}" type="datetimeFigureOut">
              <a:rPr lang="fi-FI" smtClean="0"/>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20534489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7"/>
            <a:ext cx="10515600" cy="1325563"/>
          </a:xfrm>
        </p:spPr>
        <p:txBody>
          <a:bodyPr/>
          <a:lstStyle/>
          <a:p>
            <a:r>
              <a:rPr lang="fi-FI"/>
              <a:t>Muokkaa perustyyl. napsautt.</a:t>
            </a:r>
          </a:p>
        </p:txBody>
      </p:sp>
      <p:sp>
        <p:nvSpPr>
          <p:cNvPr id="3" name="Tekstin paikkamerkki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4" name="Sisällön paikkamerkki 3"/>
          <p:cNvSpPr>
            <a:spLocks noGrp="1"/>
          </p:cNvSpPr>
          <p:nvPr>
            <p:ph sz="half" idx="2"/>
          </p:nvPr>
        </p:nvSpPr>
        <p:spPr>
          <a:xfrm>
            <a:off x="839789"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6" name="Sisällön paikkamerkki 5"/>
          <p:cNvSpPr>
            <a:spLocks noGrp="1"/>
          </p:cNvSpPr>
          <p:nvPr>
            <p:ph sz="quarter" idx="4"/>
          </p:nvPr>
        </p:nvSpPr>
        <p:spPr>
          <a:xfrm>
            <a:off x="6172201"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7C3DAC8-D37F-4C54-85B5-22D35A624210}" type="datetimeFigureOut">
              <a:rPr lang="fi-FI" smtClean="0"/>
              <a:t>14.6.2023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3060619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7C3DAC8-D37F-4C54-85B5-22D35A624210}" type="datetimeFigureOut">
              <a:rPr lang="fi-FI" smtClean="0"/>
              <a:t>14.6.2023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27450472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7C3DAC8-D37F-4C54-85B5-22D35A624210}" type="datetimeFigureOut">
              <a:rPr lang="fi-FI" smtClean="0"/>
              <a:t>14.6.2023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3585679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2400"/>
            </a:lvl1pPr>
          </a:lstStyle>
          <a:p>
            <a:r>
              <a:rPr lang="fi-FI"/>
              <a:t>Muokkaa perustyyl. napsautt.</a:t>
            </a:r>
          </a:p>
        </p:txBody>
      </p:sp>
      <p:sp>
        <p:nvSpPr>
          <p:cNvPr id="3" name="Sisällön paikkamerkki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A7C3DAC8-D37F-4C54-85B5-22D35A624210}" type="datetimeFigureOut">
              <a:rPr lang="fi-FI" smtClean="0"/>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14720763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2400"/>
            </a:lvl1pPr>
          </a:lstStyle>
          <a:p>
            <a:r>
              <a:rPr lang="fi-FI"/>
              <a:t>Muokkaa perustyyl. napsautt.</a:t>
            </a:r>
          </a:p>
        </p:txBody>
      </p:sp>
      <p:sp>
        <p:nvSpPr>
          <p:cNvPr id="3" name="Kuvan paikkamerkki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A7C3DAC8-D37F-4C54-85B5-22D35A624210}" type="datetimeFigureOut">
              <a:rPr lang="fi-FI" smtClean="0"/>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35111469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7C3DAC8-D37F-4C54-85B5-22D35A624210}"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1814009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1"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1"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7C3DAC8-D37F-4C54-85B5-22D35A624210}"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2998971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911424" y="2852937"/>
            <a:ext cx="10363200" cy="1470025"/>
          </a:xfrm>
        </p:spPr>
        <p:txBody>
          <a:bodyPr>
            <a:normAutofit/>
          </a:bodyPr>
          <a:lstStyle>
            <a:lvl1pPr>
              <a:defRPr sz="3200">
                <a:solidFill>
                  <a:srgbClr val="0070C0"/>
                </a:solidFill>
                <a:latin typeface="Arial" pitchFamily="34" charset="0"/>
                <a:cs typeface="Arial" pitchFamily="34" charset="0"/>
              </a:defRPr>
            </a:lvl1pPr>
          </a:lstStyle>
          <a:p>
            <a:r>
              <a:rPr lang="fi-FI" dirty="0"/>
              <a:t>Pääotsikko</a:t>
            </a:r>
          </a:p>
        </p:txBody>
      </p:sp>
      <p:sp>
        <p:nvSpPr>
          <p:cNvPr id="3" name="Alaotsikko 2"/>
          <p:cNvSpPr>
            <a:spLocks noGrp="1"/>
          </p:cNvSpPr>
          <p:nvPr>
            <p:ph type="subTitle" idx="1" hasCustomPrompt="1"/>
          </p:nvPr>
        </p:nvSpPr>
        <p:spPr>
          <a:xfrm>
            <a:off x="1825824" y="4653136"/>
            <a:ext cx="8534400" cy="864096"/>
          </a:xfrm>
        </p:spPr>
        <p:txBody>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Alaotsikko</a:t>
            </a:r>
          </a:p>
        </p:txBody>
      </p:sp>
      <p:pic>
        <p:nvPicPr>
          <p:cNvPr id="7" name="Kuva 6" descr="D-viiva-nimim-20130228.jpg"/>
          <p:cNvPicPr>
            <a:picLocks noChangeAspect="1"/>
          </p:cNvPicPr>
          <p:nvPr userDrawn="1"/>
        </p:nvPicPr>
        <p:blipFill>
          <a:blip r:embed="rId2" cstate="print"/>
          <a:stretch>
            <a:fillRect/>
          </a:stretch>
        </p:blipFill>
        <p:spPr>
          <a:xfrm>
            <a:off x="0" y="-64962"/>
            <a:ext cx="12192000" cy="695325"/>
          </a:xfrm>
          <a:prstGeom prst="rect">
            <a:avLst/>
          </a:prstGeom>
        </p:spPr>
      </p:pic>
      <p:pic>
        <p:nvPicPr>
          <p:cNvPr id="8" name="Kuva 7" descr="Sinetti2.jpg"/>
          <p:cNvPicPr>
            <a:picLocks noChangeAspect="1"/>
          </p:cNvPicPr>
          <p:nvPr userDrawn="1"/>
        </p:nvPicPr>
        <p:blipFill>
          <a:blip r:embed="rId3" cstate="print"/>
          <a:stretch>
            <a:fillRect/>
          </a:stretch>
        </p:blipFill>
        <p:spPr>
          <a:xfrm>
            <a:off x="5344235" y="1196752"/>
            <a:ext cx="1497579" cy="1123184"/>
          </a:xfrm>
          <a:prstGeom prst="rect">
            <a:avLst/>
          </a:prstGeom>
        </p:spPr>
      </p:pic>
      <p:pic>
        <p:nvPicPr>
          <p:cNvPr id="9" name="Kuva 8" descr="KH_logo_nimi-diaan-20130228.jpg"/>
          <p:cNvPicPr>
            <a:picLocks noChangeAspect="1"/>
          </p:cNvPicPr>
          <p:nvPr userDrawn="1"/>
        </p:nvPicPr>
        <p:blipFill>
          <a:blip r:embed="rId4" cstate="print"/>
          <a:stretch>
            <a:fillRect/>
          </a:stretch>
        </p:blipFill>
        <p:spPr>
          <a:xfrm>
            <a:off x="8400256" y="6237312"/>
            <a:ext cx="2590800" cy="419100"/>
          </a:xfrm>
          <a:prstGeom prst="rect">
            <a:avLst/>
          </a:prstGeom>
        </p:spPr>
      </p:pic>
    </p:spTree>
    <p:extLst>
      <p:ext uri="{BB962C8B-B14F-4D97-AF65-F5344CB8AC3E}">
        <p14:creationId xmlns:p14="http://schemas.microsoft.com/office/powerpoint/2010/main" val="41914780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www.käypähoito.fi">
    <p:spTree>
      <p:nvGrpSpPr>
        <p:cNvPr id="1" name=""/>
        <p:cNvGrpSpPr/>
        <p:nvPr/>
      </p:nvGrpSpPr>
      <p:grpSpPr>
        <a:xfrm>
          <a:off x="0" y="0"/>
          <a:ext cx="0" cy="0"/>
          <a:chOff x="0" y="0"/>
          <a:chExt cx="0" cy="0"/>
        </a:xfrm>
      </p:grpSpPr>
      <p:sp>
        <p:nvSpPr>
          <p:cNvPr id="2" name="Otsikko 1"/>
          <p:cNvSpPr>
            <a:spLocks noGrp="1"/>
          </p:cNvSpPr>
          <p:nvPr>
            <p:ph type="title"/>
          </p:nvPr>
        </p:nvSpPr>
        <p:spPr>
          <a:xfrm>
            <a:off x="609600" y="773832"/>
            <a:ext cx="10972800" cy="1143000"/>
          </a:xfrm>
        </p:spPr>
        <p:txBody>
          <a:bodyPr/>
          <a:lstStyle>
            <a:lvl1pPr>
              <a:defRPr sz="3200">
                <a:solidFill>
                  <a:srgbClr val="0070C0"/>
                </a:solidFill>
                <a:latin typeface="Arial" pitchFamily="34" charset="0"/>
                <a:cs typeface="Arial" pitchFamily="34" charset="0"/>
              </a:defRPr>
            </a:lvl1pPr>
          </a:lstStyle>
          <a:p>
            <a:r>
              <a:rPr lang="fi-FI"/>
              <a:t>Muokkaa perustyyl. napsautt.</a:t>
            </a:r>
            <a:endParaRPr lang="fi-FI" dirty="0"/>
          </a:p>
        </p:txBody>
      </p:sp>
      <p:sp>
        <p:nvSpPr>
          <p:cNvPr id="3" name="Sisällön paikkamerkki 2"/>
          <p:cNvSpPr>
            <a:spLocks noGrp="1"/>
          </p:cNvSpPr>
          <p:nvPr>
            <p:ph idx="1"/>
          </p:nvPr>
        </p:nvSpPr>
        <p:spPr>
          <a:xfrm>
            <a:off x="609600" y="1999382"/>
            <a:ext cx="10972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600">
                <a:latin typeface="Arial" pitchFamily="34" charset="0"/>
                <a:cs typeface="Arial" pitchFamily="34" charset="0"/>
              </a:defRPr>
            </a:lvl4pPr>
            <a:lvl5pPr>
              <a:defRPr sz="1400">
                <a:latin typeface="Arial" pitchFamily="34" charset="0"/>
                <a:cs typeface="Arial"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6" name="Kuva 5" descr="D-viiva.jpg"/>
          <p:cNvPicPr>
            <a:picLocks noChangeAspect="1"/>
          </p:cNvPicPr>
          <p:nvPr userDrawn="1"/>
        </p:nvPicPr>
        <p:blipFill>
          <a:blip r:embed="rId2" cstate="print"/>
          <a:stretch>
            <a:fillRect/>
          </a:stretch>
        </p:blipFill>
        <p:spPr>
          <a:xfrm>
            <a:off x="0" y="0"/>
            <a:ext cx="12192000" cy="404664"/>
          </a:xfrm>
          <a:prstGeom prst="rect">
            <a:avLst/>
          </a:prstGeom>
        </p:spPr>
      </p:pic>
      <p:pic>
        <p:nvPicPr>
          <p:cNvPr id="9" name="Kuva 8" descr="Duodecim.jpg"/>
          <p:cNvPicPr>
            <a:picLocks noChangeAspect="1"/>
          </p:cNvPicPr>
          <p:nvPr userDrawn="1"/>
        </p:nvPicPr>
        <p:blipFill>
          <a:blip r:embed="rId3" cstate="print"/>
          <a:stretch>
            <a:fillRect/>
          </a:stretch>
        </p:blipFill>
        <p:spPr>
          <a:xfrm>
            <a:off x="8592277" y="-510"/>
            <a:ext cx="1811531" cy="253541"/>
          </a:xfrm>
          <a:prstGeom prst="rect">
            <a:avLst/>
          </a:prstGeom>
        </p:spPr>
      </p:pic>
      <p:sp>
        <p:nvSpPr>
          <p:cNvPr id="4" name="Tekstiruutu 3"/>
          <p:cNvSpPr txBox="1"/>
          <p:nvPr userDrawn="1"/>
        </p:nvSpPr>
        <p:spPr>
          <a:xfrm>
            <a:off x="9744405" y="6550224"/>
            <a:ext cx="2304256" cy="276999"/>
          </a:xfrm>
          <a:prstGeom prst="rect">
            <a:avLst/>
          </a:prstGeom>
          <a:noFill/>
        </p:spPr>
        <p:txBody>
          <a:bodyPr wrap="square" rtlCol="0">
            <a:spAutoFit/>
          </a:bodyPr>
          <a:lstStyle/>
          <a:p>
            <a:r>
              <a:rPr lang="fi-FI" sz="1200" dirty="0">
                <a:solidFill>
                  <a:srgbClr val="0061AA"/>
                </a:solidFill>
                <a:latin typeface="Optima LT Std" panose="020B0502050508020304" pitchFamily="34" charset="0"/>
              </a:rPr>
              <a:t>www.käypähoito.fi</a:t>
            </a:r>
          </a:p>
        </p:txBody>
      </p:sp>
    </p:spTree>
    <p:extLst>
      <p:ext uri="{BB962C8B-B14F-4D97-AF65-F5344CB8AC3E}">
        <p14:creationId xmlns:p14="http://schemas.microsoft.com/office/powerpoint/2010/main" val="387382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0CE65FFC-481F-48FA-89ED-9154D67904F1}"/>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A03B9BC-1803-4104-AADF-CFEEA0625E75}"/>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05CE424-B453-4CE1-B6C4-0185D6D48315}"/>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5" name="Alatunnisteen paikkamerkki 4">
            <a:extLst>
              <a:ext uri="{FF2B5EF4-FFF2-40B4-BE49-F238E27FC236}">
                <a16:creationId xmlns:a16="http://schemas.microsoft.com/office/drawing/2014/main" id="{4D680B4D-6A99-48B0-9235-854060EB957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4C9E82B-4A67-4839-86BE-B9CB4C32CCCE}"/>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35196761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08134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697603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524034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889967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50847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23914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959947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40833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076959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E803AE09-F7E1-4A7B-BB9C-670960ED6CE3}" type="datetimeFigureOut">
              <a:rPr lang="fi-FI" smtClean="0"/>
              <a:pPr/>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3978236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125634-D32B-4D71-B1F2-2A74A7B67D10}"/>
              </a:ext>
            </a:extLst>
          </p:cNvPr>
          <p:cNvSpPr>
            <a:spLocks noGrp="1"/>
          </p:cNvSpPr>
          <p:nvPr>
            <p:ph type="title"/>
          </p:nvPr>
        </p:nvSpPr>
        <p:spPr>
          <a:xfrm>
            <a:off x="2016000" y="1663200"/>
            <a:ext cx="8254800" cy="2224800"/>
          </a:xfrm>
        </p:spPr>
        <p:txBody>
          <a:bodyPr anchor="ctr" anchorCtr="0"/>
          <a:lstStyle>
            <a:lvl1pPr algn="ctr">
              <a:spcBef>
                <a:spcPts val="600"/>
              </a:spcBef>
              <a:defRPr sz="4400" b="0"/>
            </a:lvl1pPr>
          </a:lstStyle>
          <a:p>
            <a:r>
              <a:rPr lang="fi-FI" noProof="0"/>
              <a:t>Muokkaa ots. perustyyl. napsautt.</a:t>
            </a:r>
            <a:endParaRPr lang="fi-FI" noProof="0" dirty="0"/>
          </a:p>
        </p:txBody>
      </p:sp>
      <p:sp>
        <p:nvSpPr>
          <p:cNvPr id="8" name="Text Placeholder 7">
            <a:extLst>
              <a:ext uri="{FF2B5EF4-FFF2-40B4-BE49-F238E27FC236}">
                <a16:creationId xmlns:a16="http://schemas.microsoft.com/office/drawing/2014/main" id="{A2BC56B3-37C7-BF45-AC6C-F65C665C0925}"/>
              </a:ext>
            </a:extLst>
          </p:cNvPr>
          <p:cNvSpPr>
            <a:spLocks noGrp="1"/>
          </p:cNvSpPr>
          <p:nvPr>
            <p:ph type="body" sz="quarter" idx="10"/>
          </p:nvPr>
        </p:nvSpPr>
        <p:spPr>
          <a:xfrm>
            <a:off x="7381875" y="5394940"/>
            <a:ext cx="4210050" cy="647700"/>
          </a:xfrm>
        </p:spPr>
        <p:txBody>
          <a:bodyPr/>
          <a:lstStyle>
            <a:lvl1pPr marL="0" indent="0" algn="r">
              <a:lnSpc>
                <a:spcPct val="100000"/>
              </a:lnSpc>
              <a:spcBef>
                <a:spcPts val="0"/>
              </a:spcBef>
              <a:buNone/>
              <a:defRPr sz="1600">
                <a:solidFill>
                  <a:schemeClr val="accent1"/>
                </a:solidFill>
              </a:defRPr>
            </a:lvl1pPr>
          </a:lstStyle>
          <a:p>
            <a:pPr lvl="0"/>
            <a:r>
              <a:rPr lang="fi-FI" noProof="0"/>
              <a:t>Muokkaa tekstin perustyylejä napsauttamalla</a:t>
            </a:r>
          </a:p>
        </p:txBody>
      </p:sp>
      <p:pic>
        <p:nvPicPr>
          <p:cNvPr id="6" name="Picture 7" descr="Päijät-Sote logo">
            <a:extLst>
              <a:ext uri="{FF2B5EF4-FFF2-40B4-BE49-F238E27FC236}">
                <a16:creationId xmlns:a16="http://schemas.microsoft.com/office/drawing/2014/main" id="{AE210F1A-8D52-2548-B8C8-CF397EA1307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949885" y="4060455"/>
            <a:ext cx="3935682" cy="116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44845"/>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803AE09-F7E1-4A7B-BB9C-670960ED6CE3}" type="datetimeFigureOut">
              <a:rPr lang="fi-FI" smtClean="0"/>
              <a:pPr/>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5371205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1" y="1709739"/>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E803AE09-F7E1-4A7B-BB9C-670960ED6CE3}" type="datetimeFigureOut">
              <a:rPr lang="fi-FI" smtClean="0"/>
              <a:pPr/>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925868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5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825625"/>
            <a:ext cx="515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E803AE09-F7E1-4A7B-BB9C-670960ED6CE3}" type="datetimeFigureOut">
              <a:rPr lang="fi-FI" smtClean="0"/>
              <a:pPr/>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41698875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40317" y="365126"/>
            <a:ext cx="10515600" cy="1325563"/>
          </a:xfrm>
        </p:spPr>
        <p:txBody>
          <a:bodyPr/>
          <a:lstStyle/>
          <a:p>
            <a:r>
              <a:rPr lang="fi-FI"/>
              <a:t>Muokkaa perustyyl. napsautt.</a:t>
            </a:r>
          </a:p>
        </p:txBody>
      </p:sp>
      <p:sp>
        <p:nvSpPr>
          <p:cNvPr id="3" name="Tekstin paikkamerkki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40318" y="2505075"/>
            <a:ext cx="5158316"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71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E803AE09-F7E1-4A7B-BB9C-670960ED6CE3}" type="datetimeFigureOut">
              <a:rPr lang="fi-FI" smtClean="0"/>
              <a:pPr/>
              <a:t>14.6.2023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33522855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E803AE09-F7E1-4A7B-BB9C-670960ED6CE3}" type="datetimeFigureOut">
              <a:rPr lang="fi-FI" smtClean="0"/>
              <a:pPr/>
              <a:t>14.6.2023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42626720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E803AE09-F7E1-4A7B-BB9C-670960ED6CE3}" type="datetimeFigureOut">
              <a:rPr lang="fi-FI" smtClean="0"/>
              <a:pPr/>
              <a:t>14.6.2023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13872119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40318" y="457200"/>
            <a:ext cx="393276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E803AE09-F7E1-4A7B-BB9C-670960ED6CE3}" type="datetimeFigureOut">
              <a:rPr lang="fi-FI" smtClean="0"/>
              <a:pPr/>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12738802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40318" y="457200"/>
            <a:ext cx="393276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E803AE09-F7E1-4A7B-BB9C-670960ED6CE3}" type="datetimeFigureOut">
              <a:rPr lang="fi-FI" smtClean="0"/>
              <a:pPr/>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30933299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803AE09-F7E1-4A7B-BB9C-670960ED6CE3}" type="datetimeFigureOut">
              <a:rPr lang="fi-FI" smtClean="0"/>
              <a:pPr/>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2989863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1"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1" y="365125"/>
            <a:ext cx="76835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E803AE09-F7E1-4A7B-BB9C-670960ED6CE3}" type="datetimeFigureOut">
              <a:rPr lang="fi-FI" smtClean="0"/>
              <a:pPr/>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A50A7EC-4CDB-431E-940D-5BB42723AF88}" type="slidenum">
              <a:rPr lang="fi-FI" smtClean="0"/>
              <a:pPr/>
              <a:t>‹#›</a:t>
            </a:fld>
            <a:endParaRPr lang="fi-FI"/>
          </a:p>
        </p:txBody>
      </p:sp>
    </p:spTree>
    <p:extLst>
      <p:ext uri="{BB962C8B-B14F-4D97-AF65-F5344CB8AC3E}">
        <p14:creationId xmlns:p14="http://schemas.microsoft.com/office/powerpoint/2010/main" val="1833351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tsikkodia sininen">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F84D7E-9C11-4C51-AE75-2EBD3BDB5969}"/>
              </a:ext>
            </a:extLst>
          </p:cNvPr>
          <p:cNvSpPr>
            <a:spLocks noGrp="1"/>
          </p:cNvSpPr>
          <p:nvPr>
            <p:ph type="title"/>
          </p:nvPr>
        </p:nvSpPr>
        <p:spPr>
          <a:xfrm>
            <a:off x="2016000" y="1663200"/>
            <a:ext cx="8254800" cy="2224800"/>
          </a:xfrm>
        </p:spPr>
        <p:txBody>
          <a:bodyPr anchor="ctr" anchorCtr="0"/>
          <a:lstStyle>
            <a:lvl1pPr algn="ctr">
              <a:spcBef>
                <a:spcPts val="600"/>
              </a:spcBef>
              <a:defRPr sz="4400" b="0">
                <a:solidFill>
                  <a:schemeClr val="bg1"/>
                </a:solidFill>
              </a:defRPr>
            </a:lvl1pPr>
          </a:lstStyle>
          <a:p>
            <a:r>
              <a:rPr lang="fi-FI" noProof="0"/>
              <a:t>Muokkaa ots. perustyyl. napsautt.</a:t>
            </a:r>
            <a:endParaRPr lang="fi-FI" noProof="0" dirty="0"/>
          </a:p>
        </p:txBody>
      </p:sp>
      <p:sp>
        <p:nvSpPr>
          <p:cNvPr id="8" name="Text Placeholder 7">
            <a:extLst>
              <a:ext uri="{FF2B5EF4-FFF2-40B4-BE49-F238E27FC236}">
                <a16:creationId xmlns:a16="http://schemas.microsoft.com/office/drawing/2014/main" id="{A2BC56B3-37C7-BF45-AC6C-F65C665C0925}"/>
              </a:ext>
            </a:extLst>
          </p:cNvPr>
          <p:cNvSpPr>
            <a:spLocks noGrp="1"/>
          </p:cNvSpPr>
          <p:nvPr>
            <p:ph type="body" sz="quarter" idx="10"/>
          </p:nvPr>
        </p:nvSpPr>
        <p:spPr>
          <a:xfrm>
            <a:off x="7381875" y="5394940"/>
            <a:ext cx="4210050" cy="647700"/>
          </a:xfrm>
        </p:spPr>
        <p:txBody>
          <a:bodyPr/>
          <a:lstStyle>
            <a:lvl1pPr marL="0" indent="0" algn="r">
              <a:lnSpc>
                <a:spcPct val="100000"/>
              </a:lnSpc>
              <a:spcBef>
                <a:spcPts val="0"/>
              </a:spcBef>
              <a:buNone/>
              <a:defRPr sz="1600">
                <a:solidFill>
                  <a:schemeClr val="bg1"/>
                </a:solidFill>
              </a:defRPr>
            </a:lvl1pPr>
          </a:lstStyle>
          <a:p>
            <a:pPr lvl="0"/>
            <a:r>
              <a:rPr lang="fi-FI" noProof="0"/>
              <a:t>Muokkaa tekstin perustyylejä napsauttamalla</a:t>
            </a:r>
          </a:p>
        </p:txBody>
      </p:sp>
      <p:pic>
        <p:nvPicPr>
          <p:cNvPr id="5" name="Picture 4" descr="Päijät-Sote logo">
            <a:extLst>
              <a:ext uri="{FF2B5EF4-FFF2-40B4-BE49-F238E27FC236}">
                <a16:creationId xmlns:a16="http://schemas.microsoft.com/office/drawing/2014/main" id="{47EDBECF-0374-5E49-BAF4-E3D046604BDB}"/>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150813" y="4269097"/>
            <a:ext cx="3578136" cy="74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252982"/>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8"/>
            <a:ext cx="10363200" cy="1470025"/>
          </a:xfrm>
        </p:spPr>
        <p:txBody>
          <a:bodyPr/>
          <a:lstStyle/>
          <a:p>
            <a:r>
              <a:rPr lang="fi-FI"/>
              <a:t>Muokkaa perustyylejä naps.</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t>
            </a:r>
          </a:p>
        </p:txBody>
      </p:sp>
      <p:sp>
        <p:nvSpPr>
          <p:cNvPr id="4" name="Päivämäärän paikkamerkki 3"/>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953362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175574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3"/>
            <a:ext cx="10363200" cy="1362075"/>
          </a:xfrm>
        </p:spPr>
        <p:txBody>
          <a:bodyPr anchor="t"/>
          <a:lstStyle>
            <a:lvl1pPr algn="l">
              <a:defRPr sz="3000" b="1" cap="all"/>
            </a:lvl1pPr>
          </a:lstStyle>
          <a:p>
            <a:r>
              <a:rPr lang="fi-FI"/>
              <a:t>Muokkaa perustyylejä naps.</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107583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43264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perustyylejä naps.</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321490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äivämäärän paikkamerkki 2"/>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96983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09397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50"/>
            <a:ext cx="4011084" cy="1162050"/>
          </a:xfrm>
        </p:spPr>
        <p:txBody>
          <a:bodyPr anchor="b"/>
          <a:lstStyle>
            <a:lvl1pPr algn="l">
              <a:defRPr sz="1500" b="1"/>
            </a:lvl1pPr>
          </a:lstStyle>
          <a:p>
            <a:r>
              <a:rPr lang="fi-FI"/>
              <a:t>Muokkaa perustyylejä naps.</a:t>
            </a:r>
          </a:p>
        </p:txBody>
      </p:sp>
      <p:sp>
        <p:nvSpPr>
          <p:cNvPr id="3" name="Sisällön paikkamerkki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598494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1500" b="1"/>
            </a:lvl1pPr>
          </a:lstStyle>
          <a:p>
            <a:r>
              <a:rPr lang="fi-FI"/>
              <a:t>Muokkaa perustyylejä naps.</a:t>
            </a:r>
          </a:p>
        </p:txBody>
      </p:sp>
      <p:sp>
        <p:nvSpPr>
          <p:cNvPr id="3" name="Kuvan paikkamerkki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306121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10784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dia vaalealla taustakuvalla">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94145" y="817051"/>
            <a:ext cx="4807588" cy="1863271"/>
          </a:xfrm>
        </p:spPr>
        <p:txBody>
          <a:bodyPr anchor="t">
            <a:normAutofit/>
          </a:bodyPr>
          <a:lstStyle>
            <a:lvl1pPr algn="l">
              <a:lnSpc>
                <a:spcPct val="100000"/>
              </a:lnSpc>
              <a:defRPr sz="3200"/>
            </a:lvl1pPr>
          </a:lstStyle>
          <a:p>
            <a:r>
              <a:rPr lang="fi-FI" noProof="0"/>
              <a:t>Muokkaa ots. perustyyl. napsautt.</a:t>
            </a:r>
            <a:endParaRPr lang="fi-FI" noProof="0" dirty="0"/>
          </a:p>
        </p:txBody>
      </p:sp>
      <p:sp>
        <p:nvSpPr>
          <p:cNvPr id="3" name="Alaotsikko 2"/>
          <p:cNvSpPr>
            <a:spLocks noGrp="1"/>
          </p:cNvSpPr>
          <p:nvPr>
            <p:ph type="subTitle" idx="1"/>
          </p:nvPr>
        </p:nvSpPr>
        <p:spPr>
          <a:xfrm>
            <a:off x="594145" y="2729309"/>
            <a:ext cx="480758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pic>
        <p:nvPicPr>
          <p:cNvPr id="8" name="Picture 11" descr="Logo&#10;&#10;Description automatically generated">
            <a:extLst>
              <a:ext uri="{FF2B5EF4-FFF2-40B4-BE49-F238E27FC236}">
                <a16:creationId xmlns:a16="http://schemas.microsoft.com/office/drawing/2014/main" id="{811BDC2E-CC4C-304A-B135-E5CB743C6CB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59546" y="6007893"/>
            <a:ext cx="18367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13919B18-7A1C-42A9-AA3E-06F79D6C6CEE}"/>
              </a:ext>
            </a:extLst>
          </p:cNvPr>
          <p:cNvSpPr txBox="1"/>
          <p:nvPr userDrawn="1"/>
        </p:nvSpPr>
        <p:spPr>
          <a:xfrm>
            <a:off x="12250800" y="0"/>
            <a:ext cx="1090800" cy="6247864"/>
          </a:xfrm>
          <a:prstGeom prst="rect">
            <a:avLst/>
          </a:prstGeom>
          <a:noFill/>
        </p:spPr>
        <p:txBody>
          <a:bodyPr wrap="square" lIns="0" tIns="0" rIns="0" bIns="0" rtlCol="0">
            <a:spAutoFit/>
          </a:bodyPr>
          <a:lstStyle/>
          <a:p>
            <a:r>
              <a:rPr lang="fi-FI" sz="1400" noProof="0"/>
              <a:t>Syötä vaalea taustakuva napsauttamalla hiiren kakkospainiketta taustan alueella. Valitse Muotoile tausta. Napsauta aktiiviseksi</a:t>
            </a:r>
          </a:p>
          <a:p>
            <a:r>
              <a:rPr lang="fi-FI" sz="1400" noProof="0"/>
              <a:t>Kuva tai pintakuviotäyttö ja hae taustakuva</a:t>
            </a:r>
          </a:p>
          <a:p>
            <a:r>
              <a:rPr lang="fi-FI" sz="1400" noProof="0"/>
              <a:t>Lisää-painikkeella sen sijainnista esim. Kuvapankista koko sivun kuva –kansiosta. Taustakuvan koko on</a:t>
            </a:r>
            <a:r>
              <a:rPr lang="fi-FI" sz="1400" baseline="0" noProof="0"/>
              <a:t> 2000px x 1152px.</a:t>
            </a:r>
            <a:endParaRPr lang="fi-FI" sz="1400" noProof="0"/>
          </a:p>
        </p:txBody>
      </p:sp>
    </p:spTree>
    <p:extLst>
      <p:ext uri="{BB962C8B-B14F-4D97-AF65-F5344CB8AC3E}">
        <p14:creationId xmlns:p14="http://schemas.microsoft.com/office/powerpoint/2010/main" val="1738782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8839200" y="274641"/>
            <a:ext cx="2743200" cy="5851525"/>
          </a:xfrm>
        </p:spPr>
        <p:txBody>
          <a:bodyPr vert="eaVert"/>
          <a:lstStyle/>
          <a:p>
            <a:r>
              <a:rPr lang="fi-FI"/>
              <a:t>Muokkaa perustyylejä naps.</a:t>
            </a:r>
          </a:p>
        </p:txBody>
      </p:sp>
      <p:sp>
        <p:nvSpPr>
          <p:cNvPr id="3" name="Pystysuoran tekstin paikkamerkki 2"/>
          <p:cNvSpPr>
            <a:spLocks noGrp="1"/>
          </p:cNvSpPr>
          <p:nvPr>
            <p:ph type="body" orient="vert" idx="1"/>
          </p:nvPr>
        </p:nvSpPr>
        <p:spPr>
          <a:xfrm>
            <a:off x="609600" y="274641"/>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AF3D8BE-75D5-FB46-AD7F-96D2115269AC}"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4FEBDD67-2FEF-DA4B-B963-A50A5B297DE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376369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32885" y="0"/>
            <a:ext cx="10919883" cy="1295400"/>
          </a:xfrm>
        </p:spPr>
        <p:txBody>
          <a:bodyPr/>
          <a:lstStyle>
            <a:lvl1pPr>
              <a:lnSpc>
                <a:spcPct val="95000"/>
              </a:lnSpc>
              <a:defRPr/>
            </a:lvl1pPr>
          </a:lstStyle>
          <a:p>
            <a:r>
              <a:rPr lang="en-US" dirty="0"/>
              <a:t>Click to edit Master title style</a:t>
            </a:r>
          </a:p>
        </p:txBody>
      </p:sp>
      <p:sp>
        <p:nvSpPr>
          <p:cNvPr id="7" name="Text Placeholder 5"/>
          <p:cNvSpPr>
            <a:spLocks noGrp="1"/>
          </p:cNvSpPr>
          <p:nvPr>
            <p:ph type="body" sz="quarter" idx="11"/>
          </p:nvPr>
        </p:nvSpPr>
        <p:spPr>
          <a:xfrm>
            <a:off x="672000" y="5991228"/>
            <a:ext cx="10910400" cy="309265"/>
          </a:xfrm>
        </p:spPr>
        <p:txBody>
          <a:bodyPr lIns="90000" rIns="90000" anchor="b">
            <a:noAutofit/>
          </a:bodyPr>
          <a:lstStyle>
            <a:lvl1pPr marL="214313" indent="-214313">
              <a:lnSpc>
                <a:spcPct val="95000"/>
              </a:lnSpc>
              <a:spcAft>
                <a:spcPts val="0"/>
              </a:spcAft>
              <a:buFont typeface="Arial" pitchFamily="34" charset="0"/>
              <a:buChar char="•"/>
              <a:defRPr sz="1050"/>
            </a:lvl1pPr>
            <a:lvl2pPr>
              <a:defRPr sz="1050"/>
            </a:lvl2pPr>
          </a:lstStyle>
          <a:p>
            <a:pPr lvl="0"/>
            <a:r>
              <a:rPr lang="en-US"/>
              <a:t>Click to edit Master text styles</a:t>
            </a:r>
          </a:p>
        </p:txBody>
      </p:sp>
      <p:sp>
        <p:nvSpPr>
          <p:cNvPr id="8" name="Text Placeholder 7"/>
          <p:cNvSpPr>
            <a:spLocks noGrp="1"/>
          </p:cNvSpPr>
          <p:nvPr>
            <p:ph type="body" sz="quarter" idx="12"/>
          </p:nvPr>
        </p:nvSpPr>
        <p:spPr>
          <a:xfrm>
            <a:off x="672000" y="6264000"/>
            <a:ext cx="4814400" cy="457200"/>
          </a:xfrm>
        </p:spPr>
        <p:txBody>
          <a:bodyPr/>
          <a:lstStyle>
            <a:lvl1pPr marL="200025" indent="-200025">
              <a:lnSpc>
                <a:spcPct val="95000"/>
              </a:lnSpc>
              <a:spcAft>
                <a:spcPts val="0"/>
              </a:spcAft>
              <a:buClr>
                <a:schemeClr val="tx2"/>
              </a:buClr>
              <a:buFont typeface="+mj-lt"/>
              <a:buAutoNum type="arabicPeriod"/>
              <a:defRPr sz="900">
                <a:solidFill>
                  <a:schemeClr val="tx2"/>
                </a:solidFill>
                <a:latin typeface="Arial Narrow" pitchFamily="34" charset="0"/>
              </a:defRPr>
            </a:lvl1pPr>
          </a:lstStyle>
          <a:p>
            <a:pPr lvl="0"/>
            <a:r>
              <a:rPr lang="en-US"/>
              <a:t>Click to edit Master text styles</a:t>
            </a:r>
          </a:p>
        </p:txBody>
      </p:sp>
    </p:spTree>
    <p:extLst>
      <p:ext uri="{BB962C8B-B14F-4D97-AF65-F5344CB8AC3E}">
        <p14:creationId xmlns:p14="http://schemas.microsoft.com/office/powerpoint/2010/main" val="7995625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209913BA-9FE1-49CC-94E7-CC3789D9D563}"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22518491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09913BA-9FE1-49CC-94E7-CC3789D9D563}"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30520453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209913BA-9FE1-49CC-94E7-CC3789D9D563}"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34520655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209913BA-9FE1-49CC-94E7-CC3789D9D563}" type="datetimeFigureOut">
              <a:rPr lang="fi-FI" smtClean="0"/>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42801670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209913BA-9FE1-49CC-94E7-CC3789D9D563}" type="datetimeFigureOut">
              <a:rPr lang="fi-FI" smtClean="0"/>
              <a:t>14.6.2023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9074958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209913BA-9FE1-49CC-94E7-CC3789D9D563}" type="datetimeFigureOut">
              <a:rPr lang="fi-FI" smtClean="0"/>
              <a:t>14.6.2023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11351087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09913BA-9FE1-49CC-94E7-CC3789D9D563}" type="datetimeFigureOut">
              <a:rPr lang="fi-FI" smtClean="0"/>
              <a:t>14.6.2023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16870111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682E-A044-3C94-E16E-4FD72990B742}"/>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D49C9160-A6EE-29DD-0AA2-9331C2503D06}"/>
              </a:ext>
            </a:extLst>
          </p:cNvPr>
          <p:cNvSpPr>
            <a:spLocks noGrp="1"/>
          </p:cNvSpPr>
          <p:nvPr>
            <p:ph type="dt" sz="half" idx="10"/>
          </p:nvPr>
        </p:nvSpPr>
        <p:spPr/>
        <p:txBody>
          <a:bodyPr/>
          <a:lstStyle/>
          <a:p>
            <a:fld id="{209913BA-9FE1-49CC-94E7-CC3789D9D563}" type="datetimeFigureOut">
              <a:rPr lang="fi-FI" smtClean="0"/>
              <a:t>14.6.2023</a:t>
            </a:fld>
            <a:endParaRPr lang="fi-FI"/>
          </a:p>
        </p:txBody>
      </p:sp>
      <p:sp>
        <p:nvSpPr>
          <p:cNvPr id="4" name="Footer Placeholder 3">
            <a:extLst>
              <a:ext uri="{FF2B5EF4-FFF2-40B4-BE49-F238E27FC236}">
                <a16:creationId xmlns:a16="http://schemas.microsoft.com/office/drawing/2014/main" id="{5C9A2FD1-C612-8CF3-BE4A-04B0751E49D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8AA6B8D6-0239-84EA-245A-1354F2EEB599}"/>
              </a:ext>
            </a:extLst>
          </p:cNvPr>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572527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tsikkodia vaalealla taustakuvalla 2">
    <p:spTree>
      <p:nvGrpSpPr>
        <p:cNvPr id="1" name=""/>
        <p:cNvGrpSpPr/>
        <p:nvPr/>
      </p:nvGrpSpPr>
      <p:grpSpPr>
        <a:xfrm>
          <a:off x="0" y="0"/>
          <a:ext cx="0" cy="0"/>
          <a:chOff x="0" y="0"/>
          <a:chExt cx="0" cy="0"/>
        </a:xfrm>
      </p:grpSpPr>
      <p:sp>
        <p:nvSpPr>
          <p:cNvPr id="2" name="Otsikko 1"/>
          <p:cNvSpPr>
            <a:spLocks noGrp="1"/>
          </p:cNvSpPr>
          <p:nvPr>
            <p:ph type="ctrTitle"/>
          </p:nvPr>
        </p:nvSpPr>
        <p:spPr>
          <a:xfrm>
            <a:off x="594144" y="2731575"/>
            <a:ext cx="4126712" cy="1863271"/>
          </a:xfrm>
        </p:spPr>
        <p:txBody>
          <a:bodyPr anchor="t">
            <a:normAutofit/>
          </a:bodyPr>
          <a:lstStyle>
            <a:lvl1pPr algn="l">
              <a:lnSpc>
                <a:spcPct val="100000"/>
              </a:lnSpc>
              <a:defRPr sz="3200">
                <a:solidFill>
                  <a:schemeClr val="tx2"/>
                </a:solidFill>
              </a:defRPr>
            </a:lvl1pPr>
          </a:lstStyle>
          <a:p>
            <a:r>
              <a:rPr lang="fi-FI" noProof="0"/>
              <a:t>Muokkaa ots. perustyyl. napsautt.</a:t>
            </a:r>
            <a:endParaRPr lang="fi-FI" noProof="0" dirty="0"/>
          </a:p>
        </p:txBody>
      </p:sp>
      <p:sp>
        <p:nvSpPr>
          <p:cNvPr id="3" name="Alaotsikko 2"/>
          <p:cNvSpPr>
            <a:spLocks noGrp="1"/>
          </p:cNvSpPr>
          <p:nvPr>
            <p:ph type="subTitle" idx="1"/>
          </p:nvPr>
        </p:nvSpPr>
        <p:spPr>
          <a:xfrm>
            <a:off x="594144" y="4643833"/>
            <a:ext cx="4126712" cy="1055291"/>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pic>
        <p:nvPicPr>
          <p:cNvPr id="7" name="Picture 11" descr="Logo&#10;&#10;Description automatically generated">
            <a:extLst>
              <a:ext uri="{FF2B5EF4-FFF2-40B4-BE49-F238E27FC236}">
                <a16:creationId xmlns:a16="http://schemas.microsoft.com/office/drawing/2014/main" id="{811BDC2E-CC4C-304A-B135-E5CB743C6CB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59546" y="6007893"/>
            <a:ext cx="18367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C58E5C21-1F83-40EC-9B88-5820D1EBBF06}"/>
              </a:ext>
            </a:extLst>
          </p:cNvPr>
          <p:cNvSpPr txBox="1"/>
          <p:nvPr userDrawn="1"/>
        </p:nvSpPr>
        <p:spPr>
          <a:xfrm>
            <a:off x="12250800" y="0"/>
            <a:ext cx="1090800" cy="6247864"/>
          </a:xfrm>
          <a:prstGeom prst="rect">
            <a:avLst/>
          </a:prstGeom>
          <a:noFill/>
        </p:spPr>
        <p:txBody>
          <a:bodyPr wrap="square" lIns="0" tIns="0" rIns="0" bIns="0" rtlCol="0">
            <a:spAutoFit/>
          </a:bodyPr>
          <a:lstStyle/>
          <a:p>
            <a:r>
              <a:rPr lang="fi-FI" sz="1400" noProof="0"/>
              <a:t>Syötä vaalea taustakuva napsauttamalla hiiren kakkospainiketta taustan alueella. Valitse Muotoile tausta. Napsauta aktiiviseksi</a:t>
            </a:r>
          </a:p>
          <a:p>
            <a:r>
              <a:rPr lang="fi-FI" sz="1400" noProof="0"/>
              <a:t>Kuva tai pintakuviotäyttö ja hae taustakuva</a:t>
            </a:r>
          </a:p>
          <a:p>
            <a:r>
              <a:rPr lang="fi-FI" sz="1400" noProof="0"/>
              <a:t>Lisää-painikkeella sen sijainnista esim. Kuvapankista koko sivun kuva –kansiosta. Taustakuvan koko on</a:t>
            </a:r>
            <a:r>
              <a:rPr lang="fi-FI" sz="1400" baseline="0" noProof="0"/>
              <a:t> 2000px x 1152px.</a:t>
            </a:r>
            <a:endParaRPr lang="fi-FI" sz="1400" noProof="0"/>
          </a:p>
        </p:txBody>
      </p:sp>
    </p:spTree>
    <p:extLst>
      <p:ext uri="{BB962C8B-B14F-4D97-AF65-F5344CB8AC3E}">
        <p14:creationId xmlns:p14="http://schemas.microsoft.com/office/powerpoint/2010/main" val="42856705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209913BA-9FE1-49CC-94E7-CC3789D9D563}" type="datetimeFigureOut">
              <a:rPr lang="fi-FI" smtClean="0"/>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1103075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209913BA-9FE1-49CC-94E7-CC3789D9D563}" type="datetimeFigureOut">
              <a:rPr lang="fi-FI" smtClean="0"/>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18505507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09913BA-9FE1-49CC-94E7-CC3789D9D563}"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5380873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09913BA-9FE1-49CC-94E7-CC3789D9D563}"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4AE2F16-73C4-498E-927F-8589589DF623}" type="slidenum">
              <a:rPr lang="fi-FI" smtClean="0"/>
              <a:t>‹#›</a:t>
            </a:fld>
            <a:endParaRPr lang="fi-FI"/>
          </a:p>
        </p:txBody>
      </p:sp>
    </p:spTree>
    <p:extLst>
      <p:ext uri="{BB962C8B-B14F-4D97-AF65-F5344CB8AC3E}">
        <p14:creationId xmlns:p14="http://schemas.microsoft.com/office/powerpoint/2010/main" val="42465706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1" y="2129984"/>
            <a:ext cx="10364160" cy="1470394"/>
          </a:xfrm>
        </p:spPr>
        <p:txBody>
          <a:bodyPr/>
          <a:lstStyle/>
          <a:p>
            <a:r>
              <a:rPr lang="en-US"/>
              <a:t>Click to edit Master title style</a:t>
            </a:r>
          </a:p>
        </p:txBody>
      </p:sp>
      <p:sp>
        <p:nvSpPr>
          <p:cNvPr id="3" name="Subtitle 2"/>
          <p:cNvSpPr>
            <a:spLocks noGrp="1"/>
          </p:cNvSpPr>
          <p:nvPr>
            <p:ph type="subTitle" idx="1"/>
          </p:nvPr>
        </p:nvSpPr>
        <p:spPr>
          <a:xfrm>
            <a:off x="1829761" y="3885528"/>
            <a:ext cx="8534399" cy="1752664"/>
          </a:xfrm>
        </p:spPr>
        <p:txBody>
          <a:bodyPr/>
          <a:lstStyle>
            <a:lvl1pPr marL="0" indent="0" algn="ctr">
              <a:buNone/>
              <a:defRPr/>
            </a:lvl1pPr>
            <a:lvl2pPr marL="414772" indent="0" algn="ctr">
              <a:buNone/>
              <a:defRPr/>
            </a:lvl2pPr>
            <a:lvl3pPr marL="829544" indent="0" algn="ctr">
              <a:buNone/>
              <a:defRPr/>
            </a:lvl3pPr>
            <a:lvl4pPr marL="1244316" indent="0" algn="ctr">
              <a:buNone/>
              <a:defRPr/>
            </a:lvl4pPr>
            <a:lvl5pPr marL="1659087" indent="0" algn="ctr">
              <a:buNone/>
              <a:defRPr/>
            </a:lvl5pPr>
            <a:lvl6pPr marL="2073859" indent="0" algn="ctr">
              <a:buNone/>
              <a:defRPr/>
            </a:lvl6pPr>
            <a:lvl7pPr marL="2488631" indent="0" algn="ctr">
              <a:buNone/>
              <a:defRPr/>
            </a:lvl7pPr>
            <a:lvl8pPr marL="2903403" indent="0" algn="ctr">
              <a:buNone/>
              <a:defRPr/>
            </a:lvl8pPr>
            <a:lvl9pPr marL="3318175" indent="0" algn="ctr">
              <a:buNone/>
              <a:defRPr/>
            </a:lvl9pPr>
          </a:lstStyle>
          <a:p>
            <a:r>
              <a:rPr lang="en-US"/>
              <a:t>Click to edit Master subtitle style</a:t>
            </a:r>
          </a:p>
        </p:txBody>
      </p:sp>
    </p:spTree>
    <p:extLst>
      <p:ext uri="{BB962C8B-B14F-4D97-AF65-F5344CB8AC3E}">
        <p14:creationId xmlns:p14="http://schemas.microsoft.com/office/powerpoint/2010/main" val="16641016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9388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3"/>
            <a:ext cx="10362241" cy="1362383"/>
          </a:xfrm>
        </p:spPr>
        <p:txBody>
          <a:bodyPr anchor="t"/>
          <a:lstStyle>
            <a:lvl1pPr algn="l">
              <a:defRPr sz="3629" b="1" cap="all"/>
            </a:lvl1pPr>
          </a:lstStyle>
          <a:p>
            <a:r>
              <a:rPr lang="en-US"/>
              <a:t>Click to edit Master title style</a:t>
            </a:r>
          </a:p>
        </p:txBody>
      </p:sp>
      <p:sp>
        <p:nvSpPr>
          <p:cNvPr id="3" name="Text Placeholder 2"/>
          <p:cNvSpPr>
            <a:spLocks noGrp="1"/>
          </p:cNvSpPr>
          <p:nvPr>
            <p:ph type="body" idx="1"/>
          </p:nvPr>
        </p:nvSpPr>
        <p:spPr>
          <a:xfrm>
            <a:off x="963840" y="2906225"/>
            <a:ext cx="10362241" cy="1500638"/>
          </a:xfrm>
        </p:spPr>
        <p:txBody>
          <a:bodyPr anchor="b"/>
          <a:lstStyle>
            <a:lvl1pPr marL="0" indent="0">
              <a:buNone/>
              <a:defRPr sz="1814"/>
            </a:lvl1pPr>
            <a:lvl2pPr marL="414772" indent="0">
              <a:buNone/>
              <a:defRPr sz="1633"/>
            </a:lvl2pPr>
            <a:lvl3pPr marL="829544" indent="0">
              <a:buNone/>
              <a:defRPr sz="1452"/>
            </a:lvl3pPr>
            <a:lvl4pPr marL="1244316" indent="0">
              <a:buNone/>
              <a:defRPr sz="1270"/>
            </a:lvl4pPr>
            <a:lvl5pPr marL="1659087" indent="0">
              <a:buNone/>
              <a:defRPr sz="1270"/>
            </a:lvl5pPr>
            <a:lvl6pPr marL="2073859" indent="0">
              <a:buNone/>
              <a:defRPr sz="1270"/>
            </a:lvl6pPr>
            <a:lvl7pPr marL="2488631" indent="0">
              <a:buNone/>
              <a:defRPr sz="1270"/>
            </a:lvl7pPr>
            <a:lvl8pPr marL="2903403" indent="0">
              <a:buNone/>
              <a:defRPr sz="1270"/>
            </a:lvl8pPr>
            <a:lvl9pPr marL="3318175" indent="0">
              <a:buNone/>
              <a:defRPr sz="1270"/>
            </a:lvl9pPr>
          </a:lstStyle>
          <a:p>
            <a:pPr lvl="0"/>
            <a:r>
              <a:rPr lang="en-US"/>
              <a:t>Click to edit Master text styles</a:t>
            </a:r>
          </a:p>
        </p:txBody>
      </p:sp>
    </p:spTree>
    <p:extLst>
      <p:ext uri="{BB962C8B-B14F-4D97-AF65-F5344CB8AC3E}">
        <p14:creationId xmlns:p14="http://schemas.microsoft.com/office/powerpoint/2010/main" val="16492716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721" y="1906761"/>
            <a:ext cx="511104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080" y="1906761"/>
            <a:ext cx="5112961"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5388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5070"/>
            <a:ext cx="10972801"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560" y="1535201"/>
            <a:ext cx="538560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4" name="Content Placeholder 3"/>
          <p:cNvSpPr>
            <a:spLocks noGrp="1"/>
          </p:cNvSpPr>
          <p:nvPr>
            <p:ph sz="half" idx="2"/>
          </p:nvPr>
        </p:nvSpPr>
        <p:spPr>
          <a:xfrm>
            <a:off x="610560" y="2174628"/>
            <a:ext cx="538560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920" y="1535201"/>
            <a:ext cx="5389441" cy="639427"/>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a:t>Click to edit Master text styles</a:t>
            </a:r>
          </a:p>
        </p:txBody>
      </p:sp>
      <p:sp>
        <p:nvSpPr>
          <p:cNvPr id="6" name="Content Placeholder 5"/>
          <p:cNvSpPr>
            <a:spLocks noGrp="1"/>
          </p:cNvSpPr>
          <p:nvPr>
            <p:ph sz="quarter" idx="4"/>
          </p:nvPr>
        </p:nvSpPr>
        <p:spPr>
          <a:xfrm>
            <a:off x="6193920" y="2174628"/>
            <a:ext cx="5389441" cy="3951775"/>
          </a:xfrm>
        </p:spPr>
        <p:txBody>
          <a:bodyPr/>
          <a:lstStyle>
            <a:lvl1pPr>
              <a:defRPr sz="2177"/>
            </a:lvl1pPr>
            <a:lvl2pPr>
              <a:defRPr sz="1814"/>
            </a:lvl2pPr>
            <a:lvl3pPr>
              <a:defRPr sz="163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3384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3856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tsikkodia tummalla taustakuvalla 1">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E4744749-AB08-1240-803E-A60FF40681AD}"/>
              </a:ext>
            </a:extLst>
          </p:cNvPr>
          <p:cNvSpPr>
            <a:spLocks noGrp="1"/>
          </p:cNvSpPr>
          <p:nvPr>
            <p:ph type="ctrTitle"/>
          </p:nvPr>
        </p:nvSpPr>
        <p:spPr>
          <a:xfrm>
            <a:off x="594145" y="817051"/>
            <a:ext cx="4807588" cy="1863271"/>
          </a:xfrm>
        </p:spPr>
        <p:txBody>
          <a:bodyPr anchor="t">
            <a:normAutofit/>
          </a:bodyPr>
          <a:lstStyle>
            <a:lvl1pPr algn="l">
              <a:lnSpc>
                <a:spcPct val="100000"/>
              </a:lnSpc>
              <a:defRPr sz="3200"/>
            </a:lvl1pPr>
          </a:lstStyle>
          <a:p>
            <a:r>
              <a:rPr lang="fi-FI" noProof="0"/>
              <a:t>Muokkaa ots. perustyyl. napsautt.</a:t>
            </a:r>
            <a:endParaRPr lang="fi-FI" noProof="0" dirty="0"/>
          </a:p>
        </p:txBody>
      </p:sp>
      <p:sp>
        <p:nvSpPr>
          <p:cNvPr id="7" name="Alaotsikko 2">
            <a:extLst>
              <a:ext uri="{FF2B5EF4-FFF2-40B4-BE49-F238E27FC236}">
                <a16:creationId xmlns:a16="http://schemas.microsoft.com/office/drawing/2014/main" id="{67548FC2-9D7E-3448-9A2D-6B8B5DA69AFB}"/>
              </a:ext>
            </a:extLst>
          </p:cNvPr>
          <p:cNvSpPr>
            <a:spLocks noGrp="1"/>
          </p:cNvSpPr>
          <p:nvPr>
            <p:ph type="subTitle" idx="1"/>
          </p:nvPr>
        </p:nvSpPr>
        <p:spPr>
          <a:xfrm>
            <a:off x="594145" y="2729309"/>
            <a:ext cx="480758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5" name="TextBox 2">
            <a:extLst>
              <a:ext uri="{FF2B5EF4-FFF2-40B4-BE49-F238E27FC236}">
                <a16:creationId xmlns:a16="http://schemas.microsoft.com/office/drawing/2014/main" id="{A4A75AD6-ED23-4481-BE98-762093B47A9E}"/>
              </a:ext>
            </a:extLst>
          </p:cNvPr>
          <p:cNvSpPr txBox="1"/>
          <p:nvPr userDrawn="1"/>
        </p:nvSpPr>
        <p:spPr>
          <a:xfrm>
            <a:off x="12250800" y="0"/>
            <a:ext cx="1090800" cy="6247864"/>
          </a:xfrm>
          <a:prstGeom prst="rect">
            <a:avLst/>
          </a:prstGeom>
          <a:noFill/>
        </p:spPr>
        <p:txBody>
          <a:bodyPr wrap="square" lIns="0" tIns="0" rIns="0" bIns="0" rtlCol="0">
            <a:spAutoFit/>
          </a:bodyPr>
          <a:lstStyle/>
          <a:p>
            <a:r>
              <a:rPr lang="fi-FI" sz="1400" noProof="0"/>
              <a:t>Syötä tumma taustakuva napsauttamalla hiiren kakkospainiketta taustan alueella. Valitse Muotoile tausta. Napsauta aktiiviseksi</a:t>
            </a:r>
          </a:p>
          <a:p>
            <a:r>
              <a:rPr lang="fi-FI" sz="1400" noProof="0"/>
              <a:t>Kuva tai pintakuviotäyttö ja hae taustakuva</a:t>
            </a:r>
          </a:p>
          <a:p>
            <a:r>
              <a:rPr lang="fi-FI" sz="1400" noProof="0"/>
              <a:t>Lisää-painikkeella sen sijainnista esim. Kuvapankista koko sivun kuva –kansiosta. Taustakuvan koko on</a:t>
            </a:r>
            <a:r>
              <a:rPr lang="fi-FI" sz="1400" baseline="0" noProof="0"/>
              <a:t> 2000px x 1152px.</a:t>
            </a:r>
            <a:endParaRPr lang="fi-FI" sz="1400" noProof="0"/>
          </a:p>
        </p:txBody>
      </p:sp>
      <p:pic>
        <p:nvPicPr>
          <p:cNvPr id="9" name="Picture 12" descr="Päijät-Sote logo">
            <a:extLst>
              <a:ext uri="{FF2B5EF4-FFF2-40B4-BE49-F238E27FC236}">
                <a16:creationId xmlns:a16="http://schemas.microsoft.com/office/drawing/2014/main" id="{B3395224-4C57-4942-BA1C-B3A600540E4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59096" y="6000237"/>
            <a:ext cx="18335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9102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2600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1" cy="1160762"/>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4767361" y="273629"/>
            <a:ext cx="6816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560" y="1434391"/>
            <a:ext cx="4010881" cy="4692013"/>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40977504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5"/>
            <a:ext cx="7315200" cy="56742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2390401" y="612065"/>
            <a:ext cx="7315200" cy="411595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US"/>
          </a:p>
        </p:txBody>
      </p:sp>
      <p:sp>
        <p:nvSpPr>
          <p:cNvPr id="4" name="Text Placeholder 3"/>
          <p:cNvSpPr>
            <a:spLocks noGrp="1"/>
          </p:cNvSpPr>
          <p:nvPr>
            <p:ph type="body" sz="half" idx="2"/>
          </p:nvPr>
        </p:nvSpPr>
        <p:spPr>
          <a:xfrm>
            <a:off x="2390401" y="5367444"/>
            <a:ext cx="7315200" cy="805044"/>
          </a:xfrm>
        </p:spPr>
        <p:txBody>
          <a:bodyPr/>
          <a:lstStyle>
            <a:lvl1pPr marL="0" indent="0">
              <a:buNone/>
              <a:defRPr sz="1270"/>
            </a:lvl1pPr>
            <a:lvl2pPr marL="414772" indent="0">
              <a:buNone/>
              <a:defRPr sz="1089"/>
            </a:lvl2pPr>
            <a:lvl3pPr marL="829544" indent="0">
              <a:buNone/>
              <a:defRPr sz="907"/>
            </a:lvl3pPr>
            <a:lvl4pPr marL="1244316" indent="0">
              <a:buNone/>
              <a:defRPr sz="816"/>
            </a:lvl4pPr>
            <a:lvl5pPr marL="1659087" indent="0">
              <a:buNone/>
              <a:defRPr sz="816"/>
            </a:lvl5pPr>
            <a:lvl6pPr marL="2073859" indent="0">
              <a:buNone/>
              <a:defRPr sz="816"/>
            </a:lvl6pPr>
            <a:lvl7pPr marL="2488631" indent="0">
              <a:buNone/>
              <a:defRPr sz="816"/>
            </a:lvl7pPr>
            <a:lvl8pPr marL="2903403" indent="0">
              <a:buNone/>
              <a:defRPr sz="816"/>
            </a:lvl8pPr>
            <a:lvl9pPr marL="3318175" indent="0">
              <a:buNone/>
              <a:defRPr sz="816"/>
            </a:lvl9pPr>
          </a:lstStyle>
          <a:p>
            <a:pPr lvl="0"/>
            <a:r>
              <a:rPr lang="en-US"/>
              <a:t>Click to edit Master text styles</a:t>
            </a:r>
          </a:p>
        </p:txBody>
      </p:sp>
    </p:spTree>
    <p:extLst>
      <p:ext uri="{BB962C8B-B14F-4D97-AF65-F5344CB8AC3E}">
        <p14:creationId xmlns:p14="http://schemas.microsoft.com/office/powerpoint/2010/main" val="21598363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802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0" y="568860"/>
            <a:ext cx="2601601"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721" y="568860"/>
            <a:ext cx="76224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09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tsikkodia tyhjä kuvapaikk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0DA4AE4-5B30-C346-B1CE-B0B6E9D37336}"/>
              </a:ext>
            </a:extLst>
          </p:cNvPr>
          <p:cNvSpPr>
            <a:spLocks noGrp="1"/>
          </p:cNvSpPr>
          <p:nvPr>
            <p:ph type="pic" sz="quarter" idx="10" hasCustomPrompt="1"/>
          </p:nvPr>
        </p:nvSpPr>
        <p:spPr>
          <a:xfrm>
            <a:off x="0" y="0"/>
            <a:ext cx="12192000" cy="6858000"/>
          </a:xfrm>
        </p:spPr>
        <p:txBody>
          <a:bodyPr/>
          <a:lstStyle>
            <a:lvl1pPr marL="0" indent="0">
              <a:buNone/>
              <a:defRPr sz="1600"/>
            </a:lvl1pPr>
          </a:lstStyle>
          <a:p>
            <a:r>
              <a:rPr lang="fi-FI" noProof="0" dirty="0"/>
              <a:t>Lisää kuva taustalle napsauttamalla kuvaketta keskellä. Huomioi taustan kuvan väritys logoa valitessa. Kuvapankista löydät taustakuvia ja logon sekä monivärisenä että valkoisena. Jos haluat vaihtaa valintoja, voit hyvin poistaa sekä taustakuvakentän että logokentän </a:t>
            </a:r>
            <a:r>
              <a:rPr lang="fi-FI" noProof="0" dirty="0" err="1"/>
              <a:t>Deletellä</a:t>
            </a:r>
            <a:r>
              <a:rPr lang="fi-FI" noProof="0" dirty="0"/>
              <a:t> ja napsauttaa Aloitus-välilehden Palauta-painiketta. Tämä tuo kentät taas näkyviin.</a:t>
            </a:r>
          </a:p>
        </p:txBody>
      </p:sp>
      <p:sp>
        <p:nvSpPr>
          <p:cNvPr id="6" name="Otsikko 1">
            <a:extLst>
              <a:ext uri="{FF2B5EF4-FFF2-40B4-BE49-F238E27FC236}">
                <a16:creationId xmlns:a16="http://schemas.microsoft.com/office/drawing/2014/main" id="{E4744749-AB08-1240-803E-A60FF40681AD}"/>
              </a:ext>
            </a:extLst>
          </p:cNvPr>
          <p:cNvSpPr>
            <a:spLocks noGrp="1"/>
          </p:cNvSpPr>
          <p:nvPr>
            <p:ph type="ctrTitle"/>
          </p:nvPr>
        </p:nvSpPr>
        <p:spPr>
          <a:xfrm>
            <a:off x="594145" y="817051"/>
            <a:ext cx="4807588" cy="1863271"/>
          </a:xfrm>
        </p:spPr>
        <p:txBody>
          <a:bodyPr anchor="t">
            <a:normAutofit/>
          </a:bodyPr>
          <a:lstStyle>
            <a:lvl1pPr algn="l">
              <a:lnSpc>
                <a:spcPct val="100000"/>
              </a:lnSpc>
              <a:defRPr sz="3200"/>
            </a:lvl1pPr>
          </a:lstStyle>
          <a:p>
            <a:r>
              <a:rPr lang="fi-FI" noProof="0"/>
              <a:t>Muokkaa ots. perustyyl. napsautt.</a:t>
            </a:r>
            <a:endParaRPr lang="fi-FI" noProof="0" dirty="0"/>
          </a:p>
        </p:txBody>
      </p:sp>
      <p:sp>
        <p:nvSpPr>
          <p:cNvPr id="7" name="Alaotsikko 2">
            <a:extLst>
              <a:ext uri="{FF2B5EF4-FFF2-40B4-BE49-F238E27FC236}">
                <a16:creationId xmlns:a16="http://schemas.microsoft.com/office/drawing/2014/main" id="{67548FC2-9D7E-3448-9A2D-6B8B5DA69AFB}"/>
              </a:ext>
            </a:extLst>
          </p:cNvPr>
          <p:cNvSpPr>
            <a:spLocks noGrp="1"/>
          </p:cNvSpPr>
          <p:nvPr>
            <p:ph type="subTitle" idx="1"/>
          </p:nvPr>
        </p:nvSpPr>
        <p:spPr>
          <a:xfrm>
            <a:off x="594145" y="2729309"/>
            <a:ext cx="480758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5" name="Kuvan paikkamerkki 2">
            <a:extLst>
              <a:ext uri="{FF2B5EF4-FFF2-40B4-BE49-F238E27FC236}">
                <a16:creationId xmlns:a16="http://schemas.microsoft.com/office/drawing/2014/main" id="{F571BD46-BAD1-4209-BAE5-454A3F2C0EC1}"/>
              </a:ext>
            </a:extLst>
          </p:cNvPr>
          <p:cNvSpPr>
            <a:spLocks noGrp="1" noChangeAspect="1"/>
          </p:cNvSpPr>
          <p:nvPr>
            <p:ph type="pic" sz="quarter" idx="11" hasCustomPrompt="1"/>
          </p:nvPr>
        </p:nvSpPr>
        <p:spPr>
          <a:xfrm>
            <a:off x="360000" y="6001200"/>
            <a:ext cx="1836000" cy="541061"/>
          </a:xfrm>
          <a:noFill/>
        </p:spPr>
        <p:txBody>
          <a:bodyPr/>
          <a:lstStyle>
            <a:lvl1pPr marL="0" indent="0">
              <a:buNone/>
              <a:defRPr sz="1000">
                <a:solidFill>
                  <a:schemeClr val="tx2"/>
                </a:solidFill>
              </a:defRPr>
            </a:lvl1pPr>
          </a:lstStyle>
          <a:p>
            <a:r>
              <a:rPr lang="fi-FI" dirty="0"/>
              <a:t>Lisää logo kuvapankista. Tummalle taustalle valkoinen logo, vaalealle monivärinen.</a:t>
            </a:r>
          </a:p>
        </p:txBody>
      </p:sp>
    </p:spTree>
    <p:extLst>
      <p:ext uri="{BB962C8B-B14F-4D97-AF65-F5344CB8AC3E}">
        <p14:creationId xmlns:p14="http://schemas.microsoft.com/office/powerpoint/2010/main" val="738902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chemeClr val="accent1"/>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6FFC621E-FB51-E04E-8986-E341E9D12EFF}"/>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r="49058"/>
          <a:stretch/>
        </p:blipFill>
        <p:spPr bwMode="auto">
          <a:xfrm>
            <a:off x="10604501" y="312738"/>
            <a:ext cx="15875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Päijät-Sote logo">
            <a:extLst>
              <a:ext uri="{FF2B5EF4-FFF2-40B4-BE49-F238E27FC236}">
                <a16:creationId xmlns:a16="http://schemas.microsoft.com/office/drawing/2014/main" id="{259EA562-2B8F-5E45-B1B9-C904B6D75A1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59096" y="6000237"/>
            <a:ext cx="18335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5164" y="1033409"/>
            <a:ext cx="8401606" cy="1389185"/>
          </a:xfrm>
        </p:spPr>
        <p:txBody>
          <a:bodyPr anchor="t"/>
          <a:lstStyle>
            <a:lvl1pPr>
              <a:defRPr sz="4000">
                <a:solidFill>
                  <a:schemeClr val="bg1"/>
                </a:solidFill>
              </a:defRPr>
            </a:lvl1pPr>
          </a:lstStyle>
          <a:p>
            <a:r>
              <a:rPr lang="fi-FI"/>
              <a:t>Muokkaa ots. perustyyl. napsautt.</a:t>
            </a:r>
            <a:endParaRPr lang="en-US" dirty="0"/>
          </a:p>
        </p:txBody>
      </p:sp>
      <p:sp>
        <p:nvSpPr>
          <p:cNvPr id="7" name="Alaotsikko 2">
            <a:extLst>
              <a:ext uri="{FF2B5EF4-FFF2-40B4-BE49-F238E27FC236}">
                <a16:creationId xmlns:a16="http://schemas.microsoft.com/office/drawing/2014/main" id="{915994C9-E654-6F48-B62E-BB63112E67A8}"/>
              </a:ext>
            </a:extLst>
          </p:cNvPr>
          <p:cNvSpPr>
            <a:spLocks noGrp="1"/>
          </p:cNvSpPr>
          <p:nvPr>
            <p:ph type="subTitle" idx="1"/>
          </p:nvPr>
        </p:nvSpPr>
        <p:spPr>
          <a:xfrm>
            <a:off x="625163" y="2817820"/>
            <a:ext cx="8401608" cy="59359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Tree>
    <p:extLst>
      <p:ext uri="{BB962C8B-B14F-4D97-AF65-F5344CB8AC3E}">
        <p14:creationId xmlns:p14="http://schemas.microsoft.com/office/powerpoint/2010/main" val="251549907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äliotsikko kuvalla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095834-78E3-0448-8C46-F00D81D0812C}"/>
              </a:ext>
            </a:extLst>
          </p:cNvPr>
          <p:cNvSpPr>
            <a:spLocks noGrp="1"/>
          </p:cNvSpPr>
          <p:nvPr>
            <p:ph type="pic" sz="quarter" idx="10"/>
          </p:nvPr>
        </p:nvSpPr>
        <p:spPr>
          <a:xfrm>
            <a:off x="0" y="0"/>
            <a:ext cx="6096000" cy="6858000"/>
          </a:xfrm>
        </p:spPr>
        <p:txBody>
          <a:bodyPr/>
          <a:lstStyle>
            <a:lvl1pPr marL="0" indent="0">
              <a:buNone/>
              <a:defRPr/>
            </a:lvl1pPr>
          </a:lstStyle>
          <a:p>
            <a:r>
              <a:rPr lang="fi-FI" noProof="0"/>
              <a:t>Lisää kuva napsauttamalla kuvaketta</a:t>
            </a:r>
            <a:endParaRPr lang="fi-FI" noProof="0" dirty="0"/>
          </a:p>
        </p:txBody>
      </p:sp>
      <p:sp>
        <p:nvSpPr>
          <p:cNvPr id="5" name="Rectangle 4">
            <a:extLst>
              <a:ext uri="{FF2B5EF4-FFF2-40B4-BE49-F238E27FC236}">
                <a16:creationId xmlns:a16="http://schemas.microsoft.com/office/drawing/2014/main" id="{6D3EAD9F-B9C0-9443-A247-E9AACA99430E}"/>
              </a:ext>
              <a:ext uri="{C183D7F6-B498-43B3-948B-1728B52AA6E4}">
                <adec:decorative xmlns:adec="http://schemas.microsoft.com/office/drawing/2017/decorative" val="1"/>
              </a:ext>
            </a:extLst>
          </p:cNvPr>
          <p:cNvSpPr/>
          <p:nvPr userDrawn="1"/>
        </p:nvSpPr>
        <p:spPr>
          <a:xfrm>
            <a:off x="6096000" y="0"/>
            <a:ext cx="61880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noProof="0" dirty="0"/>
          </a:p>
        </p:txBody>
      </p:sp>
      <p:sp>
        <p:nvSpPr>
          <p:cNvPr id="2" name="Otsikko 1"/>
          <p:cNvSpPr>
            <a:spLocks noGrp="1"/>
          </p:cNvSpPr>
          <p:nvPr>
            <p:ph type="ctrTitle"/>
          </p:nvPr>
        </p:nvSpPr>
        <p:spPr>
          <a:xfrm>
            <a:off x="6660106" y="3494385"/>
            <a:ext cx="4937749" cy="1863271"/>
          </a:xfrm>
        </p:spPr>
        <p:txBody>
          <a:bodyPr anchor="t">
            <a:normAutofit/>
          </a:bodyPr>
          <a:lstStyle>
            <a:lvl1pPr algn="r">
              <a:lnSpc>
                <a:spcPct val="100000"/>
              </a:lnSpc>
              <a:defRPr sz="3200">
                <a:solidFill>
                  <a:schemeClr val="bg1"/>
                </a:solidFill>
              </a:defRPr>
            </a:lvl1pPr>
          </a:lstStyle>
          <a:p>
            <a:r>
              <a:rPr lang="fi-FI" noProof="0"/>
              <a:t>Muokkaa ots. perustyyl. napsautt.</a:t>
            </a:r>
            <a:endParaRPr lang="fi-FI" noProof="0" dirty="0"/>
          </a:p>
        </p:txBody>
      </p:sp>
      <p:sp>
        <p:nvSpPr>
          <p:cNvPr id="3" name="Alaotsikko 2"/>
          <p:cNvSpPr>
            <a:spLocks noGrp="1"/>
          </p:cNvSpPr>
          <p:nvPr>
            <p:ph type="subTitle" idx="1"/>
          </p:nvPr>
        </p:nvSpPr>
        <p:spPr>
          <a:xfrm>
            <a:off x="6660106" y="5406642"/>
            <a:ext cx="4937750" cy="593595"/>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pic>
        <p:nvPicPr>
          <p:cNvPr id="12" name="Picture 12" descr="Päijät-Sote logo">
            <a:extLst>
              <a:ext uri="{FF2B5EF4-FFF2-40B4-BE49-F238E27FC236}">
                <a16:creationId xmlns:a16="http://schemas.microsoft.com/office/drawing/2014/main" id="{32B4B15B-F092-8746-8FBC-C924ECFA703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928415" y="6000237"/>
            <a:ext cx="18335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234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E50395-2AC9-476E-BFFC-9B466A4DD26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7094345-BAC0-471D-9311-DC51E3142B6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8602064-C983-4896-B664-C989CCCF78FE}"/>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5" name="Alatunnisteen paikkamerkki 4">
            <a:extLst>
              <a:ext uri="{FF2B5EF4-FFF2-40B4-BE49-F238E27FC236}">
                <a16:creationId xmlns:a16="http://schemas.microsoft.com/office/drawing/2014/main" id="{CC4A2902-39F9-4B90-83E6-58BB6FEBD09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17552D7-F4B7-4CE4-8B76-45A0CE7AFC04}"/>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4122699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 kuvall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5F975E-8715-6148-834D-D37F1CB38AFE}"/>
              </a:ext>
              <a:ext uri="{C183D7F6-B498-43B3-948B-1728B52AA6E4}">
                <adec:decorative xmlns:adec="http://schemas.microsoft.com/office/drawing/2017/decorative" val="1"/>
              </a:ext>
            </a:extLst>
          </p:cNvPr>
          <p:cNvSpPr/>
          <p:nvPr userDrawn="1"/>
        </p:nvSpPr>
        <p:spPr>
          <a:xfrm>
            <a:off x="0" y="0"/>
            <a:ext cx="61880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i-FI" noProof="0" dirty="0"/>
          </a:p>
        </p:txBody>
      </p:sp>
      <p:pic>
        <p:nvPicPr>
          <p:cNvPr id="10" name="Picture 12" descr="Päijät-Sote logo">
            <a:extLst>
              <a:ext uri="{FF2B5EF4-FFF2-40B4-BE49-F238E27FC236}">
                <a16:creationId xmlns:a16="http://schemas.microsoft.com/office/drawing/2014/main" id="{259EA562-2B8F-5E45-B1B9-C904B6D75A1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59096" y="6000237"/>
            <a:ext cx="18335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tsikko 1">
            <a:extLst>
              <a:ext uri="{FF2B5EF4-FFF2-40B4-BE49-F238E27FC236}">
                <a16:creationId xmlns:a16="http://schemas.microsoft.com/office/drawing/2014/main" id="{8CEDAFB9-2193-9647-AF1A-CDF545968DBF}"/>
              </a:ext>
            </a:extLst>
          </p:cNvPr>
          <p:cNvSpPr>
            <a:spLocks noGrp="1"/>
          </p:cNvSpPr>
          <p:nvPr>
            <p:ph type="ctrTitle"/>
          </p:nvPr>
        </p:nvSpPr>
        <p:spPr>
          <a:xfrm>
            <a:off x="625163" y="815557"/>
            <a:ext cx="4937749" cy="1863271"/>
          </a:xfrm>
        </p:spPr>
        <p:txBody>
          <a:bodyPr anchor="t">
            <a:normAutofit/>
          </a:bodyPr>
          <a:lstStyle>
            <a:lvl1pPr algn="l">
              <a:lnSpc>
                <a:spcPct val="100000"/>
              </a:lnSpc>
              <a:defRPr sz="3200">
                <a:solidFill>
                  <a:schemeClr val="bg1"/>
                </a:solidFill>
              </a:defRPr>
            </a:lvl1pPr>
          </a:lstStyle>
          <a:p>
            <a:r>
              <a:rPr lang="fi-FI" noProof="0"/>
              <a:t>Muokkaa ots. perustyyl. napsautt.</a:t>
            </a:r>
            <a:endParaRPr lang="fi-FI" noProof="0" dirty="0"/>
          </a:p>
        </p:txBody>
      </p:sp>
      <p:sp>
        <p:nvSpPr>
          <p:cNvPr id="8" name="Alaotsikko 2">
            <a:extLst>
              <a:ext uri="{FF2B5EF4-FFF2-40B4-BE49-F238E27FC236}">
                <a16:creationId xmlns:a16="http://schemas.microsoft.com/office/drawing/2014/main" id="{915994C9-E654-6F48-B62E-BB63112E67A8}"/>
              </a:ext>
            </a:extLst>
          </p:cNvPr>
          <p:cNvSpPr>
            <a:spLocks noGrp="1"/>
          </p:cNvSpPr>
          <p:nvPr>
            <p:ph type="subTitle" idx="1"/>
          </p:nvPr>
        </p:nvSpPr>
        <p:spPr>
          <a:xfrm>
            <a:off x="625163" y="2727814"/>
            <a:ext cx="4937750" cy="59359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2" name="Picture Placeholder 11">
            <a:extLst>
              <a:ext uri="{FF2B5EF4-FFF2-40B4-BE49-F238E27FC236}">
                <a16:creationId xmlns:a16="http://schemas.microsoft.com/office/drawing/2014/main" id="{427341BA-2D39-2841-9D1C-F6A03E97843D}"/>
              </a:ext>
            </a:extLst>
          </p:cNvPr>
          <p:cNvSpPr>
            <a:spLocks noGrp="1"/>
          </p:cNvSpPr>
          <p:nvPr>
            <p:ph type="pic" sz="quarter" idx="10"/>
          </p:nvPr>
        </p:nvSpPr>
        <p:spPr>
          <a:xfrm>
            <a:off x="6188075" y="0"/>
            <a:ext cx="6003925" cy="6858000"/>
          </a:xfrm>
        </p:spPr>
        <p:txBody>
          <a:bodyPr/>
          <a:lstStyle>
            <a:lvl1pPr marL="0" indent="0">
              <a:buNone/>
              <a:defRPr/>
            </a:lvl1pPr>
          </a:lstStyle>
          <a:p>
            <a:r>
              <a:rPr lang="fi-FI" noProof="0"/>
              <a:t>Lisää kuva napsauttamalla kuvaketta</a:t>
            </a:r>
            <a:endParaRPr lang="fi-FI" noProof="0" dirty="0"/>
          </a:p>
        </p:txBody>
      </p:sp>
    </p:spTree>
    <p:extLst>
      <p:ext uri="{BB962C8B-B14F-4D97-AF65-F5344CB8AC3E}">
        <p14:creationId xmlns:p14="http://schemas.microsoft.com/office/powerpoint/2010/main" val="299755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8" name="Tekstin paikkamerkki 2"/>
          <p:cNvSpPr>
            <a:spLocks noGrp="1"/>
          </p:cNvSpPr>
          <p:nvPr>
            <p:ph idx="1"/>
          </p:nvPr>
        </p:nvSpPr>
        <p:spPr>
          <a:xfrm>
            <a:off x="838200" y="2026037"/>
            <a:ext cx="10515600" cy="3515809"/>
          </a:xfrm>
          <a:prstGeom prst="rect">
            <a:avLst/>
          </a:prstGeom>
        </p:spPr>
        <p:txBody>
          <a:bodyPr rtlCol="0">
            <a:normAutofit/>
          </a:bodyPr>
          <a:lstStyle>
            <a:lvl1pPr marL="342900" indent="-342900">
              <a:buFont typeface="+mj-lt"/>
              <a:buAutoNum type="arabicPeriod"/>
              <a:defRPr/>
            </a:lvl1pPr>
            <a:lvl2pPr marL="800100" indent="-3429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fi-FI" altLang="x-none" noProof="0"/>
              <a:t>Muokkaa tekstin perustyylejä napsauttamalla</a:t>
            </a:r>
          </a:p>
          <a:p>
            <a:pPr lvl="1"/>
            <a:r>
              <a:rPr lang="fi-FI" altLang="x-none" noProof="0"/>
              <a:t>toinen taso</a:t>
            </a:r>
          </a:p>
          <a:p>
            <a:pPr lvl="2"/>
            <a:r>
              <a:rPr lang="fi-FI" altLang="x-none" noProof="0"/>
              <a:t>kolmas taso</a:t>
            </a:r>
          </a:p>
        </p:txBody>
      </p:sp>
      <p:sp>
        <p:nvSpPr>
          <p:cNvPr id="2" name="Title 1"/>
          <p:cNvSpPr>
            <a:spLocks noGrp="1"/>
          </p:cNvSpPr>
          <p:nvPr>
            <p:ph type="title"/>
          </p:nvPr>
        </p:nvSpPr>
        <p:spPr/>
        <p:txBody>
          <a:bodyPr/>
          <a:lstStyle/>
          <a:p>
            <a:r>
              <a:rPr lang="fi-FI"/>
              <a:t>Muokkaa ots. perustyyl. napsautt.</a:t>
            </a:r>
            <a:endParaRPr lang="en-US"/>
          </a:p>
        </p:txBody>
      </p:sp>
    </p:spTree>
    <p:extLst>
      <p:ext uri="{BB962C8B-B14F-4D97-AF65-F5344CB8AC3E}">
        <p14:creationId xmlns:p14="http://schemas.microsoft.com/office/powerpoint/2010/main" val="2328575384"/>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sp>
        <p:nvSpPr>
          <p:cNvPr id="8" name="Tekstin paikkamerkki 2"/>
          <p:cNvSpPr>
            <a:spLocks noGrp="1"/>
          </p:cNvSpPr>
          <p:nvPr>
            <p:ph idx="1"/>
          </p:nvPr>
        </p:nvSpPr>
        <p:spPr>
          <a:xfrm>
            <a:off x="838200" y="2026037"/>
            <a:ext cx="9321800" cy="3515809"/>
          </a:xfrm>
          <a:prstGeom prst="rect">
            <a:avLst/>
          </a:prstGeom>
        </p:spPr>
        <p:txBody>
          <a:bodyPr rtlCol="0">
            <a:normAutofit/>
          </a:bodyPr>
          <a:lstStyle/>
          <a:p>
            <a:pPr lvl="0"/>
            <a:r>
              <a:rPr lang="fi-FI" altLang="x-none" noProof="0"/>
              <a:t>Muokkaa tekstin perustyylejä napsauttamalla</a:t>
            </a:r>
          </a:p>
          <a:p>
            <a:pPr lvl="1"/>
            <a:r>
              <a:rPr lang="fi-FI" altLang="x-none" noProof="0"/>
              <a:t>toinen taso</a:t>
            </a:r>
          </a:p>
          <a:p>
            <a:pPr lvl="2"/>
            <a:r>
              <a:rPr lang="fi-FI" altLang="x-none" noProof="0"/>
              <a:t>kolmas taso</a:t>
            </a:r>
          </a:p>
        </p:txBody>
      </p:sp>
      <p:pic>
        <p:nvPicPr>
          <p:cNvPr id="4" name="Picture 7">
            <a:extLst>
              <a:ext uri="{FF2B5EF4-FFF2-40B4-BE49-F238E27FC236}">
                <a16:creationId xmlns:a16="http://schemas.microsoft.com/office/drawing/2014/main" id="{B18CCA43-2ABF-F94C-BB0F-8E6DACCCEA60}"/>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r="49058"/>
          <a:stretch/>
        </p:blipFill>
        <p:spPr bwMode="auto">
          <a:xfrm>
            <a:off x="10604501" y="312738"/>
            <a:ext cx="15875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838200" y="912904"/>
            <a:ext cx="9321800" cy="1018962"/>
          </a:xfrm>
        </p:spPr>
        <p:txBody>
          <a:bodyPr/>
          <a:lstStyle/>
          <a:p>
            <a:r>
              <a:rPr lang="fi-FI"/>
              <a:t>Muokkaa ots. perustyyl. napsautt.</a:t>
            </a:r>
            <a:endParaRPr lang="en-US"/>
          </a:p>
        </p:txBody>
      </p:sp>
    </p:spTree>
    <p:extLst>
      <p:ext uri="{BB962C8B-B14F-4D97-AF65-F5344CB8AC3E}">
        <p14:creationId xmlns:p14="http://schemas.microsoft.com/office/powerpoint/2010/main" val="251762250"/>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Tree>
    <p:extLst>
      <p:ext uri="{BB962C8B-B14F-4D97-AF65-F5344CB8AC3E}">
        <p14:creationId xmlns:p14="http://schemas.microsoft.com/office/powerpoint/2010/main" val="3128264131"/>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8" name="Tekstin paikkamerkki 2"/>
          <p:cNvSpPr>
            <a:spLocks noGrp="1"/>
          </p:cNvSpPr>
          <p:nvPr>
            <p:ph idx="1"/>
          </p:nvPr>
        </p:nvSpPr>
        <p:spPr>
          <a:xfrm>
            <a:off x="838199" y="2026037"/>
            <a:ext cx="5096069" cy="3515809"/>
          </a:xfrm>
          <a:prstGeom prst="rect">
            <a:avLst/>
          </a:prstGeom>
        </p:spPr>
        <p:txBody>
          <a:bodyPr rtlCol="0">
            <a:normAutofit/>
          </a:bodyPr>
          <a:lstStyle>
            <a:lvl1pPr marL="285750" indent="-28575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i-FI" altLang="x-none" noProof="0"/>
              <a:t>Muokkaa tekstin perustyylejä napsauttamalla</a:t>
            </a:r>
          </a:p>
          <a:p>
            <a:pPr lvl="1"/>
            <a:r>
              <a:rPr lang="fi-FI" altLang="x-none" noProof="0"/>
              <a:t>toinen taso</a:t>
            </a:r>
          </a:p>
          <a:p>
            <a:pPr lvl="2"/>
            <a:r>
              <a:rPr lang="fi-FI" altLang="x-none" noProof="0"/>
              <a:t>kolmas taso</a:t>
            </a:r>
          </a:p>
        </p:txBody>
      </p:sp>
      <p:sp>
        <p:nvSpPr>
          <p:cNvPr id="12" name="Tekstin paikkamerkki 2"/>
          <p:cNvSpPr>
            <a:spLocks noGrp="1"/>
          </p:cNvSpPr>
          <p:nvPr>
            <p:ph idx="10"/>
          </p:nvPr>
        </p:nvSpPr>
        <p:spPr>
          <a:xfrm>
            <a:off x="6257731" y="2026037"/>
            <a:ext cx="5096069" cy="3515809"/>
          </a:xfrm>
          <a:prstGeom prst="rect">
            <a:avLst/>
          </a:prstGeom>
        </p:spPr>
        <p:txBody>
          <a:bodyPr rtlCol="0">
            <a:normAutofit/>
          </a:bodyPr>
          <a:lstStyle>
            <a:lvl1pPr marL="285750" indent="-28575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i-FI" altLang="x-none" noProof="0"/>
              <a:t>Muokkaa tekstin perustyylejä napsauttamalla</a:t>
            </a:r>
          </a:p>
          <a:p>
            <a:pPr lvl="1"/>
            <a:r>
              <a:rPr lang="fi-FI" altLang="x-none" noProof="0"/>
              <a:t>toinen taso</a:t>
            </a:r>
          </a:p>
          <a:p>
            <a:pPr lvl="2"/>
            <a:r>
              <a:rPr lang="fi-FI" altLang="x-none" noProof="0"/>
              <a:t>kolmas taso</a:t>
            </a:r>
          </a:p>
        </p:txBody>
      </p:sp>
      <p:sp>
        <p:nvSpPr>
          <p:cNvPr id="2" name="Title 1"/>
          <p:cNvSpPr>
            <a:spLocks noGrp="1"/>
          </p:cNvSpPr>
          <p:nvPr>
            <p:ph type="title"/>
          </p:nvPr>
        </p:nvSpPr>
        <p:spPr/>
        <p:txBody>
          <a:bodyPr/>
          <a:lstStyle/>
          <a:p>
            <a:r>
              <a:rPr lang="fi-FI"/>
              <a:t>Muokkaa ots. perustyyl. napsautt.</a:t>
            </a:r>
            <a:endParaRPr lang="en-US" dirty="0"/>
          </a:p>
        </p:txBody>
      </p:sp>
    </p:spTree>
    <p:extLst>
      <p:ext uri="{BB962C8B-B14F-4D97-AF65-F5344CB8AC3E}">
        <p14:creationId xmlns:p14="http://schemas.microsoft.com/office/powerpoint/2010/main" val="2527148857"/>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7" name="Otsikon paikkamerkki 1">
            <a:extLst>
              <a:ext uri="{FF2B5EF4-FFF2-40B4-BE49-F238E27FC236}">
                <a16:creationId xmlns:a16="http://schemas.microsoft.com/office/drawing/2014/main" id="{5933C1A0-4F0C-C346-B836-83CB4E9EA902}"/>
              </a:ext>
            </a:extLst>
          </p:cNvPr>
          <p:cNvSpPr>
            <a:spLocks noGrp="1"/>
          </p:cNvSpPr>
          <p:nvPr>
            <p:ph type="title"/>
          </p:nvPr>
        </p:nvSpPr>
        <p:spPr>
          <a:xfrm>
            <a:off x="838200" y="1058852"/>
            <a:ext cx="4740408" cy="1372113"/>
          </a:xfrm>
          <a:prstGeom prst="rect">
            <a:avLst/>
          </a:prstGeom>
        </p:spPr>
        <p:txBody>
          <a:bodyPr rtlCol="0">
            <a:normAutofit/>
          </a:bodyPr>
          <a:lstStyle/>
          <a:p>
            <a:r>
              <a:rPr lang="fi-FI" noProof="0"/>
              <a:t>Muokkaa ots. perustyyl. napsautt.</a:t>
            </a:r>
            <a:endParaRPr lang="fi-FI" noProof="0" dirty="0"/>
          </a:p>
        </p:txBody>
      </p:sp>
      <p:sp>
        <p:nvSpPr>
          <p:cNvPr id="8" name="Tekstin paikkamerkki 2">
            <a:extLst>
              <a:ext uri="{FF2B5EF4-FFF2-40B4-BE49-F238E27FC236}">
                <a16:creationId xmlns:a16="http://schemas.microsoft.com/office/drawing/2014/main" id="{C60DA7F3-05A3-814F-915B-E0125B1E509A}"/>
              </a:ext>
            </a:extLst>
          </p:cNvPr>
          <p:cNvSpPr>
            <a:spLocks noGrp="1"/>
          </p:cNvSpPr>
          <p:nvPr>
            <p:ph idx="1"/>
          </p:nvPr>
        </p:nvSpPr>
        <p:spPr>
          <a:xfrm>
            <a:off x="838200" y="2540481"/>
            <a:ext cx="4740408" cy="3258667"/>
          </a:xfrm>
          <a:prstGeom prst="rect">
            <a:avLst/>
          </a:prstGeom>
        </p:spPr>
        <p:txBody>
          <a:bodyPr rtlCol="0">
            <a:normAutofit/>
          </a:bodyPr>
          <a:lstStyle>
            <a:lvl1pPr>
              <a:lnSpc>
                <a:spcPct val="100000"/>
              </a:lnSpc>
              <a:defRPr/>
            </a:lvl1pPr>
            <a:lvl2pPr>
              <a:lnSpc>
                <a:spcPct val="100000"/>
              </a:lnSpc>
              <a:defRPr/>
            </a:lvl2pPr>
            <a:lvl3pPr>
              <a:lnSpc>
                <a:spcPct val="100000"/>
              </a:lnSpc>
              <a:defRPr/>
            </a:lvl3pPr>
          </a:lstStyle>
          <a:p>
            <a:pPr lvl="0"/>
            <a:r>
              <a:rPr lang="fi-FI" altLang="x-none" noProof="0"/>
              <a:t>Muokkaa tekstin perustyylejä napsauttamalla</a:t>
            </a:r>
          </a:p>
          <a:p>
            <a:pPr lvl="1"/>
            <a:r>
              <a:rPr lang="fi-FI" altLang="x-none" noProof="0"/>
              <a:t>toinen taso</a:t>
            </a:r>
          </a:p>
          <a:p>
            <a:pPr lvl="2"/>
            <a:r>
              <a:rPr lang="fi-FI" altLang="x-none" noProof="0"/>
              <a:t>kolmas taso</a:t>
            </a:r>
          </a:p>
        </p:txBody>
      </p:sp>
      <p:sp>
        <p:nvSpPr>
          <p:cNvPr id="4" name="Picture Placeholder 3"/>
          <p:cNvSpPr>
            <a:spLocks noGrp="1"/>
          </p:cNvSpPr>
          <p:nvPr>
            <p:ph type="pic" sz="quarter" idx="10"/>
          </p:nvPr>
        </p:nvSpPr>
        <p:spPr>
          <a:xfrm>
            <a:off x="6096000" y="0"/>
            <a:ext cx="6096001" cy="6858000"/>
          </a:xfrm>
        </p:spPr>
        <p:txBody>
          <a:bodyPr rtlCol="0">
            <a:normAutofit/>
          </a:bodyPr>
          <a:lstStyle>
            <a:lvl1pPr marL="0" indent="0">
              <a:buNone/>
              <a:defRPr/>
            </a:lvl1pPr>
          </a:lstStyle>
          <a:p>
            <a:pPr lvl="0"/>
            <a:r>
              <a:rPr lang="fi-FI" noProof="0"/>
              <a:t>Lisää kuva napsauttamalla kuvaketta</a:t>
            </a:r>
            <a:endParaRPr lang="fi-FI" noProof="0" dirty="0"/>
          </a:p>
        </p:txBody>
      </p:sp>
    </p:spTree>
    <p:extLst>
      <p:ext uri="{BB962C8B-B14F-4D97-AF65-F5344CB8AC3E}">
        <p14:creationId xmlns:p14="http://schemas.microsoft.com/office/powerpoint/2010/main" val="3117932048"/>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ostodia">
    <p:bg>
      <p:bgPr>
        <a:solidFill>
          <a:schemeClr val="accent1"/>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6FFC621E-FB51-E04E-8986-E341E9D12EFF}"/>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r="49058"/>
          <a:stretch/>
        </p:blipFill>
        <p:spPr bwMode="auto">
          <a:xfrm>
            <a:off x="10604501" y="312738"/>
            <a:ext cx="15875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1"/>
          </p:nvPr>
        </p:nvSpPr>
        <p:spPr>
          <a:xfrm>
            <a:off x="2021681" y="2419723"/>
            <a:ext cx="8148637" cy="2904752"/>
          </a:xfrm>
        </p:spPr>
        <p:txBody>
          <a:bodyPr/>
          <a:lstStyle>
            <a:lvl1pPr marL="0" indent="0" algn="ctr">
              <a:spcBef>
                <a:spcPts val="0"/>
              </a:spcBef>
              <a:spcAft>
                <a:spcPts val="3000"/>
              </a:spcAft>
              <a:buNone/>
              <a:defRPr sz="3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Tree>
    <p:extLst>
      <p:ext uri="{BB962C8B-B14F-4D97-AF65-F5344CB8AC3E}">
        <p14:creationId xmlns:p14="http://schemas.microsoft.com/office/powerpoint/2010/main" val="327536726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oko sivun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04FCAF-17AE-E242-BE3F-B93F76B69F88}"/>
              </a:ext>
            </a:extLst>
          </p:cNvPr>
          <p:cNvSpPr>
            <a:spLocks noGrp="1"/>
          </p:cNvSpPr>
          <p:nvPr>
            <p:ph type="pic" sz="quarter" idx="10"/>
          </p:nvPr>
        </p:nvSpPr>
        <p:spPr>
          <a:xfrm>
            <a:off x="0" y="0"/>
            <a:ext cx="12192000" cy="6858000"/>
          </a:xfrm>
        </p:spPr>
        <p:txBody>
          <a:bodyPr/>
          <a:lstStyle>
            <a:lvl1pPr marL="0" indent="0">
              <a:buNone/>
              <a:defRPr/>
            </a:lvl1pPr>
          </a:lstStyle>
          <a:p>
            <a:r>
              <a:rPr lang="fi-FI"/>
              <a:t>Lisää kuva napsauttamalla kuvaketta</a:t>
            </a:r>
            <a:endParaRPr lang="x-none"/>
          </a:p>
        </p:txBody>
      </p:sp>
    </p:spTree>
    <p:extLst>
      <p:ext uri="{BB962C8B-B14F-4D97-AF65-F5344CB8AC3E}">
        <p14:creationId xmlns:p14="http://schemas.microsoft.com/office/powerpoint/2010/main" val="2985164224"/>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287058"/>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Yhteystiedot">
    <p:spTree>
      <p:nvGrpSpPr>
        <p:cNvPr id="1" name=""/>
        <p:cNvGrpSpPr/>
        <p:nvPr/>
      </p:nvGrpSpPr>
      <p:grpSpPr>
        <a:xfrm>
          <a:off x="0" y="0"/>
          <a:ext cx="0" cy="0"/>
          <a:chOff x="0" y="0"/>
          <a:chExt cx="0" cy="0"/>
        </a:xfrm>
      </p:grpSpPr>
      <p:sp>
        <p:nvSpPr>
          <p:cNvPr id="14" name="Otsikon paikkamerkki 1"/>
          <p:cNvSpPr>
            <a:spLocks noGrp="1"/>
          </p:cNvSpPr>
          <p:nvPr>
            <p:ph type="title"/>
          </p:nvPr>
        </p:nvSpPr>
        <p:spPr>
          <a:xfrm>
            <a:off x="877507" y="3770208"/>
            <a:ext cx="4355974" cy="1377149"/>
          </a:xfrm>
          <a:prstGeom prst="rect">
            <a:avLst/>
          </a:prstGeom>
        </p:spPr>
        <p:txBody>
          <a:bodyPr rtlCol="0" anchor="t">
            <a:normAutofit/>
          </a:bodyPr>
          <a:lstStyle/>
          <a:p>
            <a:r>
              <a:rPr lang="fi-FI" noProof="0"/>
              <a:t>Muokkaa ots. perustyyl. napsautt.</a:t>
            </a:r>
            <a:endParaRPr lang="fi-FI" noProof="0" dirty="0"/>
          </a:p>
        </p:txBody>
      </p:sp>
      <p:sp>
        <p:nvSpPr>
          <p:cNvPr id="15" name="Tekstin paikkamerkki 2"/>
          <p:cNvSpPr>
            <a:spLocks noGrp="1"/>
          </p:cNvSpPr>
          <p:nvPr>
            <p:ph idx="1"/>
          </p:nvPr>
        </p:nvSpPr>
        <p:spPr>
          <a:xfrm>
            <a:off x="5934664" y="3731298"/>
            <a:ext cx="5582885" cy="2026038"/>
          </a:xfrm>
          <a:prstGeom prst="rect">
            <a:avLst/>
          </a:prstGeom>
        </p:spPr>
        <p:txBody>
          <a:bodyPr rtlCol="0">
            <a:normAutofit/>
          </a:bodyPr>
          <a:lstStyle>
            <a:lvl1pPr marL="285750" indent="-28575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fi-FI" altLang="x-none" noProof="0"/>
              <a:t>Muokkaa tekstin perustyylejä napsauttamalla</a:t>
            </a:r>
          </a:p>
          <a:p>
            <a:pPr lvl="1"/>
            <a:r>
              <a:rPr lang="fi-FI" altLang="x-none" noProof="0"/>
              <a:t>toinen taso</a:t>
            </a:r>
          </a:p>
          <a:p>
            <a:pPr lvl="2"/>
            <a:r>
              <a:rPr lang="fi-FI" altLang="x-none" noProof="0"/>
              <a:t>kolmas taso</a:t>
            </a:r>
          </a:p>
        </p:txBody>
      </p:sp>
      <p:sp>
        <p:nvSpPr>
          <p:cNvPr id="4" name="Picture Placeholder 3"/>
          <p:cNvSpPr>
            <a:spLocks noGrp="1"/>
          </p:cNvSpPr>
          <p:nvPr>
            <p:ph type="pic" sz="quarter" idx="10"/>
          </p:nvPr>
        </p:nvSpPr>
        <p:spPr>
          <a:xfrm>
            <a:off x="0" y="0"/>
            <a:ext cx="12192000" cy="3447114"/>
          </a:xfrm>
        </p:spPr>
        <p:txBody>
          <a:bodyPr rtlCol="0">
            <a:normAutofit/>
          </a:bodyPr>
          <a:lstStyle>
            <a:lvl1pPr marL="0" indent="0">
              <a:buNone/>
              <a:defRPr/>
            </a:lvl1pPr>
          </a:lstStyle>
          <a:p>
            <a:pPr lvl="0"/>
            <a:r>
              <a:rPr lang="fi-FI" noProof="0"/>
              <a:t>Lisää kuva napsauttamalla kuvaketta</a:t>
            </a:r>
            <a:endParaRPr lang="fi-FI" noProof="0" dirty="0"/>
          </a:p>
        </p:txBody>
      </p:sp>
    </p:spTree>
    <p:extLst>
      <p:ext uri="{BB962C8B-B14F-4D97-AF65-F5344CB8AC3E}">
        <p14:creationId xmlns:p14="http://schemas.microsoft.com/office/powerpoint/2010/main" val="195954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4C78D4-D353-4517-8F6B-EAF1CE65B446}"/>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AFFB6AE1-EB44-4599-83EB-EDAEBECBE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F5C31E8-B44E-4372-A74E-8F66ACE50949}"/>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5" name="Alatunnisteen paikkamerkki 4">
            <a:extLst>
              <a:ext uri="{FF2B5EF4-FFF2-40B4-BE49-F238E27FC236}">
                <a16:creationId xmlns:a16="http://schemas.microsoft.com/office/drawing/2014/main" id="{9AA4CC7D-3B34-4746-92B7-5AC936BE2A7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D8B7691-08A9-4027-B5D9-5C2428398E02}"/>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2371917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petussivu valkoinen">
    <p:spTree>
      <p:nvGrpSpPr>
        <p:cNvPr id="1" name=""/>
        <p:cNvGrpSpPr/>
        <p:nvPr/>
      </p:nvGrpSpPr>
      <p:grpSpPr>
        <a:xfrm>
          <a:off x="0" y="0"/>
          <a:ext cx="0" cy="0"/>
          <a:chOff x="0" y="0"/>
          <a:chExt cx="0" cy="0"/>
        </a:xfrm>
      </p:grpSpPr>
      <p:sp>
        <p:nvSpPr>
          <p:cNvPr id="7" name="Text Placeholder 13"/>
          <p:cNvSpPr>
            <a:spLocks noGrp="1"/>
          </p:cNvSpPr>
          <p:nvPr>
            <p:ph type="body" sz="quarter" idx="10"/>
          </p:nvPr>
        </p:nvSpPr>
        <p:spPr>
          <a:xfrm>
            <a:off x="4475998" y="4302406"/>
            <a:ext cx="3240000" cy="324000"/>
          </a:xfrm>
        </p:spPr>
        <p:txBody>
          <a:bodyPr>
            <a:normAutofit/>
          </a:bodyPr>
          <a:lstStyle>
            <a:lvl1pPr marL="0" indent="0" algn="ctr">
              <a:lnSpc>
                <a:spcPct val="100000"/>
              </a:lnSpc>
              <a:buNone/>
              <a:defRPr sz="1600">
                <a:solidFill>
                  <a:schemeClr val="tx2"/>
                </a:solidFill>
              </a:defRPr>
            </a:lvl1pPr>
          </a:lstStyle>
          <a:p>
            <a:pPr lvl="0"/>
            <a:r>
              <a:rPr lang="fi-FI" noProof="0"/>
              <a:t>Muokkaa tekstin perustyylejä napsauttamalla</a:t>
            </a:r>
          </a:p>
        </p:txBody>
      </p:sp>
      <p:sp>
        <p:nvSpPr>
          <p:cNvPr id="9" name="Text Placeholder 13"/>
          <p:cNvSpPr>
            <a:spLocks noGrp="1"/>
          </p:cNvSpPr>
          <p:nvPr>
            <p:ph type="body" sz="quarter" idx="11"/>
          </p:nvPr>
        </p:nvSpPr>
        <p:spPr>
          <a:xfrm>
            <a:off x="4475998" y="4632633"/>
            <a:ext cx="3240000" cy="324000"/>
          </a:xfrm>
        </p:spPr>
        <p:txBody>
          <a:bodyPr>
            <a:normAutofit/>
          </a:bodyPr>
          <a:lstStyle>
            <a:lvl1pPr marL="0" indent="0" algn="ctr">
              <a:lnSpc>
                <a:spcPct val="100000"/>
              </a:lnSpc>
              <a:buNone/>
              <a:defRPr sz="1600">
                <a:solidFill>
                  <a:schemeClr val="tx2"/>
                </a:solidFill>
              </a:defRPr>
            </a:lvl1pPr>
          </a:lstStyle>
          <a:p>
            <a:pPr lvl="0"/>
            <a:r>
              <a:rPr lang="fi-FI" noProof="0"/>
              <a:t>Muokkaa tekstin perustyylejä napsauttamalla</a:t>
            </a:r>
          </a:p>
        </p:txBody>
      </p:sp>
      <p:sp>
        <p:nvSpPr>
          <p:cNvPr id="10" name="Text Placeholder 13"/>
          <p:cNvSpPr>
            <a:spLocks noGrp="1"/>
          </p:cNvSpPr>
          <p:nvPr>
            <p:ph type="body" sz="quarter" idx="12"/>
          </p:nvPr>
        </p:nvSpPr>
        <p:spPr>
          <a:xfrm>
            <a:off x="4475998" y="4962860"/>
            <a:ext cx="3240000" cy="324000"/>
          </a:xfrm>
        </p:spPr>
        <p:txBody>
          <a:bodyPr>
            <a:normAutofit/>
          </a:bodyPr>
          <a:lstStyle>
            <a:lvl1pPr marL="0" indent="0" algn="ctr">
              <a:lnSpc>
                <a:spcPct val="100000"/>
              </a:lnSpc>
              <a:buNone/>
              <a:defRPr sz="1600">
                <a:solidFill>
                  <a:schemeClr val="tx2"/>
                </a:solidFill>
              </a:defRPr>
            </a:lvl1pPr>
          </a:lstStyle>
          <a:p>
            <a:pPr lvl="0"/>
            <a:r>
              <a:rPr lang="fi-FI" noProof="0"/>
              <a:t>Muokkaa tekstin perustyylejä napsauttamalla</a:t>
            </a:r>
          </a:p>
        </p:txBody>
      </p:sp>
      <p:sp>
        <p:nvSpPr>
          <p:cNvPr id="11" name="Text Placeholder 13"/>
          <p:cNvSpPr>
            <a:spLocks noGrp="1"/>
          </p:cNvSpPr>
          <p:nvPr>
            <p:ph type="body" sz="quarter" idx="13"/>
          </p:nvPr>
        </p:nvSpPr>
        <p:spPr>
          <a:xfrm>
            <a:off x="4475998" y="5325718"/>
            <a:ext cx="3240000" cy="324000"/>
          </a:xfrm>
        </p:spPr>
        <p:txBody>
          <a:bodyPr>
            <a:normAutofit/>
          </a:bodyPr>
          <a:lstStyle>
            <a:lvl1pPr marL="0" indent="0" algn="ctr">
              <a:lnSpc>
                <a:spcPct val="100000"/>
              </a:lnSpc>
              <a:buNone/>
              <a:defRPr sz="1600">
                <a:solidFill>
                  <a:schemeClr val="tx2"/>
                </a:solidFill>
              </a:defRPr>
            </a:lvl1pPr>
          </a:lstStyle>
          <a:p>
            <a:pPr lvl="0"/>
            <a:r>
              <a:rPr lang="fi-FI" noProof="0"/>
              <a:t>Muokkaa tekstin perustyylejä napsauttamalla</a:t>
            </a:r>
          </a:p>
        </p:txBody>
      </p:sp>
      <p:pic>
        <p:nvPicPr>
          <p:cNvPr id="3" name="Picture 2" descr="Päijät-Sote logo">
            <a:extLst>
              <a:ext uri="{FF2B5EF4-FFF2-40B4-BE49-F238E27FC236}">
                <a16:creationId xmlns:a16="http://schemas.microsoft.com/office/drawing/2014/main" id="{9F7C4950-A233-1841-A5E0-0E20F61AC6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5373" y="2320617"/>
            <a:ext cx="5297450" cy="1677184"/>
          </a:xfrm>
          <a:prstGeom prst="rect">
            <a:avLst/>
          </a:prstGeom>
        </p:spPr>
      </p:pic>
    </p:spTree>
    <p:extLst>
      <p:ext uri="{BB962C8B-B14F-4D97-AF65-F5344CB8AC3E}">
        <p14:creationId xmlns:p14="http://schemas.microsoft.com/office/powerpoint/2010/main" val="124101543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petussivu sininen">
    <p:bg>
      <p:bgPr>
        <a:solidFill>
          <a:schemeClr val="accent1"/>
        </a:solidFill>
        <a:effectLst/>
      </p:bgPr>
    </p:bg>
    <p:spTree>
      <p:nvGrpSpPr>
        <p:cNvPr id="1" name=""/>
        <p:cNvGrpSpPr/>
        <p:nvPr/>
      </p:nvGrpSpPr>
      <p:grpSpPr>
        <a:xfrm>
          <a:off x="0" y="0"/>
          <a:ext cx="0" cy="0"/>
          <a:chOff x="0" y="0"/>
          <a:chExt cx="0" cy="0"/>
        </a:xfrm>
      </p:grpSpPr>
      <p:sp>
        <p:nvSpPr>
          <p:cNvPr id="5" name="Text Placeholder 13"/>
          <p:cNvSpPr>
            <a:spLocks noGrp="1"/>
          </p:cNvSpPr>
          <p:nvPr>
            <p:ph type="body" sz="quarter" idx="10"/>
          </p:nvPr>
        </p:nvSpPr>
        <p:spPr>
          <a:xfrm>
            <a:off x="4327593" y="4302406"/>
            <a:ext cx="3240000" cy="324000"/>
          </a:xfrm>
        </p:spPr>
        <p:txBody>
          <a:bodyPr>
            <a:normAutofit/>
          </a:bodyPr>
          <a:lstStyle>
            <a:lvl1pPr marL="0" indent="0" algn="ctr">
              <a:lnSpc>
                <a:spcPct val="100000"/>
              </a:lnSpc>
              <a:buNone/>
              <a:defRPr sz="1600">
                <a:solidFill>
                  <a:schemeClr val="bg1"/>
                </a:solidFill>
              </a:defRPr>
            </a:lvl1pPr>
          </a:lstStyle>
          <a:p>
            <a:pPr lvl="0"/>
            <a:r>
              <a:rPr lang="fi-FI" noProof="0"/>
              <a:t>Muokkaa tekstin perustyylejä napsauttamalla</a:t>
            </a:r>
          </a:p>
        </p:txBody>
      </p:sp>
      <p:sp>
        <p:nvSpPr>
          <p:cNvPr id="6" name="Text Placeholder 13"/>
          <p:cNvSpPr>
            <a:spLocks noGrp="1"/>
          </p:cNvSpPr>
          <p:nvPr>
            <p:ph type="body" sz="quarter" idx="11"/>
          </p:nvPr>
        </p:nvSpPr>
        <p:spPr>
          <a:xfrm>
            <a:off x="4327593" y="4632633"/>
            <a:ext cx="3240000" cy="324000"/>
          </a:xfrm>
        </p:spPr>
        <p:txBody>
          <a:bodyPr>
            <a:normAutofit/>
          </a:bodyPr>
          <a:lstStyle>
            <a:lvl1pPr marL="0" indent="0" algn="ctr">
              <a:lnSpc>
                <a:spcPct val="100000"/>
              </a:lnSpc>
              <a:buNone/>
              <a:defRPr sz="1600">
                <a:solidFill>
                  <a:schemeClr val="bg1"/>
                </a:solidFill>
              </a:defRPr>
            </a:lvl1pPr>
          </a:lstStyle>
          <a:p>
            <a:pPr lvl="0"/>
            <a:r>
              <a:rPr lang="fi-FI" noProof="0"/>
              <a:t>Muokkaa tekstin perustyylejä napsauttamalla</a:t>
            </a:r>
          </a:p>
        </p:txBody>
      </p:sp>
      <p:sp>
        <p:nvSpPr>
          <p:cNvPr id="7" name="Text Placeholder 13"/>
          <p:cNvSpPr>
            <a:spLocks noGrp="1"/>
          </p:cNvSpPr>
          <p:nvPr>
            <p:ph type="body" sz="quarter" idx="12"/>
          </p:nvPr>
        </p:nvSpPr>
        <p:spPr>
          <a:xfrm>
            <a:off x="4327593" y="4962860"/>
            <a:ext cx="3240000" cy="324000"/>
          </a:xfrm>
        </p:spPr>
        <p:txBody>
          <a:bodyPr>
            <a:normAutofit/>
          </a:bodyPr>
          <a:lstStyle>
            <a:lvl1pPr marL="0" indent="0" algn="ctr">
              <a:lnSpc>
                <a:spcPct val="100000"/>
              </a:lnSpc>
              <a:buNone/>
              <a:defRPr sz="1600">
                <a:solidFill>
                  <a:schemeClr val="bg1"/>
                </a:solidFill>
              </a:defRPr>
            </a:lvl1pPr>
          </a:lstStyle>
          <a:p>
            <a:pPr lvl="0"/>
            <a:r>
              <a:rPr lang="fi-FI" noProof="0"/>
              <a:t>Muokkaa tekstin perustyylejä napsauttamalla</a:t>
            </a:r>
          </a:p>
        </p:txBody>
      </p:sp>
      <p:sp>
        <p:nvSpPr>
          <p:cNvPr id="11" name="Text Placeholder 13"/>
          <p:cNvSpPr>
            <a:spLocks noGrp="1"/>
          </p:cNvSpPr>
          <p:nvPr>
            <p:ph type="body" sz="quarter" idx="13"/>
          </p:nvPr>
        </p:nvSpPr>
        <p:spPr>
          <a:xfrm>
            <a:off x="4327593" y="5325718"/>
            <a:ext cx="3240000" cy="324000"/>
          </a:xfrm>
        </p:spPr>
        <p:txBody>
          <a:bodyPr>
            <a:normAutofit/>
          </a:bodyPr>
          <a:lstStyle>
            <a:lvl1pPr marL="0" indent="0" algn="ctr">
              <a:lnSpc>
                <a:spcPct val="100000"/>
              </a:lnSpc>
              <a:buNone/>
              <a:defRPr sz="1600">
                <a:solidFill>
                  <a:schemeClr val="bg1"/>
                </a:solidFill>
              </a:defRPr>
            </a:lvl1pPr>
          </a:lstStyle>
          <a:p>
            <a:pPr lvl="0"/>
            <a:r>
              <a:rPr lang="fi-FI" noProof="0"/>
              <a:t>Muokkaa tekstin perustyylejä napsauttamalla</a:t>
            </a:r>
          </a:p>
        </p:txBody>
      </p:sp>
      <p:pic>
        <p:nvPicPr>
          <p:cNvPr id="10" name="Picture 4" descr="Päijät-Sote logo">
            <a:extLst>
              <a:ext uri="{FF2B5EF4-FFF2-40B4-BE49-F238E27FC236}">
                <a16:creationId xmlns:a16="http://schemas.microsoft.com/office/drawing/2014/main" id="{C079408E-64A1-944B-A182-55BBCCA7836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14749" y="2122862"/>
            <a:ext cx="4762500" cy="195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07376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Älä käytä asetteluja tämän jälkeen">
    <p:bg>
      <p:bgPr>
        <a:solidFill>
          <a:schemeClr val="tx1"/>
        </a:solidFill>
        <a:effectLst/>
      </p:bgPr>
    </p:bg>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223104B8-8C27-4E52-B83A-9664A55FD1B9}"/>
              </a:ext>
            </a:extLst>
          </p:cNvPr>
          <p:cNvSpPr txBox="1"/>
          <p:nvPr userDrawn="1"/>
        </p:nvSpPr>
        <p:spPr>
          <a:xfrm>
            <a:off x="221031" y="674400"/>
            <a:ext cx="6098582" cy="5509200"/>
          </a:xfrm>
          <a:prstGeom prst="rect">
            <a:avLst/>
          </a:prstGeom>
          <a:noFill/>
        </p:spPr>
        <p:txBody>
          <a:bodyPr wrap="square">
            <a:spAutoFit/>
          </a:bodyPr>
          <a:lstStyle/>
          <a:p>
            <a:r>
              <a:rPr lang="fi-FI" sz="4400" noProof="0" dirty="0">
                <a:solidFill>
                  <a:schemeClr val="bg1"/>
                </a:solidFill>
              </a:rPr>
              <a:t>Sivuasettelut jotka</a:t>
            </a:r>
            <a:r>
              <a:rPr lang="fi-FI" sz="4400" baseline="0" noProof="0" dirty="0">
                <a:solidFill>
                  <a:schemeClr val="bg1"/>
                </a:solidFill>
              </a:rPr>
              <a:t> näkyvät tämän asettelun jälkeen eivät kuulu </a:t>
            </a:r>
            <a:r>
              <a:rPr lang="fi-FI" sz="4400" baseline="0" noProof="0" dirty="0" err="1">
                <a:solidFill>
                  <a:schemeClr val="bg1"/>
                </a:solidFill>
              </a:rPr>
              <a:t>Päijät</a:t>
            </a:r>
            <a:r>
              <a:rPr lang="fi-FI" sz="4400" baseline="0" noProof="0" dirty="0">
                <a:solidFill>
                  <a:schemeClr val="bg1"/>
                </a:solidFill>
              </a:rPr>
              <a:t>-Soten mallipohjaan</a:t>
            </a:r>
            <a:r>
              <a:rPr lang="fi-FI" sz="4400" noProof="0" dirty="0">
                <a:solidFill>
                  <a:schemeClr val="bg1"/>
                </a:solidFill>
              </a:rPr>
              <a:t>!</a:t>
            </a:r>
          </a:p>
          <a:p>
            <a:r>
              <a:rPr lang="fi-FI" sz="4400" noProof="0" dirty="0">
                <a:solidFill>
                  <a:schemeClr val="bg1"/>
                </a:solidFill>
              </a:rPr>
              <a:t>Ole hyvä ja vaihda käyttöön asettelu,</a:t>
            </a:r>
            <a:r>
              <a:rPr lang="fi-FI" sz="4400" baseline="0" noProof="0" dirty="0">
                <a:solidFill>
                  <a:schemeClr val="bg1"/>
                </a:solidFill>
              </a:rPr>
              <a:t> joka on ennen tätä.</a:t>
            </a:r>
            <a:endParaRPr lang="fi-FI" sz="4400" noProof="0" dirty="0">
              <a:solidFill>
                <a:schemeClr val="bg1"/>
              </a:solidFill>
            </a:endParaRPr>
          </a:p>
        </p:txBody>
      </p:sp>
      <p:pic>
        <p:nvPicPr>
          <p:cNvPr id="5" name="Kuva 4">
            <a:extLst>
              <a:ext uri="{FF2B5EF4-FFF2-40B4-BE49-F238E27FC236}">
                <a16:creationId xmlns:a16="http://schemas.microsoft.com/office/drawing/2014/main" id="{F16468ED-86C5-40D5-B678-532AEB699A07}"/>
              </a:ext>
            </a:extLst>
          </p:cNvPr>
          <p:cNvPicPr>
            <a:picLocks noChangeAspect="1"/>
          </p:cNvPicPr>
          <p:nvPr userDrawn="1"/>
        </p:nvPicPr>
        <p:blipFill>
          <a:blip r:embed="rId2"/>
          <a:stretch>
            <a:fillRect/>
          </a:stretch>
        </p:blipFill>
        <p:spPr>
          <a:xfrm>
            <a:off x="6096000" y="1113893"/>
            <a:ext cx="5998961" cy="4630214"/>
          </a:xfrm>
          <a:prstGeom prst="rect">
            <a:avLst/>
          </a:prstGeom>
        </p:spPr>
      </p:pic>
    </p:spTree>
    <p:extLst>
      <p:ext uri="{BB962C8B-B14F-4D97-AF65-F5344CB8AC3E}">
        <p14:creationId xmlns:p14="http://schemas.microsoft.com/office/powerpoint/2010/main" val="1285983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Otsikko, sisältö + 1 kuva">
    <p:bg>
      <p:bgPr>
        <a:solidFill>
          <a:schemeClr val="bg1"/>
        </a:solidFill>
        <a:effectLst/>
      </p:bgPr>
    </p:bg>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A3427794-4BB8-2748-B6A8-FDF42EC06462}"/>
              </a:ext>
            </a:extLst>
          </p:cNvPr>
          <p:cNvSpPr>
            <a:spLocks noGrp="1"/>
          </p:cNvSpPr>
          <p:nvPr>
            <p:ph type="dt" sz="half" idx="10"/>
          </p:nvPr>
        </p:nvSpPr>
        <p:spPr>
          <a:xfrm>
            <a:off x="838200" y="6356350"/>
            <a:ext cx="2743200" cy="365125"/>
          </a:xfrm>
          <a:prstGeom prst="rect">
            <a:avLst/>
          </a:prstGeom>
        </p:spPr>
        <p:txBody>
          <a:bodyPr/>
          <a:lstStyle>
            <a:lvl1pPr>
              <a:defRPr>
                <a:solidFill>
                  <a:schemeClr val="tx2"/>
                </a:solidFill>
              </a:defRPr>
            </a:lvl1pPr>
          </a:lstStyle>
          <a:p>
            <a:fld id="{44C4A016-7266-154A-B49F-CE5B8DAC1BB2}" type="datetime1">
              <a:rPr lang="fi-FI" smtClean="0"/>
              <a:t>14.6.2023</a:t>
            </a:fld>
            <a:endParaRPr lang="fi-FI"/>
          </a:p>
        </p:txBody>
      </p:sp>
      <p:sp>
        <p:nvSpPr>
          <p:cNvPr id="5" name="Sisällön paikkamerkki 4">
            <a:extLst>
              <a:ext uri="{FF2B5EF4-FFF2-40B4-BE49-F238E27FC236}">
                <a16:creationId xmlns:a16="http://schemas.microsoft.com/office/drawing/2014/main" id="{36BCE0C9-BE56-314D-89B7-9B7E8E8A0BDE}"/>
              </a:ext>
            </a:extLst>
          </p:cNvPr>
          <p:cNvSpPr>
            <a:spLocks noGrp="1"/>
          </p:cNvSpPr>
          <p:nvPr>
            <p:ph sz="quarter" idx="16" hasCustomPrompt="1"/>
          </p:nvPr>
        </p:nvSpPr>
        <p:spPr>
          <a:xfrm>
            <a:off x="852488" y="1992313"/>
            <a:ext cx="5133722" cy="3519488"/>
          </a:xfrm>
        </p:spPr>
        <p:txBody>
          <a:bodyPr/>
          <a:lstStyle>
            <a:lvl1pPr>
              <a:lnSpc>
                <a:spcPct val="100000"/>
              </a:lnSpc>
              <a:defRPr/>
            </a:lvl1pPr>
            <a:lvl2pPr>
              <a:lnSpc>
                <a:spcPct val="100000"/>
              </a:lnSpc>
              <a:defRPr/>
            </a:lvl2pPr>
          </a:lstStyle>
          <a:p>
            <a:pPr lvl="0"/>
            <a:r>
              <a:rPr lang="fi-FI"/>
              <a:t>Muokkaa tekstiä napsauttamalla</a:t>
            </a:r>
          </a:p>
          <a:p>
            <a:pPr lvl="1"/>
            <a:r>
              <a:rPr lang="fi-FI"/>
              <a:t>toinen taso</a:t>
            </a:r>
          </a:p>
        </p:txBody>
      </p:sp>
      <p:sp>
        <p:nvSpPr>
          <p:cNvPr id="9" name="Kuvan paikkamerkki 8">
            <a:extLst>
              <a:ext uri="{FF2B5EF4-FFF2-40B4-BE49-F238E27FC236}">
                <a16:creationId xmlns:a16="http://schemas.microsoft.com/office/drawing/2014/main" id="{3BD9BD71-D2EB-904A-9297-4F7E7419C573}"/>
              </a:ext>
            </a:extLst>
          </p:cNvPr>
          <p:cNvSpPr>
            <a:spLocks noGrp="1"/>
          </p:cNvSpPr>
          <p:nvPr>
            <p:ph type="pic" sz="quarter" idx="18"/>
          </p:nvPr>
        </p:nvSpPr>
        <p:spPr>
          <a:xfrm>
            <a:off x="7418716" y="1992314"/>
            <a:ext cx="3911271" cy="3519488"/>
          </a:xfrm>
        </p:spPr>
        <p:txBody>
          <a:bodyPr/>
          <a:lstStyle/>
          <a:p>
            <a:endParaRPr lang="fi-FI"/>
          </a:p>
        </p:txBody>
      </p:sp>
      <p:sp>
        <p:nvSpPr>
          <p:cNvPr id="6" name="Tekstin paikkamerkki 3">
            <a:extLst>
              <a:ext uri="{FF2B5EF4-FFF2-40B4-BE49-F238E27FC236}">
                <a16:creationId xmlns:a16="http://schemas.microsoft.com/office/drawing/2014/main" id="{C512DEA8-6096-904B-8CA4-6DB73D71DB9A}"/>
              </a:ext>
            </a:extLst>
          </p:cNvPr>
          <p:cNvSpPr>
            <a:spLocks noGrp="1"/>
          </p:cNvSpPr>
          <p:nvPr>
            <p:ph type="body" sz="quarter" idx="15" hasCustomPrompt="1"/>
          </p:nvPr>
        </p:nvSpPr>
        <p:spPr>
          <a:xfrm>
            <a:off x="852488" y="817118"/>
            <a:ext cx="10463215" cy="930729"/>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fi-FI"/>
              <a:t>Muokkaa otsikkoa napsauttamalla</a:t>
            </a:r>
          </a:p>
        </p:txBody>
      </p:sp>
    </p:spTree>
    <p:extLst>
      <p:ext uri="{BB962C8B-B14F-4D97-AF65-F5344CB8AC3E}">
        <p14:creationId xmlns:p14="http://schemas.microsoft.com/office/powerpoint/2010/main" val="3660491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911424" y="2852937"/>
            <a:ext cx="10363200" cy="1470025"/>
          </a:xfrm>
        </p:spPr>
        <p:txBody>
          <a:bodyPr>
            <a:normAutofit/>
          </a:bodyPr>
          <a:lstStyle>
            <a:lvl1pPr>
              <a:defRPr sz="3200">
                <a:solidFill>
                  <a:srgbClr val="0070C0"/>
                </a:solidFill>
                <a:latin typeface="Arial" pitchFamily="34" charset="0"/>
                <a:cs typeface="Arial" pitchFamily="34" charset="0"/>
              </a:defRPr>
            </a:lvl1pPr>
          </a:lstStyle>
          <a:p>
            <a:r>
              <a:rPr lang="fi-FI" dirty="0"/>
              <a:t>Pääotsikko</a:t>
            </a:r>
          </a:p>
        </p:txBody>
      </p:sp>
      <p:sp>
        <p:nvSpPr>
          <p:cNvPr id="3" name="Alaotsikko 2"/>
          <p:cNvSpPr>
            <a:spLocks noGrp="1"/>
          </p:cNvSpPr>
          <p:nvPr>
            <p:ph type="subTitle" idx="1" hasCustomPrompt="1"/>
          </p:nvPr>
        </p:nvSpPr>
        <p:spPr>
          <a:xfrm>
            <a:off x="1825824" y="4653136"/>
            <a:ext cx="8534400" cy="864096"/>
          </a:xfrm>
        </p:spPr>
        <p:txBody>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Alaotsikko</a:t>
            </a:r>
          </a:p>
        </p:txBody>
      </p:sp>
      <p:pic>
        <p:nvPicPr>
          <p:cNvPr id="7" name="Kuva 6" descr="D-viiva-nimim-20130228.jpg"/>
          <p:cNvPicPr>
            <a:picLocks noChangeAspect="1"/>
          </p:cNvPicPr>
          <p:nvPr userDrawn="1"/>
        </p:nvPicPr>
        <p:blipFill>
          <a:blip r:embed="rId2" cstate="print"/>
          <a:stretch>
            <a:fillRect/>
          </a:stretch>
        </p:blipFill>
        <p:spPr>
          <a:xfrm>
            <a:off x="0" y="-64962"/>
            <a:ext cx="12192000" cy="695325"/>
          </a:xfrm>
          <a:prstGeom prst="rect">
            <a:avLst/>
          </a:prstGeom>
        </p:spPr>
      </p:pic>
      <p:pic>
        <p:nvPicPr>
          <p:cNvPr id="8" name="Kuva 7" descr="Sinetti2.jpg"/>
          <p:cNvPicPr>
            <a:picLocks noChangeAspect="1"/>
          </p:cNvPicPr>
          <p:nvPr userDrawn="1"/>
        </p:nvPicPr>
        <p:blipFill>
          <a:blip r:embed="rId3" cstate="print"/>
          <a:stretch>
            <a:fillRect/>
          </a:stretch>
        </p:blipFill>
        <p:spPr>
          <a:xfrm>
            <a:off x="5344235" y="1196752"/>
            <a:ext cx="1497579" cy="1123184"/>
          </a:xfrm>
          <a:prstGeom prst="rect">
            <a:avLst/>
          </a:prstGeom>
        </p:spPr>
      </p:pic>
      <p:pic>
        <p:nvPicPr>
          <p:cNvPr id="9" name="Kuva 8" descr="KH_logo_nimi-diaan-20130228.jpg"/>
          <p:cNvPicPr>
            <a:picLocks noChangeAspect="1"/>
          </p:cNvPicPr>
          <p:nvPr userDrawn="1"/>
        </p:nvPicPr>
        <p:blipFill>
          <a:blip r:embed="rId4" cstate="print"/>
          <a:stretch>
            <a:fillRect/>
          </a:stretch>
        </p:blipFill>
        <p:spPr>
          <a:xfrm>
            <a:off x="8400256" y="6237312"/>
            <a:ext cx="2590800" cy="419100"/>
          </a:xfrm>
          <a:prstGeom prst="rect">
            <a:avLst/>
          </a:prstGeom>
        </p:spPr>
      </p:pic>
    </p:spTree>
    <p:extLst>
      <p:ext uri="{BB962C8B-B14F-4D97-AF65-F5344CB8AC3E}">
        <p14:creationId xmlns:p14="http://schemas.microsoft.com/office/powerpoint/2010/main" val="176785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www.käypähoito.fi">
    <p:spTree>
      <p:nvGrpSpPr>
        <p:cNvPr id="1" name=""/>
        <p:cNvGrpSpPr/>
        <p:nvPr/>
      </p:nvGrpSpPr>
      <p:grpSpPr>
        <a:xfrm>
          <a:off x="0" y="0"/>
          <a:ext cx="0" cy="0"/>
          <a:chOff x="0" y="0"/>
          <a:chExt cx="0" cy="0"/>
        </a:xfrm>
      </p:grpSpPr>
      <p:sp>
        <p:nvSpPr>
          <p:cNvPr id="2" name="Otsikko 1"/>
          <p:cNvSpPr>
            <a:spLocks noGrp="1"/>
          </p:cNvSpPr>
          <p:nvPr>
            <p:ph type="title"/>
          </p:nvPr>
        </p:nvSpPr>
        <p:spPr>
          <a:xfrm>
            <a:off x="609600" y="773832"/>
            <a:ext cx="10972800" cy="1143000"/>
          </a:xfrm>
        </p:spPr>
        <p:txBody>
          <a:bodyPr/>
          <a:lstStyle>
            <a:lvl1pPr>
              <a:defRPr sz="3200">
                <a:solidFill>
                  <a:srgbClr val="0070C0"/>
                </a:solidFill>
                <a:latin typeface="Arial" pitchFamily="34" charset="0"/>
                <a:cs typeface="Arial" pitchFamily="34" charset="0"/>
              </a:defRPr>
            </a:lvl1pPr>
          </a:lstStyle>
          <a:p>
            <a:r>
              <a:rPr lang="fi-FI"/>
              <a:t>Muokkaa perustyyl. napsautt.</a:t>
            </a:r>
            <a:endParaRPr lang="fi-FI" dirty="0"/>
          </a:p>
        </p:txBody>
      </p:sp>
      <p:sp>
        <p:nvSpPr>
          <p:cNvPr id="3" name="Sisällön paikkamerkki 2"/>
          <p:cNvSpPr>
            <a:spLocks noGrp="1"/>
          </p:cNvSpPr>
          <p:nvPr>
            <p:ph idx="1"/>
          </p:nvPr>
        </p:nvSpPr>
        <p:spPr>
          <a:xfrm>
            <a:off x="609600" y="1999382"/>
            <a:ext cx="10972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600">
                <a:latin typeface="Arial" pitchFamily="34" charset="0"/>
                <a:cs typeface="Arial" pitchFamily="34" charset="0"/>
              </a:defRPr>
            </a:lvl4pPr>
            <a:lvl5pPr>
              <a:defRPr sz="1400">
                <a:latin typeface="Arial" pitchFamily="34" charset="0"/>
                <a:cs typeface="Arial"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6" name="Kuva 5" descr="D-viiva.jpg"/>
          <p:cNvPicPr>
            <a:picLocks noChangeAspect="1"/>
          </p:cNvPicPr>
          <p:nvPr userDrawn="1"/>
        </p:nvPicPr>
        <p:blipFill>
          <a:blip r:embed="rId2" cstate="print"/>
          <a:stretch>
            <a:fillRect/>
          </a:stretch>
        </p:blipFill>
        <p:spPr>
          <a:xfrm>
            <a:off x="0" y="0"/>
            <a:ext cx="12192000" cy="404664"/>
          </a:xfrm>
          <a:prstGeom prst="rect">
            <a:avLst/>
          </a:prstGeom>
        </p:spPr>
      </p:pic>
      <p:pic>
        <p:nvPicPr>
          <p:cNvPr id="9" name="Kuva 8" descr="Duodecim.jpg"/>
          <p:cNvPicPr>
            <a:picLocks noChangeAspect="1"/>
          </p:cNvPicPr>
          <p:nvPr userDrawn="1"/>
        </p:nvPicPr>
        <p:blipFill>
          <a:blip r:embed="rId3" cstate="print"/>
          <a:stretch>
            <a:fillRect/>
          </a:stretch>
        </p:blipFill>
        <p:spPr>
          <a:xfrm>
            <a:off x="8592277" y="-510"/>
            <a:ext cx="1811531" cy="253541"/>
          </a:xfrm>
          <a:prstGeom prst="rect">
            <a:avLst/>
          </a:prstGeom>
        </p:spPr>
      </p:pic>
      <p:sp>
        <p:nvSpPr>
          <p:cNvPr id="4" name="Tekstiruutu 3"/>
          <p:cNvSpPr txBox="1"/>
          <p:nvPr userDrawn="1"/>
        </p:nvSpPr>
        <p:spPr>
          <a:xfrm>
            <a:off x="9744405" y="6550224"/>
            <a:ext cx="2304256" cy="276999"/>
          </a:xfrm>
          <a:prstGeom prst="rect">
            <a:avLst/>
          </a:prstGeom>
          <a:noFill/>
        </p:spPr>
        <p:txBody>
          <a:bodyPr wrap="square" rtlCol="0">
            <a:spAutoFit/>
          </a:bodyPr>
          <a:lstStyle/>
          <a:p>
            <a:r>
              <a:rPr lang="fi-FI" sz="1200" dirty="0">
                <a:solidFill>
                  <a:srgbClr val="0061AA"/>
                </a:solidFill>
                <a:latin typeface="Optima LT Std" panose="020B0502050508020304" pitchFamily="34" charset="0"/>
              </a:rPr>
              <a:t>www.käypähoito.fi</a:t>
            </a:r>
          </a:p>
        </p:txBody>
      </p:sp>
    </p:spTree>
    <p:extLst>
      <p:ext uri="{BB962C8B-B14F-4D97-AF65-F5344CB8AC3E}">
        <p14:creationId xmlns:p14="http://schemas.microsoft.com/office/powerpoint/2010/main" val="2705180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6E19A836-86A2-4A71-9DAC-EF667AD78AC7}" type="datetimeFigureOut">
              <a:rPr lang="fi-FI" smtClean="0"/>
              <a:pPr/>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24545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6E19A836-86A2-4A71-9DAC-EF667AD78AC7}" type="datetimeFigureOut">
              <a:rPr lang="fi-FI" smtClean="0"/>
              <a:pPr/>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4171952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6E19A836-86A2-4A71-9DAC-EF667AD78AC7}" type="datetimeFigureOut">
              <a:rPr lang="fi-FI" smtClean="0"/>
              <a:pPr/>
              <a:t>14.6.2023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1248965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6E19A836-86A2-4A71-9DAC-EF667AD78AC7}" type="datetimeFigureOut">
              <a:rPr lang="fi-FI" smtClean="0"/>
              <a:pPr/>
              <a:t>14.6.2023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25552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B535BB-635E-4E44-888F-CFBF5A6B980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B60108A-22FC-4C16-821A-E87655D6900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30723F1-83C1-4F1D-8AAD-448BDEB0950A}"/>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97235EF-EDB4-4FA7-A0CE-BE8F67DAC292}"/>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6" name="Alatunnisteen paikkamerkki 5">
            <a:extLst>
              <a:ext uri="{FF2B5EF4-FFF2-40B4-BE49-F238E27FC236}">
                <a16:creationId xmlns:a16="http://schemas.microsoft.com/office/drawing/2014/main" id="{7760B3A5-07EA-4F5A-8442-F14CB6DA1D6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3676510-0251-42AA-B958-89C386614BF6}"/>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2075075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6E19A836-86A2-4A71-9DAC-EF667AD78AC7}" type="datetimeFigureOut">
              <a:rPr lang="fi-FI" smtClean="0"/>
              <a:pPr/>
              <a:t>14.6.2023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303613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6E19A836-86A2-4A71-9DAC-EF667AD78AC7}" type="datetimeFigureOut">
              <a:rPr lang="fi-FI" smtClean="0"/>
              <a:pPr/>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1102700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6E19A836-86A2-4A71-9DAC-EF667AD78AC7}" type="datetimeFigureOut">
              <a:rPr lang="fi-FI" smtClean="0"/>
              <a:pPr/>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1664432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6E19A836-86A2-4A71-9DAC-EF667AD78AC7}" type="datetimeFigureOut">
              <a:rPr lang="fi-FI" smtClean="0"/>
              <a:pPr/>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1831414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6E19A836-86A2-4A71-9DAC-EF667AD78AC7}" type="datetimeFigureOut">
              <a:rPr lang="fi-FI" smtClean="0"/>
              <a:pPr/>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CCF3266-C40D-432B-B671-5DD4379CCDF6}" type="slidenum">
              <a:rPr lang="fi-FI" smtClean="0"/>
              <a:pPr/>
              <a:t>‹#›</a:t>
            </a:fld>
            <a:endParaRPr lang="fi-FI"/>
          </a:p>
        </p:txBody>
      </p:sp>
    </p:spTree>
    <p:extLst>
      <p:ext uri="{BB962C8B-B14F-4D97-AF65-F5344CB8AC3E}">
        <p14:creationId xmlns:p14="http://schemas.microsoft.com/office/powerpoint/2010/main" val="940777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8E159A-D5AE-43F3-B682-6499ACCE61AA}" type="datetimeFigureOut">
              <a:rPr lang="en-US"/>
              <a:pPr>
                <a:defRPr/>
              </a:pPr>
              <a:t>6/14/2023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586125-1707-4230-B874-41CAAF6186CF}" type="slidenum">
              <a:rPr lang="en-US" altLang="fi-FI"/>
              <a:pPr/>
              <a:t>‹#›</a:t>
            </a:fld>
            <a:endParaRPr lang="en-US" altLang="fi-FI"/>
          </a:p>
        </p:txBody>
      </p:sp>
    </p:spTree>
    <p:extLst>
      <p:ext uri="{BB962C8B-B14F-4D97-AF65-F5344CB8AC3E}">
        <p14:creationId xmlns:p14="http://schemas.microsoft.com/office/powerpoint/2010/main" val="2533339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4B83298-F379-45B5-8B40-204F6A1320E8}" type="datetimeFigureOut">
              <a:rPr lang="en-US"/>
              <a:pPr>
                <a:defRPr/>
              </a:pPr>
              <a:t>6/14/2023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6C5B5AB-FB08-42C2-9610-DED2B8437E1E}" type="slidenum">
              <a:rPr lang="en-US" altLang="fi-FI"/>
              <a:pPr/>
              <a:t>‹#›</a:t>
            </a:fld>
            <a:endParaRPr lang="en-US" altLang="fi-FI"/>
          </a:p>
        </p:txBody>
      </p:sp>
    </p:spTree>
    <p:extLst>
      <p:ext uri="{BB962C8B-B14F-4D97-AF65-F5344CB8AC3E}">
        <p14:creationId xmlns:p14="http://schemas.microsoft.com/office/powerpoint/2010/main" val="311080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AED18530-6A79-4642-94E5-F4C02B512C7A}" type="datetimeFigureOut">
              <a:rPr lang="en-US"/>
              <a:pPr>
                <a:defRPr/>
              </a:pPr>
              <a:t>6/14/2023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53AFF12-D107-40EF-A157-2EB64E2B92B4}" type="slidenum">
              <a:rPr lang="en-US" altLang="fi-FI"/>
              <a:pPr/>
              <a:t>‹#›</a:t>
            </a:fld>
            <a:endParaRPr lang="en-US" altLang="fi-FI"/>
          </a:p>
        </p:txBody>
      </p:sp>
    </p:spTree>
    <p:extLst>
      <p:ext uri="{BB962C8B-B14F-4D97-AF65-F5344CB8AC3E}">
        <p14:creationId xmlns:p14="http://schemas.microsoft.com/office/powerpoint/2010/main" val="3372049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F9A598E-4AC6-4205-9794-B55117976C6D}" type="datetimeFigureOut">
              <a:rPr lang="en-US"/>
              <a:pPr>
                <a:defRPr/>
              </a:pPr>
              <a:t>6/14/2023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F935AB2-63A0-47A5-A598-A9A89E967797}" type="slidenum">
              <a:rPr lang="en-US" altLang="fi-FI"/>
              <a:pPr/>
              <a:t>‹#›</a:t>
            </a:fld>
            <a:endParaRPr lang="en-US" altLang="fi-FI"/>
          </a:p>
        </p:txBody>
      </p:sp>
    </p:spTree>
    <p:extLst>
      <p:ext uri="{BB962C8B-B14F-4D97-AF65-F5344CB8AC3E}">
        <p14:creationId xmlns:p14="http://schemas.microsoft.com/office/powerpoint/2010/main" val="1283622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C68D5FB4-D895-4BA0-BEA5-D64184597293}" type="datetimeFigureOut">
              <a:rPr lang="en-US"/>
              <a:pPr>
                <a:defRPr/>
              </a:pPr>
              <a:t>6/14/2023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12BA893-26D3-421E-B4E1-49BCD4A5638E}" type="slidenum">
              <a:rPr lang="en-US" altLang="fi-FI"/>
              <a:pPr/>
              <a:t>‹#›</a:t>
            </a:fld>
            <a:endParaRPr lang="en-US" altLang="fi-FI"/>
          </a:p>
        </p:txBody>
      </p:sp>
    </p:spTree>
    <p:extLst>
      <p:ext uri="{BB962C8B-B14F-4D97-AF65-F5344CB8AC3E}">
        <p14:creationId xmlns:p14="http://schemas.microsoft.com/office/powerpoint/2010/main" val="119632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48E142-C55D-4CCE-8001-7710AE47D4C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0CCBBC9-382F-439B-8B03-4C6294AE13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7C6FF67E-08AE-4239-BDDA-721E6CCBE47C}"/>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CFDC21B-1266-4263-8263-AAEDC2C2C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8B859795-1901-4910-8F0E-CDCC8E18233A}"/>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B067DCB-84D7-47BA-B258-E6912EBE73F1}"/>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8" name="Alatunnisteen paikkamerkki 7">
            <a:extLst>
              <a:ext uri="{FF2B5EF4-FFF2-40B4-BE49-F238E27FC236}">
                <a16:creationId xmlns:a16="http://schemas.microsoft.com/office/drawing/2014/main" id="{3568A4D1-F716-425D-B613-0B5840739465}"/>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93153556-E2E5-4889-A54E-53F557CB7E7C}"/>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2656237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79977F-9291-4A4A-98C4-FC619589FD6A}" type="datetimeFigureOut">
              <a:rPr lang="en-US"/>
              <a:pPr>
                <a:defRPr/>
              </a:pPr>
              <a:t>6/14/2023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1DBB786-5FA6-41FD-9A67-6DD56D0C5E42}" type="slidenum">
              <a:rPr lang="en-US" altLang="fi-FI"/>
              <a:pPr/>
              <a:t>‹#›</a:t>
            </a:fld>
            <a:endParaRPr lang="en-US" altLang="fi-FI"/>
          </a:p>
        </p:txBody>
      </p:sp>
    </p:spTree>
    <p:extLst>
      <p:ext uri="{BB962C8B-B14F-4D97-AF65-F5344CB8AC3E}">
        <p14:creationId xmlns:p14="http://schemas.microsoft.com/office/powerpoint/2010/main" val="1031620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BB38FA-8D19-4125-9C30-61B2AB66B6D9}" type="datetimeFigureOut">
              <a:rPr lang="en-US"/>
              <a:pPr>
                <a:defRPr/>
              </a:pPr>
              <a:t>6/14/2023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BF1F8D2-58F1-45AB-A4EB-B217A63F5E06}" type="slidenum">
              <a:rPr lang="en-US" altLang="fi-FI"/>
              <a:pPr/>
              <a:t>‹#›</a:t>
            </a:fld>
            <a:endParaRPr lang="en-US" altLang="fi-FI"/>
          </a:p>
        </p:txBody>
      </p:sp>
    </p:spTree>
    <p:extLst>
      <p:ext uri="{BB962C8B-B14F-4D97-AF65-F5344CB8AC3E}">
        <p14:creationId xmlns:p14="http://schemas.microsoft.com/office/powerpoint/2010/main" val="1712570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EC8B2C9-009C-4430-8995-F6AE92011661}" type="datetimeFigureOut">
              <a:rPr lang="en-US"/>
              <a:pPr>
                <a:defRPr/>
              </a:pPr>
              <a:t>6/14/2023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7EE8CD8-9AA9-4AE2-9686-D626F6B48E83}" type="slidenum">
              <a:rPr lang="en-US" altLang="fi-FI"/>
              <a:pPr/>
              <a:t>‹#›</a:t>
            </a:fld>
            <a:endParaRPr lang="en-US" altLang="fi-FI"/>
          </a:p>
        </p:txBody>
      </p:sp>
    </p:spTree>
    <p:extLst>
      <p:ext uri="{BB962C8B-B14F-4D97-AF65-F5344CB8AC3E}">
        <p14:creationId xmlns:p14="http://schemas.microsoft.com/office/powerpoint/2010/main" val="3779130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15D0BFBB-C576-45AF-BC86-070462DEB711}" type="datetimeFigureOut">
              <a:rPr lang="en-US"/>
              <a:pPr>
                <a:defRPr/>
              </a:pPr>
              <a:t>6/14/2023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0451F0E-CC69-46C5-98CC-DD6C5FCFC9F1}" type="slidenum">
              <a:rPr lang="en-US" altLang="fi-FI"/>
              <a:pPr/>
              <a:t>‹#›</a:t>
            </a:fld>
            <a:endParaRPr lang="en-US" altLang="fi-FI"/>
          </a:p>
        </p:txBody>
      </p:sp>
    </p:spTree>
    <p:extLst>
      <p:ext uri="{BB962C8B-B14F-4D97-AF65-F5344CB8AC3E}">
        <p14:creationId xmlns:p14="http://schemas.microsoft.com/office/powerpoint/2010/main" val="1211263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05D36A3-2696-4733-9B62-9D95770D57B0}" type="datetimeFigureOut">
              <a:rPr lang="en-US"/>
              <a:pPr>
                <a:defRPr/>
              </a:pPr>
              <a:t>6/14/2023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80921C7-E523-4082-B1E5-C0A2545C3CC2}" type="slidenum">
              <a:rPr lang="en-US" altLang="fi-FI"/>
              <a:pPr/>
              <a:t>‹#›</a:t>
            </a:fld>
            <a:endParaRPr lang="en-US" altLang="fi-FI"/>
          </a:p>
        </p:txBody>
      </p:sp>
    </p:spTree>
    <p:extLst>
      <p:ext uri="{BB962C8B-B14F-4D97-AF65-F5344CB8AC3E}">
        <p14:creationId xmlns:p14="http://schemas.microsoft.com/office/powerpoint/2010/main" val="3002357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2592CD97-B01F-47E4-BFF8-9E13F4E4AE8E}" type="datetimeFigureOut">
              <a:rPr lang="en-US"/>
              <a:pPr>
                <a:defRPr/>
              </a:pPr>
              <a:t>6/14/2023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27EFA2C-9090-4814-8E5D-F10A5E4874F7}" type="slidenum">
              <a:rPr lang="en-US" altLang="fi-FI"/>
              <a:pPr/>
              <a:t>‹#›</a:t>
            </a:fld>
            <a:endParaRPr lang="en-US" altLang="fi-FI"/>
          </a:p>
        </p:txBody>
      </p:sp>
    </p:spTree>
    <p:extLst>
      <p:ext uri="{BB962C8B-B14F-4D97-AF65-F5344CB8AC3E}">
        <p14:creationId xmlns:p14="http://schemas.microsoft.com/office/powerpoint/2010/main" val="3040177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087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6000" b="1" cap="all" baseline="0">
                <a:solidFill>
                  <a:schemeClr val="tx1"/>
                </a:solidFill>
              </a:defRPr>
            </a:lvl1pPr>
          </a:lstStyle>
          <a:p>
            <a:r>
              <a:rPr lang="fi-FI"/>
              <a:t>Muokkaa perustyyl. napsautt.</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spcBef>
                <a:spcPts val="1000"/>
              </a:spcBef>
              <a:buNone/>
              <a:defRPr sz="1800">
                <a:solidFill>
                  <a:schemeClr val="tx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fi-FI">
              <a:solidFill>
                <a:srgbClr val="000000"/>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9D76F6D-1BD6-42E2-9B8E-8FC351C8E93A}" type="slidenum">
              <a:rPr lang="fi-FI" smtClean="0">
                <a:solidFill>
                  <a:srgbClr val="000000"/>
                </a:solidFill>
              </a:rPr>
              <a:pPr/>
              <a:t>‹#›</a:t>
            </a:fld>
            <a:endParaRPr lang="fi-FI">
              <a:solidFill>
                <a:srgbClr val="000000"/>
              </a:solidFill>
            </a:endParaRPr>
          </a:p>
        </p:txBody>
      </p:sp>
      <p:cxnSp>
        <p:nvCxnSpPr>
          <p:cNvPr id="8" name="Straight Connector 7"/>
          <p:cNvCxnSpPr/>
          <p:nvPr/>
        </p:nvCxnSpPr>
        <p:spPr>
          <a:xfrm>
            <a:off x="1978661"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542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5" name="Footer Placeholder 4"/>
          <p:cNvSpPr>
            <a:spLocks noGrp="1"/>
          </p:cNvSpPr>
          <p:nvPr>
            <p:ph type="ftr" sz="quarter" idx="11"/>
          </p:nvPr>
        </p:nvSpPr>
        <p:spPr/>
        <p:txBody>
          <a:bodyPr/>
          <a:lstStyle/>
          <a:p>
            <a:endParaRPr lang="fi-FI">
              <a:solidFill>
                <a:srgbClr val="000000"/>
              </a:solidFill>
            </a:endParaRPr>
          </a:p>
        </p:txBody>
      </p:sp>
      <p:sp>
        <p:nvSpPr>
          <p:cNvPr id="6" name="Slide Number Placeholder 5"/>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1458237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0" cap="all" baseline="0"/>
            </a:lvl1pPr>
          </a:lstStyle>
          <a:p>
            <a:r>
              <a:rPr lang="fi-FI"/>
              <a:t>Muokkaa perustyyl. napsautt.</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5" name="Footer Placeholder 4"/>
          <p:cNvSpPr>
            <a:spLocks noGrp="1"/>
          </p:cNvSpPr>
          <p:nvPr>
            <p:ph type="ftr" sz="quarter" idx="11"/>
          </p:nvPr>
        </p:nvSpPr>
        <p:spPr/>
        <p:txBody>
          <a:bodyPr/>
          <a:lstStyle/>
          <a:p>
            <a:endParaRPr lang="fi-FI">
              <a:solidFill>
                <a:srgbClr val="000000"/>
              </a:solidFill>
            </a:endParaRPr>
          </a:p>
        </p:txBody>
      </p:sp>
      <p:sp>
        <p:nvSpPr>
          <p:cNvPr id="6" name="Slide Number Placeholder 5"/>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cxnSp>
        <p:nvCxnSpPr>
          <p:cNvPr id="7" name="Straight Connector 6"/>
          <p:cNvCxnSpPr/>
          <p:nvPr/>
        </p:nvCxnSpPr>
        <p:spPr>
          <a:xfrm>
            <a:off x="1981201"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679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70050A-2E84-4CD4-8ED2-0C33A248F52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EAB17DC-C11A-429A-BDD9-EA691C52C360}"/>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4" name="Alatunnisteen paikkamerkki 3">
            <a:extLst>
              <a:ext uri="{FF2B5EF4-FFF2-40B4-BE49-F238E27FC236}">
                <a16:creationId xmlns:a16="http://schemas.microsoft.com/office/drawing/2014/main" id="{3FB85D63-4C67-49A2-ABC8-401101824720}"/>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4F70F264-A050-4870-93F6-4D774DD470AE}"/>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23806945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6" name="Footer Placeholder 5"/>
          <p:cNvSpPr>
            <a:spLocks noGrp="1"/>
          </p:cNvSpPr>
          <p:nvPr>
            <p:ph type="ftr" sz="quarter" idx="11"/>
          </p:nvPr>
        </p:nvSpPr>
        <p:spPr/>
        <p:txBody>
          <a:bodyPr/>
          <a:lstStyle/>
          <a:p>
            <a:endParaRPr lang="fi-FI">
              <a:solidFill>
                <a:srgbClr val="000000"/>
              </a:solidFill>
            </a:endParaRPr>
          </a:p>
        </p:txBody>
      </p:sp>
      <p:sp>
        <p:nvSpPr>
          <p:cNvPr id="7" name="Slide Number Placeholder 6"/>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4093093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1143000" y="2721483"/>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6269173" y="2719322"/>
            <a:ext cx="475488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8" name="Footer Placeholder 7"/>
          <p:cNvSpPr>
            <a:spLocks noGrp="1"/>
          </p:cNvSpPr>
          <p:nvPr>
            <p:ph type="ftr" sz="quarter" idx="11"/>
          </p:nvPr>
        </p:nvSpPr>
        <p:spPr/>
        <p:txBody>
          <a:bodyPr/>
          <a:lstStyle/>
          <a:p>
            <a:endParaRPr lang="fi-FI">
              <a:solidFill>
                <a:srgbClr val="000000"/>
              </a:solidFill>
            </a:endParaRPr>
          </a:p>
        </p:txBody>
      </p:sp>
      <p:sp>
        <p:nvSpPr>
          <p:cNvPr id="9" name="Slide Number Placeholder 8"/>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26384884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4" name="Footer Placeholder 3"/>
          <p:cNvSpPr>
            <a:spLocks noGrp="1"/>
          </p:cNvSpPr>
          <p:nvPr>
            <p:ph type="ftr" sz="quarter" idx="11"/>
          </p:nvPr>
        </p:nvSpPr>
        <p:spPr/>
        <p:txBody>
          <a:bodyPr/>
          <a:lstStyle/>
          <a:p>
            <a:endParaRPr lang="fi-FI">
              <a:solidFill>
                <a:srgbClr val="000000"/>
              </a:solidFill>
            </a:endParaRPr>
          </a:p>
        </p:txBody>
      </p:sp>
      <p:sp>
        <p:nvSpPr>
          <p:cNvPr id="5" name="Slide Number Placeholder 4"/>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1975029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3" name="Footer Placeholder 2"/>
          <p:cNvSpPr>
            <a:spLocks noGrp="1"/>
          </p:cNvSpPr>
          <p:nvPr>
            <p:ph type="ftr" sz="quarter" idx="11"/>
          </p:nvPr>
        </p:nvSpPr>
        <p:spPr/>
        <p:txBody>
          <a:bodyPr/>
          <a:lstStyle/>
          <a:p>
            <a:endParaRPr lang="fi-FI">
              <a:solidFill>
                <a:srgbClr val="000000"/>
              </a:solidFill>
            </a:endParaRPr>
          </a:p>
        </p:txBody>
      </p:sp>
      <p:sp>
        <p:nvSpPr>
          <p:cNvPr id="4" name="Slide Number Placeholder 3"/>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401255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fi-FI"/>
              <a:t>Muokkaa perustyyl. napsautt.</a:t>
            </a:r>
            <a:endParaRPr lang="en-US" dirty="0"/>
          </a:p>
        </p:txBody>
      </p:sp>
      <p:sp>
        <p:nvSpPr>
          <p:cNvPr id="3" name="Content Placeholder 2"/>
          <p:cNvSpPr>
            <a:spLocks noGrp="1"/>
          </p:cNvSpPr>
          <p:nvPr>
            <p:ph idx="1"/>
          </p:nvPr>
        </p:nvSpPr>
        <p:spPr>
          <a:xfrm>
            <a:off x="5505752" y="1097280"/>
            <a:ext cx="553285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143000" y="2834640"/>
            <a:ext cx="377952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6" name="Footer Placeholder 5"/>
          <p:cNvSpPr>
            <a:spLocks noGrp="1"/>
          </p:cNvSpPr>
          <p:nvPr>
            <p:ph type="ftr" sz="quarter" idx="11"/>
          </p:nvPr>
        </p:nvSpPr>
        <p:spPr/>
        <p:txBody>
          <a:bodyPr/>
          <a:lstStyle/>
          <a:p>
            <a:endParaRPr lang="fi-FI">
              <a:solidFill>
                <a:srgbClr val="000000"/>
              </a:solidFill>
            </a:endParaRPr>
          </a:p>
        </p:txBody>
      </p:sp>
      <p:sp>
        <p:nvSpPr>
          <p:cNvPr id="7" name="Slide Number Placeholder 6"/>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39343797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fi-FI"/>
              <a:t>Muokkaa perustyyl. napsautt.</a:t>
            </a:r>
            <a:endParaRPr lang="en-US" dirty="0"/>
          </a:p>
        </p:txBody>
      </p:sp>
      <p:sp>
        <p:nvSpPr>
          <p:cNvPr id="3" name="Picture Placeholder 2"/>
          <p:cNvSpPr>
            <a:spLocks noGrp="1" noChangeAspect="1"/>
          </p:cNvSpPr>
          <p:nvPr>
            <p:ph type="pic" idx="1"/>
          </p:nvPr>
        </p:nvSpPr>
        <p:spPr>
          <a:xfrm>
            <a:off x="5358810" y="1069848"/>
            <a:ext cx="5676937"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143000" y="2834640"/>
            <a:ext cx="377952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6" name="Footer Placeholder 5"/>
          <p:cNvSpPr>
            <a:spLocks noGrp="1"/>
          </p:cNvSpPr>
          <p:nvPr>
            <p:ph type="ftr" sz="quarter" idx="11"/>
          </p:nvPr>
        </p:nvSpPr>
        <p:spPr/>
        <p:txBody>
          <a:bodyPr/>
          <a:lstStyle/>
          <a:p>
            <a:endParaRPr lang="fi-FI">
              <a:solidFill>
                <a:srgbClr val="000000"/>
              </a:solidFill>
            </a:endParaRPr>
          </a:p>
        </p:txBody>
      </p:sp>
      <p:sp>
        <p:nvSpPr>
          <p:cNvPr id="7" name="Slide Number Placeholder 6"/>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1607242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5" name="Footer Placeholder 4"/>
          <p:cNvSpPr>
            <a:spLocks noGrp="1"/>
          </p:cNvSpPr>
          <p:nvPr>
            <p:ph type="ftr" sz="quarter" idx="11"/>
          </p:nvPr>
        </p:nvSpPr>
        <p:spPr/>
        <p:txBody>
          <a:bodyPr/>
          <a:lstStyle/>
          <a:p>
            <a:endParaRPr lang="fi-FI">
              <a:solidFill>
                <a:srgbClr val="000000"/>
              </a:solidFill>
            </a:endParaRPr>
          </a:p>
        </p:txBody>
      </p:sp>
      <p:sp>
        <p:nvSpPr>
          <p:cNvPr id="6" name="Slide Number Placeholder 5"/>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6746367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5" name="Footer Placeholder 4"/>
          <p:cNvSpPr>
            <a:spLocks noGrp="1"/>
          </p:cNvSpPr>
          <p:nvPr>
            <p:ph type="ftr" sz="quarter" idx="11"/>
          </p:nvPr>
        </p:nvSpPr>
        <p:spPr/>
        <p:txBody>
          <a:bodyPr/>
          <a:lstStyle/>
          <a:p>
            <a:endParaRPr lang="fi-FI">
              <a:solidFill>
                <a:srgbClr val="000000"/>
              </a:solidFill>
            </a:endParaRPr>
          </a:p>
        </p:txBody>
      </p:sp>
      <p:sp>
        <p:nvSpPr>
          <p:cNvPr id="6" name="Slide Number Placeholder 5"/>
          <p:cNvSpPr>
            <a:spLocks noGrp="1"/>
          </p:cNvSpPr>
          <p:nvPr>
            <p:ph type="sldNum" sz="quarter" idx="12"/>
          </p:nvPr>
        </p:nvSpPr>
        <p:spPr/>
        <p:txBody>
          <a:body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2181941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Otsikko ja sisältöä">
    <p:spTree>
      <p:nvGrpSpPr>
        <p:cNvPr id="1" name=""/>
        <p:cNvGrpSpPr/>
        <p:nvPr/>
      </p:nvGrpSpPr>
      <p:grpSpPr>
        <a:xfrm>
          <a:off x="0" y="0"/>
          <a:ext cx="0" cy="0"/>
          <a:chOff x="0" y="0"/>
          <a:chExt cx="0" cy="0"/>
        </a:xfrm>
      </p:grpSpPr>
      <p:sp>
        <p:nvSpPr>
          <p:cNvPr id="22" name="Otsikkoteksti"/>
          <p:cNvSpPr txBox="1">
            <a:spLocks noGrp="1"/>
          </p:cNvSpPr>
          <p:nvPr>
            <p:ph type="title"/>
          </p:nvPr>
        </p:nvSpPr>
        <p:spPr>
          <a:xfrm>
            <a:off x="449485" y="874676"/>
            <a:ext cx="10998201" cy="681075"/>
          </a:xfrm>
          <a:prstGeom prst="rect">
            <a:avLst/>
          </a:prstGeom>
        </p:spPr>
        <p:txBody>
          <a:bodyPr anchor="t">
            <a:normAutofit/>
          </a:bodyPr>
          <a:lstStyle>
            <a:lvl1pPr algn="l">
              <a:defRPr sz="4267">
                <a:solidFill>
                  <a:srgbClr val="005296"/>
                </a:solidFill>
                <a:latin typeface="Lucida Sans"/>
                <a:ea typeface="Lucida Sans"/>
                <a:cs typeface="Lucida Sans"/>
                <a:sym typeface="Lucida Sans"/>
              </a:defRPr>
            </a:lvl1pPr>
          </a:lstStyle>
          <a:p>
            <a:r>
              <a:t>Otsikkoteksti</a:t>
            </a:r>
          </a:p>
        </p:txBody>
      </p:sp>
      <p:sp>
        <p:nvSpPr>
          <p:cNvPr id="23" name="Leipätekstin taso yksi…"/>
          <p:cNvSpPr txBox="1">
            <a:spLocks noGrp="1"/>
          </p:cNvSpPr>
          <p:nvPr>
            <p:ph type="body" idx="1"/>
          </p:nvPr>
        </p:nvSpPr>
        <p:spPr>
          <a:xfrm>
            <a:off x="601133" y="1555749"/>
            <a:ext cx="10998200" cy="4106867"/>
          </a:xfrm>
          <a:prstGeom prst="rect">
            <a:avLst/>
          </a:prstGeom>
        </p:spPr>
        <p:txBody>
          <a:bodyPr>
            <a:normAutofit/>
          </a:bodyPr>
          <a:lstStyle>
            <a:lvl1pPr marL="457189" indent="-457189">
              <a:spcBef>
                <a:spcPts val="800"/>
              </a:spcBef>
              <a:defRPr sz="3333">
                <a:latin typeface="Lucida Sans"/>
                <a:ea typeface="Lucida Sans"/>
                <a:cs typeface="Lucida Sans"/>
                <a:sym typeface="Lucida Sans"/>
              </a:defRPr>
            </a:lvl1pPr>
            <a:lvl2pPr marL="1085822" indent="-476237">
              <a:spcBef>
                <a:spcPts val="800"/>
              </a:spcBef>
              <a:defRPr sz="3333">
                <a:latin typeface="Lucida Sans"/>
                <a:ea typeface="Lucida Sans"/>
                <a:cs typeface="Lucida Sans"/>
                <a:sym typeface="Lucida Sans"/>
              </a:defRPr>
            </a:lvl2pPr>
            <a:lvl3pPr marL="1695407" indent="-476237">
              <a:spcBef>
                <a:spcPts val="800"/>
              </a:spcBef>
              <a:defRPr sz="3333">
                <a:latin typeface="Lucida Sans"/>
                <a:ea typeface="Lucida Sans"/>
                <a:cs typeface="Lucida Sans"/>
                <a:sym typeface="Lucida Sans"/>
              </a:defRPr>
            </a:lvl3pPr>
            <a:lvl4pPr marL="2373026" indent="-544272">
              <a:spcBef>
                <a:spcPts val="800"/>
              </a:spcBef>
              <a:defRPr sz="3333">
                <a:latin typeface="Lucida Sans"/>
                <a:ea typeface="Lucida Sans"/>
                <a:cs typeface="Lucida Sans"/>
                <a:sym typeface="Lucida Sans"/>
              </a:defRPr>
            </a:lvl4pPr>
            <a:lvl5pPr marL="3073323" indent="-634984">
              <a:spcBef>
                <a:spcPts val="800"/>
              </a:spcBef>
              <a:defRPr sz="3333">
                <a:latin typeface="Lucida Sans"/>
                <a:ea typeface="Lucida Sans"/>
                <a:cs typeface="Lucida Sans"/>
                <a:sym typeface="Lucida Sans"/>
              </a:defRPr>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24" name="Dian numero"/>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69218673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o kuosilla">
    <p:spTree>
      <p:nvGrpSpPr>
        <p:cNvPr id="1" name=""/>
        <p:cNvGrpSpPr/>
        <p:nvPr/>
      </p:nvGrpSpPr>
      <p:grpSpPr>
        <a:xfrm>
          <a:off x="0" y="0"/>
          <a:ext cx="0" cy="0"/>
          <a:chOff x="0" y="0"/>
          <a:chExt cx="0" cy="0"/>
        </a:xfrm>
      </p:grpSpPr>
      <p:sp>
        <p:nvSpPr>
          <p:cNvPr id="31" name="Dian numero"/>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43405932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35733FC-D9DE-41AC-B467-18783EE507C6}"/>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3" name="Alatunnisteen paikkamerkki 2">
            <a:extLst>
              <a:ext uri="{FF2B5EF4-FFF2-40B4-BE49-F238E27FC236}">
                <a16:creationId xmlns:a16="http://schemas.microsoft.com/office/drawing/2014/main" id="{DFBBF942-C39D-4953-8751-C00719CAA19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EE0B4A89-80C4-47E7-9308-7E9ACBCAE71F}"/>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42527621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Kuva ja tekstiä">
    <p:spTree>
      <p:nvGrpSpPr>
        <p:cNvPr id="1" name=""/>
        <p:cNvGrpSpPr/>
        <p:nvPr/>
      </p:nvGrpSpPr>
      <p:grpSpPr>
        <a:xfrm>
          <a:off x="0" y="0"/>
          <a:ext cx="0" cy="0"/>
          <a:chOff x="0" y="0"/>
          <a:chExt cx="0" cy="0"/>
        </a:xfrm>
      </p:grpSpPr>
      <p:pic>
        <p:nvPicPr>
          <p:cNvPr id="38" name="Picture 1" descr="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4" y="1"/>
            <a:ext cx="12181172" cy="6857999"/>
          </a:xfrm>
          <a:prstGeom prst="rect">
            <a:avLst/>
          </a:prstGeom>
          <a:ln w="12700">
            <a:miter lim="400000"/>
          </a:ln>
        </p:spPr>
      </p:pic>
      <p:sp>
        <p:nvSpPr>
          <p:cNvPr id="39" name="Otsikkoteksti"/>
          <p:cNvSpPr txBox="1">
            <a:spLocks noGrp="1"/>
          </p:cNvSpPr>
          <p:nvPr>
            <p:ph type="title"/>
          </p:nvPr>
        </p:nvSpPr>
        <p:spPr>
          <a:xfrm>
            <a:off x="7963908" y="778929"/>
            <a:ext cx="3733120" cy="580692"/>
          </a:xfrm>
          <a:prstGeom prst="rect">
            <a:avLst/>
          </a:prstGeom>
        </p:spPr>
        <p:txBody>
          <a:bodyPr anchor="t">
            <a:normAutofit/>
          </a:bodyPr>
          <a:lstStyle>
            <a:lvl1pPr algn="l">
              <a:defRPr sz="2400">
                <a:solidFill>
                  <a:srgbClr val="005296"/>
                </a:solidFill>
                <a:latin typeface="Lucida Sans"/>
                <a:ea typeface="Lucida Sans"/>
                <a:cs typeface="Lucida Sans"/>
                <a:sym typeface="Lucida Sans"/>
              </a:defRPr>
            </a:lvl1pPr>
          </a:lstStyle>
          <a:p>
            <a:r>
              <a:t>Otsikkoteksti</a:t>
            </a:r>
          </a:p>
        </p:txBody>
      </p:sp>
      <p:sp>
        <p:nvSpPr>
          <p:cNvPr id="40" name="Picture Placeholder 2"/>
          <p:cNvSpPr>
            <a:spLocks noGrp="1"/>
          </p:cNvSpPr>
          <p:nvPr>
            <p:ph type="pic" idx="21"/>
          </p:nvPr>
        </p:nvSpPr>
        <p:spPr>
          <a:xfrm>
            <a:off x="601136" y="882650"/>
            <a:ext cx="7120465" cy="4781551"/>
          </a:xfrm>
          <a:prstGeom prst="rect">
            <a:avLst/>
          </a:prstGeom>
        </p:spPr>
        <p:txBody>
          <a:bodyPr lIns="91439" rIns="91439"/>
          <a:lstStyle/>
          <a:p>
            <a:endParaRPr dirty="0"/>
          </a:p>
        </p:txBody>
      </p:sp>
      <p:sp>
        <p:nvSpPr>
          <p:cNvPr id="41" name="Leipätekstin taso yksi…"/>
          <p:cNvSpPr txBox="1">
            <a:spLocks noGrp="1"/>
          </p:cNvSpPr>
          <p:nvPr>
            <p:ph type="body" sz="quarter" idx="1"/>
          </p:nvPr>
        </p:nvSpPr>
        <p:spPr>
          <a:xfrm>
            <a:off x="7963909" y="1221876"/>
            <a:ext cx="3733119" cy="4442325"/>
          </a:xfrm>
          <a:prstGeom prst="rect">
            <a:avLst/>
          </a:prstGeom>
        </p:spPr>
        <p:txBody>
          <a:bodyPr>
            <a:normAutofit/>
          </a:bodyPr>
          <a:lstStyle>
            <a:lvl1pPr marL="0" indent="0">
              <a:spcBef>
                <a:spcPts val="400"/>
              </a:spcBef>
              <a:buSzTx/>
              <a:buFontTx/>
              <a:buNone/>
              <a:defRPr sz="1867">
                <a:latin typeface="Lucida Sans"/>
                <a:ea typeface="Lucida Sans"/>
                <a:cs typeface="Lucida Sans"/>
                <a:sym typeface="Lucida Sans"/>
              </a:defRPr>
            </a:lvl1pPr>
            <a:lvl2pPr marL="0" indent="609585">
              <a:spcBef>
                <a:spcPts val="400"/>
              </a:spcBef>
              <a:buSzTx/>
              <a:buFontTx/>
              <a:buNone/>
              <a:defRPr sz="1867">
                <a:latin typeface="Lucida Sans"/>
                <a:ea typeface="Lucida Sans"/>
                <a:cs typeface="Lucida Sans"/>
                <a:sym typeface="Lucida Sans"/>
              </a:defRPr>
            </a:lvl2pPr>
            <a:lvl3pPr marL="0" indent="1219170">
              <a:spcBef>
                <a:spcPts val="400"/>
              </a:spcBef>
              <a:buSzTx/>
              <a:buFontTx/>
              <a:buNone/>
              <a:defRPr sz="1867">
                <a:latin typeface="Lucida Sans"/>
                <a:ea typeface="Lucida Sans"/>
                <a:cs typeface="Lucida Sans"/>
                <a:sym typeface="Lucida Sans"/>
              </a:defRPr>
            </a:lvl3pPr>
            <a:lvl4pPr marL="0" indent="1828754">
              <a:spcBef>
                <a:spcPts val="400"/>
              </a:spcBef>
              <a:buSzTx/>
              <a:buFontTx/>
              <a:buNone/>
              <a:defRPr sz="1867">
                <a:latin typeface="Lucida Sans"/>
                <a:ea typeface="Lucida Sans"/>
                <a:cs typeface="Lucida Sans"/>
                <a:sym typeface="Lucida Sans"/>
              </a:defRPr>
            </a:lvl4pPr>
            <a:lvl5pPr marL="0" indent="2438339">
              <a:spcBef>
                <a:spcPts val="400"/>
              </a:spcBef>
              <a:buSzTx/>
              <a:buFontTx/>
              <a:buNone/>
              <a:defRPr sz="1867">
                <a:latin typeface="Lucida Sans"/>
                <a:ea typeface="Lucida Sans"/>
                <a:cs typeface="Lucida Sans"/>
                <a:sym typeface="Lucida Sans"/>
              </a:defRPr>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42" name="Dian numero"/>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87293785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Otsikko ja sisältö logolla">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 name="Otsikkoteksti"/>
          <p:cNvSpPr txBox="1">
            <a:spLocks noGrp="1"/>
          </p:cNvSpPr>
          <p:nvPr>
            <p:ph type="title"/>
          </p:nvPr>
        </p:nvSpPr>
        <p:spPr>
          <a:xfrm>
            <a:off x="838200" y="293033"/>
            <a:ext cx="10515600" cy="740803"/>
          </a:xfrm>
          <a:prstGeom prst="rect">
            <a:avLst/>
          </a:prstGeom>
        </p:spPr>
        <p:txBody>
          <a:bodyPr anchor="t">
            <a:normAutofit/>
          </a:bodyPr>
          <a:lstStyle>
            <a:lvl1pPr algn="l">
              <a:defRPr sz="4000">
                <a:solidFill>
                  <a:srgbClr val="005296"/>
                </a:solidFill>
                <a:latin typeface="Lucida Sans"/>
                <a:ea typeface="Lucida Sans"/>
                <a:cs typeface="Lucida Sans"/>
                <a:sym typeface="Lucida Sans"/>
              </a:defRPr>
            </a:lvl1pPr>
          </a:lstStyle>
          <a:p>
            <a:r>
              <a:t>Otsikkoteksti</a:t>
            </a:r>
          </a:p>
        </p:txBody>
      </p:sp>
      <p:sp>
        <p:nvSpPr>
          <p:cNvPr id="66" name="Leipätekstin taso yksi…"/>
          <p:cNvSpPr txBox="1">
            <a:spLocks noGrp="1"/>
          </p:cNvSpPr>
          <p:nvPr>
            <p:ph type="body" idx="1"/>
          </p:nvPr>
        </p:nvSpPr>
        <p:spPr>
          <a:xfrm>
            <a:off x="838200" y="1097280"/>
            <a:ext cx="10515600" cy="4641088"/>
          </a:xfrm>
          <a:prstGeom prst="rect">
            <a:avLst/>
          </a:prstGeom>
        </p:spPr>
        <p:txBody>
          <a:bodyPr>
            <a:normAutofit/>
          </a:bodyPr>
          <a:lstStyle>
            <a:lvl1pPr>
              <a:spcBef>
                <a:spcPts val="667"/>
              </a:spcBef>
              <a:defRPr sz="2933">
                <a:latin typeface="Lucida Sans"/>
                <a:ea typeface="Lucida Sans"/>
                <a:cs typeface="Lucida Sans"/>
                <a:sym typeface="Lucida Sans"/>
              </a:defRPr>
            </a:lvl1pPr>
            <a:lvl2pPr marL="1028674" indent="-419090">
              <a:spcBef>
                <a:spcPts val="667"/>
              </a:spcBef>
              <a:defRPr sz="2933">
                <a:latin typeface="Lucida Sans"/>
                <a:ea typeface="Lucida Sans"/>
                <a:cs typeface="Lucida Sans"/>
                <a:sym typeface="Lucida Sans"/>
              </a:defRPr>
            </a:lvl2pPr>
            <a:lvl3pPr marL="1591694" indent="-372524">
              <a:spcBef>
                <a:spcPts val="667"/>
              </a:spcBef>
              <a:defRPr sz="2933">
                <a:latin typeface="Lucida Sans"/>
                <a:ea typeface="Lucida Sans"/>
                <a:cs typeface="Lucida Sans"/>
                <a:sym typeface="Lucida Sans"/>
              </a:defRPr>
            </a:lvl3pPr>
            <a:lvl4pPr marL="2247844" indent="-419090">
              <a:spcBef>
                <a:spcPts val="667"/>
              </a:spcBef>
              <a:defRPr sz="2933">
                <a:latin typeface="Lucida Sans"/>
                <a:ea typeface="Lucida Sans"/>
                <a:cs typeface="Lucida Sans"/>
                <a:sym typeface="Lucida Sans"/>
              </a:defRPr>
            </a:lvl4pPr>
            <a:lvl5pPr marL="2773611" indent="-335272">
              <a:spcBef>
                <a:spcPts val="667"/>
              </a:spcBef>
              <a:defRPr sz="2933">
                <a:latin typeface="Lucida Sans"/>
                <a:ea typeface="Lucida Sans"/>
                <a:cs typeface="Lucida Sans"/>
                <a:sym typeface="Lucida Sans"/>
              </a:defRPr>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67" name="Dian numero"/>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08800259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Aloitus ">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4" y="1"/>
            <a:ext cx="12181172" cy="6857999"/>
          </a:xfrm>
          <a:prstGeom prst="rect">
            <a:avLst/>
          </a:prstGeom>
          <a:ln w="12700">
            <a:miter lim="400000"/>
          </a:ln>
        </p:spPr>
      </p:pic>
      <p:sp>
        <p:nvSpPr>
          <p:cNvPr id="75" name="Otsikkoteksti"/>
          <p:cNvSpPr txBox="1">
            <a:spLocks noGrp="1"/>
          </p:cNvSpPr>
          <p:nvPr>
            <p:ph type="title"/>
          </p:nvPr>
        </p:nvSpPr>
        <p:spPr>
          <a:xfrm>
            <a:off x="5986938" y="5715862"/>
            <a:ext cx="5612397" cy="443332"/>
          </a:xfrm>
          <a:prstGeom prst="rect">
            <a:avLst/>
          </a:prstGeom>
        </p:spPr>
        <p:txBody>
          <a:bodyPr anchor="t">
            <a:normAutofit/>
          </a:bodyPr>
          <a:lstStyle>
            <a:lvl1pPr algn="l">
              <a:defRPr sz="2667">
                <a:solidFill>
                  <a:srgbClr val="005296"/>
                </a:solidFill>
                <a:latin typeface="Lucida Sans"/>
                <a:ea typeface="Lucida Sans"/>
                <a:cs typeface="Lucida Sans"/>
                <a:sym typeface="Lucida Sans"/>
              </a:defRPr>
            </a:lvl1pPr>
          </a:lstStyle>
          <a:p>
            <a:r>
              <a:t>Otsikkoteksti</a:t>
            </a:r>
          </a:p>
        </p:txBody>
      </p:sp>
      <p:sp>
        <p:nvSpPr>
          <p:cNvPr id="76" name="Leipätekstin taso yksi…"/>
          <p:cNvSpPr txBox="1">
            <a:spLocks noGrp="1"/>
          </p:cNvSpPr>
          <p:nvPr>
            <p:ph type="body" sz="quarter" idx="1"/>
          </p:nvPr>
        </p:nvSpPr>
        <p:spPr>
          <a:xfrm>
            <a:off x="6003871" y="6070293"/>
            <a:ext cx="5595464" cy="385544"/>
          </a:xfrm>
          <a:prstGeom prst="rect">
            <a:avLst/>
          </a:prstGeom>
        </p:spPr>
        <p:txBody>
          <a:bodyPr>
            <a:normAutofit/>
          </a:bodyPr>
          <a:lstStyle>
            <a:lvl1pPr marL="0" indent="0">
              <a:spcBef>
                <a:spcPts val="400"/>
              </a:spcBef>
              <a:buSzTx/>
              <a:buFontTx/>
              <a:buNone/>
              <a:defRPr sz="1867">
                <a:latin typeface="Lucida Sans"/>
                <a:ea typeface="Lucida Sans"/>
                <a:cs typeface="Lucida Sans"/>
                <a:sym typeface="Lucida Sans"/>
              </a:defRPr>
            </a:lvl1pPr>
            <a:lvl2pPr marL="0" indent="609585">
              <a:spcBef>
                <a:spcPts val="400"/>
              </a:spcBef>
              <a:buSzTx/>
              <a:buFontTx/>
              <a:buNone/>
              <a:defRPr sz="1867">
                <a:latin typeface="Lucida Sans"/>
                <a:ea typeface="Lucida Sans"/>
                <a:cs typeface="Lucida Sans"/>
                <a:sym typeface="Lucida Sans"/>
              </a:defRPr>
            </a:lvl2pPr>
            <a:lvl3pPr marL="0" indent="1219170">
              <a:spcBef>
                <a:spcPts val="400"/>
              </a:spcBef>
              <a:buSzTx/>
              <a:buFontTx/>
              <a:buNone/>
              <a:defRPr sz="1867">
                <a:latin typeface="Lucida Sans"/>
                <a:ea typeface="Lucida Sans"/>
                <a:cs typeface="Lucida Sans"/>
                <a:sym typeface="Lucida Sans"/>
              </a:defRPr>
            </a:lvl3pPr>
            <a:lvl4pPr marL="0" indent="1828754">
              <a:spcBef>
                <a:spcPts val="400"/>
              </a:spcBef>
              <a:buSzTx/>
              <a:buFontTx/>
              <a:buNone/>
              <a:defRPr sz="1867">
                <a:latin typeface="Lucida Sans"/>
                <a:ea typeface="Lucida Sans"/>
                <a:cs typeface="Lucida Sans"/>
                <a:sym typeface="Lucida Sans"/>
              </a:defRPr>
            </a:lvl4pPr>
            <a:lvl5pPr marL="0" indent="2438339">
              <a:spcBef>
                <a:spcPts val="400"/>
              </a:spcBef>
              <a:buSzTx/>
              <a:buFontTx/>
              <a:buNone/>
              <a:defRPr sz="1867">
                <a:latin typeface="Lucida Sans"/>
                <a:ea typeface="Lucida Sans"/>
                <a:cs typeface="Lucida Sans"/>
                <a:sym typeface="Lucida Sans"/>
              </a:defRPr>
            </a:lvl5pPr>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77" name="Dian numero"/>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45412088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2CB5-7ABB-7148-BFD2-293F7534941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330C2C86-3229-9B47-A9B3-CE8C6647F7C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6645ADE3-FE8C-8D40-B2B7-79C40BAA9B14}"/>
              </a:ext>
            </a:extLst>
          </p:cNvPr>
          <p:cNvSpPr>
            <a:spLocks noGrp="1"/>
          </p:cNvSpPr>
          <p:nvPr>
            <p:ph type="dt" sz="half" idx="10"/>
          </p:nvPr>
        </p:nvSpPr>
        <p:spPr/>
        <p:txBody>
          <a:bodyPr/>
          <a:lstStyle/>
          <a:p>
            <a:fld id="{8009BC3D-DA72-8B4D-9C0B-A58C178D98E5}" type="datetimeFigureOut">
              <a:rPr lang="en-FI" smtClean="0"/>
              <a:t>06/14/2023</a:t>
            </a:fld>
            <a:endParaRPr lang="en-FI"/>
          </a:p>
        </p:txBody>
      </p:sp>
      <p:sp>
        <p:nvSpPr>
          <p:cNvPr id="5" name="Footer Placeholder 4">
            <a:extLst>
              <a:ext uri="{FF2B5EF4-FFF2-40B4-BE49-F238E27FC236}">
                <a16:creationId xmlns:a16="http://schemas.microsoft.com/office/drawing/2014/main" id="{ABD9D1C8-7AC8-5541-A723-A3D309A202CD}"/>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878DA43-CDD4-484E-B6CC-9A4AF7A7CFB0}"/>
              </a:ext>
            </a:extLst>
          </p:cNvPr>
          <p:cNvSpPr>
            <a:spLocks noGrp="1"/>
          </p:cNvSpPr>
          <p:nvPr>
            <p:ph type="sldNum" sz="quarter" idx="12"/>
          </p:nvPr>
        </p:nvSpPr>
        <p:spPr>
          <a:xfrm>
            <a:off x="8393597" y="6187074"/>
            <a:ext cx="344003" cy="338554"/>
          </a:xfrm>
        </p:spPr>
        <p:txBody>
          <a:bodyPr/>
          <a:lstStyle/>
          <a:p>
            <a:fld id="{3A838B0A-F0B8-9B47-BD8B-B70944016F5B}" type="slidenum">
              <a:rPr lang="en-FI" smtClean="0"/>
              <a:t>‹#›</a:t>
            </a:fld>
            <a:endParaRPr lang="en-FI"/>
          </a:p>
        </p:txBody>
      </p:sp>
    </p:spTree>
    <p:extLst>
      <p:ext uri="{BB962C8B-B14F-4D97-AF65-F5344CB8AC3E}">
        <p14:creationId xmlns:p14="http://schemas.microsoft.com/office/powerpoint/2010/main" val="27027132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8B9673EE-4041-492F-BA0E-2F18D990949A}" type="datetimeFigureOut">
              <a:rPr lang="fi-FI" smtClean="0"/>
              <a:pPr/>
              <a:t>14.6.2023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8393597" y="6187074"/>
            <a:ext cx="344003" cy="338554"/>
          </a:xfrm>
        </p:spPr>
        <p:txBody>
          <a:bodyPr/>
          <a:lstStyle/>
          <a:p>
            <a:fld id="{396A2528-BFCE-4DA1-8CA6-E7CCE78C7A79}" type="slidenum">
              <a:rPr lang="fi-FI" smtClean="0"/>
              <a:pPr/>
              <a:t>‹#›</a:t>
            </a:fld>
            <a:endParaRPr lang="fi-FI"/>
          </a:p>
        </p:txBody>
      </p:sp>
    </p:spTree>
    <p:extLst>
      <p:ext uri="{BB962C8B-B14F-4D97-AF65-F5344CB8AC3E}">
        <p14:creationId xmlns:p14="http://schemas.microsoft.com/office/powerpoint/2010/main" val="644620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09C031-7052-4A56-8D2C-8FD2DFA1F9F9}"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3113096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9C031-7052-4A56-8D2C-8FD2DFA1F9F9}"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1999504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09C031-7052-4A56-8D2C-8FD2DFA1F9F9}"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37425564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9C031-7052-4A56-8D2C-8FD2DFA1F9F9}"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10503666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9C031-7052-4A56-8D2C-8FD2DFA1F9F9}"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128527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305F5-0C53-4387-8AEE-6A6A5116821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18F7C35D-E025-47B2-AFB4-B41998951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585EC58-6E82-4AA3-AD6F-151C5650B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7BB7328-4C2E-4AF4-A972-EA53A7281D7F}"/>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6" name="Alatunnisteen paikkamerkki 5">
            <a:extLst>
              <a:ext uri="{FF2B5EF4-FFF2-40B4-BE49-F238E27FC236}">
                <a16:creationId xmlns:a16="http://schemas.microsoft.com/office/drawing/2014/main" id="{A05F2F7F-484D-4F8D-90DF-605321E352E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C54FEFA-8F19-4801-A63C-A9EB465162E5}"/>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16643756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09C031-7052-4A56-8D2C-8FD2DFA1F9F9}"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3005304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9C031-7052-4A56-8D2C-8FD2DFA1F9F9}"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2302600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09C031-7052-4A56-8D2C-8FD2DFA1F9F9}"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937487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09C031-7052-4A56-8D2C-8FD2DFA1F9F9}"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17136329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9C031-7052-4A56-8D2C-8FD2DFA1F9F9}"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23500951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9C031-7052-4A56-8D2C-8FD2DFA1F9F9}"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C2BE4-6658-4C49-ACA0-F9D8ADAFD18B}" type="slidenum">
              <a:rPr lang="en-US" smtClean="0"/>
              <a:t>‹#›</a:t>
            </a:fld>
            <a:endParaRPr lang="en-US"/>
          </a:p>
        </p:txBody>
      </p:sp>
    </p:spTree>
    <p:extLst>
      <p:ext uri="{BB962C8B-B14F-4D97-AF65-F5344CB8AC3E}">
        <p14:creationId xmlns:p14="http://schemas.microsoft.com/office/powerpoint/2010/main" val="1896236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perustyylejä naps.</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4" name="Päivämäärän paikkamerkki 3"/>
          <p:cNvSpPr>
            <a:spLocks noGrp="1"/>
          </p:cNvSpPr>
          <p:nvPr>
            <p:ph type="dt" sz="half" idx="10"/>
          </p:nvPr>
        </p:nvSpPr>
        <p:spPr/>
        <p:txBody>
          <a:bodyPr/>
          <a:lstStyle>
            <a:lvl1pPr>
              <a:defRPr/>
            </a:lvl1pPr>
          </a:lstStyle>
          <a:p>
            <a:fld id="{A5263CDB-185B-498F-B7B7-FA884301EBCA}" type="datetimeFigureOut">
              <a:rPr lang="fi-FI" altLang="fi-FI"/>
              <a:pPr/>
              <a:t>14.6.2023</a:t>
            </a:fld>
            <a:endParaRPr lang="fi-FI" altLang="fi-FI"/>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fld id="{7680B9DB-F72B-4AE2-87EC-8D3C38B1DC61}" type="slidenum">
              <a:rPr lang="fi-FI" altLang="fi-FI"/>
              <a:pPr/>
              <a:t>‹#›</a:t>
            </a:fld>
            <a:endParaRPr lang="fi-FI" altLang="fi-FI"/>
          </a:p>
        </p:txBody>
      </p:sp>
    </p:spTree>
    <p:extLst>
      <p:ext uri="{BB962C8B-B14F-4D97-AF65-F5344CB8AC3E}">
        <p14:creationId xmlns:p14="http://schemas.microsoft.com/office/powerpoint/2010/main" val="3822951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fld id="{B18209DC-0999-4996-969C-22E6069BC3BC}" type="datetimeFigureOut">
              <a:rPr lang="fi-FI" altLang="fi-FI"/>
              <a:pPr/>
              <a:t>14.6.2023</a:t>
            </a:fld>
            <a:endParaRPr lang="fi-FI" altLang="fi-FI"/>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fld id="{87B39295-913A-4F2E-A942-D3245DCA1377}" type="slidenum">
              <a:rPr lang="fi-FI" altLang="fi-FI"/>
              <a:pPr/>
              <a:t>‹#›</a:t>
            </a:fld>
            <a:endParaRPr lang="fi-FI" altLang="fi-FI"/>
          </a:p>
        </p:txBody>
      </p:sp>
    </p:spTree>
    <p:extLst>
      <p:ext uri="{BB962C8B-B14F-4D97-AF65-F5344CB8AC3E}">
        <p14:creationId xmlns:p14="http://schemas.microsoft.com/office/powerpoint/2010/main" val="19515558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perustyylejä naps.</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fld id="{FF59B16D-C4F3-4E45-8E6A-FF725FB1F34F}" type="datetimeFigureOut">
              <a:rPr lang="fi-FI" altLang="fi-FI"/>
              <a:pPr/>
              <a:t>14.6.2023</a:t>
            </a:fld>
            <a:endParaRPr lang="fi-FI" altLang="fi-FI"/>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fld id="{4A06CA34-C89C-49D8-8BE1-9F3D5BDDF86E}" type="slidenum">
              <a:rPr lang="fi-FI" altLang="fi-FI"/>
              <a:pPr/>
              <a:t>‹#›</a:t>
            </a:fld>
            <a:endParaRPr lang="fi-FI" altLang="fi-FI"/>
          </a:p>
        </p:txBody>
      </p:sp>
    </p:spTree>
    <p:extLst>
      <p:ext uri="{BB962C8B-B14F-4D97-AF65-F5344CB8AC3E}">
        <p14:creationId xmlns:p14="http://schemas.microsoft.com/office/powerpoint/2010/main" val="982501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fld id="{2CEAC619-7077-4323-9538-50BF82183143}" type="datetimeFigureOut">
              <a:rPr lang="fi-FI" altLang="fi-FI"/>
              <a:pPr/>
              <a:t>14.6.2023</a:t>
            </a:fld>
            <a:endParaRPr lang="fi-FI" altLang="fi-FI"/>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fld id="{95CD27F5-C48F-43A2-8443-46CDDE99BB7E}" type="slidenum">
              <a:rPr lang="fi-FI" altLang="fi-FI"/>
              <a:pPr/>
              <a:t>‹#›</a:t>
            </a:fld>
            <a:endParaRPr lang="fi-FI" altLang="fi-FI"/>
          </a:p>
        </p:txBody>
      </p:sp>
    </p:spTree>
    <p:extLst>
      <p:ext uri="{BB962C8B-B14F-4D97-AF65-F5344CB8AC3E}">
        <p14:creationId xmlns:p14="http://schemas.microsoft.com/office/powerpoint/2010/main" val="131078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C830DA-A896-4382-AF41-D71C4EB3181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9B31315E-A4E5-4ABB-BCCD-5546DC7A5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B82E2DB0-FE01-4970-8925-8857EE86E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C274269-ABD9-4D13-83DD-781D8512115F}"/>
              </a:ext>
            </a:extLst>
          </p:cNvPr>
          <p:cNvSpPr>
            <a:spLocks noGrp="1"/>
          </p:cNvSpPr>
          <p:nvPr>
            <p:ph type="dt" sz="half" idx="10"/>
          </p:nvPr>
        </p:nvSpPr>
        <p:spPr/>
        <p:txBody>
          <a:bodyPr/>
          <a:lstStyle/>
          <a:p>
            <a:fld id="{D8CA3A28-252F-48A4-B76C-29C02462F3AA}" type="datetimeFigureOut">
              <a:rPr lang="fi-FI" smtClean="0"/>
              <a:t>14.6.2023</a:t>
            </a:fld>
            <a:endParaRPr lang="fi-FI"/>
          </a:p>
        </p:txBody>
      </p:sp>
      <p:sp>
        <p:nvSpPr>
          <p:cNvPr id="6" name="Alatunnisteen paikkamerkki 5">
            <a:extLst>
              <a:ext uri="{FF2B5EF4-FFF2-40B4-BE49-F238E27FC236}">
                <a16:creationId xmlns:a16="http://schemas.microsoft.com/office/drawing/2014/main" id="{705FF324-102E-4594-9316-483E1F42E80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DDB76BE-58D8-4F7E-94D1-9CC1F47A1AB0}"/>
              </a:ext>
            </a:extLst>
          </p:cNvPr>
          <p:cNvSpPr>
            <a:spLocks noGrp="1"/>
          </p:cNvSpPr>
          <p:nvPr>
            <p:ph type="sldNum" sz="quarter" idx="12"/>
          </p:nvPr>
        </p:nvSpPr>
        <p:spPr/>
        <p:txBody>
          <a:bodyPr/>
          <a:lstStyle/>
          <a:p>
            <a:fld id="{5AB0BA68-2269-464B-9BA1-4553180596B5}" type="slidenum">
              <a:rPr lang="fi-FI" smtClean="0"/>
              <a:t>‹#›</a:t>
            </a:fld>
            <a:endParaRPr lang="fi-FI"/>
          </a:p>
        </p:txBody>
      </p:sp>
    </p:spTree>
    <p:extLst>
      <p:ext uri="{BB962C8B-B14F-4D97-AF65-F5344CB8AC3E}">
        <p14:creationId xmlns:p14="http://schemas.microsoft.com/office/powerpoint/2010/main" val="36671797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perustyylejä naps.</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fld id="{3EF023D5-AF02-4F0D-8585-C5F0A06463FA}" type="datetimeFigureOut">
              <a:rPr lang="fi-FI" altLang="fi-FI"/>
              <a:pPr/>
              <a:t>14.6.2023</a:t>
            </a:fld>
            <a:endParaRPr lang="fi-FI" altLang="fi-FI"/>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fld id="{31F08A46-D913-4B05-8007-4D2D741360F5}" type="slidenum">
              <a:rPr lang="fi-FI" altLang="fi-FI"/>
              <a:pPr/>
              <a:t>‹#›</a:t>
            </a:fld>
            <a:endParaRPr lang="fi-FI" altLang="fi-FI"/>
          </a:p>
        </p:txBody>
      </p:sp>
    </p:spTree>
    <p:extLst>
      <p:ext uri="{BB962C8B-B14F-4D97-AF65-F5344CB8AC3E}">
        <p14:creationId xmlns:p14="http://schemas.microsoft.com/office/powerpoint/2010/main" val="3612034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äivämäärän paikkamerkki 3"/>
          <p:cNvSpPr>
            <a:spLocks noGrp="1"/>
          </p:cNvSpPr>
          <p:nvPr>
            <p:ph type="dt" sz="half" idx="10"/>
          </p:nvPr>
        </p:nvSpPr>
        <p:spPr/>
        <p:txBody>
          <a:bodyPr/>
          <a:lstStyle>
            <a:lvl1pPr>
              <a:defRPr/>
            </a:lvl1pPr>
          </a:lstStyle>
          <a:p>
            <a:fld id="{941A71B5-FE47-4743-BE4D-ECE72F9769DD}" type="datetimeFigureOut">
              <a:rPr lang="fi-FI" altLang="fi-FI"/>
              <a:pPr/>
              <a:t>14.6.2023</a:t>
            </a:fld>
            <a:endParaRPr lang="fi-FI" altLang="fi-FI"/>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fld id="{A835974B-454B-41E6-BB2D-BDECE3EDE40C}" type="slidenum">
              <a:rPr lang="fi-FI" altLang="fi-FI"/>
              <a:pPr/>
              <a:t>‹#›</a:t>
            </a:fld>
            <a:endParaRPr lang="fi-FI" altLang="fi-FI"/>
          </a:p>
        </p:txBody>
      </p:sp>
    </p:spTree>
    <p:extLst>
      <p:ext uri="{BB962C8B-B14F-4D97-AF65-F5344CB8AC3E}">
        <p14:creationId xmlns:p14="http://schemas.microsoft.com/office/powerpoint/2010/main" val="4214617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fld id="{BE71FE6C-1F95-4FB0-80E4-1DE59D20008F}" type="datetimeFigureOut">
              <a:rPr lang="fi-FI" altLang="fi-FI"/>
              <a:pPr/>
              <a:t>14.6.2023</a:t>
            </a:fld>
            <a:endParaRPr lang="fi-FI" altLang="fi-FI"/>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fld id="{B76A80B4-19ED-4CDF-9A28-310A642A520C}" type="slidenum">
              <a:rPr lang="fi-FI" altLang="fi-FI"/>
              <a:pPr/>
              <a:t>‹#›</a:t>
            </a:fld>
            <a:endParaRPr lang="fi-FI" altLang="fi-FI"/>
          </a:p>
        </p:txBody>
      </p:sp>
    </p:spTree>
    <p:extLst>
      <p:ext uri="{BB962C8B-B14F-4D97-AF65-F5344CB8AC3E}">
        <p14:creationId xmlns:p14="http://schemas.microsoft.com/office/powerpoint/2010/main" val="23408746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perustyylejä naps.</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fld id="{9649080F-9A06-4FCB-A11C-6CAD60CD117F}" type="datetimeFigureOut">
              <a:rPr lang="fi-FI" altLang="fi-FI"/>
              <a:pPr/>
              <a:t>14.6.2023</a:t>
            </a:fld>
            <a:endParaRPr lang="fi-FI" altLang="fi-FI"/>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fld id="{A3A4C9D1-A224-4A0A-9E41-42E84584A4F8}" type="slidenum">
              <a:rPr lang="fi-FI" altLang="fi-FI"/>
              <a:pPr/>
              <a:t>‹#›</a:t>
            </a:fld>
            <a:endParaRPr lang="fi-FI" altLang="fi-FI"/>
          </a:p>
        </p:txBody>
      </p:sp>
    </p:spTree>
    <p:extLst>
      <p:ext uri="{BB962C8B-B14F-4D97-AF65-F5344CB8AC3E}">
        <p14:creationId xmlns:p14="http://schemas.microsoft.com/office/powerpoint/2010/main" val="33794084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perustyylejä naps.</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fld id="{E05E7727-B84B-432A-8F9F-5242C3A317BF}" type="datetimeFigureOut">
              <a:rPr lang="fi-FI" altLang="fi-FI"/>
              <a:pPr/>
              <a:t>14.6.2023</a:t>
            </a:fld>
            <a:endParaRPr lang="fi-FI" altLang="fi-FI"/>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fld id="{BFC339B0-83FD-4ABE-83D7-3C40043E3140}" type="slidenum">
              <a:rPr lang="fi-FI" altLang="fi-FI"/>
              <a:pPr/>
              <a:t>‹#›</a:t>
            </a:fld>
            <a:endParaRPr lang="fi-FI" altLang="fi-FI"/>
          </a:p>
        </p:txBody>
      </p:sp>
    </p:spTree>
    <p:extLst>
      <p:ext uri="{BB962C8B-B14F-4D97-AF65-F5344CB8AC3E}">
        <p14:creationId xmlns:p14="http://schemas.microsoft.com/office/powerpoint/2010/main" val="36314250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fld id="{CCAD627A-6DD1-457D-850A-28C548883C3E}" type="datetimeFigureOut">
              <a:rPr lang="fi-FI" altLang="fi-FI"/>
              <a:pPr/>
              <a:t>14.6.2023</a:t>
            </a:fld>
            <a:endParaRPr lang="fi-FI" altLang="fi-FI"/>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fld id="{5A564168-2A62-4B1D-B5A2-3D48841A9BFC}" type="slidenum">
              <a:rPr lang="fi-FI" altLang="fi-FI"/>
              <a:pPr/>
              <a:t>‹#›</a:t>
            </a:fld>
            <a:endParaRPr lang="fi-FI" altLang="fi-FI"/>
          </a:p>
        </p:txBody>
      </p:sp>
    </p:spTree>
    <p:extLst>
      <p:ext uri="{BB962C8B-B14F-4D97-AF65-F5344CB8AC3E}">
        <p14:creationId xmlns:p14="http://schemas.microsoft.com/office/powerpoint/2010/main" val="1144648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8839200" y="274639"/>
            <a:ext cx="2743200" cy="5851525"/>
          </a:xfrm>
        </p:spPr>
        <p:txBody>
          <a:bodyPr vert="eaVert"/>
          <a:lstStyle/>
          <a:p>
            <a:r>
              <a:rPr lang="fi-FI"/>
              <a:t>Muokkaa perustyylejä naps.</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fld id="{2EF99549-B6F8-435F-A176-CB7D3AA6DF32}" type="datetimeFigureOut">
              <a:rPr lang="fi-FI" altLang="fi-FI"/>
              <a:pPr/>
              <a:t>14.6.2023</a:t>
            </a:fld>
            <a:endParaRPr lang="fi-FI" altLang="fi-FI"/>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fld id="{9092E933-7AD3-4480-A36E-CCBA5FE2BF6F}" type="slidenum">
              <a:rPr lang="fi-FI" altLang="fi-FI"/>
              <a:pPr/>
              <a:t>‹#›</a:t>
            </a:fld>
            <a:endParaRPr lang="fi-FI" altLang="fi-FI"/>
          </a:p>
        </p:txBody>
      </p:sp>
    </p:spTree>
    <p:extLst>
      <p:ext uri="{BB962C8B-B14F-4D97-AF65-F5344CB8AC3E}">
        <p14:creationId xmlns:p14="http://schemas.microsoft.com/office/powerpoint/2010/main" val="5757809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45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7C3DAC8-D37F-4C54-85B5-22D35A624210}"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14876649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7C3DAC8-D37F-4C54-85B5-22D35A624210}"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10398279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1" y="1709740"/>
            <a:ext cx="10515600" cy="2852737"/>
          </a:xfrm>
        </p:spPr>
        <p:txBody>
          <a:bodyPr anchor="b"/>
          <a:lstStyle>
            <a:lvl1pPr>
              <a:defRPr sz="4500"/>
            </a:lvl1pPr>
          </a:lstStyle>
          <a:p>
            <a:r>
              <a:rPr lang="fi-FI"/>
              <a:t>Muokkaa perustyyl. napsautt.</a:t>
            </a:r>
          </a:p>
        </p:txBody>
      </p:sp>
      <p:sp>
        <p:nvSpPr>
          <p:cNvPr id="3" name="Tekstin paikkamerkki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A7C3DAC8-D37F-4C54-85B5-22D35A624210}" type="datetimeFigureOut">
              <a:rPr lang="fi-FI" smtClean="0"/>
              <a:t>14.6.2023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8BCA1FF-D58A-4B2D-B910-3B8D8410B7C2}" type="slidenum">
              <a:rPr lang="fi-FI" smtClean="0"/>
              <a:t>‹#›</a:t>
            </a:fld>
            <a:endParaRPr lang="fi-FI"/>
          </a:p>
        </p:txBody>
      </p:sp>
    </p:spTree>
    <p:extLst>
      <p:ext uri="{BB962C8B-B14F-4D97-AF65-F5344CB8AC3E}">
        <p14:creationId xmlns:p14="http://schemas.microsoft.com/office/powerpoint/2010/main" val="290170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3.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image" Target="../media/image1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18E9545-B8CF-4ACE-9B72-27B6AB8C6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E32B8037-290C-454D-AA9B-1ABB10510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6BEEB42-2139-40B0-8592-006708A25C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A3A28-252F-48A4-B76C-29C02462F3AA}" type="datetimeFigureOut">
              <a:rPr lang="fi-FI" smtClean="0"/>
              <a:t>14.6.2023</a:t>
            </a:fld>
            <a:endParaRPr lang="fi-FI"/>
          </a:p>
        </p:txBody>
      </p:sp>
      <p:sp>
        <p:nvSpPr>
          <p:cNvPr id="5" name="Alatunnisteen paikkamerkki 4">
            <a:extLst>
              <a:ext uri="{FF2B5EF4-FFF2-40B4-BE49-F238E27FC236}">
                <a16:creationId xmlns:a16="http://schemas.microsoft.com/office/drawing/2014/main" id="{C6CA9EED-0D89-41F3-8C63-2FB6A754D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A2971692-4EC4-4FDA-8E71-9525B6E13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0BA68-2269-464B-9BA1-4553180596B5}" type="slidenum">
              <a:rPr lang="fi-FI" smtClean="0"/>
              <a:t>‹#›</a:t>
            </a:fld>
            <a:endParaRPr lang="fi-FI"/>
          </a:p>
        </p:txBody>
      </p:sp>
    </p:spTree>
    <p:extLst>
      <p:ext uri="{BB962C8B-B14F-4D97-AF65-F5344CB8AC3E}">
        <p14:creationId xmlns:p14="http://schemas.microsoft.com/office/powerpoint/2010/main" val="115871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9A836-86A2-4A71-9DAC-EF667AD78AC7}" type="datetimeFigureOut">
              <a:rPr lang="fi-FI" smtClean="0">
                <a:solidFill>
                  <a:prstClr val="black">
                    <a:tint val="75000"/>
                  </a:prstClr>
                </a:solidFill>
              </a:rPr>
              <a:pPr/>
              <a:t>14.6.2023</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F3266-C40D-432B-B671-5DD4379CCDF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9081970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03AE09-F7E1-4A7B-BB9C-670960ED6CE3}" type="datetimeFigureOut">
              <a:rPr lang="fi-FI" smtClean="0"/>
              <a:pPr/>
              <a:t>14.6.2023</a:t>
            </a:fld>
            <a:endParaRPr lang="fi-FI"/>
          </a:p>
        </p:txBody>
      </p:sp>
      <p:sp>
        <p:nvSpPr>
          <p:cNvPr id="5" name="Alatunnisteen paikkamerkki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0A7EC-4CDB-431E-940D-5BB42723AF88}" type="slidenum">
              <a:rPr lang="fi-FI" smtClean="0"/>
              <a:pPr/>
              <a:t>‹#›</a:t>
            </a:fld>
            <a:endParaRPr lang="fi-FI"/>
          </a:p>
        </p:txBody>
      </p:sp>
    </p:spTree>
    <p:extLst>
      <p:ext uri="{BB962C8B-B14F-4D97-AF65-F5344CB8AC3E}">
        <p14:creationId xmlns:p14="http://schemas.microsoft.com/office/powerpoint/2010/main" val="402900481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Muokkaa perustyylejä naps.</a:t>
            </a:r>
          </a:p>
        </p:txBody>
      </p:sp>
      <p:sp>
        <p:nvSpPr>
          <p:cNvPr id="3" name="Tekstin paikkamerkki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5AF3D8BE-75D5-FB46-AD7F-96D2115269AC}" type="datetimeFigureOut">
              <a:rPr lang="fi-FI" smtClean="0">
                <a:solidFill>
                  <a:prstClr val="black">
                    <a:tint val="75000"/>
                  </a:prstClr>
                </a:solidFill>
              </a:rPr>
              <a:pPr defTabSz="342900"/>
              <a:t>14.6.2023</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4FEBDD67-2FEF-DA4B-B963-A50A5B297DE4}" type="slidenum">
              <a:rPr lang="fi-FI" smtClean="0">
                <a:solidFill>
                  <a:prstClr val="black">
                    <a:tint val="75000"/>
                  </a:prstClr>
                </a:solidFill>
              </a:rPr>
              <a:pPr defTabSz="342900"/>
              <a:t>‹#›</a:t>
            </a:fld>
            <a:endParaRPr lang="fi-FI">
              <a:solidFill>
                <a:prstClr val="black">
                  <a:tint val="75000"/>
                </a:prstClr>
              </a:solidFill>
            </a:endParaRPr>
          </a:p>
        </p:txBody>
      </p:sp>
    </p:spTree>
    <p:extLst>
      <p:ext uri="{BB962C8B-B14F-4D97-AF65-F5344CB8AC3E}">
        <p14:creationId xmlns:p14="http://schemas.microsoft.com/office/powerpoint/2010/main" val="418025348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i-FI"/>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913BA-9FE1-49CC-94E7-CC3789D9D563}" type="datetimeFigureOut">
              <a:rPr lang="fi-FI" smtClean="0"/>
              <a:t>14.6.2023</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E2F16-73C4-498E-927F-8589589DF623}" type="slidenum">
              <a:rPr lang="fi-FI" smtClean="0"/>
              <a:t>‹#›</a:t>
            </a:fld>
            <a:endParaRPr lang="fi-FI"/>
          </a:p>
        </p:txBody>
      </p:sp>
    </p:spTree>
    <p:extLst>
      <p:ext uri="{BB962C8B-B14F-4D97-AF65-F5344CB8AC3E}">
        <p14:creationId xmlns:p14="http://schemas.microsoft.com/office/powerpoint/2010/main" val="421588908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4720" y="568861"/>
            <a:ext cx="10408321" cy="114348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4720" y="1906761"/>
            <a:ext cx="10408321" cy="431901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38868494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414772" rtl="0" fontAlgn="base" hangingPunct="0">
        <a:lnSpc>
          <a:spcPct val="97000"/>
        </a:lnSpc>
        <a:spcBef>
          <a:spcPct val="0"/>
        </a:spcBef>
        <a:spcAft>
          <a:spcPct val="0"/>
        </a:spcAft>
        <a:buClr>
          <a:srgbClr val="FFFFFF"/>
        </a:buClr>
        <a:buSzPct val="45000"/>
        <a:buFont typeface="StarSymbol" charset="0"/>
        <a:defRPr sz="2540" b="1">
          <a:solidFill>
            <a:srgbClr val="FFFFFF"/>
          </a:solidFill>
          <a:latin typeface="+mj-lt"/>
          <a:ea typeface="+mj-ea"/>
          <a:cs typeface="+mj-cs"/>
        </a:defRPr>
      </a:lvl1pPr>
      <a:lvl2pPr marL="391729"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2pPr>
      <a:lvl3pPr marL="587593"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3pPr>
      <a:lvl4pPr marL="78345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4pPr>
      <a:lvl5pPr marL="979322"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5pPr>
      <a:lvl6pPr marL="1394094"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6pPr>
      <a:lvl7pPr marL="1808866"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7pPr>
      <a:lvl8pPr marL="2223638"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8pPr>
      <a:lvl9pPr marL="2638410" indent="-195864" algn="l" defTabSz="414772" rtl="0" fontAlgn="base" hangingPunct="0">
        <a:spcBef>
          <a:spcPct val="0"/>
        </a:spcBef>
        <a:spcAft>
          <a:spcPct val="0"/>
        </a:spcAft>
        <a:buClr>
          <a:srgbClr val="FFFFFF"/>
        </a:buClr>
        <a:buSzPct val="45000"/>
        <a:buFont typeface="StarSymbol" charset="0"/>
        <a:defRPr sz="3992">
          <a:solidFill>
            <a:srgbClr val="000000"/>
          </a:solidFill>
          <a:latin typeface="Times New Roman" pitchFamily="16" charset="0"/>
          <a:ea typeface="Gothic" charset="0"/>
          <a:cs typeface="Gothic" charset="0"/>
        </a:defRPr>
      </a:lvl9pPr>
    </p:titleStyle>
    <p:bodyStyle>
      <a:lvl1pPr marL="391729" indent="-293797" algn="l" defTabSz="414772" rtl="0" fontAlgn="base" hangingPunct="0">
        <a:lnSpc>
          <a:spcPct val="97000"/>
        </a:lnSpc>
        <a:spcBef>
          <a:spcPct val="0"/>
        </a:spcBef>
        <a:spcAft>
          <a:spcPts val="806"/>
        </a:spcAft>
        <a:buClr>
          <a:srgbClr val="FFFFFF"/>
        </a:buClr>
        <a:buSzPct val="100000"/>
        <a:buFont typeface="Arial" charset="0"/>
        <a:buChar char="•"/>
        <a:defRPr sz="1814">
          <a:solidFill>
            <a:srgbClr val="FFFFFF"/>
          </a:solidFill>
          <a:latin typeface="+mn-lt"/>
          <a:ea typeface="+mn-ea"/>
          <a:cs typeface="+mn-cs"/>
        </a:defRPr>
      </a:lvl1pPr>
      <a:lvl2pPr marL="783458" indent="-260673" algn="l" defTabSz="414772" rtl="0" fontAlgn="base" hangingPunct="0">
        <a:lnSpc>
          <a:spcPct val="97000"/>
        </a:lnSpc>
        <a:spcBef>
          <a:spcPct val="0"/>
        </a:spcBef>
        <a:spcAft>
          <a:spcPts val="1032"/>
        </a:spcAft>
        <a:buClr>
          <a:srgbClr val="FFFFFF"/>
        </a:buClr>
        <a:buSzPct val="75000"/>
        <a:buFont typeface="StarSymbol" charset="0"/>
        <a:buChar char="–"/>
        <a:defRPr sz="2359">
          <a:solidFill>
            <a:srgbClr val="FFFFFF"/>
          </a:solidFill>
          <a:latin typeface="+mn-lt"/>
          <a:ea typeface="+mn-ea"/>
          <a:cs typeface="+mn-cs"/>
        </a:defRPr>
      </a:lvl2pPr>
      <a:lvl3pPr marL="1175187" indent="-195864" algn="l" defTabSz="414772" rtl="0" fontAlgn="base" hangingPunct="0">
        <a:lnSpc>
          <a:spcPct val="97000"/>
        </a:lnSpc>
        <a:spcBef>
          <a:spcPct val="0"/>
        </a:spcBef>
        <a:spcAft>
          <a:spcPts val="771"/>
        </a:spcAft>
        <a:buClr>
          <a:srgbClr val="FFFFFF"/>
        </a:buClr>
        <a:buSzPct val="45000"/>
        <a:buFont typeface="StarSymbol" charset="0"/>
        <a:buChar char="●"/>
        <a:defRPr sz="2177">
          <a:solidFill>
            <a:srgbClr val="FFFFFF"/>
          </a:solidFill>
          <a:latin typeface="+mn-lt"/>
          <a:ea typeface="+mn-ea"/>
          <a:cs typeface="+mn-cs"/>
        </a:defRPr>
      </a:lvl3pPr>
      <a:lvl4pPr marL="1566916" indent="-195864" algn="l" defTabSz="414772" rtl="0" fontAlgn="base" hangingPunct="0">
        <a:lnSpc>
          <a:spcPct val="97000"/>
        </a:lnSpc>
        <a:spcBef>
          <a:spcPct val="0"/>
        </a:spcBef>
        <a:spcAft>
          <a:spcPts val="522"/>
        </a:spcAft>
        <a:buClr>
          <a:srgbClr val="FFFFFF"/>
        </a:buClr>
        <a:buSzPct val="75000"/>
        <a:buFont typeface="StarSymbol" charset="0"/>
        <a:buChar char="–"/>
        <a:defRPr sz="1814">
          <a:solidFill>
            <a:srgbClr val="FFFFFF"/>
          </a:solidFill>
          <a:latin typeface="+mn-lt"/>
          <a:ea typeface="+mn-ea"/>
          <a:cs typeface="+mn-cs"/>
        </a:defRPr>
      </a:lvl4pPr>
      <a:lvl5pPr marL="1958645"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5pPr>
      <a:lvl6pPr marL="2373417"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6pPr>
      <a:lvl7pPr marL="2788188"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7pPr>
      <a:lvl8pPr marL="3202960"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8pPr>
      <a:lvl9pPr marL="3617732" indent="-195864" algn="l" defTabSz="414772"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89CFC625-E468-9C4D-B0A9-88D3DD143D89}"/>
              </a:ext>
            </a:extLst>
          </p:cNvPr>
          <p:cNvSpPr>
            <a:spLocks noGrp="1" noChangeArrowheads="1"/>
          </p:cNvSpPr>
          <p:nvPr>
            <p:ph type="title"/>
          </p:nvPr>
        </p:nvSpPr>
        <p:spPr bwMode="auto">
          <a:xfrm>
            <a:off x="838200" y="912904"/>
            <a:ext cx="10515600" cy="101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x-none" noProof="0" dirty="0"/>
              <a:t>Muokkaa otsikkoa</a:t>
            </a:r>
          </a:p>
        </p:txBody>
      </p:sp>
      <p:sp>
        <p:nvSpPr>
          <p:cNvPr id="1027" name="Tekstin paikkamerkki 2">
            <a:extLst>
              <a:ext uri="{FF2B5EF4-FFF2-40B4-BE49-F238E27FC236}">
                <a16:creationId xmlns:a16="http://schemas.microsoft.com/office/drawing/2014/main" id="{7875E202-CA05-F143-B0BB-F0C0F3D9C018}"/>
              </a:ext>
            </a:extLst>
          </p:cNvPr>
          <p:cNvSpPr>
            <a:spLocks noGrp="1" noChangeArrowheads="1"/>
          </p:cNvSpPr>
          <p:nvPr>
            <p:ph type="body" idx="1"/>
          </p:nvPr>
        </p:nvSpPr>
        <p:spPr bwMode="auto">
          <a:xfrm>
            <a:off x="838200" y="2025650"/>
            <a:ext cx="105156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x-none" noProof="0" dirty="0"/>
              <a:t>Muokkaa tekstin perustyylejä</a:t>
            </a:r>
          </a:p>
          <a:p>
            <a:pPr lvl="1"/>
            <a:r>
              <a:rPr lang="fi-FI" altLang="x-none" noProof="0" dirty="0"/>
              <a:t>toinen taso</a:t>
            </a:r>
          </a:p>
          <a:p>
            <a:pPr lvl="2"/>
            <a:r>
              <a:rPr lang="fi-FI" altLang="x-none" noProof="0" dirty="0"/>
              <a:t>kolmas taso</a:t>
            </a:r>
          </a:p>
          <a:p>
            <a:pPr lvl="3"/>
            <a:r>
              <a:rPr lang="fi-FI" altLang="x-none" noProof="0" dirty="0"/>
              <a:t>neljäs taso</a:t>
            </a:r>
          </a:p>
          <a:p>
            <a:pPr lvl="4"/>
            <a:r>
              <a:rPr lang="fi-FI" altLang="x-none" noProof="0" dirty="0"/>
              <a:t>viides taso</a:t>
            </a:r>
          </a:p>
          <a:p>
            <a:pPr lvl="5"/>
            <a:r>
              <a:rPr lang="fi-FI" altLang="x-none" noProof="0" dirty="0"/>
              <a:t>kuudes taso</a:t>
            </a:r>
          </a:p>
          <a:p>
            <a:pPr lvl="6"/>
            <a:r>
              <a:rPr lang="fi-FI" altLang="x-none" noProof="0" dirty="0"/>
              <a:t>seitsemäs taso</a:t>
            </a:r>
          </a:p>
          <a:p>
            <a:pPr lvl="7"/>
            <a:r>
              <a:rPr lang="fi-FI" altLang="x-none" noProof="0" dirty="0"/>
              <a:t>kahdeksas taso</a:t>
            </a:r>
          </a:p>
          <a:p>
            <a:pPr lvl="8"/>
            <a:r>
              <a:rPr lang="fi-FI" altLang="x-none" noProof="0" dirty="0"/>
              <a:t>yhdeksäs taso</a:t>
            </a:r>
          </a:p>
        </p:txBody>
      </p:sp>
      <p:pic>
        <p:nvPicPr>
          <p:cNvPr id="1031" name="Picture 11" descr="Päijät-Sote logo">
            <a:extLst>
              <a:ext uri="{FF2B5EF4-FFF2-40B4-BE49-F238E27FC236}">
                <a16:creationId xmlns:a16="http://schemas.microsoft.com/office/drawing/2014/main" id="{32EF4212-19FE-424A-B0AE-A2E9703FBEDD}"/>
              </a:ext>
            </a:extLst>
          </p:cNvPr>
          <p:cNvPicPr>
            <a:picLocks noChangeAspect="1" noChangeArrowheads="1"/>
          </p:cNvPicPr>
          <p:nvPr userDrawn="1"/>
        </p:nvPicPr>
        <p:blipFill>
          <a:blip r:embed="rId24">
            <a:extLst>
              <a:ext uri="{28A0092B-C50C-407E-A947-70E740481C1C}">
                <a14:useLocalDpi xmlns:a14="http://schemas.microsoft.com/office/drawing/2010/main"/>
              </a:ext>
            </a:extLst>
          </a:blip>
          <a:srcRect/>
          <a:stretch>
            <a:fillRect/>
          </a:stretch>
        </p:blipFill>
        <p:spPr bwMode="auto">
          <a:xfrm>
            <a:off x="359546" y="6007893"/>
            <a:ext cx="18367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6048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hf hdr="0" ftr="0"/>
  <p:txStyles>
    <p:titleStyle>
      <a:lvl1pPr algn="l" rtl="0" eaLnBrk="1" fontAlgn="base" hangingPunct="1">
        <a:lnSpc>
          <a:spcPct val="100000"/>
        </a:lnSpc>
        <a:spcBef>
          <a:spcPct val="0"/>
        </a:spcBef>
        <a:spcAft>
          <a:spcPct val="0"/>
        </a:spcAft>
        <a:defRPr sz="3200" b="1" kern="1200">
          <a:solidFill>
            <a:schemeClr val="tx2"/>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000" b="1">
          <a:solidFill>
            <a:schemeClr val="tx2"/>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b="1">
          <a:solidFill>
            <a:schemeClr val="tx2"/>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b="1">
          <a:solidFill>
            <a:schemeClr val="tx2"/>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b="1">
          <a:solidFill>
            <a:schemeClr val="tx2"/>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b="1">
          <a:solidFill>
            <a:schemeClr val="tx2"/>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b="1">
          <a:solidFill>
            <a:schemeClr val="tx2"/>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b="1">
          <a:solidFill>
            <a:schemeClr val="tx2"/>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b="1">
          <a:solidFill>
            <a:schemeClr val="tx2"/>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100000"/>
        </a:lnSpc>
        <a:spcBef>
          <a:spcPts val="1000"/>
        </a:spcBef>
        <a:spcAft>
          <a:spcPct val="0"/>
        </a:spcAft>
        <a:buFont typeface="Arial" panose="020B0604020202020204" pitchFamily="34" charset="0"/>
        <a:buChar char="•"/>
        <a:defRPr sz="1800" kern="1200">
          <a:solidFill>
            <a:schemeClr val="tx2"/>
          </a:solidFill>
          <a:latin typeface="+mn-lt"/>
          <a:ea typeface="+mn-ea"/>
          <a:cs typeface="Arial" panose="020B0604020202020204" pitchFamily="34" charset="0"/>
        </a:defRPr>
      </a:lvl1pPr>
      <a:lvl2pPr marL="685800" indent="-228600" algn="l" rtl="0" eaLnBrk="1" fontAlgn="base" hangingPunct="1">
        <a:lnSpc>
          <a:spcPct val="100000"/>
        </a:lnSpc>
        <a:spcBef>
          <a:spcPts val="500"/>
        </a:spcBef>
        <a:spcAft>
          <a:spcPct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2pPr>
      <a:lvl3pPr marL="1143000" indent="-228600" algn="l" rtl="0" eaLnBrk="1" fontAlgn="base" hangingPunct="1">
        <a:lnSpc>
          <a:spcPct val="100000"/>
        </a:lnSpc>
        <a:spcBef>
          <a:spcPts val="500"/>
        </a:spcBef>
        <a:spcAft>
          <a:spcPct val="0"/>
        </a:spcAft>
        <a:buFont typeface="Arial" panose="020B0604020202020204" pitchFamily="34" charset="0"/>
        <a:buChar char="•"/>
        <a:defRPr sz="1400" kern="1200">
          <a:solidFill>
            <a:schemeClr val="tx2"/>
          </a:solidFill>
          <a:latin typeface="+mn-lt"/>
          <a:ea typeface="+mn-ea"/>
          <a:cs typeface="Arial" panose="020B0604020202020204" pitchFamily="34" charset="0"/>
        </a:defRPr>
      </a:lvl3pPr>
      <a:lvl4pPr marL="1657350" indent="-285750" algn="l" rtl="0" eaLnBrk="1" fontAlgn="base" hangingPunct="1">
        <a:lnSpc>
          <a:spcPct val="100000"/>
        </a:lnSpc>
        <a:spcBef>
          <a:spcPts val="500"/>
        </a:spcBef>
        <a:spcAft>
          <a:spcPct val="0"/>
        </a:spcAft>
        <a:buFont typeface="Arial" panose="020B0604020202020204" pitchFamily="34" charset="0"/>
        <a:buChar char="•"/>
        <a:defRPr sz="1400" kern="1200">
          <a:solidFill>
            <a:schemeClr val="tx2"/>
          </a:solidFill>
          <a:latin typeface="+mn-lt"/>
          <a:ea typeface="+mn-ea"/>
          <a:cs typeface="Calibri" panose="020F0502020204030204" pitchFamily="34" charset="0"/>
        </a:defRPr>
      </a:lvl4pPr>
      <a:lvl5pPr marL="2057400" indent="-228600" algn="l" rtl="0" eaLnBrk="1" fontAlgn="base" hangingPunct="1">
        <a:lnSpc>
          <a:spcPct val="100000"/>
        </a:lnSpc>
        <a:spcBef>
          <a:spcPts val="500"/>
        </a:spcBef>
        <a:spcAft>
          <a:spcPct val="0"/>
        </a:spcAft>
        <a:buFont typeface="Arial" panose="020B0604020202020204" pitchFamily="34" charset="0"/>
        <a:buChar char="•"/>
        <a:defRPr sz="1400" kern="1200">
          <a:solidFill>
            <a:schemeClr val="tx2"/>
          </a:solidFill>
          <a:latin typeface="+mn-lt"/>
          <a:ea typeface="+mn-ea"/>
          <a:cs typeface="Calibri" panose="020F0502020204030204" pitchFamily="34" charset="0"/>
        </a:defRPr>
      </a:lvl5pPr>
      <a:lvl6pPr marL="25146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6pPr>
      <a:lvl7pPr marL="2971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7pPr>
      <a:lvl8pPr marL="3429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8pPr>
      <a:lvl9pPr marL="3943350" indent="-28575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9A836-86A2-4A71-9DAC-EF667AD78AC7}" type="datetimeFigureOut">
              <a:rPr lang="fi-FI" smtClean="0"/>
              <a:pPr/>
              <a:t>14.6.2023</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F3266-C40D-432B-B671-5DD4379CCDF6}" type="slidenum">
              <a:rPr lang="fi-FI" smtClean="0"/>
              <a:pPr/>
              <a:t>‹#›</a:t>
            </a:fld>
            <a:endParaRPr lang="fi-FI"/>
          </a:p>
        </p:txBody>
      </p:sp>
    </p:spTree>
    <p:extLst>
      <p:ext uri="{BB962C8B-B14F-4D97-AF65-F5344CB8AC3E}">
        <p14:creationId xmlns:p14="http://schemas.microsoft.com/office/powerpoint/2010/main" val="77477819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fi-FI"/>
              <a:t>Click to edit Master title style</a:t>
            </a:r>
            <a:endParaRPr lang="en-US" altLang="fi-FI"/>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fi-FI"/>
              <a:t>Click to edit Master text styles</a:t>
            </a:r>
          </a:p>
          <a:p>
            <a:pPr lvl="1"/>
            <a:r>
              <a:rPr lang="en-GB" altLang="fi-FI"/>
              <a:t>Second level</a:t>
            </a:r>
          </a:p>
          <a:p>
            <a:pPr lvl="2"/>
            <a:r>
              <a:rPr lang="en-GB" altLang="fi-FI"/>
              <a:t>Third level</a:t>
            </a:r>
          </a:p>
          <a:p>
            <a:pPr lvl="3"/>
            <a:r>
              <a:rPr lang="en-GB" altLang="fi-FI"/>
              <a:t>Fourth level</a:t>
            </a:r>
          </a:p>
          <a:p>
            <a:pPr lvl="4"/>
            <a:r>
              <a:rPr lang="en-GB" altLang="fi-FI"/>
              <a:t>Fifth level</a:t>
            </a:r>
            <a:endParaRPr lang="en-US" altLang="fi-FI"/>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F428D803-69BB-4429-B6C2-AB61F0C1BF2D}" type="datetimeFigureOut">
              <a:rPr lang="en-US" smtClean="0">
                <a:ea typeface="MS PGothic" pitchFamily="34" charset="-128"/>
              </a:rPr>
              <a:pPr defTabSz="457200" fontAlgn="base">
                <a:spcBef>
                  <a:spcPct val="0"/>
                </a:spcBef>
                <a:spcAft>
                  <a:spcPct val="0"/>
                </a:spcAft>
                <a:defRPr/>
              </a:pPr>
              <a:t>6/14/2023</a:t>
            </a:fld>
            <a:endParaRPr lang="en-US">
              <a:ea typeface="MS PGothic"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pPr>
            <a:fld id="{95ECD21B-8F88-4FBD-B803-8E09BC23EADB}" type="slidenum">
              <a:rPr lang="en-US" altLang="fi-FI" smtClean="0">
                <a:ea typeface="MS PGothic" pitchFamily="34" charset="-128"/>
              </a:rPr>
              <a:pPr defTabSz="457200" fontAlgn="base">
                <a:spcBef>
                  <a:spcPct val="0"/>
                </a:spcBef>
                <a:spcAft>
                  <a:spcPct val="0"/>
                </a:spcAft>
              </a:pPr>
              <a:t>‹#›</a:t>
            </a:fld>
            <a:endParaRPr lang="en-US" altLang="fi-FI">
              <a:ea typeface="MS PGothic" pitchFamily="34" charset="-128"/>
            </a:endParaRPr>
          </a:p>
        </p:txBody>
      </p:sp>
    </p:spTree>
    <p:extLst>
      <p:ext uri="{BB962C8B-B14F-4D97-AF65-F5344CB8AC3E}">
        <p14:creationId xmlns:p14="http://schemas.microsoft.com/office/powerpoint/2010/main" val="1254005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ＭＳ Ｐゴシック"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43840" y="182880"/>
            <a:ext cx="11704320" cy="64922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000">
                <a:solidFill>
                  <a:schemeClr val="tx1"/>
                </a:solidFill>
              </a:defRPr>
            </a:lvl1pPr>
          </a:lstStyle>
          <a:p>
            <a:fld id="{20E9A70C-C6F2-4ABF-9111-03829DAF49BD}" type="datetimeFigureOut">
              <a:rPr lang="fi-FI" smtClean="0">
                <a:solidFill>
                  <a:srgbClr val="000000"/>
                </a:solidFill>
              </a:rPr>
              <a:pPr/>
              <a:t>14.6.2023</a:t>
            </a:fld>
            <a:endParaRPr lang="fi-FI">
              <a:solidFill>
                <a:srgbClr val="000000"/>
              </a:solidFill>
            </a:endParaRPr>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000">
                <a:solidFill>
                  <a:schemeClr val="tx1"/>
                </a:solidFill>
              </a:defRPr>
            </a:lvl1pPr>
          </a:lstStyle>
          <a:p>
            <a:endParaRPr lang="fi-FI">
              <a:solidFill>
                <a:srgbClr val="000000"/>
              </a:solidFill>
            </a:endParaRPr>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000">
                <a:solidFill>
                  <a:schemeClr val="tx1"/>
                </a:solidFill>
              </a:defRPr>
            </a:lvl1pPr>
          </a:lstStyle>
          <a:p>
            <a:fld id="{E9D76F6D-1BD6-42E2-9B8E-8FC351C8E93A}" type="slidenum">
              <a:rPr lang="fi-FI" smtClean="0">
                <a:solidFill>
                  <a:srgbClr val="000000"/>
                </a:solidFill>
              </a:rPr>
              <a:pPr/>
              <a:t>‹#›</a:t>
            </a:fld>
            <a:endParaRPr lang="fi-FI">
              <a:solidFill>
                <a:srgbClr val="000000"/>
              </a:solidFill>
            </a:endParaRPr>
          </a:p>
        </p:txBody>
      </p:sp>
    </p:spTree>
    <p:extLst>
      <p:ext uri="{BB962C8B-B14F-4D97-AF65-F5344CB8AC3E}">
        <p14:creationId xmlns:p14="http://schemas.microsoft.com/office/powerpoint/2010/main" val="109558045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tx1"/>
        </a:buClr>
        <a:buSzPct val="80000"/>
        <a:buFont typeface="Corbel" pitchFamily="34" charset="0"/>
        <a:buChar char="•"/>
        <a:defRPr sz="2000" kern="1200">
          <a:solidFill>
            <a:schemeClr val="tx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800" kern="1200">
          <a:solidFill>
            <a:schemeClr val="tx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600" kern="1200">
          <a:solidFill>
            <a:schemeClr val="tx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tx1"/>
        </a:buClr>
        <a:buSzPct val="80000"/>
        <a:buFont typeface="Corbel"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14" y="1"/>
            <a:ext cx="12181172" cy="6857999"/>
          </a:xfrm>
          <a:prstGeom prst="rect">
            <a:avLst/>
          </a:prstGeom>
          <a:ln w="12700">
            <a:miter lim="400000"/>
          </a:ln>
        </p:spPr>
      </p:pic>
      <p:sp>
        <p:nvSpPr>
          <p:cNvPr id="3" name="Otsikkoteksti"/>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Otsikkoteksti</a:t>
            </a:r>
          </a:p>
        </p:txBody>
      </p:sp>
      <p:sp>
        <p:nvSpPr>
          <p:cNvPr id="4" name="Leipätekstin taso yksi…"/>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Leipätekstin taso yksi</a:t>
            </a:r>
          </a:p>
          <a:p>
            <a:pPr lvl="1"/>
            <a:r>
              <a:t>Leipätekstin taso kaksi</a:t>
            </a:r>
          </a:p>
          <a:p>
            <a:pPr lvl="2"/>
            <a:r>
              <a:t>Leipätekstin taso kolme</a:t>
            </a:r>
          </a:p>
          <a:p>
            <a:pPr lvl="3"/>
            <a:r>
              <a:t>Leipätekstin taso neljä</a:t>
            </a:r>
          </a:p>
          <a:p>
            <a:pPr lvl="4"/>
            <a:r>
              <a:t>Leipätekstin taso viisi</a:t>
            </a:r>
          </a:p>
        </p:txBody>
      </p:sp>
      <p:sp>
        <p:nvSpPr>
          <p:cNvPr id="5" name="Dian numero"/>
          <p:cNvSpPr txBox="1">
            <a:spLocks noGrp="1"/>
          </p:cNvSpPr>
          <p:nvPr>
            <p:ph type="sldNum" sz="quarter" idx="2"/>
          </p:nvPr>
        </p:nvSpPr>
        <p:spPr>
          <a:xfrm>
            <a:off x="8393598" y="6187073"/>
            <a:ext cx="344002" cy="338554"/>
          </a:xfrm>
          <a:prstGeom prst="rect">
            <a:avLst/>
          </a:prstGeom>
          <a:ln w="12700">
            <a:miter lim="400000"/>
          </a:ln>
        </p:spPr>
        <p:txBody>
          <a:bodyPr wrap="none" lIns="45719" rIns="45719" anchor="ctr">
            <a:spAutoFit/>
          </a:bodyPr>
          <a:lstStyle>
            <a:lvl1pPr algn="r">
              <a:defRPr sz="1600">
                <a:latin typeface="Arial"/>
                <a:ea typeface="Arial"/>
                <a:cs typeface="Arial"/>
                <a:sym typeface="Arial"/>
              </a:defRPr>
            </a:lvl1pPr>
          </a:lstStyle>
          <a:p>
            <a:fld id="{86CB4B4D-7CA3-9044-876B-883B54F8677D}" type="slidenum">
              <a:rPr/>
              <a:t>‹#›</a:t>
            </a:fld>
            <a:endParaRPr dirty="0"/>
          </a:p>
        </p:txBody>
      </p:sp>
    </p:spTree>
    <p:extLst>
      <p:ext uri="{BB962C8B-B14F-4D97-AF65-F5344CB8AC3E}">
        <p14:creationId xmlns:p14="http://schemas.microsoft.com/office/powerpoint/2010/main" val="36536258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Lst>
  <p:transition spd="med"/>
  <p:txStyles>
    <p:titleStyle>
      <a:lvl1pPr marL="0" marR="0" indent="0"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1pPr>
      <a:lvl2pPr marL="0" marR="0" indent="0"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2pPr>
      <a:lvl3pPr marL="0" marR="0" indent="0"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3pPr>
      <a:lvl4pPr marL="0" marR="0" indent="0"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4pPr>
      <a:lvl5pPr marL="0" marR="0" indent="0"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5pPr>
      <a:lvl6pPr marL="0" marR="0" indent="609585"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6pPr>
      <a:lvl7pPr marL="0" marR="0" indent="1219170"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7pPr>
      <a:lvl8pPr marL="0" marR="0" indent="1828754"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8pPr>
      <a:lvl9pPr marL="0" marR="0" indent="2438339" algn="ctr" defTabSz="609585" rtl="0" latinLnBrk="0">
        <a:lnSpc>
          <a:spcPct val="100000"/>
        </a:lnSpc>
        <a:spcBef>
          <a:spcPts val="0"/>
        </a:spcBef>
        <a:spcAft>
          <a:spcPts val="0"/>
        </a:spcAft>
        <a:buClrTx/>
        <a:buSzTx/>
        <a:buFontTx/>
        <a:buNone/>
        <a:tabLst/>
        <a:defRPr sz="5867" b="0" i="0" u="none" strike="noStrike" cap="none" spc="0" baseline="0">
          <a:solidFill>
            <a:srgbClr val="000000"/>
          </a:solidFill>
          <a:uFillTx/>
          <a:latin typeface="Lucida Sans Unicode"/>
          <a:ea typeface="Lucida Sans Unicode"/>
          <a:cs typeface="Lucida Sans Unicode"/>
          <a:sym typeface="Lucida Sans Unicode"/>
        </a:defRPr>
      </a:lvl9pPr>
    </p:titleStyle>
    <p:bodyStyle>
      <a:lvl1pPr marL="457189" marR="0" indent="-457189"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1pPr>
      <a:lvl2pPr marL="1045002" marR="0" indent="-435417"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2pPr>
      <a:lvl3pPr marL="1625559" marR="0" indent="-406390"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3pPr>
      <a:lvl4pPr marL="231642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4pPr>
      <a:lvl5pPr marL="2926007"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5pPr>
      <a:lvl6pPr marL="353559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6pPr>
      <a:lvl7pPr marL="4145176"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7pPr>
      <a:lvl8pPr marL="4754760"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8pPr>
      <a:lvl9pPr marL="5364345"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solidFill>
            <a:srgbClr val="000000"/>
          </a:solidFill>
          <a:uFillTx/>
          <a:latin typeface="Lucida Sans Unicode"/>
          <a:ea typeface="Lucida Sans Unicode"/>
          <a:cs typeface="Lucida Sans Unicode"/>
          <a:sym typeface="Lucida Sans Unicode"/>
        </a:defRPr>
      </a:lvl9pPr>
    </p:bodyStyle>
    <p:otherStyle>
      <a:lvl1pPr marL="0" marR="0" indent="0"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1pPr>
      <a:lvl2pPr marL="0" marR="0" indent="609585"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2pPr>
      <a:lvl3pPr marL="0" marR="0" indent="1219170"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3pPr>
      <a:lvl4pPr marL="0" marR="0" indent="1828754"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4pPr>
      <a:lvl5pPr marL="0" marR="0" indent="2438339"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5pPr>
      <a:lvl6pPr marL="0" marR="0" indent="3047924"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6pPr>
      <a:lvl7pPr marL="0" marR="0" indent="3657509"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7pPr>
      <a:lvl8pPr marL="0" marR="0" indent="4267093"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8pPr>
      <a:lvl9pPr marL="0" marR="0" indent="4876678" algn="r" defTabSz="609585"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9C031-7052-4A56-8D2C-8FD2DFA1F9F9}" type="datetimeFigureOut">
              <a:rPr lang="en-US" smtClean="0"/>
              <a:t>6/14/2023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C2BE4-6658-4C49-ACA0-F9D8ADAFD18B}" type="slidenum">
              <a:rPr lang="en-US" smtClean="0"/>
              <a:t>‹#›</a:t>
            </a:fld>
            <a:endParaRPr lang="en-US"/>
          </a:p>
        </p:txBody>
      </p:sp>
    </p:spTree>
    <p:extLst>
      <p:ext uri="{BB962C8B-B14F-4D97-AF65-F5344CB8AC3E}">
        <p14:creationId xmlns:p14="http://schemas.microsoft.com/office/powerpoint/2010/main" val="20079709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perustyylejä naps.</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pPr>
            <a:fld id="{0D7693A3-12AA-4756-9113-1F53CD5F376D}" type="datetimeFigureOut">
              <a:rPr lang="fi-FI" altLang="fi-FI" smtClean="0">
                <a:ea typeface="MS PGothic" pitchFamily="34" charset="-128"/>
              </a:rPr>
              <a:pPr defTabSz="457200" fontAlgn="base">
                <a:spcBef>
                  <a:spcPct val="0"/>
                </a:spcBef>
                <a:spcAft>
                  <a:spcPct val="0"/>
                </a:spcAft>
              </a:pPr>
              <a:t>14.6.2023</a:t>
            </a:fld>
            <a:endParaRPr lang="fi-FI" altLang="fi-FI">
              <a:ea typeface="MS PGothic" pitchFamily="34" charset="-128"/>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pPr>
            <a:fld id="{A24877C9-6579-4F95-8B8C-232B6CB5A81E}" type="slidenum">
              <a:rPr lang="fi-FI" altLang="fi-FI" smtClean="0">
                <a:ea typeface="MS PGothic" pitchFamily="34" charset="-128"/>
              </a:rPr>
              <a:pPr defTabSz="457200" fontAlgn="base">
                <a:spcBef>
                  <a:spcPct val="0"/>
                </a:spcBef>
                <a:spcAft>
                  <a:spcPct val="0"/>
                </a:spcAft>
              </a:pPr>
              <a:t>‹#›</a:t>
            </a:fld>
            <a:endParaRPr lang="fi-FI" altLang="fi-FI">
              <a:ea typeface="MS PGothic" pitchFamily="34" charset="-128"/>
            </a:endParaRPr>
          </a:p>
        </p:txBody>
      </p:sp>
    </p:spTree>
    <p:extLst>
      <p:ext uri="{BB962C8B-B14F-4D97-AF65-F5344CB8AC3E}">
        <p14:creationId xmlns:p14="http://schemas.microsoft.com/office/powerpoint/2010/main" val="403502705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C3DAC8-D37F-4C54-85B5-22D35A624210}" type="datetimeFigureOut">
              <a:rPr lang="fi-FI" smtClean="0"/>
              <a:t>14.6.2023</a:t>
            </a:fld>
            <a:endParaRPr lang="fi-FI"/>
          </a:p>
        </p:txBody>
      </p:sp>
      <p:sp>
        <p:nvSpPr>
          <p:cNvPr id="5" name="Alatunnisteen paikkamerkki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8BCA1FF-D58A-4B2D-B910-3B8D8410B7C2}" type="slidenum">
              <a:rPr lang="fi-FI" smtClean="0"/>
              <a:t>‹#›</a:t>
            </a:fld>
            <a:endParaRPr lang="fi-FI"/>
          </a:p>
        </p:txBody>
      </p:sp>
    </p:spTree>
    <p:extLst>
      <p:ext uri="{BB962C8B-B14F-4D97-AF65-F5344CB8AC3E}">
        <p14:creationId xmlns:p14="http://schemas.microsoft.com/office/powerpoint/2010/main" val="336128895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1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4.xml"/><Relationship Id="rId5" Type="http://schemas.openxmlformats.org/officeDocument/2006/relationships/image" Target="../media/image31.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oleObject" Target="../embeddings/oleObject2.bin"/><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34.png"/><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6.png"/><Relationship Id="rId4" Type="http://schemas.openxmlformats.org/officeDocument/2006/relationships/image" Target="../media/image33.jpeg"/><Relationship Id="rId9"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41.jpg"/><Relationship Id="rId2" Type="http://schemas.openxmlformats.org/officeDocument/2006/relationships/image" Target="../media/image23.png"/><Relationship Id="rId1" Type="http://schemas.openxmlformats.org/officeDocument/2006/relationships/slideLayout" Target="../slideLayouts/slideLayout14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7.xml"/><Relationship Id="rId1" Type="http://schemas.openxmlformats.org/officeDocument/2006/relationships/slideLayout" Target="../slideLayouts/slideLayout148.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24.emf"/><Relationship Id="rId9" Type="http://schemas.openxmlformats.org/officeDocument/2006/relationships/image" Target="../media/image46.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8.xml"/><Relationship Id="rId5" Type="http://schemas.openxmlformats.org/officeDocument/2006/relationships/image" Target="../media/image51.jpe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3.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43.xml"/><Relationship Id="rId6" Type="http://schemas.openxmlformats.org/officeDocument/2006/relationships/image" Target="../media/image52.emf"/><Relationship Id="rId5" Type="http://schemas.openxmlformats.org/officeDocument/2006/relationships/hyperlink" Target="http://www.iofbonehealth.org/" TargetMode="Externa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8.png"/><Relationship Id="rId2" Type="http://schemas.openxmlformats.org/officeDocument/2006/relationships/hyperlink" Target="http://www.k&#228;yp&#228;hoito.fi/" TargetMode="External"/><Relationship Id="rId1" Type="http://schemas.openxmlformats.org/officeDocument/2006/relationships/slideLayout" Target="../slideLayouts/slideLayout1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31.xm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2.xml"/><Relationship Id="rId5" Type="http://schemas.openxmlformats.org/officeDocument/2006/relationships/image" Target="../media/image64.png"/><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8.xml"/><Relationship Id="rId5" Type="http://schemas.openxmlformats.org/officeDocument/2006/relationships/image" Target="../media/image64.png"/><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31.xml"/><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36.xml"/><Relationship Id="rId5" Type="http://schemas.openxmlformats.org/officeDocument/2006/relationships/image" Target="../media/image70.png"/><Relationship Id="rId4" Type="http://schemas.openxmlformats.org/officeDocument/2006/relationships/image" Target="../media/image69.emf"/></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emf"/><Relationship Id="rId1" Type="http://schemas.openxmlformats.org/officeDocument/2006/relationships/slideLayout" Target="../slideLayouts/slideLayout98.xml"/><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jpe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pubmed/30987990" TargetMode="External"/><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89.emf"/></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hyperlink" Target="http://www.k&#228;yp&#228;hoito.fi.niskanen/" TargetMode="External"/><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www.k&#228;yp&#228;hoito.fi.niskane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www.k&#228;yp&#228;hoito.fi/"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8.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92.xml"/><Relationship Id="rId4" Type="http://schemas.openxmlformats.org/officeDocument/2006/relationships/image" Target="../media/image22.emf"/></Relationships>
</file>

<file path=ppt/slides/_rels/slide5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5.jpg"/><Relationship Id="rId1" Type="http://schemas.openxmlformats.org/officeDocument/2006/relationships/slideLayout" Target="../slideLayouts/slideLayout63.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60.xml"/><Relationship Id="rId4" Type="http://schemas.openxmlformats.org/officeDocument/2006/relationships/image" Target="../media/image109.tiff"/></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60.xml"/><Relationship Id="rId4" Type="http://schemas.openxmlformats.org/officeDocument/2006/relationships/image" Target="../media/image110.tiff"/></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48.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109.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5B6571DF-CD16-4056-BD5C-E3DBEA230B10}"/>
              </a:ext>
            </a:extLst>
          </p:cNvPr>
          <p:cNvSpPr>
            <a:spLocks noGrp="1"/>
          </p:cNvSpPr>
          <p:nvPr>
            <p:ph type="title"/>
          </p:nvPr>
        </p:nvSpPr>
        <p:spPr>
          <a:xfrm>
            <a:off x="220652" y="241644"/>
            <a:ext cx="10515600" cy="1325563"/>
          </a:xfrm>
        </p:spPr>
        <p:txBody>
          <a:bodyPr/>
          <a:lstStyle/>
          <a:p>
            <a:r>
              <a:rPr lang="fi-FI" b="1">
                <a:solidFill>
                  <a:srgbClr val="FF0000"/>
                </a:solidFill>
              </a:rPr>
              <a:t>Osteoporoosin lääkehoito </a:t>
            </a:r>
            <a:endParaRPr lang="fi-FI" b="1" dirty="0">
              <a:solidFill>
                <a:srgbClr val="FF0000"/>
              </a:solidFill>
            </a:endParaRPr>
          </a:p>
        </p:txBody>
      </p:sp>
      <p:sp>
        <p:nvSpPr>
          <p:cNvPr id="9" name="Sisällön paikkamerkki 8">
            <a:extLst>
              <a:ext uri="{FF2B5EF4-FFF2-40B4-BE49-F238E27FC236}">
                <a16:creationId xmlns:a16="http://schemas.microsoft.com/office/drawing/2014/main" id="{220A0F27-0964-49D6-BD3A-E4A50582890C}"/>
              </a:ext>
            </a:extLst>
          </p:cNvPr>
          <p:cNvSpPr>
            <a:spLocks noGrp="1"/>
          </p:cNvSpPr>
          <p:nvPr>
            <p:ph idx="1"/>
          </p:nvPr>
        </p:nvSpPr>
        <p:spPr>
          <a:xfrm>
            <a:off x="220652" y="1339834"/>
            <a:ext cx="9014792" cy="3280430"/>
          </a:xfrm>
        </p:spPr>
        <p:txBody>
          <a:bodyPr/>
          <a:lstStyle/>
          <a:p>
            <a:r>
              <a:rPr lang="fi-FI" dirty="0"/>
              <a:t>Heinola  15.06.2023</a:t>
            </a:r>
          </a:p>
          <a:p>
            <a:r>
              <a:rPr lang="fi-FI" dirty="0"/>
              <a:t>Leo Niskanen, LKT, </a:t>
            </a:r>
            <a:r>
              <a:rPr lang="fi-FI" dirty="0" err="1"/>
              <a:t>dos</a:t>
            </a:r>
            <a:r>
              <a:rPr lang="fi-FI" dirty="0"/>
              <a:t>., sisätautien, endokrinologian ja geriatrian erikoislääkäri</a:t>
            </a:r>
          </a:p>
          <a:p>
            <a:r>
              <a:rPr lang="fi-FI" dirty="0"/>
              <a:t>Osteoporoosi Käypä Hoito, pj</a:t>
            </a:r>
          </a:p>
          <a:p>
            <a:r>
              <a:rPr lang="fi-FI" dirty="0"/>
              <a:t>Toimipaikat: Päijät-Hämeen ja Savonlinnan keskussairaalat (osa-aikainen), Eiran sairaala, Mehiläinen Kuopio</a:t>
            </a:r>
          </a:p>
          <a:p>
            <a:endParaRPr lang="fi-FI" dirty="0"/>
          </a:p>
        </p:txBody>
      </p:sp>
      <p:pic>
        <p:nvPicPr>
          <p:cNvPr id="2" name="Kuva 1">
            <a:extLst>
              <a:ext uri="{FF2B5EF4-FFF2-40B4-BE49-F238E27FC236}">
                <a16:creationId xmlns:a16="http://schemas.microsoft.com/office/drawing/2014/main" id="{3F54A7FB-B7C0-D602-0948-1B4B9F565B72}"/>
              </a:ext>
            </a:extLst>
          </p:cNvPr>
          <p:cNvPicPr>
            <a:picLocks noChangeAspect="1"/>
          </p:cNvPicPr>
          <p:nvPr/>
        </p:nvPicPr>
        <p:blipFill>
          <a:blip r:embed="rId2"/>
          <a:stretch>
            <a:fillRect/>
          </a:stretch>
        </p:blipFill>
        <p:spPr>
          <a:xfrm>
            <a:off x="1299738" y="4392891"/>
            <a:ext cx="5683886" cy="2099984"/>
          </a:xfrm>
          <a:prstGeom prst="rect">
            <a:avLst/>
          </a:prstGeom>
        </p:spPr>
      </p:pic>
      <p:pic>
        <p:nvPicPr>
          <p:cNvPr id="3" name="Kuva 2">
            <a:extLst>
              <a:ext uri="{FF2B5EF4-FFF2-40B4-BE49-F238E27FC236}">
                <a16:creationId xmlns:a16="http://schemas.microsoft.com/office/drawing/2014/main" id="{675082F2-F019-DB6D-D611-17F4C8AE783C}"/>
              </a:ext>
            </a:extLst>
          </p:cNvPr>
          <p:cNvPicPr>
            <a:picLocks noChangeAspect="1"/>
          </p:cNvPicPr>
          <p:nvPr/>
        </p:nvPicPr>
        <p:blipFill>
          <a:blip r:embed="rId3" cstate="print"/>
          <a:stretch>
            <a:fillRect/>
          </a:stretch>
        </p:blipFill>
        <p:spPr>
          <a:xfrm>
            <a:off x="9657167" y="1176702"/>
            <a:ext cx="2158171" cy="5316173"/>
          </a:xfrm>
          <a:prstGeom prst="rect">
            <a:avLst/>
          </a:prstGeom>
        </p:spPr>
      </p:pic>
    </p:spTree>
    <p:extLst>
      <p:ext uri="{BB962C8B-B14F-4D97-AF65-F5344CB8AC3E}">
        <p14:creationId xmlns:p14="http://schemas.microsoft.com/office/powerpoint/2010/main" val="74501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19536" y="-171400"/>
            <a:ext cx="8229600" cy="1143000"/>
          </a:xfrm>
        </p:spPr>
        <p:txBody>
          <a:bodyPr>
            <a:normAutofit/>
          </a:bodyPr>
          <a:lstStyle/>
          <a:p>
            <a:r>
              <a:rPr lang="fi-FI" sz="2800" b="1" dirty="0">
                <a:latin typeface="Arial" pitchFamily="34" charset="0"/>
                <a:cs typeface="Arial" pitchFamily="34" charset="0"/>
              </a:rPr>
              <a:t>Miksi luuston kuntoon pitäisi kiinnittää huomiota ?</a:t>
            </a:r>
          </a:p>
        </p:txBody>
      </p:sp>
      <p:pic>
        <p:nvPicPr>
          <p:cNvPr id="3" name="Kuva 2"/>
          <p:cNvPicPr>
            <a:picLocks noChangeAspect="1"/>
          </p:cNvPicPr>
          <p:nvPr/>
        </p:nvPicPr>
        <p:blipFill>
          <a:blip r:embed="rId3" cstate="print"/>
          <a:stretch>
            <a:fillRect/>
          </a:stretch>
        </p:blipFill>
        <p:spPr>
          <a:xfrm>
            <a:off x="1970487" y="971600"/>
            <a:ext cx="8127697" cy="3002882"/>
          </a:xfrm>
          <a:prstGeom prst="rect">
            <a:avLst/>
          </a:prstGeom>
        </p:spPr>
      </p:pic>
      <p:pic>
        <p:nvPicPr>
          <p:cNvPr id="4" name="Kuva 3"/>
          <p:cNvPicPr>
            <a:picLocks noChangeAspect="1"/>
          </p:cNvPicPr>
          <p:nvPr/>
        </p:nvPicPr>
        <p:blipFill>
          <a:blip r:embed="rId4" cstate="print"/>
          <a:stretch>
            <a:fillRect/>
          </a:stretch>
        </p:blipFill>
        <p:spPr>
          <a:xfrm>
            <a:off x="3684645" y="4050956"/>
            <a:ext cx="4392555" cy="2717973"/>
          </a:xfrm>
          <a:prstGeom prst="rect">
            <a:avLst/>
          </a:prstGeom>
        </p:spPr>
      </p:pic>
      <p:sp>
        <p:nvSpPr>
          <p:cNvPr id="5" name="Tekstiruutu 4"/>
          <p:cNvSpPr txBox="1"/>
          <p:nvPr/>
        </p:nvSpPr>
        <p:spPr>
          <a:xfrm>
            <a:off x="7464153" y="4437112"/>
            <a:ext cx="184731" cy="369332"/>
          </a:xfrm>
          <a:prstGeom prst="rect">
            <a:avLst/>
          </a:prstGeom>
          <a:noFill/>
        </p:spPr>
        <p:txBody>
          <a:bodyPr wrap="none" rtlCol="0">
            <a:spAutoFit/>
          </a:bodyPr>
          <a:lstStyle/>
          <a:p>
            <a:endParaRPr lang="fi-FI" dirty="0">
              <a:solidFill>
                <a:prstClr val="black"/>
              </a:solidFill>
              <a:latin typeface="Calibri"/>
            </a:endParaRPr>
          </a:p>
        </p:txBody>
      </p:sp>
    </p:spTree>
    <p:extLst>
      <p:ext uri="{BB962C8B-B14F-4D97-AF65-F5344CB8AC3E}">
        <p14:creationId xmlns:p14="http://schemas.microsoft.com/office/powerpoint/2010/main" val="1418317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shOverlay-FullResolve.png">
            <a:extLst>
              <a:ext uri="{FF2B5EF4-FFF2-40B4-BE49-F238E27FC236}">
                <a16:creationId xmlns:a16="http://schemas.microsoft.com/office/drawing/2014/main" id="{D48E8B7E-714A-0B95-BE8C-60C5D512975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0548594" y="0"/>
            <a:ext cx="1643405" cy="6858000"/>
          </a:xfrm>
          <a:prstGeom prst="rect">
            <a:avLst/>
          </a:prstGeom>
        </p:spPr>
      </p:pic>
      <p:sp>
        <p:nvSpPr>
          <p:cNvPr id="6" name="Rectangle 5">
            <a:extLst>
              <a:ext uri="{FF2B5EF4-FFF2-40B4-BE49-F238E27FC236}">
                <a16:creationId xmlns:a16="http://schemas.microsoft.com/office/drawing/2014/main" id="{0AC666B3-27EE-0BD4-F742-4D5F41C1E113}"/>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7" name="Rectangle 6">
            <a:extLst>
              <a:ext uri="{FF2B5EF4-FFF2-40B4-BE49-F238E27FC236}">
                <a16:creationId xmlns:a16="http://schemas.microsoft.com/office/drawing/2014/main" id="{708CD446-682B-DA75-75E5-AAF8E01333E1}"/>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8" name="Rectangle 7">
            <a:extLst>
              <a:ext uri="{FF2B5EF4-FFF2-40B4-BE49-F238E27FC236}">
                <a16:creationId xmlns:a16="http://schemas.microsoft.com/office/drawing/2014/main" id="{193892F8-31E4-0500-765F-4BE943CA493B}"/>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pic>
        <p:nvPicPr>
          <p:cNvPr id="9" name="Picture 8">
            <a:extLst>
              <a:ext uri="{FF2B5EF4-FFF2-40B4-BE49-F238E27FC236}">
                <a16:creationId xmlns:a16="http://schemas.microsoft.com/office/drawing/2014/main" id="{CD0ED0BB-3A6B-3000-5F77-196392263D40}"/>
              </a:ext>
            </a:extLst>
          </p:cNvPr>
          <p:cNvPicPr>
            <a:picLocks noChangeAspect="1"/>
          </p:cNvPicPr>
          <p:nvPr/>
        </p:nvPicPr>
        <p:blipFill>
          <a:blip r:embed="rId4"/>
          <a:stretch>
            <a:fillRect/>
          </a:stretch>
        </p:blipFill>
        <p:spPr>
          <a:xfrm>
            <a:off x="10798862" y="6400347"/>
            <a:ext cx="1117216" cy="486530"/>
          </a:xfrm>
          <a:prstGeom prst="rect">
            <a:avLst/>
          </a:prstGeom>
        </p:spPr>
      </p:pic>
      <p:sp>
        <p:nvSpPr>
          <p:cNvPr id="10" name="Rectangle 9">
            <a:extLst>
              <a:ext uri="{FF2B5EF4-FFF2-40B4-BE49-F238E27FC236}">
                <a16:creationId xmlns:a16="http://schemas.microsoft.com/office/drawing/2014/main" id="{DBBA3889-0C47-01E4-B3CE-BD7A5F23438A}"/>
              </a:ext>
            </a:extLst>
          </p:cNvPr>
          <p:cNvSpPr/>
          <p:nvPr/>
        </p:nvSpPr>
        <p:spPr>
          <a:xfrm flipH="1">
            <a:off x="0" y="11472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1" name="Rectangle 10">
            <a:extLst>
              <a:ext uri="{FF2B5EF4-FFF2-40B4-BE49-F238E27FC236}">
                <a16:creationId xmlns:a16="http://schemas.microsoft.com/office/drawing/2014/main" id="{1BDCA7A7-1870-8D89-12AB-0709FB061769}"/>
              </a:ext>
            </a:extLst>
          </p:cNvPr>
          <p:cNvSpPr/>
          <p:nvPr/>
        </p:nvSpPr>
        <p:spPr>
          <a:xfrm flipH="1">
            <a:off x="445011" y="11472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2" name="Rectangle 11">
            <a:extLst>
              <a:ext uri="{FF2B5EF4-FFF2-40B4-BE49-F238E27FC236}">
                <a16:creationId xmlns:a16="http://schemas.microsoft.com/office/drawing/2014/main" id="{0C19B8FF-8031-D3D5-B040-D1FF0694C6CF}"/>
              </a:ext>
            </a:extLst>
          </p:cNvPr>
          <p:cNvSpPr/>
          <p:nvPr/>
        </p:nvSpPr>
        <p:spPr>
          <a:xfrm flipH="1">
            <a:off x="1533146" y="11472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4" name="object 7">
            <a:extLst>
              <a:ext uri="{FF2B5EF4-FFF2-40B4-BE49-F238E27FC236}">
                <a16:creationId xmlns:a16="http://schemas.microsoft.com/office/drawing/2014/main" id="{927B7727-5680-6329-3C32-657560D67AB4}"/>
              </a:ext>
            </a:extLst>
          </p:cNvPr>
          <p:cNvSpPr/>
          <p:nvPr/>
        </p:nvSpPr>
        <p:spPr>
          <a:xfrm>
            <a:off x="1531921" y="2077502"/>
            <a:ext cx="6264696" cy="199271"/>
          </a:xfrm>
          <a:prstGeom prst="rect">
            <a:avLst/>
          </a:prstGeom>
          <a:blipFill>
            <a:blip r:embed="rId5" cstate="print">
              <a:alphaModFix amt="50000"/>
            </a:blip>
            <a:stretch>
              <a:fillRect/>
            </a:stretch>
          </a:blipFill>
        </p:spPr>
        <p:txBody>
          <a:bodyPr wrap="square" lIns="0" tIns="0" rIns="0" bIns="0" rtlCol="0"/>
          <a:lstStyle/>
          <a:p>
            <a:pPr defTabSz="415778"/>
            <a:endParaRPr sz="818">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C8875AE-AE3B-276F-5755-69ADB75F3363}"/>
              </a:ext>
            </a:extLst>
          </p:cNvPr>
          <p:cNvSpPr/>
          <p:nvPr/>
        </p:nvSpPr>
        <p:spPr>
          <a:xfrm>
            <a:off x="1531921" y="1565512"/>
            <a:ext cx="6836248" cy="461665"/>
          </a:xfrm>
          <a:prstGeom prst="rect">
            <a:avLst/>
          </a:prstGeom>
        </p:spPr>
        <p:txBody>
          <a:bodyPr wrap="square">
            <a:spAutoFit/>
          </a:bodyPr>
          <a:lstStyle/>
          <a:p>
            <a:pPr lvl="0"/>
            <a:r>
              <a:rPr lang="fi-FI" sz="2400" dirty="0">
                <a:solidFill>
                  <a:srgbClr val="595959"/>
                </a:solidFill>
                <a:latin typeface="Arial" panose="020B0604020202020204" pitchFamily="34" charset="0"/>
                <a:cs typeface="Arial" panose="020B0604020202020204" pitchFamily="34" charset="0"/>
              </a:rPr>
              <a:t>Osteoporoosi on vakava sairaus</a:t>
            </a:r>
          </a:p>
        </p:txBody>
      </p:sp>
      <p:sp>
        <p:nvSpPr>
          <p:cNvPr id="16" name="Rectangle 15">
            <a:extLst>
              <a:ext uri="{FF2B5EF4-FFF2-40B4-BE49-F238E27FC236}">
                <a16:creationId xmlns:a16="http://schemas.microsoft.com/office/drawing/2014/main" id="{C42E3861-AE53-B5E1-1DA3-E4249EC42514}"/>
              </a:ext>
            </a:extLst>
          </p:cNvPr>
          <p:cNvSpPr/>
          <p:nvPr/>
        </p:nvSpPr>
        <p:spPr>
          <a:xfrm>
            <a:off x="1650578" y="2179913"/>
            <a:ext cx="8665730" cy="353943"/>
          </a:xfrm>
          <a:prstGeom prst="rect">
            <a:avLst/>
          </a:prstGeom>
        </p:spPr>
        <p:txBody>
          <a:bodyPr wrap="square">
            <a:spAutoFit/>
          </a:bodyPr>
          <a:lstStyle/>
          <a:p>
            <a:pPr marL="285750" lvl="0" indent="-285750">
              <a:buClr>
                <a:srgbClr val="00B050"/>
              </a:buClr>
              <a:buFont typeface="Arial" panose="020B0604020202020204" pitchFamily="34" charset="0"/>
              <a:buChar char="•"/>
            </a:pPr>
            <a:r>
              <a:rPr lang="fi-FI" sz="1700" dirty="0">
                <a:solidFill>
                  <a:srgbClr val="595959"/>
                </a:solidFill>
                <a:latin typeface="Arial" panose="020B0604020202020204" pitchFamily="34" charset="0"/>
                <a:cs typeface="Arial" panose="020B0604020202020204" pitchFamily="34" charset="0"/>
              </a:rPr>
              <a:t> </a:t>
            </a:r>
            <a:r>
              <a:rPr lang="fi-FI" sz="1700" dirty="0" err="1">
                <a:solidFill>
                  <a:srgbClr val="595959"/>
                </a:solidFill>
                <a:latin typeface="Arial" panose="020B0604020202020204" pitchFamily="34" charset="0"/>
                <a:cs typeface="Arial" panose="020B0604020202020204" pitchFamily="34" charset="0"/>
              </a:rPr>
              <a:t>Osteoporoottiset</a:t>
            </a:r>
            <a:r>
              <a:rPr lang="fi-FI" sz="1700" dirty="0">
                <a:solidFill>
                  <a:srgbClr val="595959"/>
                </a:solidFill>
                <a:latin typeface="Arial" panose="020B0604020202020204" pitchFamily="34" charset="0"/>
                <a:cs typeface="Arial" panose="020B0604020202020204" pitchFamily="34" charset="0"/>
              </a:rPr>
              <a:t> murtumat heikentävät elämänlaatua ja lisäävät kuolemanvaaraa</a:t>
            </a:r>
            <a:r>
              <a:rPr lang="fi-FI" sz="1700" baseline="30000" dirty="0">
                <a:solidFill>
                  <a:srgbClr val="595959"/>
                </a:solidFill>
                <a:latin typeface="Arial" panose="020B0604020202020204" pitchFamily="34" charset="0"/>
                <a:cs typeface="Arial" panose="020B0604020202020204" pitchFamily="34" charset="0"/>
              </a:rPr>
              <a:t>1,2</a:t>
            </a:r>
          </a:p>
        </p:txBody>
      </p:sp>
      <p:grpSp>
        <p:nvGrpSpPr>
          <p:cNvPr id="17" name="Group 16">
            <a:extLst>
              <a:ext uri="{FF2B5EF4-FFF2-40B4-BE49-F238E27FC236}">
                <a16:creationId xmlns:a16="http://schemas.microsoft.com/office/drawing/2014/main" id="{EBCE20D1-9F18-5072-22A2-DB7B409E1D08}"/>
              </a:ext>
            </a:extLst>
          </p:cNvPr>
          <p:cNvGrpSpPr/>
          <p:nvPr/>
        </p:nvGrpSpPr>
        <p:grpSpPr>
          <a:xfrm>
            <a:off x="1531921" y="4845152"/>
            <a:ext cx="6887409" cy="1229954"/>
            <a:chOff x="1531921" y="4845152"/>
            <a:chExt cx="6887409" cy="1229954"/>
          </a:xfrm>
        </p:grpSpPr>
        <p:sp>
          <p:nvSpPr>
            <p:cNvPr id="18" name="object 7">
              <a:extLst>
                <a:ext uri="{FF2B5EF4-FFF2-40B4-BE49-F238E27FC236}">
                  <a16:creationId xmlns:a16="http://schemas.microsoft.com/office/drawing/2014/main" id="{35212028-6D2A-7C05-24F1-D08F4517B91C}"/>
                </a:ext>
              </a:extLst>
            </p:cNvPr>
            <p:cNvSpPr/>
            <p:nvPr/>
          </p:nvSpPr>
          <p:spPr>
            <a:xfrm>
              <a:off x="1531921" y="5357142"/>
              <a:ext cx="6264696" cy="199271"/>
            </a:xfrm>
            <a:prstGeom prst="rect">
              <a:avLst/>
            </a:prstGeom>
            <a:blipFill>
              <a:blip r:embed="rId5" cstate="print">
                <a:alphaModFix amt="50000"/>
              </a:blip>
              <a:stretch>
                <a:fillRect/>
              </a:stretch>
            </a:blipFill>
          </p:spPr>
          <p:txBody>
            <a:bodyPr wrap="square" lIns="0" tIns="0" rIns="0" bIns="0" rtlCol="0"/>
            <a:lstStyle/>
            <a:p>
              <a:pPr defTabSz="415778"/>
              <a:endParaRPr sz="818">
                <a:solidFill>
                  <a:prstClr val="black"/>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9BB8011-AF05-08C4-EEBD-1D9518712754}"/>
                </a:ext>
              </a:extLst>
            </p:cNvPr>
            <p:cNvSpPr/>
            <p:nvPr/>
          </p:nvSpPr>
          <p:spPr>
            <a:xfrm>
              <a:off x="1531921" y="4845152"/>
              <a:ext cx="6836248" cy="461665"/>
            </a:xfrm>
            <a:prstGeom prst="rect">
              <a:avLst/>
            </a:prstGeom>
          </p:spPr>
          <p:txBody>
            <a:bodyPr wrap="square">
              <a:spAutoFit/>
            </a:bodyPr>
            <a:lstStyle/>
            <a:p>
              <a:pPr lvl="0"/>
              <a:r>
                <a:rPr lang="fi-FI" sz="2400" dirty="0">
                  <a:solidFill>
                    <a:srgbClr val="595959"/>
                  </a:solidFill>
                  <a:latin typeface="Arial" panose="020B0604020202020204" pitchFamily="34" charset="0"/>
                  <a:cs typeface="Arial" panose="020B0604020202020204" pitchFamily="34" charset="0"/>
                </a:rPr>
                <a:t>Tehokkaita hoitoja on tarjolla</a:t>
              </a:r>
            </a:p>
          </p:txBody>
        </p:sp>
        <p:sp>
          <p:nvSpPr>
            <p:cNvPr id="20" name="Rectangle 19">
              <a:extLst>
                <a:ext uri="{FF2B5EF4-FFF2-40B4-BE49-F238E27FC236}">
                  <a16:creationId xmlns:a16="http://schemas.microsoft.com/office/drawing/2014/main" id="{2B2579B1-11D3-8007-1195-2041F8CF8925}"/>
                </a:ext>
              </a:extLst>
            </p:cNvPr>
            <p:cNvSpPr/>
            <p:nvPr/>
          </p:nvSpPr>
          <p:spPr>
            <a:xfrm>
              <a:off x="1650578" y="5459553"/>
              <a:ext cx="6768752" cy="615553"/>
            </a:xfrm>
            <a:prstGeom prst="rect">
              <a:avLst/>
            </a:prstGeom>
          </p:spPr>
          <p:txBody>
            <a:bodyPr wrap="square">
              <a:spAutoFit/>
            </a:bodyPr>
            <a:lstStyle/>
            <a:p>
              <a:pPr marL="285750" lvl="0" indent="-285750">
                <a:buClr>
                  <a:srgbClr val="00B050"/>
                </a:buClr>
                <a:buFont typeface="Arial" panose="020B0604020202020204" pitchFamily="34" charset="0"/>
                <a:buChar char="•"/>
              </a:pPr>
              <a:r>
                <a:rPr lang="fi-FI" sz="1700" dirty="0">
                  <a:solidFill>
                    <a:srgbClr val="595959"/>
                  </a:solidFill>
                  <a:latin typeface="Arial" panose="020B0604020202020204" pitchFamily="34" charset="0"/>
                  <a:cs typeface="Arial" panose="020B0604020202020204" pitchFamily="34" charset="0"/>
                </a:rPr>
                <a:t>20-70% murtumista voidaan estää nykyisillä lääkehoidoilla (riippuen murtuman sijainnista)</a:t>
              </a:r>
              <a:r>
                <a:rPr lang="fi-FI" sz="1700" baseline="30000" dirty="0">
                  <a:solidFill>
                    <a:srgbClr val="595959"/>
                  </a:solidFill>
                  <a:latin typeface="Arial" panose="020B0604020202020204" pitchFamily="34" charset="0"/>
                  <a:cs typeface="Arial" panose="020B0604020202020204" pitchFamily="34" charset="0"/>
                </a:rPr>
                <a:t>5</a:t>
              </a:r>
            </a:p>
          </p:txBody>
        </p:sp>
      </p:grpSp>
      <p:sp>
        <p:nvSpPr>
          <p:cNvPr id="22" name="object 7">
            <a:extLst>
              <a:ext uri="{FF2B5EF4-FFF2-40B4-BE49-F238E27FC236}">
                <a16:creationId xmlns:a16="http://schemas.microsoft.com/office/drawing/2014/main" id="{60B39BCE-E35E-B36C-D022-1F1DFAE56D2F}"/>
              </a:ext>
            </a:extLst>
          </p:cNvPr>
          <p:cNvSpPr/>
          <p:nvPr/>
        </p:nvSpPr>
        <p:spPr>
          <a:xfrm>
            <a:off x="1531921" y="3170715"/>
            <a:ext cx="6264696" cy="199271"/>
          </a:xfrm>
          <a:prstGeom prst="rect">
            <a:avLst/>
          </a:prstGeom>
          <a:blipFill>
            <a:blip r:embed="rId5" cstate="print">
              <a:alphaModFix amt="50000"/>
            </a:blip>
            <a:stretch>
              <a:fillRect/>
            </a:stretch>
          </a:blipFill>
        </p:spPr>
        <p:txBody>
          <a:bodyPr wrap="square" lIns="0" tIns="0" rIns="0" bIns="0" rtlCol="0"/>
          <a:lstStyle/>
          <a:p>
            <a:pPr defTabSz="415778"/>
            <a:endParaRPr sz="818">
              <a:solidFill>
                <a:prstClr val="black"/>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B8AB4369-F699-7B23-F488-FC69B33C6313}"/>
              </a:ext>
            </a:extLst>
          </p:cNvPr>
          <p:cNvSpPr/>
          <p:nvPr/>
        </p:nvSpPr>
        <p:spPr>
          <a:xfrm>
            <a:off x="1531921" y="2658725"/>
            <a:ext cx="6836248" cy="461665"/>
          </a:xfrm>
          <a:prstGeom prst="rect">
            <a:avLst/>
          </a:prstGeom>
        </p:spPr>
        <p:txBody>
          <a:bodyPr wrap="square">
            <a:spAutoFit/>
          </a:bodyPr>
          <a:lstStyle/>
          <a:p>
            <a:pPr lvl="0"/>
            <a:r>
              <a:rPr lang="fi-FI" sz="2400" dirty="0">
                <a:solidFill>
                  <a:srgbClr val="595959"/>
                </a:solidFill>
                <a:latin typeface="Arial" panose="020B0604020202020204" pitchFamily="34" charset="0"/>
                <a:cs typeface="Arial" panose="020B0604020202020204" pitchFamily="34" charset="0"/>
              </a:rPr>
              <a:t>Osteoporoosin komplikaatiot ovat yleisiä</a:t>
            </a:r>
          </a:p>
        </p:txBody>
      </p:sp>
      <p:sp>
        <p:nvSpPr>
          <p:cNvPr id="24" name="Rectangle 23">
            <a:extLst>
              <a:ext uri="{FF2B5EF4-FFF2-40B4-BE49-F238E27FC236}">
                <a16:creationId xmlns:a16="http://schemas.microsoft.com/office/drawing/2014/main" id="{610C1414-7B72-8F5C-4494-D1E34EFC5273}"/>
              </a:ext>
            </a:extLst>
          </p:cNvPr>
          <p:cNvSpPr/>
          <p:nvPr/>
        </p:nvSpPr>
        <p:spPr>
          <a:xfrm>
            <a:off x="1650577" y="3273126"/>
            <a:ext cx="8898015" cy="353943"/>
          </a:xfrm>
          <a:prstGeom prst="rect">
            <a:avLst/>
          </a:prstGeom>
        </p:spPr>
        <p:txBody>
          <a:bodyPr wrap="square">
            <a:spAutoFit/>
          </a:bodyPr>
          <a:lstStyle/>
          <a:p>
            <a:pPr marL="285750" lvl="0" indent="-285750">
              <a:buClr>
                <a:srgbClr val="00AF00"/>
              </a:buClr>
              <a:buFont typeface="Arial"/>
              <a:buChar char="•"/>
            </a:pPr>
            <a:r>
              <a:rPr lang="fi-FI" sz="1700" dirty="0">
                <a:solidFill>
                  <a:srgbClr val="595959"/>
                </a:solidFill>
                <a:latin typeface="Arial" panose="020B0604020202020204" pitchFamily="34" charset="0"/>
                <a:cs typeface="Arial" panose="020B0604020202020204" pitchFamily="34" charset="0"/>
              </a:rPr>
              <a:t> 40 % yli 50-vuotiaista naisista saa ranne-, nikama- tai lonkkamurtuman</a:t>
            </a:r>
            <a:r>
              <a:rPr lang="fi-FI" sz="1700" baseline="30000" dirty="0">
                <a:solidFill>
                  <a:srgbClr val="595959"/>
                </a:solidFill>
                <a:latin typeface="Arial" panose="020B0604020202020204" pitchFamily="34" charset="0"/>
                <a:cs typeface="Arial" panose="020B0604020202020204" pitchFamily="34" charset="0"/>
              </a:rPr>
              <a:t>3</a:t>
            </a:r>
            <a:endParaRPr lang="fi-FI" sz="1700" dirty="0">
              <a:solidFill>
                <a:srgbClr val="595959"/>
              </a:solidFill>
              <a:latin typeface="Arial" panose="020B0604020202020204" pitchFamily="34" charset="0"/>
              <a:cs typeface="Arial" panose="020B0604020202020204" pitchFamily="34" charset="0"/>
            </a:endParaRPr>
          </a:p>
        </p:txBody>
      </p:sp>
      <p:sp>
        <p:nvSpPr>
          <p:cNvPr id="26" name="object 7">
            <a:extLst>
              <a:ext uri="{FF2B5EF4-FFF2-40B4-BE49-F238E27FC236}">
                <a16:creationId xmlns:a16="http://schemas.microsoft.com/office/drawing/2014/main" id="{C2EF9B42-1CA0-F7FA-7BAB-54CFFCEFF5DF}"/>
              </a:ext>
            </a:extLst>
          </p:cNvPr>
          <p:cNvSpPr/>
          <p:nvPr/>
        </p:nvSpPr>
        <p:spPr>
          <a:xfrm>
            <a:off x="1531921" y="4263928"/>
            <a:ext cx="6264696" cy="199271"/>
          </a:xfrm>
          <a:prstGeom prst="rect">
            <a:avLst/>
          </a:prstGeom>
          <a:blipFill>
            <a:blip r:embed="rId5" cstate="print">
              <a:alphaModFix amt="50000"/>
            </a:blip>
            <a:stretch>
              <a:fillRect/>
            </a:stretch>
          </a:blipFill>
        </p:spPr>
        <p:txBody>
          <a:bodyPr wrap="square" lIns="0" tIns="0" rIns="0" bIns="0" rtlCol="0"/>
          <a:lstStyle/>
          <a:p>
            <a:pPr defTabSz="415778"/>
            <a:endParaRPr sz="818">
              <a:solidFill>
                <a:prstClr val="black"/>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CB8669F5-598E-3AA5-B3AA-2F7DE8716E36}"/>
              </a:ext>
            </a:extLst>
          </p:cNvPr>
          <p:cNvSpPr/>
          <p:nvPr/>
        </p:nvSpPr>
        <p:spPr>
          <a:xfrm>
            <a:off x="1531920" y="3751938"/>
            <a:ext cx="11751223" cy="461665"/>
          </a:xfrm>
          <a:prstGeom prst="rect">
            <a:avLst/>
          </a:prstGeom>
        </p:spPr>
        <p:txBody>
          <a:bodyPr wrap="square">
            <a:spAutoFit/>
          </a:bodyPr>
          <a:lstStyle/>
          <a:p>
            <a:pPr lvl="0"/>
            <a:r>
              <a:rPr lang="fi-FI" sz="2400" dirty="0">
                <a:solidFill>
                  <a:srgbClr val="595959"/>
                </a:solidFill>
                <a:latin typeface="Arial" panose="020B0604020202020204" pitchFamily="34" charset="0"/>
                <a:cs typeface="Arial" panose="020B0604020202020204" pitchFamily="34" charset="0"/>
              </a:rPr>
              <a:t>Osteoporoosi voidaan todeta luuntiheysmittauksella (DXA)</a:t>
            </a:r>
          </a:p>
        </p:txBody>
      </p:sp>
      <p:sp>
        <p:nvSpPr>
          <p:cNvPr id="28" name="Rectangle 27">
            <a:extLst>
              <a:ext uri="{FF2B5EF4-FFF2-40B4-BE49-F238E27FC236}">
                <a16:creationId xmlns:a16="http://schemas.microsoft.com/office/drawing/2014/main" id="{39F0B015-441C-B089-A9A2-C693D612AD68}"/>
              </a:ext>
            </a:extLst>
          </p:cNvPr>
          <p:cNvSpPr/>
          <p:nvPr/>
        </p:nvSpPr>
        <p:spPr>
          <a:xfrm>
            <a:off x="1650578" y="4366339"/>
            <a:ext cx="6768752" cy="353943"/>
          </a:xfrm>
          <a:prstGeom prst="rect">
            <a:avLst/>
          </a:prstGeom>
        </p:spPr>
        <p:txBody>
          <a:bodyPr wrap="square">
            <a:spAutoFit/>
          </a:bodyPr>
          <a:lstStyle/>
          <a:p>
            <a:pPr marL="285750" lvl="0" indent="-285750">
              <a:buClr>
                <a:srgbClr val="00B050"/>
              </a:buClr>
              <a:buFont typeface="Arial" panose="020B0604020202020204" pitchFamily="34" charset="0"/>
              <a:buChar char="•"/>
            </a:pPr>
            <a:r>
              <a:rPr lang="fi-FI" sz="1700" dirty="0">
                <a:solidFill>
                  <a:srgbClr val="595959"/>
                </a:solidFill>
                <a:latin typeface="Arial" panose="020B0604020202020204" pitchFamily="34" charset="0"/>
                <a:cs typeface="Arial" panose="020B0604020202020204" pitchFamily="34" charset="0"/>
              </a:rPr>
              <a:t>Luuntiheyden alentuminen korreloi murtuman todennäköisyyteen</a:t>
            </a:r>
            <a:r>
              <a:rPr lang="fi-FI" sz="1700" baseline="30000" dirty="0">
                <a:solidFill>
                  <a:srgbClr val="595959"/>
                </a:solidFill>
                <a:latin typeface="Arial" panose="020B0604020202020204" pitchFamily="34" charset="0"/>
                <a:cs typeface="Arial" panose="020B0604020202020204" pitchFamily="34" charset="0"/>
              </a:rPr>
              <a:t>4</a:t>
            </a:r>
            <a:endParaRPr lang="fi-FI" sz="1700" dirty="0">
              <a:solidFill>
                <a:srgbClr val="595959"/>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17D9C74-5203-E805-A50A-1F4ABD076A97}"/>
              </a:ext>
            </a:extLst>
          </p:cNvPr>
          <p:cNvSpPr/>
          <p:nvPr/>
        </p:nvSpPr>
        <p:spPr>
          <a:xfrm>
            <a:off x="1512803" y="6278553"/>
            <a:ext cx="8634497" cy="369332"/>
          </a:xfrm>
          <a:prstGeom prst="rect">
            <a:avLst/>
          </a:prstGeom>
        </p:spPr>
        <p:txBody>
          <a:bodyPr wrap="square">
            <a:spAutoFit/>
          </a:bodyPr>
          <a:lstStyle/>
          <a:p>
            <a:r>
              <a:rPr lang="it-IT" altLang="fi-FI" sz="900" b="1" dirty="0">
                <a:solidFill>
                  <a:srgbClr val="595959"/>
                </a:solidFill>
                <a:cs typeface="Arial" panose="020B0604020202020204" pitchFamily="34" charset="0"/>
              </a:rPr>
              <a:t>1.</a:t>
            </a:r>
            <a:r>
              <a:rPr lang="it-IT" altLang="fi-FI" sz="900" dirty="0">
                <a:solidFill>
                  <a:srgbClr val="595959"/>
                </a:solidFill>
                <a:cs typeface="Arial" panose="020B0604020202020204" pitchFamily="34" charset="0"/>
              </a:rPr>
              <a:t>Cooper C, </a:t>
            </a:r>
            <a:r>
              <a:rPr lang="it-IT" altLang="fi-FI" sz="900" dirty="0" err="1">
                <a:solidFill>
                  <a:srgbClr val="595959"/>
                </a:solidFill>
                <a:cs typeface="Arial" panose="020B0604020202020204" pitchFamily="34" charset="0"/>
              </a:rPr>
              <a:t>Am</a:t>
            </a:r>
            <a:r>
              <a:rPr lang="it-IT" altLang="fi-FI" sz="900" dirty="0">
                <a:solidFill>
                  <a:srgbClr val="595959"/>
                </a:solidFill>
                <a:cs typeface="Arial" panose="020B0604020202020204" pitchFamily="34" charset="0"/>
              </a:rPr>
              <a:t> J </a:t>
            </a:r>
            <a:r>
              <a:rPr lang="it-IT" altLang="fi-FI" sz="900" dirty="0" err="1">
                <a:solidFill>
                  <a:srgbClr val="595959"/>
                </a:solidFill>
                <a:cs typeface="Arial" panose="020B0604020202020204" pitchFamily="34" charset="0"/>
              </a:rPr>
              <a:t>Med</a:t>
            </a:r>
            <a:r>
              <a:rPr lang="it-IT" altLang="fi-FI" sz="900" dirty="0">
                <a:solidFill>
                  <a:srgbClr val="595959"/>
                </a:solidFill>
                <a:cs typeface="Arial" panose="020B0604020202020204" pitchFamily="34" charset="0"/>
              </a:rPr>
              <a:t>, 1997;103(2A):12S-17S</a:t>
            </a:r>
            <a:r>
              <a:rPr lang="it-IT" altLang="fi-FI" sz="900" b="1" dirty="0">
                <a:solidFill>
                  <a:srgbClr val="595959"/>
                </a:solidFill>
                <a:cs typeface="Arial" panose="020B0604020202020204" pitchFamily="34" charset="0"/>
              </a:rPr>
              <a:t>   </a:t>
            </a:r>
            <a:r>
              <a:rPr lang="fi-FI" altLang="fi-FI" sz="900" b="1" dirty="0">
                <a:solidFill>
                  <a:srgbClr val="595959"/>
                </a:solidFill>
                <a:cs typeface="Arial" panose="020B0604020202020204" pitchFamily="34" charset="0"/>
              </a:rPr>
              <a:t>2.</a:t>
            </a:r>
            <a:r>
              <a:rPr lang="fi-FI" altLang="fi-FI" sz="900" dirty="0">
                <a:solidFill>
                  <a:srgbClr val="595959"/>
                </a:solidFill>
                <a:cs typeface="Arial" panose="020B0604020202020204" pitchFamily="34" charset="0"/>
              </a:rPr>
              <a:t>Petersen MB ym.</a:t>
            </a:r>
            <a:r>
              <a:rPr lang="en-US" altLang="fi-FI" sz="900" i="1" dirty="0">
                <a:solidFill>
                  <a:srgbClr val="595959"/>
                </a:solidFill>
                <a:cs typeface="Arial" panose="020B0604020202020204" pitchFamily="34" charset="0"/>
              </a:rPr>
              <a:t> Injury 2006;37:705-11.  </a:t>
            </a:r>
            <a:r>
              <a:rPr lang="fi-FI" altLang="fi-FI" sz="900" b="1" dirty="0">
                <a:solidFill>
                  <a:srgbClr val="595959"/>
                </a:solidFill>
                <a:cs typeface="Arial" panose="020B0604020202020204" pitchFamily="34" charset="0"/>
              </a:rPr>
              <a:t>3. </a:t>
            </a:r>
            <a:r>
              <a:rPr lang="fi-FI" altLang="fi-FI" sz="900" dirty="0">
                <a:solidFill>
                  <a:srgbClr val="595959"/>
                </a:solidFill>
                <a:cs typeface="Arial" panose="020B0604020202020204" pitchFamily="34" charset="0"/>
              </a:rPr>
              <a:t>Riggs BL, </a:t>
            </a:r>
            <a:r>
              <a:rPr lang="fi-FI" altLang="fi-FI" sz="900" dirty="0">
                <a:cs typeface="Arial" panose="020B0604020202020204" pitchFamily="34" charset="0"/>
              </a:rPr>
              <a:t>Melton LJ, Bone</a:t>
            </a:r>
            <a:r>
              <a:rPr lang="fi-FI" sz="900" b="0" i="0" strike="noStrike" dirty="0">
                <a:effectLst/>
              </a:rPr>
              <a:t>, Volume 17, Issue 5, Supplement 1</a:t>
            </a:r>
            <a:r>
              <a:rPr lang="fi-FI" sz="900" b="0" i="0" dirty="0">
                <a:effectLst/>
              </a:rPr>
              <a:t>, </a:t>
            </a:r>
            <a:r>
              <a:rPr lang="fi-FI" sz="900" b="0" i="0" dirty="0">
                <a:solidFill>
                  <a:srgbClr val="2E2E2E"/>
                </a:solidFill>
                <a:effectLst/>
              </a:rPr>
              <a:t>November 1995, Pages S505-S511</a:t>
            </a:r>
            <a:r>
              <a:rPr lang="fi-FI" altLang="fi-FI" sz="900" dirty="0">
                <a:solidFill>
                  <a:srgbClr val="595959"/>
                </a:solidFill>
                <a:cs typeface="Arial" panose="020B0604020202020204" pitchFamily="34" charset="0"/>
              </a:rPr>
              <a:t>. </a:t>
            </a:r>
            <a:r>
              <a:rPr lang="en-US" altLang="fi-FI" sz="900" b="1" dirty="0">
                <a:solidFill>
                  <a:srgbClr val="595959"/>
                </a:solidFill>
                <a:cs typeface="Arial" panose="020B0604020202020204" pitchFamily="34" charset="0"/>
              </a:rPr>
              <a:t>4</a:t>
            </a:r>
            <a:r>
              <a:rPr lang="en-US" altLang="fi-FI" sz="900" dirty="0">
                <a:cs typeface="Arial" panose="020B0604020202020204" pitchFamily="34" charset="0"/>
              </a:rPr>
              <a:t>.</a:t>
            </a:r>
            <a:r>
              <a:rPr lang="fi-FI" sz="900" i="0" strike="noStrike" dirty="0">
                <a:effectLst/>
              </a:rPr>
              <a:t> McClung MR, </a:t>
            </a:r>
            <a:r>
              <a:rPr lang="pt-BR" sz="900" i="0" strike="noStrike" dirty="0" err="1">
                <a:effectLst/>
              </a:rPr>
              <a:t>Curr</a:t>
            </a:r>
            <a:r>
              <a:rPr lang="pt-BR" sz="900" i="0" strike="noStrike" dirty="0">
                <a:effectLst/>
              </a:rPr>
              <a:t> </a:t>
            </a:r>
            <a:r>
              <a:rPr lang="pt-BR" sz="900" i="0" strike="noStrike" dirty="0" err="1">
                <a:effectLst/>
              </a:rPr>
              <a:t>Osteoporos</a:t>
            </a:r>
            <a:r>
              <a:rPr lang="pt-BR" sz="900" i="0" strike="noStrike" dirty="0">
                <a:effectLst/>
              </a:rPr>
              <a:t> Rep. 2005 Jun;3(2):57-63</a:t>
            </a:r>
            <a:r>
              <a:rPr lang="fi-FI" sz="900" i="0" strike="noStrike" dirty="0">
                <a:effectLst/>
              </a:rPr>
              <a:t>, </a:t>
            </a:r>
            <a:r>
              <a:rPr lang="en-US" altLang="fi-FI" sz="900" dirty="0">
                <a:cs typeface="Arial" panose="020B0604020202020204" pitchFamily="34" charset="0"/>
              </a:rPr>
              <a:t> </a:t>
            </a:r>
            <a:r>
              <a:rPr lang="en-US" altLang="fi-FI" sz="900" b="1" dirty="0">
                <a:solidFill>
                  <a:srgbClr val="595959"/>
                </a:solidFill>
                <a:cs typeface="Arial" panose="020B0604020202020204" pitchFamily="34" charset="0"/>
              </a:rPr>
              <a:t>5.</a:t>
            </a:r>
            <a:r>
              <a:rPr lang="nl-NL" sz="900" b="0" i="0" u="none" strike="noStrike" baseline="0" dirty="0"/>
              <a:t> Paskins Z, </a:t>
            </a:r>
            <a:r>
              <a:rPr lang="nl-NL" sz="900" b="0" i="1" u="none" strike="noStrike" baseline="0" dirty="0"/>
              <a:t>et al</a:t>
            </a:r>
            <a:r>
              <a:rPr lang="nl-NL" sz="900" b="0" i="0" u="none" strike="noStrike" baseline="0" dirty="0"/>
              <a:t>. </a:t>
            </a:r>
            <a:r>
              <a:rPr lang="nl-NL" sz="900" b="0" i="1" u="none" strike="noStrike" baseline="0" dirty="0"/>
              <a:t>BMJ Open </a:t>
            </a:r>
            <a:r>
              <a:rPr lang="nl-NL" sz="900" b="0" i="0" u="none" strike="noStrike" baseline="0" dirty="0"/>
              <a:t>2021;0:e048811</a:t>
            </a:r>
            <a:endParaRPr lang="fi-FI" altLang="fi-FI" sz="900" dirty="0">
              <a:solidFill>
                <a:srgbClr val="595959"/>
              </a:solidFill>
              <a:cs typeface="Arial" panose="020B0604020202020204" pitchFamily="34" charset="0"/>
            </a:endParaRPr>
          </a:p>
        </p:txBody>
      </p:sp>
      <p:sp>
        <p:nvSpPr>
          <p:cNvPr id="30" name="Rectangle 29">
            <a:extLst>
              <a:ext uri="{FF2B5EF4-FFF2-40B4-BE49-F238E27FC236}">
                <a16:creationId xmlns:a16="http://schemas.microsoft.com/office/drawing/2014/main" id="{EA2126AA-BD43-448A-DE67-36AC4E3E3F1E}"/>
              </a:ext>
            </a:extLst>
          </p:cNvPr>
          <p:cNvSpPr/>
          <p:nvPr/>
        </p:nvSpPr>
        <p:spPr>
          <a:xfrm>
            <a:off x="1469477" y="27949"/>
            <a:ext cx="11751223" cy="1077218"/>
          </a:xfrm>
          <a:prstGeom prst="rect">
            <a:avLst/>
          </a:prstGeom>
        </p:spPr>
        <p:txBody>
          <a:bodyPr wrap="square">
            <a:spAutoFit/>
          </a:bodyPr>
          <a:lstStyle/>
          <a:p>
            <a:r>
              <a:rPr lang="fi-FI" altLang="fi-FI" sz="3200" dirty="0">
                <a:solidFill>
                  <a:srgbClr val="9AB1B5"/>
                </a:solidFill>
                <a:latin typeface="Arial" panose="020B0604020202020204" pitchFamily="34" charset="0"/>
                <a:cs typeface="Arial" panose="020B0604020202020204" pitchFamily="34" charset="0"/>
              </a:rPr>
              <a:t>Miksi luuston kuntoon tulisi </a:t>
            </a:r>
            <a:br>
              <a:rPr lang="fi-FI" altLang="fi-FI" sz="3200" dirty="0">
                <a:solidFill>
                  <a:srgbClr val="9AB1B5"/>
                </a:solidFill>
                <a:latin typeface="Arial" panose="020B0604020202020204" pitchFamily="34" charset="0"/>
                <a:cs typeface="Arial" panose="020B0604020202020204" pitchFamily="34" charset="0"/>
              </a:rPr>
            </a:br>
            <a:r>
              <a:rPr lang="fi-FI" altLang="fi-FI" sz="3200" dirty="0">
                <a:solidFill>
                  <a:srgbClr val="9AB1B5"/>
                </a:solidFill>
                <a:latin typeface="Arial" panose="020B0604020202020204" pitchFamily="34" charset="0"/>
                <a:cs typeface="Arial" panose="020B0604020202020204" pitchFamily="34" charset="0"/>
              </a:rPr>
              <a:t>kiinnittää huomiota? </a:t>
            </a:r>
            <a:endParaRPr lang="fi-FI" sz="3200" dirty="0">
              <a:solidFill>
                <a:srgbClr val="9AB1B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179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E7BA62-F6DB-A2F4-5338-A848989E028E}"/>
              </a:ext>
            </a:extLst>
          </p:cNvPr>
          <p:cNvSpPr>
            <a:spLocks noGrp="1"/>
          </p:cNvSpPr>
          <p:nvPr>
            <p:ph type="title"/>
          </p:nvPr>
        </p:nvSpPr>
        <p:spPr>
          <a:xfrm>
            <a:off x="729343" y="0"/>
            <a:ext cx="10515600" cy="1325563"/>
          </a:xfrm>
        </p:spPr>
        <p:txBody>
          <a:bodyPr>
            <a:normAutofit/>
          </a:bodyPr>
          <a:lstStyle/>
          <a:p>
            <a:r>
              <a:rPr lang="fi-FI" sz="4000" b="1" dirty="0"/>
              <a:t>Osteoporoosi ja kustannukset</a:t>
            </a:r>
          </a:p>
        </p:txBody>
      </p:sp>
      <p:sp>
        <p:nvSpPr>
          <p:cNvPr id="3" name="Sisällön paikkamerkki 2">
            <a:extLst>
              <a:ext uri="{FF2B5EF4-FFF2-40B4-BE49-F238E27FC236}">
                <a16:creationId xmlns:a16="http://schemas.microsoft.com/office/drawing/2014/main" id="{7801FD5A-3783-D77D-7DF7-CF165D059184}"/>
              </a:ext>
            </a:extLst>
          </p:cNvPr>
          <p:cNvSpPr>
            <a:spLocks noGrp="1"/>
          </p:cNvSpPr>
          <p:nvPr>
            <p:ph idx="1"/>
          </p:nvPr>
        </p:nvSpPr>
        <p:spPr>
          <a:xfrm>
            <a:off x="598714" y="1445532"/>
            <a:ext cx="10515600" cy="4351338"/>
          </a:xfrm>
        </p:spPr>
        <p:txBody>
          <a:bodyPr/>
          <a:lstStyle/>
          <a:p>
            <a:r>
              <a:rPr lang="fi-FI" dirty="0">
                <a:latin typeface="Calibri" panose="020F0502020204030204" pitchFamily="34" charset="0"/>
                <a:ea typeface="Calibri" panose="020F0502020204030204" pitchFamily="34" charset="0"/>
                <a:cs typeface="Times New Roman" panose="02020603050405020304" pitchFamily="18" charset="0"/>
              </a:rPr>
              <a:t>V</a:t>
            </a:r>
            <a:r>
              <a:rPr lang="fi-FI" sz="2800" dirty="0">
                <a:effectLst/>
                <a:latin typeface="Calibri" panose="020F0502020204030204" pitchFamily="34" charset="0"/>
                <a:ea typeface="Calibri" panose="020F0502020204030204" pitchFamily="34" charset="0"/>
                <a:cs typeface="Times New Roman" panose="02020603050405020304" pitchFamily="18" charset="0"/>
              </a:rPr>
              <a:t>uonna 2019 maassamme </a:t>
            </a:r>
            <a:r>
              <a:rPr lang="fi-FI" sz="2800" dirty="0" err="1">
                <a:effectLst/>
                <a:latin typeface="Calibri" panose="020F0502020204030204" pitchFamily="34" charset="0"/>
                <a:ea typeface="Calibri" panose="020F0502020204030204" pitchFamily="34" charset="0"/>
                <a:cs typeface="Times New Roman" panose="02020603050405020304" pitchFamily="18" charset="0"/>
              </a:rPr>
              <a:t>osteoporoottisten</a:t>
            </a:r>
            <a:r>
              <a:rPr lang="fi-FI" sz="2800" dirty="0">
                <a:effectLst/>
                <a:latin typeface="Calibri" panose="020F0502020204030204" pitchFamily="34" charset="0"/>
                <a:ea typeface="Calibri" panose="020F0502020204030204" pitchFamily="34" charset="0"/>
                <a:cs typeface="Times New Roman" panose="02020603050405020304" pitchFamily="18" charset="0"/>
              </a:rPr>
              <a:t> murtumien(murtumat + kuntoutus + preventio) </a:t>
            </a:r>
            <a:r>
              <a:rPr lang="fi-FI" sz="2800" dirty="0" err="1">
                <a:effectLst/>
                <a:latin typeface="Calibri" panose="020F0502020204030204" pitchFamily="34" charset="0"/>
                <a:ea typeface="Calibri" panose="020F0502020204030204" pitchFamily="34" charset="0"/>
                <a:cs typeface="Times New Roman" panose="02020603050405020304" pitchFamily="18" charset="0"/>
              </a:rPr>
              <a:t>kustannnukset</a:t>
            </a:r>
            <a:r>
              <a:rPr lang="fi-FI" sz="2800" dirty="0">
                <a:effectLst/>
                <a:latin typeface="Calibri" panose="020F0502020204030204" pitchFamily="34" charset="0"/>
                <a:ea typeface="Calibri" panose="020F0502020204030204" pitchFamily="34" charset="0"/>
                <a:cs typeface="Times New Roman" panose="02020603050405020304" pitchFamily="18" charset="0"/>
              </a:rPr>
              <a:t> olivat noin 611 miljoonaa euroa </a:t>
            </a:r>
          </a:p>
          <a:p>
            <a:r>
              <a:rPr lang="fi-FI" dirty="0">
                <a:latin typeface="Calibri" panose="020F0502020204030204" pitchFamily="34" charset="0"/>
                <a:ea typeface="Calibri" panose="020F0502020204030204" pitchFamily="34" charset="0"/>
                <a:cs typeface="Times New Roman" panose="02020603050405020304" pitchFamily="18" charset="0"/>
              </a:rPr>
              <a:t>V</a:t>
            </a:r>
            <a:r>
              <a:rPr lang="fi-FI" sz="2800" dirty="0">
                <a:effectLst/>
                <a:latin typeface="Calibri" panose="020F0502020204030204" pitchFamily="34" charset="0"/>
                <a:ea typeface="Calibri" panose="020F0502020204030204" pitchFamily="34" charset="0"/>
                <a:cs typeface="Times New Roman" panose="02020603050405020304" pitchFamily="18" charset="0"/>
              </a:rPr>
              <a:t>uoteen 2010 verrattuna kustannusten kasvu oli 41 %:n luokkaa</a:t>
            </a:r>
          </a:p>
          <a:p>
            <a:r>
              <a:rPr lang="fi-FI" sz="2800" dirty="0">
                <a:effectLst/>
                <a:latin typeface="Calibri" panose="020F0502020204030204" pitchFamily="34" charset="0"/>
                <a:ea typeface="Calibri" panose="020F0502020204030204" pitchFamily="34" charset="0"/>
                <a:cs typeface="Times New Roman" panose="02020603050405020304" pitchFamily="18" charset="0"/>
              </a:rPr>
              <a:t>Euroopan 29 maan välisessä vertailussa murtumien kustannusseuraamuksissa olimme 7. </a:t>
            </a:r>
            <a:r>
              <a:rPr lang="fi-FI" dirty="0">
                <a:latin typeface="Calibri" panose="020F0502020204030204" pitchFamily="34" charset="0"/>
                <a:ea typeface="Calibri" panose="020F0502020204030204" pitchFamily="34" charset="0"/>
                <a:cs typeface="Times New Roman" panose="02020603050405020304" pitchFamily="18" charset="0"/>
              </a:rPr>
              <a:t>kallein</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r>
              <a:rPr lang="fi-FI" sz="2800" dirty="0">
                <a:effectLst/>
                <a:latin typeface="Calibri" panose="020F0502020204030204" pitchFamily="34" charset="0"/>
                <a:ea typeface="Calibri" panose="020F0502020204030204" pitchFamily="34" charset="0"/>
                <a:cs typeface="Times New Roman" panose="02020603050405020304" pitchFamily="18" charset="0"/>
              </a:rPr>
              <a:t>Osteoporoosin lääkehoidon osuus oli vain 2 % näistä kustannuksista, eikä sen suhteellinen osuus juurikaan muuttunut yhdeksän vuoden aikana </a:t>
            </a:r>
            <a:endParaRPr lang="fi-FI" dirty="0"/>
          </a:p>
        </p:txBody>
      </p:sp>
      <p:sp>
        <p:nvSpPr>
          <p:cNvPr id="4" name="Tekstiruutu 3">
            <a:extLst>
              <a:ext uri="{FF2B5EF4-FFF2-40B4-BE49-F238E27FC236}">
                <a16:creationId xmlns:a16="http://schemas.microsoft.com/office/drawing/2014/main" id="{52968ADF-5760-6A77-A25A-DE8A44A2076A}"/>
              </a:ext>
            </a:extLst>
          </p:cNvPr>
          <p:cNvSpPr txBox="1"/>
          <p:nvPr/>
        </p:nvSpPr>
        <p:spPr>
          <a:xfrm>
            <a:off x="1404257" y="5943600"/>
            <a:ext cx="9840686" cy="671915"/>
          </a:xfrm>
          <a:prstGeom prst="rect">
            <a:avLst/>
          </a:prstGeom>
          <a:noFill/>
        </p:spPr>
        <p:txBody>
          <a:bodyPr wrap="square" rtlCol="0">
            <a:spAutoFit/>
          </a:bodyPr>
          <a:lstStyle/>
          <a:p>
            <a:pPr lvl="0">
              <a:lnSpc>
                <a:spcPct val="107000"/>
              </a:lnSpc>
              <a:spcAft>
                <a:spcPts val="800"/>
              </a:spcAft>
            </a:pP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Kanis</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JA, et al. SCOPE 2021: a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new</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scorecard</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for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osteoporosis</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in Europe.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Arch</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Osteoporos</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2021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Jun</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2;16(1):82. </a:t>
            </a:r>
            <a:r>
              <a:rPr lang="fi-FI" sz="18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 10.1007/s11657-020-00871-9. PMID: 34080059; PMCID: PMC8172408.</a:t>
            </a:r>
            <a:endParaRPr lang="fi-FI"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259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930559" y="496828"/>
            <a:ext cx="6370920" cy="83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7000"/>
              </a:lnSpc>
              <a:spcAft>
                <a:spcPts val="888"/>
              </a:spcAft>
              <a:buClr>
                <a:srgbClr val="FFFFFF"/>
              </a:buClr>
              <a:buSzPct val="100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1pPr>
            <a:lvl2pPr marL="742950" indent="-285750">
              <a:lnSpc>
                <a:spcPct val="97000"/>
              </a:lnSpc>
              <a:spcAft>
                <a:spcPts val="1138"/>
              </a:spcAft>
              <a:buClr>
                <a:srgbClr val="FFFFFF"/>
              </a:buClr>
              <a:buSzPct val="7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600">
                <a:solidFill>
                  <a:srgbClr val="FFFFFF"/>
                </a:solidFill>
                <a:latin typeface="Times New Roman" panose="02020603050405020304" pitchFamily="18" charset="0"/>
                <a:ea typeface="Gothic" charset="0"/>
                <a:cs typeface="Gothic" charset="0"/>
              </a:defRPr>
            </a:lvl2pPr>
            <a:lvl3pPr marL="1143000" indent="-228600">
              <a:lnSpc>
                <a:spcPct val="97000"/>
              </a:lnSpc>
              <a:spcAft>
                <a:spcPts val="850"/>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Times New Roman" panose="02020603050405020304" pitchFamily="18" charset="0"/>
                <a:ea typeface="Gothic" charset="0"/>
                <a:cs typeface="Gothic" charset="0"/>
              </a:defRPr>
            </a:lvl3pPr>
            <a:lvl4pPr marL="1600200" indent="-228600">
              <a:lnSpc>
                <a:spcPct val="97000"/>
              </a:lnSpc>
              <a:spcAft>
                <a:spcPts val="575"/>
              </a:spcAft>
              <a:buClr>
                <a:srgbClr val="FFFFFF"/>
              </a:buClr>
              <a:buSzPct val="7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4pPr>
            <a:lvl5pPr marL="2057400" indent="-228600">
              <a:lnSpc>
                <a:spcPct val="97000"/>
              </a:lnSpc>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5pPr>
            <a:lvl6pPr marL="25146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6pPr>
            <a:lvl7pPr marL="29718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7pPr>
            <a:lvl8pPr marL="34290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8pPr>
            <a:lvl9pPr marL="38862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9pPr>
          </a:lstStyle>
          <a:p>
            <a:pPr marL="0" marR="0" lvl="0" indent="0" algn="ctr" defTabSz="914400" rtl="0" eaLnBrk="1" fontAlgn="base" latinLnBrk="0" hangingPunct="0">
              <a:lnSpc>
                <a:spcPct val="97000"/>
              </a:lnSpc>
              <a:spcBef>
                <a:spcPct val="0"/>
              </a:spcBef>
              <a:spcAft>
                <a:spcPct val="0"/>
              </a:spcAft>
              <a:buClr>
                <a:srgbClr val="FFFFFF"/>
              </a:buClr>
              <a:buSzPct val="45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fi-FI" sz="2800" b="1" i="0" u="none" strike="noStrike" kern="1200" cap="none" spc="0" normalizeH="0" baseline="0" noProof="0" dirty="0" err="1">
                <a:ln>
                  <a:noFill/>
                </a:ln>
                <a:solidFill>
                  <a:srgbClr val="000000"/>
                </a:solidFill>
                <a:effectLst/>
                <a:uLnTx/>
                <a:uFillTx/>
                <a:latin typeface="Comic Sans MS" panose="030F0702030302020204" pitchFamily="66" charset="0"/>
              </a:rPr>
              <a:t>Nikamamurtumien</a:t>
            </a:r>
            <a:r>
              <a:rPr kumimoji="0" lang="en-GB" altLang="fi-FI" sz="2800" b="1" i="0" u="none" strike="noStrike" kern="1200" cap="none" spc="0" normalizeH="0" baseline="0" noProof="0" dirty="0">
                <a:ln>
                  <a:noFill/>
                </a:ln>
                <a:solidFill>
                  <a:srgbClr val="000000"/>
                </a:solidFill>
                <a:effectLst/>
                <a:uLnTx/>
                <a:uFillTx/>
                <a:latin typeface="Comic Sans MS" panose="030F0702030302020204" pitchFamily="66" charset="0"/>
              </a:rPr>
              <a:t> </a:t>
            </a:r>
            <a:r>
              <a:rPr kumimoji="0" lang="en-GB" altLang="fi-FI" sz="2800" b="1" i="0" u="none" strike="noStrike" kern="1200" cap="none" spc="0" normalizeH="0" baseline="0" noProof="0" dirty="0" err="1">
                <a:ln>
                  <a:noFill/>
                </a:ln>
                <a:solidFill>
                  <a:srgbClr val="000000"/>
                </a:solidFill>
                <a:effectLst/>
                <a:uLnTx/>
                <a:uFillTx/>
                <a:latin typeface="Comic Sans MS" panose="030F0702030302020204" pitchFamily="66" charset="0"/>
              </a:rPr>
              <a:t>tunnistaminen</a:t>
            </a:r>
            <a:r>
              <a:rPr kumimoji="0" lang="en-GB" altLang="fi-FI" sz="2800" b="1" i="0" u="none" strike="noStrike" kern="1200" cap="none" spc="0" normalizeH="0" baseline="0" noProof="0" dirty="0">
                <a:ln>
                  <a:noFill/>
                </a:ln>
                <a:solidFill>
                  <a:srgbClr val="000000"/>
                </a:solidFill>
                <a:effectLst/>
                <a:uLnTx/>
                <a:uFillTx/>
                <a:latin typeface="Comic Sans MS" panose="030F0702030302020204" pitchFamily="66" charset="0"/>
              </a:rPr>
              <a:t> - </a:t>
            </a:r>
            <a:r>
              <a:rPr kumimoji="0" lang="en-GB" altLang="fi-FI" sz="2800" b="1" i="0" u="none" strike="noStrike" kern="1200" cap="none" spc="0" normalizeH="0" baseline="0" noProof="0" dirty="0" err="1">
                <a:ln>
                  <a:noFill/>
                </a:ln>
                <a:solidFill>
                  <a:srgbClr val="000000"/>
                </a:solidFill>
                <a:effectLst/>
                <a:uLnTx/>
                <a:uFillTx/>
                <a:latin typeface="Comic Sans MS" panose="030F0702030302020204" pitchFamily="66" charset="0"/>
              </a:rPr>
              <a:t>haasteellista</a:t>
            </a:r>
            <a:endParaRPr kumimoji="0" lang="en-GB" altLang="fi-FI" sz="2800" b="1" i="0" u="none" strike="noStrike" kern="1200" cap="none" spc="0" normalizeH="0" baseline="0" noProof="0" dirty="0">
              <a:ln>
                <a:noFill/>
              </a:ln>
              <a:solidFill>
                <a:srgbClr val="000000"/>
              </a:solidFill>
              <a:effectLst/>
              <a:uLnTx/>
              <a:uFillTx/>
              <a:latin typeface="Comic Sans MS" panose="030F0702030302020204" pitchFamily="66" charset="0"/>
            </a:endParaRP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91" y="6534000"/>
            <a:ext cx="192456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797908" y="6028863"/>
            <a:ext cx="3553200" cy="1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7000"/>
              </a:lnSpc>
              <a:spcAft>
                <a:spcPts val="888"/>
              </a:spcAft>
              <a:buClr>
                <a:srgbClr val="FFFFFF"/>
              </a:buClr>
              <a:buSzPct val="100000"/>
              <a:buFont typeface="Arial" panose="020B0604020202020204" pitchFamily="34"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1pPr>
            <a:lvl2pPr marL="742950" indent="-285750">
              <a:lnSpc>
                <a:spcPct val="97000"/>
              </a:lnSpc>
              <a:spcAft>
                <a:spcPts val="1138"/>
              </a:spcAft>
              <a:buClr>
                <a:srgbClr val="FFFFFF"/>
              </a:buClr>
              <a:buSzPct val="75000"/>
              <a:buFont typeface="StarSymbol" charset="0"/>
              <a:buChar char="–"/>
              <a:tabLst>
                <a:tab pos="723900" algn="l"/>
                <a:tab pos="1447800" algn="l"/>
                <a:tab pos="2171700" algn="l"/>
                <a:tab pos="2895600" algn="l"/>
                <a:tab pos="3619500" algn="l"/>
              </a:tabLst>
              <a:defRPr sz="2600">
                <a:solidFill>
                  <a:srgbClr val="FFFFFF"/>
                </a:solidFill>
                <a:latin typeface="Times New Roman" panose="02020603050405020304" pitchFamily="18" charset="0"/>
                <a:ea typeface="Gothic" charset="0"/>
                <a:cs typeface="Gothic" charset="0"/>
              </a:defRPr>
            </a:lvl2pPr>
            <a:lvl3pPr marL="1143000" indent="-228600">
              <a:lnSpc>
                <a:spcPct val="97000"/>
              </a:lnSpc>
              <a:spcAft>
                <a:spcPts val="850"/>
              </a:spcAft>
              <a:buClr>
                <a:srgbClr val="FFFFFF"/>
              </a:buClr>
              <a:buSzPct val="45000"/>
              <a:buFont typeface="StarSymbol" charset="0"/>
              <a:buChar char="●"/>
              <a:tabLst>
                <a:tab pos="723900" algn="l"/>
                <a:tab pos="1447800" algn="l"/>
                <a:tab pos="2171700" algn="l"/>
                <a:tab pos="2895600" algn="l"/>
                <a:tab pos="3619500" algn="l"/>
              </a:tabLst>
              <a:defRPr sz="2400">
                <a:solidFill>
                  <a:srgbClr val="FFFFFF"/>
                </a:solidFill>
                <a:latin typeface="Times New Roman" panose="02020603050405020304" pitchFamily="18" charset="0"/>
                <a:ea typeface="Gothic" charset="0"/>
                <a:cs typeface="Gothic" charset="0"/>
              </a:defRPr>
            </a:lvl3pPr>
            <a:lvl4pPr marL="1600200" indent="-228600">
              <a:lnSpc>
                <a:spcPct val="97000"/>
              </a:lnSpc>
              <a:spcAft>
                <a:spcPts val="575"/>
              </a:spcAft>
              <a:buClr>
                <a:srgbClr val="FFFFFF"/>
              </a:buClr>
              <a:buSzPct val="7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4pPr>
            <a:lvl5pPr marL="2057400" indent="-228600">
              <a:lnSpc>
                <a:spcPct val="97000"/>
              </a:lnSpc>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5pPr>
            <a:lvl6pPr marL="25146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6pPr>
            <a:lvl7pPr marL="29718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7pPr>
            <a:lvl8pPr marL="34290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8pPr>
            <a:lvl9pPr marL="38862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9pPr>
          </a:lstStyle>
          <a:p>
            <a:pPr marL="0" marR="0" lvl="0" indent="0" algn="l" defTabSz="914400" rtl="0" eaLnBrk="1" fontAlgn="base" latinLnBrk="0" hangingPunct="0">
              <a:lnSpc>
                <a:spcPct val="97000"/>
              </a:lnSpc>
              <a:spcBef>
                <a:spcPct val="0"/>
              </a:spcBef>
              <a:spcAft>
                <a:spcPct val="0"/>
              </a:spcAft>
              <a:buClr>
                <a:srgbClr val="FFFFFF"/>
              </a:buClr>
              <a:buSzPct val="45000"/>
              <a:buFont typeface="Arial" panose="020B0604020202020204" pitchFamily="34" charset="0"/>
              <a:buNone/>
              <a:tabLst>
                <a:tab pos="723900" algn="l"/>
                <a:tab pos="1447800" algn="l"/>
                <a:tab pos="2171700" algn="l"/>
                <a:tab pos="2895600" algn="l"/>
                <a:tab pos="3619500" algn="l"/>
              </a:tabLst>
              <a:defRPr/>
            </a:pPr>
            <a:r>
              <a:rPr kumimoji="0" lang="en-GB" altLang="fi-FI" sz="817" b="1" i="0" u="none" strike="noStrike" kern="1200" cap="none" spc="0" normalizeH="0" baseline="0" noProof="0" dirty="0" err="1">
                <a:ln>
                  <a:noFill/>
                </a:ln>
                <a:solidFill>
                  <a:srgbClr val="000000"/>
                </a:solidFill>
                <a:effectLst/>
                <a:uLnTx/>
                <a:uFillTx/>
                <a:latin typeface="Arial" panose="020B0604020202020204" pitchFamily="34" charset="0"/>
              </a:rPr>
              <a:t>Ensrud</a:t>
            </a:r>
            <a:r>
              <a:rPr kumimoji="0" lang="en-GB" altLang="fi-FI" sz="817" b="1" i="0" u="none" strike="noStrike" kern="1200" cap="none" spc="0" normalizeH="0" baseline="0" noProof="0" dirty="0">
                <a:ln>
                  <a:noFill/>
                </a:ln>
                <a:solidFill>
                  <a:srgbClr val="000000"/>
                </a:solidFill>
                <a:effectLst/>
                <a:uLnTx/>
                <a:uFillTx/>
                <a:latin typeface="Arial" panose="020B0604020202020204" pitchFamily="34" charset="0"/>
              </a:rPr>
              <a:t> KE, </a:t>
            </a:r>
            <a:r>
              <a:rPr kumimoji="0" lang="en-GB" altLang="fi-FI" sz="817" b="1" i="0" u="none" strike="noStrike" kern="1200" cap="none" spc="0" normalizeH="0" baseline="0" noProof="0" dirty="0" err="1">
                <a:ln>
                  <a:noFill/>
                </a:ln>
                <a:solidFill>
                  <a:srgbClr val="000000"/>
                </a:solidFill>
                <a:effectLst/>
                <a:uLnTx/>
                <a:uFillTx/>
                <a:latin typeface="Arial" panose="020B0604020202020204" pitchFamily="34" charset="0"/>
              </a:rPr>
              <a:t>Schousboe</a:t>
            </a:r>
            <a:r>
              <a:rPr kumimoji="0" lang="en-GB" altLang="fi-FI" sz="817" b="1" i="0" u="none" strike="noStrike" kern="1200" cap="none" spc="0" normalizeH="0" baseline="0" noProof="0" dirty="0">
                <a:ln>
                  <a:noFill/>
                </a:ln>
                <a:solidFill>
                  <a:srgbClr val="000000"/>
                </a:solidFill>
                <a:effectLst/>
                <a:uLnTx/>
                <a:uFillTx/>
                <a:latin typeface="Arial" panose="020B0604020202020204" pitchFamily="34" charset="0"/>
              </a:rPr>
              <a:t> JT. N </a:t>
            </a:r>
            <a:r>
              <a:rPr kumimoji="0" lang="en-GB" altLang="fi-FI" sz="817" b="1" i="0" u="none" strike="noStrike" kern="1200" cap="none" spc="0" normalizeH="0" baseline="0" noProof="0" dirty="0" err="1">
                <a:ln>
                  <a:noFill/>
                </a:ln>
                <a:solidFill>
                  <a:srgbClr val="000000"/>
                </a:solidFill>
                <a:effectLst/>
                <a:uLnTx/>
                <a:uFillTx/>
                <a:latin typeface="Arial" panose="020B0604020202020204" pitchFamily="34" charset="0"/>
              </a:rPr>
              <a:t>Engl</a:t>
            </a:r>
            <a:r>
              <a:rPr kumimoji="0" lang="en-GB" altLang="fi-FI" sz="817" b="1" i="0" u="none" strike="noStrike" kern="1200" cap="none" spc="0" normalizeH="0" baseline="0" noProof="0" dirty="0">
                <a:ln>
                  <a:noFill/>
                </a:ln>
                <a:solidFill>
                  <a:srgbClr val="000000"/>
                </a:solidFill>
                <a:effectLst/>
                <a:uLnTx/>
                <a:uFillTx/>
                <a:latin typeface="Arial" panose="020B0604020202020204" pitchFamily="34" charset="0"/>
              </a:rPr>
              <a:t> J Med 2011;364:1634-1642</a:t>
            </a:r>
          </a:p>
        </p:txBody>
      </p:sp>
      <p:pic>
        <p:nvPicPr>
          <p:cNvPr id="7173" name="Picture 5" descr="Ima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9145" y="1739779"/>
            <a:ext cx="3813451" cy="400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2621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930559" y="496828"/>
            <a:ext cx="6370920" cy="83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7000"/>
              </a:lnSpc>
              <a:spcAft>
                <a:spcPts val="888"/>
              </a:spcAft>
              <a:buClr>
                <a:srgbClr val="FFFFFF"/>
              </a:buClr>
              <a:buSzPct val="100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1pPr>
            <a:lvl2pPr marL="742950" indent="-285750">
              <a:lnSpc>
                <a:spcPct val="97000"/>
              </a:lnSpc>
              <a:spcAft>
                <a:spcPts val="1138"/>
              </a:spcAft>
              <a:buClr>
                <a:srgbClr val="FFFFFF"/>
              </a:buClr>
              <a:buSzPct val="7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600">
                <a:solidFill>
                  <a:srgbClr val="FFFFFF"/>
                </a:solidFill>
                <a:latin typeface="Times New Roman" panose="02020603050405020304" pitchFamily="18" charset="0"/>
                <a:ea typeface="Gothic" charset="0"/>
                <a:cs typeface="Gothic" charset="0"/>
              </a:defRPr>
            </a:lvl2pPr>
            <a:lvl3pPr marL="1143000" indent="-228600">
              <a:lnSpc>
                <a:spcPct val="97000"/>
              </a:lnSpc>
              <a:spcAft>
                <a:spcPts val="850"/>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Times New Roman" panose="02020603050405020304" pitchFamily="18" charset="0"/>
                <a:ea typeface="Gothic" charset="0"/>
                <a:cs typeface="Gothic" charset="0"/>
              </a:defRPr>
            </a:lvl3pPr>
            <a:lvl4pPr marL="1600200" indent="-228600">
              <a:lnSpc>
                <a:spcPct val="97000"/>
              </a:lnSpc>
              <a:spcAft>
                <a:spcPts val="575"/>
              </a:spcAft>
              <a:buClr>
                <a:srgbClr val="FFFFFF"/>
              </a:buClr>
              <a:buSzPct val="7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4pPr>
            <a:lvl5pPr marL="2057400" indent="-228600">
              <a:lnSpc>
                <a:spcPct val="97000"/>
              </a:lnSpc>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5pPr>
            <a:lvl6pPr marL="25146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6pPr>
            <a:lvl7pPr marL="29718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7pPr>
            <a:lvl8pPr marL="34290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8pPr>
            <a:lvl9pPr marL="38862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FFFFFF"/>
                </a:solidFill>
                <a:latin typeface="Times New Roman" panose="02020603050405020304" pitchFamily="18" charset="0"/>
                <a:ea typeface="Gothic" charset="0"/>
                <a:cs typeface="Gothic" charset="0"/>
              </a:defRPr>
            </a:lvl9pPr>
          </a:lstStyle>
          <a:p>
            <a:pPr algn="ctr" fontAlgn="base" hangingPunct="0">
              <a:spcBef>
                <a:spcPct val="0"/>
              </a:spcBef>
              <a:spcAft>
                <a:spcPct val="0"/>
              </a:spcAft>
              <a:buSzPct val="45000"/>
              <a:buNone/>
            </a:pPr>
            <a:r>
              <a:rPr lang="en-GB" altLang="fi-FI" sz="2800" b="1" dirty="0" err="1">
                <a:solidFill>
                  <a:srgbClr val="000000"/>
                </a:solidFill>
                <a:latin typeface="Comic Sans MS" panose="030F0702030302020204" pitchFamily="66" charset="0"/>
              </a:rPr>
              <a:t>Nikamamurtumien</a:t>
            </a:r>
            <a:r>
              <a:rPr lang="en-GB" altLang="fi-FI" sz="2800" b="1" dirty="0">
                <a:solidFill>
                  <a:srgbClr val="000000"/>
                </a:solidFill>
                <a:latin typeface="Comic Sans MS" panose="030F0702030302020204" pitchFamily="66" charset="0"/>
              </a:rPr>
              <a:t> </a:t>
            </a:r>
            <a:r>
              <a:rPr lang="en-GB" altLang="fi-FI" sz="2800" b="1" dirty="0" err="1">
                <a:solidFill>
                  <a:srgbClr val="000000"/>
                </a:solidFill>
                <a:latin typeface="Comic Sans MS" panose="030F0702030302020204" pitchFamily="66" charset="0"/>
              </a:rPr>
              <a:t>tunnistaminen</a:t>
            </a:r>
            <a:r>
              <a:rPr lang="en-GB" altLang="fi-FI" sz="2800" b="1" dirty="0">
                <a:solidFill>
                  <a:srgbClr val="000000"/>
                </a:solidFill>
                <a:latin typeface="Comic Sans MS" panose="030F0702030302020204" pitchFamily="66" charset="0"/>
              </a:rPr>
              <a:t> - </a:t>
            </a:r>
            <a:r>
              <a:rPr lang="en-GB" altLang="fi-FI" sz="2800" b="1" dirty="0" err="1">
                <a:solidFill>
                  <a:srgbClr val="000000"/>
                </a:solidFill>
                <a:latin typeface="Comic Sans MS" panose="030F0702030302020204" pitchFamily="66" charset="0"/>
              </a:rPr>
              <a:t>haasteellista</a:t>
            </a:r>
            <a:endParaRPr lang="en-GB" altLang="fi-FI" sz="2800" b="1" dirty="0">
              <a:solidFill>
                <a:srgbClr val="000000"/>
              </a:solidFill>
              <a:latin typeface="Comic Sans MS" panose="030F0702030302020204" pitchFamily="66" charset="0"/>
            </a:endParaRP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91" y="6534000"/>
            <a:ext cx="192456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797908" y="6028863"/>
            <a:ext cx="3553200" cy="1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7000"/>
              </a:lnSpc>
              <a:spcAft>
                <a:spcPts val="888"/>
              </a:spcAft>
              <a:buClr>
                <a:srgbClr val="FFFFFF"/>
              </a:buClr>
              <a:buSzPct val="100000"/>
              <a:buFont typeface="Arial" panose="020B0604020202020204" pitchFamily="34"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1pPr>
            <a:lvl2pPr marL="742950" indent="-285750">
              <a:lnSpc>
                <a:spcPct val="97000"/>
              </a:lnSpc>
              <a:spcAft>
                <a:spcPts val="1138"/>
              </a:spcAft>
              <a:buClr>
                <a:srgbClr val="FFFFFF"/>
              </a:buClr>
              <a:buSzPct val="75000"/>
              <a:buFont typeface="StarSymbol" charset="0"/>
              <a:buChar char="–"/>
              <a:tabLst>
                <a:tab pos="723900" algn="l"/>
                <a:tab pos="1447800" algn="l"/>
                <a:tab pos="2171700" algn="l"/>
                <a:tab pos="2895600" algn="l"/>
                <a:tab pos="3619500" algn="l"/>
              </a:tabLst>
              <a:defRPr sz="2600">
                <a:solidFill>
                  <a:srgbClr val="FFFFFF"/>
                </a:solidFill>
                <a:latin typeface="Times New Roman" panose="02020603050405020304" pitchFamily="18" charset="0"/>
                <a:ea typeface="Gothic" charset="0"/>
                <a:cs typeface="Gothic" charset="0"/>
              </a:defRPr>
            </a:lvl2pPr>
            <a:lvl3pPr marL="1143000" indent="-228600">
              <a:lnSpc>
                <a:spcPct val="97000"/>
              </a:lnSpc>
              <a:spcAft>
                <a:spcPts val="850"/>
              </a:spcAft>
              <a:buClr>
                <a:srgbClr val="FFFFFF"/>
              </a:buClr>
              <a:buSzPct val="45000"/>
              <a:buFont typeface="StarSymbol" charset="0"/>
              <a:buChar char="●"/>
              <a:tabLst>
                <a:tab pos="723900" algn="l"/>
                <a:tab pos="1447800" algn="l"/>
                <a:tab pos="2171700" algn="l"/>
                <a:tab pos="2895600" algn="l"/>
                <a:tab pos="3619500" algn="l"/>
              </a:tabLst>
              <a:defRPr sz="2400">
                <a:solidFill>
                  <a:srgbClr val="FFFFFF"/>
                </a:solidFill>
                <a:latin typeface="Times New Roman" panose="02020603050405020304" pitchFamily="18" charset="0"/>
                <a:ea typeface="Gothic" charset="0"/>
                <a:cs typeface="Gothic" charset="0"/>
              </a:defRPr>
            </a:lvl3pPr>
            <a:lvl4pPr marL="1600200" indent="-228600">
              <a:lnSpc>
                <a:spcPct val="97000"/>
              </a:lnSpc>
              <a:spcAft>
                <a:spcPts val="575"/>
              </a:spcAft>
              <a:buClr>
                <a:srgbClr val="FFFFFF"/>
              </a:buClr>
              <a:buSzPct val="7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4pPr>
            <a:lvl5pPr marL="2057400" indent="-228600">
              <a:lnSpc>
                <a:spcPct val="97000"/>
              </a:lnSpc>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5pPr>
            <a:lvl6pPr marL="25146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6pPr>
            <a:lvl7pPr marL="29718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7pPr>
            <a:lvl8pPr marL="34290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8pPr>
            <a:lvl9pPr marL="3886200" indent="-228600" eaLnBrk="0" fontAlgn="base" hangingPunct="0">
              <a:lnSpc>
                <a:spcPct val="97000"/>
              </a:lnSpc>
              <a:spcBef>
                <a:spcPct val="0"/>
              </a:spcBef>
              <a:spcAft>
                <a:spcPts val="288"/>
              </a:spcAft>
              <a:buClr>
                <a:srgbClr val="FFFFFF"/>
              </a:buClr>
              <a:buSzPct val="45000"/>
              <a:buFont typeface="StarSymbol" charset="0"/>
              <a:buChar char="●"/>
              <a:tabLst>
                <a:tab pos="723900" algn="l"/>
                <a:tab pos="1447800" algn="l"/>
                <a:tab pos="2171700" algn="l"/>
                <a:tab pos="2895600" algn="l"/>
                <a:tab pos="3619500" algn="l"/>
              </a:tabLst>
              <a:defRPr sz="2000">
                <a:solidFill>
                  <a:srgbClr val="FFFFFF"/>
                </a:solidFill>
                <a:latin typeface="Times New Roman" panose="02020603050405020304" pitchFamily="18" charset="0"/>
                <a:ea typeface="Gothic" charset="0"/>
                <a:cs typeface="Gothic" charset="0"/>
              </a:defRPr>
            </a:lvl9pPr>
          </a:lstStyle>
          <a:p>
            <a:pPr fontAlgn="base" hangingPunct="0">
              <a:spcBef>
                <a:spcPct val="0"/>
              </a:spcBef>
              <a:spcAft>
                <a:spcPct val="0"/>
              </a:spcAft>
              <a:buSzPct val="45000"/>
              <a:buNone/>
            </a:pPr>
            <a:r>
              <a:rPr lang="en-GB" altLang="fi-FI" sz="817" b="1" dirty="0" err="1">
                <a:solidFill>
                  <a:srgbClr val="000000"/>
                </a:solidFill>
                <a:latin typeface="Arial" panose="020B0604020202020204" pitchFamily="34" charset="0"/>
              </a:rPr>
              <a:t>Ensrud</a:t>
            </a:r>
            <a:r>
              <a:rPr lang="en-GB" altLang="fi-FI" sz="817" b="1" dirty="0">
                <a:solidFill>
                  <a:srgbClr val="000000"/>
                </a:solidFill>
                <a:latin typeface="Arial" panose="020B0604020202020204" pitchFamily="34" charset="0"/>
              </a:rPr>
              <a:t> KE, </a:t>
            </a:r>
            <a:r>
              <a:rPr lang="en-GB" altLang="fi-FI" sz="817" b="1" dirty="0" err="1">
                <a:solidFill>
                  <a:srgbClr val="000000"/>
                </a:solidFill>
                <a:latin typeface="Arial" panose="020B0604020202020204" pitchFamily="34" charset="0"/>
              </a:rPr>
              <a:t>Schousboe</a:t>
            </a:r>
            <a:r>
              <a:rPr lang="en-GB" altLang="fi-FI" sz="817" b="1" dirty="0">
                <a:solidFill>
                  <a:srgbClr val="000000"/>
                </a:solidFill>
                <a:latin typeface="Arial" panose="020B0604020202020204" pitchFamily="34" charset="0"/>
              </a:rPr>
              <a:t> JT. N </a:t>
            </a:r>
            <a:r>
              <a:rPr lang="en-GB" altLang="fi-FI" sz="817" b="1" dirty="0" err="1">
                <a:solidFill>
                  <a:srgbClr val="000000"/>
                </a:solidFill>
                <a:latin typeface="Arial" panose="020B0604020202020204" pitchFamily="34" charset="0"/>
              </a:rPr>
              <a:t>Engl</a:t>
            </a:r>
            <a:r>
              <a:rPr lang="en-GB" altLang="fi-FI" sz="817" b="1" dirty="0">
                <a:solidFill>
                  <a:srgbClr val="000000"/>
                </a:solidFill>
                <a:latin typeface="Arial" panose="020B0604020202020204" pitchFamily="34" charset="0"/>
              </a:rPr>
              <a:t> J Med 2011;364:1634-1642</a:t>
            </a:r>
          </a:p>
        </p:txBody>
      </p:sp>
      <p:pic>
        <p:nvPicPr>
          <p:cNvPr id="7173" name="Picture 5" descr="Imag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9145" y="1739779"/>
            <a:ext cx="3813451" cy="400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522513D2-982A-E80D-FEDB-1A46F6CBFD56}"/>
              </a:ext>
            </a:extLst>
          </p:cNvPr>
          <p:cNvGrpSpPr>
            <a:grpSpLocks/>
          </p:cNvGrpSpPr>
          <p:nvPr/>
        </p:nvGrpSpPr>
        <p:grpSpPr bwMode="auto">
          <a:xfrm>
            <a:off x="5684169" y="2046514"/>
            <a:ext cx="6126831" cy="3462849"/>
            <a:chOff x="480" y="715"/>
            <a:chExt cx="5561" cy="2369"/>
          </a:xfrm>
        </p:grpSpPr>
        <p:graphicFrame>
          <p:nvGraphicFramePr>
            <p:cNvPr id="3" name="Object 5">
              <a:extLst>
                <a:ext uri="{FF2B5EF4-FFF2-40B4-BE49-F238E27FC236}">
                  <a16:creationId xmlns:a16="http://schemas.microsoft.com/office/drawing/2014/main" id="{1B648995-AE05-54F2-5D4D-82784CBF2E23}"/>
                </a:ext>
              </a:extLst>
            </p:cNvPr>
            <p:cNvGraphicFramePr>
              <a:graphicFrameLocks noChangeAspect="1"/>
            </p:cNvGraphicFramePr>
            <p:nvPr/>
          </p:nvGraphicFramePr>
          <p:xfrm>
            <a:off x="3317" y="817"/>
            <a:ext cx="1103" cy="1637"/>
          </p:xfrm>
          <a:graphic>
            <a:graphicData uri="http://schemas.openxmlformats.org/presentationml/2006/ole">
              <mc:AlternateContent xmlns:mc="http://schemas.openxmlformats.org/markup-compatibility/2006">
                <mc:Choice xmlns:v="urn:schemas-microsoft-com:vml" Requires="v">
                  <p:oleObj name="Image" r:id="rId5" imgW="1982351" imgH="3024356" progId="">
                    <p:embed/>
                  </p:oleObj>
                </mc:Choice>
                <mc:Fallback>
                  <p:oleObj name="Image" r:id="rId5" imgW="1982351" imgH="3024356" progId="">
                    <p:embed/>
                    <p:pic>
                      <p:nvPicPr>
                        <p:cNvPr id="102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 y="817"/>
                          <a:ext cx="1103" cy="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6">
              <a:extLst>
                <a:ext uri="{FF2B5EF4-FFF2-40B4-BE49-F238E27FC236}">
                  <a16:creationId xmlns:a16="http://schemas.microsoft.com/office/drawing/2014/main" id="{E71E840F-61E1-DB4E-F73D-FF5994F6B096}"/>
                </a:ext>
              </a:extLst>
            </p:cNvPr>
            <p:cNvGraphicFramePr>
              <a:graphicFrameLocks noChangeAspect="1"/>
            </p:cNvGraphicFramePr>
            <p:nvPr/>
          </p:nvGraphicFramePr>
          <p:xfrm>
            <a:off x="2001" y="817"/>
            <a:ext cx="1103" cy="1632"/>
          </p:xfrm>
          <a:graphic>
            <a:graphicData uri="http://schemas.openxmlformats.org/presentationml/2006/ole">
              <mc:AlternateContent xmlns:mc="http://schemas.openxmlformats.org/markup-compatibility/2006">
                <mc:Choice xmlns:v="urn:schemas-microsoft-com:vml" Requires="v">
                  <p:oleObj name="Image" r:id="rId7" imgW="1982351" imgH="3011648" progId="">
                    <p:embed/>
                  </p:oleObj>
                </mc:Choice>
                <mc:Fallback>
                  <p:oleObj name="Image" r:id="rId7" imgW="1982351" imgH="3011648" progId="">
                    <p:embed/>
                    <p:pic>
                      <p:nvPicPr>
                        <p:cNvPr id="102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1" y="817"/>
                          <a:ext cx="1103" cy="1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7">
              <a:extLst>
                <a:ext uri="{FF2B5EF4-FFF2-40B4-BE49-F238E27FC236}">
                  <a16:creationId xmlns:a16="http://schemas.microsoft.com/office/drawing/2014/main" id="{D06523F6-F1E3-BBD3-48A7-0F2A41537369}"/>
                </a:ext>
              </a:extLst>
            </p:cNvPr>
            <p:cNvGraphicFramePr>
              <a:graphicFrameLocks noChangeAspect="1"/>
            </p:cNvGraphicFramePr>
            <p:nvPr/>
          </p:nvGraphicFramePr>
          <p:xfrm>
            <a:off x="480" y="822"/>
            <a:ext cx="1364" cy="1893"/>
          </p:xfrm>
          <a:graphic>
            <a:graphicData uri="http://schemas.openxmlformats.org/presentationml/2006/ole">
              <mc:AlternateContent xmlns:mc="http://schemas.openxmlformats.org/markup-compatibility/2006">
                <mc:Choice xmlns:v="urn:schemas-microsoft-com:vml" Requires="v">
                  <p:oleObj name="Image" r:id="rId9" imgW="2350865" imgH="3507236" progId="">
                    <p:embed/>
                  </p:oleObj>
                </mc:Choice>
                <mc:Fallback>
                  <p:oleObj name="Image" r:id="rId9" imgW="2350865" imgH="3507236" progId="">
                    <p:embed/>
                    <p:pic>
                      <p:nvPicPr>
                        <p:cNvPr id="102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 y="822"/>
                          <a:ext cx="1364" cy="18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8">
              <a:extLst>
                <a:ext uri="{FF2B5EF4-FFF2-40B4-BE49-F238E27FC236}">
                  <a16:creationId xmlns:a16="http://schemas.microsoft.com/office/drawing/2014/main" id="{BB3D8727-643D-37B4-0A56-A3D33419A69A}"/>
                </a:ext>
              </a:extLst>
            </p:cNvPr>
            <p:cNvGraphicFramePr>
              <a:graphicFrameLocks noChangeAspect="1"/>
            </p:cNvGraphicFramePr>
            <p:nvPr/>
          </p:nvGraphicFramePr>
          <p:xfrm>
            <a:off x="4622" y="715"/>
            <a:ext cx="1419" cy="1904"/>
          </p:xfrm>
          <a:graphic>
            <a:graphicData uri="http://schemas.openxmlformats.org/presentationml/2006/ole">
              <mc:AlternateContent xmlns:mc="http://schemas.openxmlformats.org/markup-compatibility/2006">
                <mc:Choice xmlns:v="urn:schemas-microsoft-com:vml" Requires="v">
                  <p:oleObj name="Image" r:id="rId11" imgW="2693964" imgH="3342040" progId="">
                    <p:embed/>
                  </p:oleObj>
                </mc:Choice>
                <mc:Fallback>
                  <p:oleObj name="Image" r:id="rId11" imgW="2693964" imgH="3342040" progId="">
                    <p:embed/>
                    <p:pic>
                      <p:nvPicPr>
                        <p:cNvPr id="102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22" y="715"/>
                          <a:ext cx="1419" cy="19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9">
              <a:extLst>
                <a:ext uri="{FF2B5EF4-FFF2-40B4-BE49-F238E27FC236}">
                  <a16:creationId xmlns:a16="http://schemas.microsoft.com/office/drawing/2014/main" id="{F1CA94DB-7C79-F723-84A4-BF4FF85342B2}"/>
                </a:ext>
              </a:extLst>
            </p:cNvPr>
            <p:cNvSpPr>
              <a:spLocks noChangeShapeType="1"/>
            </p:cNvSpPr>
            <p:nvPr/>
          </p:nvSpPr>
          <p:spPr bwMode="auto">
            <a:xfrm flipV="1">
              <a:off x="3074" y="1710"/>
              <a:ext cx="360" cy="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i-FI">
                <a:solidFill>
                  <a:srgbClr val="000000"/>
                </a:solidFill>
                <a:latin typeface="Calibri"/>
              </a:endParaRPr>
            </a:p>
          </p:txBody>
        </p:sp>
        <p:sp>
          <p:nvSpPr>
            <p:cNvPr id="10" name="Text Box 10">
              <a:extLst>
                <a:ext uri="{FF2B5EF4-FFF2-40B4-BE49-F238E27FC236}">
                  <a16:creationId xmlns:a16="http://schemas.microsoft.com/office/drawing/2014/main" id="{12A9ECBF-F464-651F-6C05-D43093752463}"/>
                </a:ext>
              </a:extLst>
            </p:cNvPr>
            <p:cNvSpPr txBox="1">
              <a:spLocks noChangeArrowheads="1"/>
            </p:cNvSpPr>
            <p:nvPr/>
          </p:nvSpPr>
          <p:spPr bwMode="auto">
            <a:xfrm>
              <a:off x="1064" y="2774"/>
              <a:ext cx="17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en-US" altLang="fi-FI" sz="1800" dirty="0">
                <a:solidFill>
                  <a:srgbClr val="000000"/>
                </a:solidFill>
                <a:latin typeface="Comic Sans MS" panose="030F0702030302020204" pitchFamily="66" charset="0"/>
              </a:endParaRPr>
            </a:p>
          </p:txBody>
        </p:sp>
        <p:sp>
          <p:nvSpPr>
            <p:cNvPr id="11" name="Text Box 11">
              <a:extLst>
                <a:ext uri="{FF2B5EF4-FFF2-40B4-BE49-F238E27FC236}">
                  <a16:creationId xmlns:a16="http://schemas.microsoft.com/office/drawing/2014/main" id="{F7AD0CAC-24D9-42DD-1F3F-0A167D91F22E}"/>
                </a:ext>
              </a:extLst>
            </p:cNvPr>
            <p:cNvSpPr txBox="1">
              <a:spLocks noChangeArrowheads="1"/>
            </p:cNvSpPr>
            <p:nvPr/>
          </p:nvSpPr>
          <p:spPr bwMode="auto">
            <a:xfrm>
              <a:off x="5245" y="2572"/>
              <a:ext cx="17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endParaRPr lang="en-US" altLang="fi-FI" sz="1800" dirty="0">
                <a:solidFill>
                  <a:srgbClr val="000000"/>
                </a:solidFill>
                <a:latin typeface="Comic Sans MS" panose="030F0702030302020204" pitchFamily="66" charset="0"/>
              </a:endParaRPr>
            </a:p>
          </p:txBody>
        </p:sp>
      </p:grpSp>
    </p:spTree>
    <p:extLst>
      <p:ext uri="{BB962C8B-B14F-4D97-AF65-F5344CB8AC3E}">
        <p14:creationId xmlns:p14="http://schemas.microsoft.com/office/powerpoint/2010/main" val="38658373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AB538C-617A-404E-A728-179F78D7796B}"/>
              </a:ext>
            </a:extLst>
          </p:cNvPr>
          <p:cNvSpPr txBox="1"/>
          <p:nvPr/>
        </p:nvSpPr>
        <p:spPr>
          <a:xfrm>
            <a:off x="190500" y="6288360"/>
            <a:ext cx="84302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Lähde: </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Osteoporoosi. Käypä hoito -suositus. Suomalaisen Lääkäriseuran Duodecimin, Suomen Endokrinologiyhdistyksen, Suomen Gynekologiyhdistyksen ja Suomen Geriatrit ry:n asettama työryhmä. Helsinki: Suomalainen Lääkäriseura Duodecim, 2020 (viitattu 05.04.2022). Saatavilla internetissä: www.kaypahoito.fi</a:t>
            </a:r>
          </a:p>
        </p:txBody>
      </p:sp>
      <p:pic>
        <p:nvPicPr>
          <p:cNvPr id="6" name="Picture 5" descr="hashOverlay-FullResolve.png">
            <a:extLst>
              <a:ext uri="{FF2B5EF4-FFF2-40B4-BE49-F238E27FC236}">
                <a16:creationId xmlns:a16="http://schemas.microsoft.com/office/drawing/2014/main" id="{5E12F61D-15FA-DA97-2B2C-A61946176291}"/>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0548594" y="0"/>
            <a:ext cx="1643405" cy="6858000"/>
          </a:xfrm>
          <a:prstGeom prst="rect">
            <a:avLst/>
          </a:prstGeom>
        </p:spPr>
      </p:pic>
      <p:sp>
        <p:nvSpPr>
          <p:cNvPr id="7" name="Rectangle 6">
            <a:extLst>
              <a:ext uri="{FF2B5EF4-FFF2-40B4-BE49-F238E27FC236}">
                <a16:creationId xmlns:a16="http://schemas.microsoft.com/office/drawing/2014/main" id="{CB0CADDF-9801-B459-11F8-E626FFD0FD4B}"/>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7F4B547C-DA1A-DB11-995E-5DAB16EA6E9F}"/>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A7F879B7-0715-E3AC-9B4E-D7841499A22E}"/>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BDA56436-C152-A8C4-21C9-7FDD40A72D4A}"/>
              </a:ext>
            </a:extLst>
          </p:cNvPr>
          <p:cNvPicPr>
            <a:picLocks noChangeAspect="1"/>
          </p:cNvPicPr>
          <p:nvPr/>
        </p:nvPicPr>
        <p:blipFill>
          <a:blip r:embed="rId3"/>
          <a:stretch>
            <a:fillRect/>
          </a:stretch>
        </p:blipFill>
        <p:spPr>
          <a:xfrm>
            <a:off x="10798862" y="6400347"/>
            <a:ext cx="1117216" cy="486530"/>
          </a:xfrm>
          <a:prstGeom prst="rect">
            <a:avLst/>
          </a:prstGeom>
        </p:spPr>
      </p:pic>
      <p:sp>
        <p:nvSpPr>
          <p:cNvPr id="36" name="Rectangle 35">
            <a:extLst>
              <a:ext uri="{FF2B5EF4-FFF2-40B4-BE49-F238E27FC236}">
                <a16:creationId xmlns:a16="http://schemas.microsoft.com/office/drawing/2014/main" id="{F4DAFD98-F479-C696-DF3C-492D4C9CDD38}"/>
              </a:ext>
            </a:extLst>
          </p:cNvPr>
          <p:cNvSpPr/>
          <p:nvPr/>
        </p:nvSpPr>
        <p:spPr>
          <a:xfrm flipH="1">
            <a:off x="0" y="11472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3D1B9721-6F4B-A0CD-00AC-9F307772DC2A}"/>
              </a:ext>
            </a:extLst>
          </p:cNvPr>
          <p:cNvSpPr/>
          <p:nvPr/>
        </p:nvSpPr>
        <p:spPr>
          <a:xfrm flipH="1">
            <a:off x="445011" y="11472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FEB33F7-6B86-5787-68DA-B6069712EAE6}"/>
              </a:ext>
            </a:extLst>
          </p:cNvPr>
          <p:cNvSpPr/>
          <p:nvPr/>
        </p:nvSpPr>
        <p:spPr>
          <a:xfrm flipH="1">
            <a:off x="1533146" y="11472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A1AC5BCE-F7BA-056A-AE68-344EE137C6DC}"/>
              </a:ext>
            </a:extLst>
          </p:cNvPr>
          <p:cNvSpPr/>
          <p:nvPr/>
        </p:nvSpPr>
        <p:spPr>
          <a:xfrm>
            <a:off x="1445241" y="40649"/>
            <a:ext cx="11751223" cy="1041311"/>
          </a:xfrm>
          <a:prstGeom prst="rect">
            <a:avLst/>
          </a:prstGeom>
        </p:spPr>
        <p:txBody>
          <a:bodyPr wrap="square">
            <a:spAutoFit/>
          </a:bodyPr>
          <a:lstStyle/>
          <a:p>
            <a:pPr marL="0" marR="0" lvl="0" indent="0" algn="l" defTabSz="914400" rtl="0" eaLnBrk="1" fontAlgn="auto" latinLnBrk="0" hangingPunct="1">
              <a:lnSpc>
                <a:spcPts val="3740"/>
              </a:lnSpc>
              <a:spcBef>
                <a:spcPts val="0"/>
              </a:spcBef>
              <a:spcAft>
                <a:spcPts val="0"/>
              </a:spcAft>
              <a:buClrTx/>
              <a:buSzTx/>
              <a:buFontTx/>
              <a:buNone/>
              <a:tabLst/>
              <a:defRPr/>
            </a:pPr>
            <a:r>
              <a:rPr kumimoji="0" lang="fi-FI" alt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Kaavakuva nikamamurtuman </a:t>
            </a:r>
            <a:br>
              <a:rPr kumimoji="0" lang="fi-FI" alt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br>
            <a:r>
              <a:rPr kumimoji="0" lang="fi-FI" alt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vaikeusasteesta </a:t>
            </a:r>
            <a:r>
              <a:rPr kumimoji="0" lang="fi-FI" altLang="fi-FI" sz="3200" b="0" i="0" u="none" strike="noStrike" kern="1200" cap="none" spc="0" normalizeH="0" baseline="0" noProof="0" dirty="0" err="1">
                <a:ln>
                  <a:noFill/>
                </a:ln>
                <a:solidFill>
                  <a:srgbClr val="9AB1B5"/>
                </a:solidFill>
                <a:effectLst/>
                <a:uLnTx/>
                <a:uFillTx/>
                <a:latin typeface="Arial" panose="020B0604020202020204" pitchFamily="34" charset="0"/>
                <a:ea typeface="+mn-ea"/>
                <a:cs typeface="Arial" panose="020B0604020202020204" pitchFamily="34" charset="0"/>
              </a:rPr>
              <a:t>Genat</a:t>
            </a:r>
            <a:r>
              <a:rPr kumimoji="0" lang="fi-FI" alt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-luokituksen mukaisesti</a:t>
            </a:r>
            <a:endPar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endParaRPr>
          </a:p>
        </p:txBody>
      </p:sp>
      <p:pic>
        <p:nvPicPr>
          <p:cNvPr id="40" name="Picture 39" descr="Background pattern&#10;&#10;Description automatically generated with low confidence">
            <a:extLst>
              <a:ext uri="{FF2B5EF4-FFF2-40B4-BE49-F238E27FC236}">
                <a16:creationId xmlns:a16="http://schemas.microsoft.com/office/drawing/2014/main" id="{5EDA5E28-1435-B6CC-3565-9CF2FB50E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499" y="1406497"/>
            <a:ext cx="5780786" cy="899233"/>
          </a:xfrm>
          <a:prstGeom prst="rect">
            <a:avLst/>
          </a:prstGeom>
        </p:spPr>
      </p:pic>
      <p:pic>
        <p:nvPicPr>
          <p:cNvPr id="42" name="Picture 41" descr="A picture containing hanger&#10;&#10;Description automatically generated">
            <a:extLst>
              <a:ext uri="{FF2B5EF4-FFF2-40B4-BE49-F238E27FC236}">
                <a16:creationId xmlns:a16="http://schemas.microsoft.com/office/drawing/2014/main" id="{9CB12CC7-E056-C573-EC7F-D6B556A282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9" y="3730679"/>
            <a:ext cx="5780786" cy="899233"/>
          </a:xfrm>
          <a:prstGeom prst="rect">
            <a:avLst/>
          </a:prstGeom>
        </p:spPr>
      </p:pic>
      <p:pic>
        <p:nvPicPr>
          <p:cNvPr id="44" name="Picture 43" descr="A picture containing cookie cutter&#10;&#10;Description automatically generated">
            <a:extLst>
              <a:ext uri="{FF2B5EF4-FFF2-40B4-BE49-F238E27FC236}">
                <a16:creationId xmlns:a16="http://schemas.microsoft.com/office/drawing/2014/main" id="{62BE6E3D-CB40-21EC-239B-2DFC2D68E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9" y="5064219"/>
            <a:ext cx="5780786" cy="899233"/>
          </a:xfrm>
          <a:prstGeom prst="rect">
            <a:avLst/>
          </a:prstGeom>
        </p:spPr>
      </p:pic>
      <p:pic>
        <p:nvPicPr>
          <p:cNvPr id="46" name="Picture 45" descr="A picture containing hanger&#10;&#10;Description automatically generated">
            <a:extLst>
              <a:ext uri="{FF2B5EF4-FFF2-40B4-BE49-F238E27FC236}">
                <a16:creationId xmlns:a16="http://schemas.microsoft.com/office/drawing/2014/main" id="{CBC0D138-8770-C7CA-9A10-1B143F775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99" y="2409838"/>
            <a:ext cx="5780786" cy="899233"/>
          </a:xfrm>
          <a:prstGeom prst="rect">
            <a:avLst/>
          </a:prstGeom>
        </p:spPr>
      </p:pic>
      <p:sp>
        <p:nvSpPr>
          <p:cNvPr id="49" name="Rectangle 48">
            <a:extLst>
              <a:ext uri="{FF2B5EF4-FFF2-40B4-BE49-F238E27FC236}">
                <a16:creationId xmlns:a16="http://schemas.microsoft.com/office/drawing/2014/main" id="{31843FBB-04A7-546C-59B6-E2C05519F51B}"/>
              </a:ext>
            </a:extLst>
          </p:cNvPr>
          <p:cNvSpPr/>
          <p:nvPr/>
        </p:nvSpPr>
        <p:spPr>
          <a:xfrm>
            <a:off x="5485225" y="3575754"/>
            <a:ext cx="481408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B050"/>
              </a:buClr>
              <a:buSzTx/>
              <a:buFontTx/>
              <a:buNone/>
              <a:tabLst/>
              <a:defRPr/>
            </a:pPr>
            <a:r>
              <a:rPr kumimoji="0" lang="fi-FI" sz="1700" b="1"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Gradus</a:t>
            </a:r>
            <a:r>
              <a:rPr kumimoji="0" lang="fi-FI" sz="17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2: </a:t>
            </a:r>
            <a:r>
              <a:rPr kumimoji="0" lang="fi-FI" sz="1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Kohtalainen murtuma: </a:t>
            </a:r>
            <a: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Noin 25–40 %</a:t>
            </a:r>
            <a:b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alenema nikaman etu-, keski- tai takaosan korkeudessa verrattuna aiempaan kuvaan tai vierekkäiseen nikamaan.</a:t>
            </a:r>
            <a:endParaRPr kumimoji="0" lang="fi-FI" sz="17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52" name="Rectangle 51">
            <a:extLst>
              <a:ext uri="{FF2B5EF4-FFF2-40B4-BE49-F238E27FC236}">
                <a16:creationId xmlns:a16="http://schemas.microsoft.com/office/drawing/2014/main" id="{AAE35BD6-679A-8A0E-180F-996B32443C31}"/>
              </a:ext>
            </a:extLst>
          </p:cNvPr>
          <p:cNvSpPr/>
          <p:nvPr/>
        </p:nvSpPr>
        <p:spPr>
          <a:xfrm>
            <a:off x="5485224" y="2269159"/>
            <a:ext cx="481408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B050"/>
              </a:buClr>
              <a:buSzTx/>
              <a:buFontTx/>
              <a:buNone/>
              <a:tabLst/>
              <a:defRPr/>
            </a:pPr>
            <a:r>
              <a:rPr kumimoji="0" lang="fi-FI" sz="1700" b="1"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Gradus</a:t>
            </a:r>
            <a:r>
              <a:rPr kumimoji="0" lang="fi-FI" sz="17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1: </a:t>
            </a:r>
            <a:r>
              <a:rPr kumimoji="0" lang="fi-FI" sz="1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Lievä murtuma: </a:t>
            </a:r>
            <a: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Noin 22–25 %</a:t>
            </a:r>
            <a:b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alenema nikaman etu-, keski- tai takaosan korkeudessa verrattuna aiempaan kuvaan tai vierekkäiseen nikamaan.</a:t>
            </a:r>
            <a:endParaRPr kumimoji="0" lang="fi-FI" sz="17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97EA1F85-4921-9E84-C956-DAED901793AD}"/>
              </a:ext>
            </a:extLst>
          </p:cNvPr>
          <p:cNvSpPr/>
          <p:nvPr/>
        </p:nvSpPr>
        <p:spPr>
          <a:xfrm>
            <a:off x="5485223" y="4832733"/>
            <a:ext cx="4814083"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B050"/>
              </a:buClr>
              <a:buSzTx/>
              <a:buFontTx/>
              <a:buNone/>
              <a:tabLst/>
              <a:defRPr/>
            </a:pPr>
            <a:r>
              <a:rPr kumimoji="0" lang="fi-FI" sz="1700" b="1"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Gradus</a:t>
            </a:r>
            <a:r>
              <a:rPr kumimoji="0" lang="fi-FI" sz="17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3: </a:t>
            </a:r>
            <a:r>
              <a:rPr kumimoji="0" lang="fi-FI" sz="17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Vaikea murtuma: </a:t>
            </a:r>
            <a: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Yli 40 %</a:t>
            </a:r>
            <a:b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alenema nikaman etu-, keski- tai takaosan korkeudessa verrattuna aiempaan kuvaan tai vierekkäiseen nikamaan.</a:t>
            </a:r>
            <a:endParaRPr kumimoji="0" lang="fi-FI" sz="17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92515DF5-AA74-8C7B-AD2F-3BDC413E4B69}"/>
              </a:ext>
            </a:extLst>
          </p:cNvPr>
          <p:cNvSpPr/>
          <p:nvPr/>
        </p:nvSpPr>
        <p:spPr>
          <a:xfrm>
            <a:off x="5485222" y="1558388"/>
            <a:ext cx="4814083"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B050"/>
              </a:buClr>
              <a:buSzTx/>
              <a:buFontTx/>
              <a:buNone/>
              <a:tabLst/>
              <a:defRPr/>
            </a:pPr>
            <a:r>
              <a:rPr kumimoji="0" lang="fi-FI" sz="1700" b="1"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Gradus</a:t>
            </a:r>
            <a:r>
              <a:rPr kumimoji="0" lang="fi-FI" sz="17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0: </a:t>
            </a:r>
            <a:r>
              <a:rPr kumimoji="0" lang="fi-FI" sz="17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Normaali nikama.</a:t>
            </a:r>
            <a:endParaRPr kumimoji="0" lang="fi-FI" sz="17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1934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hashOverlay-FullResolve.png">
            <a:extLst>
              <a:ext uri="{FF2B5EF4-FFF2-40B4-BE49-F238E27FC236}">
                <a16:creationId xmlns:a16="http://schemas.microsoft.com/office/drawing/2014/main" id="{B72697F5-344A-6202-A1BD-E8925AC35645}"/>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0645271" y="0"/>
            <a:ext cx="1546728" cy="6858000"/>
          </a:xfrm>
          <a:prstGeom prst="rect">
            <a:avLst/>
          </a:prstGeom>
        </p:spPr>
      </p:pic>
      <p:sp>
        <p:nvSpPr>
          <p:cNvPr id="34" name="Rectangle 33">
            <a:extLst>
              <a:ext uri="{FF2B5EF4-FFF2-40B4-BE49-F238E27FC236}">
                <a16:creationId xmlns:a16="http://schemas.microsoft.com/office/drawing/2014/main" id="{F54CFF38-ECDD-8842-A1A2-322C165E7CAB}"/>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94BC4453-14AC-F14E-A84F-792773A1DB77}"/>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FB402E94-7F5E-E543-0FD8-777503720BCD}"/>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7" name="Picture 36">
            <a:extLst>
              <a:ext uri="{FF2B5EF4-FFF2-40B4-BE49-F238E27FC236}">
                <a16:creationId xmlns:a16="http://schemas.microsoft.com/office/drawing/2014/main" id="{84CF8F47-434C-8E95-DC94-269C8F07C03F}"/>
              </a:ext>
            </a:extLst>
          </p:cNvPr>
          <p:cNvPicPr>
            <a:picLocks noChangeAspect="1"/>
          </p:cNvPicPr>
          <p:nvPr/>
        </p:nvPicPr>
        <p:blipFill>
          <a:blip r:embed="rId4"/>
          <a:stretch>
            <a:fillRect/>
          </a:stretch>
        </p:blipFill>
        <p:spPr>
          <a:xfrm>
            <a:off x="10798862" y="6400347"/>
            <a:ext cx="1117216" cy="486530"/>
          </a:xfrm>
          <a:prstGeom prst="rect">
            <a:avLst/>
          </a:prstGeom>
        </p:spPr>
      </p:pic>
      <p:sp>
        <p:nvSpPr>
          <p:cNvPr id="38" name="Rectangle 37">
            <a:extLst>
              <a:ext uri="{FF2B5EF4-FFF2-40B4-BE49-F238E27FC236}">
                <a16:creationId xmlns:a16="http://schemas.microsoft.com/office/drawing/2014/main" id="{4DEA73A0-6492-3939-1C9E-966BA17E3A4C}"/>
              </a:ext>
            </a:extLst>
          </p:cNvPr>
          <p:cNvSpPr/>
          <p:nvPr/>
        </p:nvSpPr>
        <p:spPr>
          <a:xfrm flipH="1">
            <a:off x="0" y="8043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53A92CF1-E478-56FD-9319-591EA70EB4FA}"/>
              </a:ext>
            </a:extLst>
          </p:cNvPr>
          <p:cNvSpPr/>
          <p:nvPr/>
        </p:nvSpPr>
        <p:spPr>
          <a:xfrm flipH="1">
            <a:off x="445011" y="8043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69EDF2C5-80B5-91F7-9350-46BA636F1FF0}"/>
              </a:ext>
            </a:extLst>
          </p:cNvPr>
          <p:cNvSpPr/>
          <p:nvPr/>
        </p:nvSpPr>
        <p:spPr>
          <a:xfrm flipH="1">
            <a:off x="1533146" y="8043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EBBE8F20-6EBD-CDCB-0B06-95EFA754B6FB}"/>
              </a:ext>
            </a:extLst>
          </p:cNvPr>
          <p:cNvSpPr/>
          <p:nvPr/>
        </p:nvSpPr>
        <p:spPr>
          <a:xfrm>
            <a:off x="957244" y="78077"/>
            <a:ext cx="796742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Nikaman </a:t>
            </a:r>
            <a:r>
              <a:rPr kumimoji="0" lang="fi-FI" sz="3200" b="0" i="0" u="none" strike="noStrike" kern="1200" cap="none" spc="0" normalizeH="0" baseline="0" noProof="0" dirty="0" err="1">
                <a:ln>
                  <a:noFill/>
                </a:ln>
                <a:solidFill>
                  <a:srgbClr val="9AB1B5"/>
                </a:solidFill>
                <a:effectLst/>
                <a:uLnTx/>
                <a:uFillTx/>
                <a:latin typeface="Arial" panose="020B0604020202020204" pitchFamily="34" charset="0"/>
                <a:ea typeface="+mn-ea"/>
                <a:cs typeface="Arial" panose="020B0604020202020204" pitchFamily="34" charset="0"/>
              </a:rPr>
              <a:t>kasaanpainumismurtuma</a:t>
            </a:r>
            <a:endPar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endParaRPr>
          </a:p>
        </p:txBody>
      </p:sp>
      <p:pic>
        <p:nvPicPr>
          <p:cNvPr id="43" name="Picture 42" descr="A picture containing text, indoor&#10;&#10;Description automatically generated">
            <a:extLst>
              <a:ext uri="{FF2B5EF4-FFF2-40B4-BE49-F238E27FC236}">
                <a16:creationId xmlns:a16="http://schemas.microsoft.com/office/drawing/2014/main" id="{7EF3101F-AA11-9C27-881F-CB68AE5F4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924" y="339791"/>
            <a:ext cx="1485449" cy="2372944"/>
          </a:xfrm>
          <a:prstGeom prst="rect">
            <a:avLst/>
          </a:prstGeom>
        </p:spPr>
      </p:pic>
      <p:pic>
        <p:nvPicPr>
          <p:cNvPr id="45" name="Picture 44" descr="A picture containing indoor, connector&#10;&#10;Description automatically generated">
            <a:extLst>
              <a:ext uri="{FF2B5EF4-FFF2-40B4-BE49-F238E27FC236}">
                <a16:creationId xmlns:a16="http://schemas.microsoft.com/office/drawing/2014/main" id="{989677DF-AAFD-B8B4-7F96-C735F90F79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324" y="3549135"/>
            <a:ext cx="1485449" cy="2372944"/>
          </a:xfrm>
          <a:prstGeom prst="rect">
            <a:avLst/>
          </a:prstGeom>
        </p:spPr>
      </p:pic>
      <p:sp>
        <p:nvSpPr>
          <p:cNvPr id="47" name="TextBox 46">
            <a:extLst>
              <a:ext uri="{FF2B5EF4-FFF2-40B4-BE49-F238E27FC236}">
                <a16:creationId xmlns:a16="http://schemas.microsoft.com/office/drawing/2014/main" id="{8966D495-7606-9DD1-7CE1-994B86EC6FC8}"/>
              </a:ext>
            </a:extLst>
          </p:cNvPr>
          <p:cNvSpPr txBox="1"/>
          <p:nvPr/>
        </p:nvSpPr>
        <p:spPr>
          <a:xfrm>
            <a:off x="9676436" y="2718977"/>
            <a:ext cx="15971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operatiivinen </a:t>
            </a:r>
            <a:br>
              <a:rPr kumimoji="0" lang="fi-FI" sz="11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fi-FI" sz="11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hoito </a:t>
            </a:r>
            <a:br>
              <a:rPr kumimoji="0" lang="fi-FI" sz="11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fi-FI" sz="11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vaikeissa </a:t>
            </a:r>
            <a:br>
              <a:rPr kumimoji="0" lang="fi-FI" sz="11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fi-FI" sz="11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tapauksissa</a:t>
            </a:r>
          </a:p>
        </p:txBody>
      </p:sp>
      <p:sp>
        <p:nvSpPr>
          <p:cNvPr id="50" name="TextBox 49">
            <a:extLst>
              <a:ext uri="{FF2B5EF4-FFF2-40B4-BE49-F238E27FC236}">
                <a16:creationId xmlns:a16="http://schemas.microsoft.com/office/drawing/2014/main" id="{1518782D-5BFA-AC54-7842-F0C78DF759A7}"/>
              </a:ext>
            </a:extLst>
          </p:cNvPr>
          <p:cNvSpPr txBox="1"/>
          <p:nvPr/>
        </p:nvSpPr>
        <p:spPr>
          <a:xfrm>
            <a:off x="1249448" y="1008358"/>
            <a:ext cx="21884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595959"/>
                </a:solidFill>
                <a:effectLst/>
                <a:uLnTx/>
                <a:uFillTx/>
                <a:latin typeface="Arial"/>
                <a:ea typeface="+mn-ea"/>
                <a:cs typeface="+mn-cs"/>
              </a:rPr>
              <a:t>Normaali</a:t>
            </a:r>
            <a:r>
              <a:rPr kumimoji="0" lang="en-US" sz="1400" b="1" i="0" u="none" strike="noStrike" kern="1200" cap="none" spc="0" normalizeH="0" baseline="0" noProof="0" dirty="0">
                <a:ln>
                  <a:noFill/>
                </a:ln>
                <a:solidFill>
                  <a:srgbClr val="595959"/>
                </a:solidFill>
                <a:effectLst/>
                <a:uLnTx/>
                <a:uFillTx/>
                <a:latin typeface="Arial"/>
                <a:ea typeface="+mn-ea"/>
                <a:cs typeface="+mn-cs"/>
              </a:rPr>
              <a:t> </a:t>
            </a:r>
            <a:br>
              <a:rPr kumimoji="0" lang="en-US" sz="1400" b="1" i="0" u="none" strike="noStrike" kern="1200" cap="none" spc="0" normalizeH="0" baseline="0" noProof="0" dirty="0">
                <a:ln>
                  <a:noFill/>
                </a:ln>
                <a:solidFill>
                  <a:srgbClr val="595959"/>
                </a:solidFill>
                <a:effectLst/>
                <a:uLnTx/>
                <a:uFillTx/>
                <a:latin typeface="Arial"/>
                <a:ea typeface="+mn-ea"/>
                <a:cs typeface="+mn-cs"/>
              </a:rPr>
            </a:br>
            <a:r>
              <a:rPr kumimoji="0" lang="en-US" sz="1400" b="1" i="0" u="none" strike="noStrike" kern="1200" cap="none" spc="0" normalizeH="0" baseline="0" noProof="0" dirty="0" err="1">
                <a:ln>
                  <a:noFill/>
                </a:ln>
                <a:solidFill>
                  <a:srgbClr val="595959"/>
                </a:solidFill>
                <a:effectLst/>
                <a:uLnTx/>
                <a:uFillTx/>
                <a:latin typeface="Arial"/>
                <a:ea typeface="+mn-ea"/>
                <a:cs typeface="+mn-cs"/>
              </a:rPr>
              <a:t>selkäranka</a:t>
            </a:r>
            <a:endParaRPr kumimoji="0" lang="en-US" sz="1400" b="1" i="0" u="none" strike="noStrike" kern="1200" cap="none" spc="0" normalizeH="0" baseline="0" noProof="0" dirty="0">
              <a:ln>
                <a:noFill/>
              </a:ln>
              <a:solidFill>
                <a:srgbClr val="595959"/>
              </a:solidFill>
              <a:effectLst/>
              <a:uLnTx/>
              <a:uFillTx/>
              <a:latin typeface="Arial"/>
              <a:ea typeface="+mn-ea"/>
              <a:cs typeface="+mn-cs"/>
            </a:endParaRPr>
          </a:p>
        </p:txBody>
      </p:sp>
      <p:sp>
        <p:nvSpPr>
          <p:cNvPr id="51" name="TextBox 50">
            <a:extLst>
              <a:ext uri="{FF2B5EF4-FFF2-40B4-BE49-F238E27FC236}">
                <a16:creationId xmlns:a16="http://schemas.microsoft.com/office/drawing/2014/main" id="{3E41A6F6-4A10-B3C4-D6F2-DF3079D842BB}"/>
              </a:ext>
            </a:extLst>
          </p:cNvPr>
          <p:cNvSpPr txBox="1"/>
          <p:nvPr/>
        </p:nvSpPr>
        <p:spPr>
          <a:xfrm>
            <a:off x="4024250" y="1008358"/>
            <a:ext cx="33202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595959"/>
                </a:solidFill>
                <a:effectLst/>
                <a:uLnTx/>
                <a:uFillTx/>
                <a:latin typeface="Arial"/>
                <a:ea typeface="+mn-ea"/>
                <a:cs typeface="+mn-cs"/>
              </a:rPr>
              <a:t>Muuttunut selkärangan linjaus ja kuormitus nikamamurtuman jälkeen</a:t>
            </a:r>
            <a:endParaRPr kumimoji="0" lang="en-US" sz="1400" b="1" i="0" u="none" strike="noStrike" kern="1200" cap="none" spc="0" normalizeH="0" baseline="0" noProof="0" dirty="0">
              <a:ln>
                <a:noFill/>
              </a:ln>
              <a:solidFill>
                <a:srgbClr val="595959"/>
              </a:solidFill>
              <a:effectLst/>
              <a:uLnTx/>
              <a:uFillTx/>
              <a:latin typeface="Arial"/>
              <a:ea typeface="+mn-ea"/>
              <a:cs typeface="+mn-cs"/>
            </a:endParaRPr>
          </a:p>
        </p:txBody>
      </p:sp>
      <p:sp>
        <p:nvSpPr>
          <p:cNvPr id="53" name="TextBox 52">
            <a:extLst>
              <a:ext uri="{FF2B5EF4-FFF2-40B4-BE49-F238E27FC236}">
                <a16:creationId xmlns:a16="http://schemas.microsoft.com/office/drawing/2014/main" id="{408B9554-1E3C-8900-B079-B61F149B0F95}"/>
              </a:ext>
            </a:extLst>
          </p:cNvPr>
          <p:cNvSpPr txBox="1"/>
          <p:nvPr/>
        </p:nvSpPr>
        <p:spPr>
          <a:xfrm>
            <a:off x="3253309" y="2522253"/>
            <a:ext cx="15518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595959"/>
                </a:solidFill>
                <a:effectLst/>
                <a:uLnTx/>
                <a:uFillTx/>
                <a:latin typeface="Arial"/>
                <a:ea typeface="+mn-ea"/>
                <a:cs typeface="+mn-cs"/>
              </a:rPr>
              <a:t>Lisääntyneen</a:t>
            </a:r>
            <a:r>
              <a:rPr kumimoji="0" lang="fi-FI" sz="1400" b="0" i="0" u="none" strike="noStrike" kern="1200" cap="none" spc="0" normalizeH="0" baseline="0" noProof="0" dirty="0">
                <a:ln>
                  <a:noFill/>
                </a:ln>
                <a:solidFill>
                  <a:srgbClr val="595959"/>
                </a:solidFill>
                <a:effectLst/>
                <a:uLnTx/>
                <a:uFillTx/>
                <a:latin typeface="Arial"/>
                <a:ea typeface="+mn-ea"/>
                <a:cs typeface="+mn-cs"/>
              </a:rPr>
              <a:t> kuormituksen alueet ovat alttiimpia </a:t>
            </a:r>
            <a:r>
              <a:rPr kumimoji="0" lang="fi-FI" sz="1400" b="0" i="0" u="none" strike="noStrike" kern="1200" cap="none" spc="0" normalizeH="0" baseline="0" noProof="0" dirty="0" err="1">
                <a:ln>
                  <a:noFill/>
                </a:ln>
                <a:solidFill>
                  <a:srgbClr val="595959"/>
                </a:solidFill>
                <a:effectLst/>
                <a:uLnTx/>
                <a:uFillTx/>
                <a:latin typeface="Arial"/>
                <a:ea typeface="+mn-ea"/>
                <a:cs typeface="+mn-cs"/>
              </a:rPr>
              <a:t>kasaanpainumis</a:t>
            </a:r>
            <a:r>
              <a:rPr kumimoji="0" lang="fi-FI" sz="1400" b="0" i="0" u="none" strike="noStrike" kern="1200" cap="none" spc="0" normalizeH="0" baseline="0" noProof="0" dirty="0">
                <a:ln>
                  <a:noFill/>
                </a:ln>
                <a:solidFill>
                  <a:srgbClr val="595959"/>
                </a:solidFill>
                <a:effectLst/>
                <a:uLnTx/>
                <a:uFillTx/>
                <a:latin typeface="Arial"/>
                <a:ea typeface="+mn-ea"/>
                <a:cs typeface="+mn-cs"/>
              </a:rPr>
              <a:t>-murtumille</a:t>
            </a:r>
            <a:endParaRPr kumimoji="0" lang="en-US" sz="1400" b="0" i="0" u="none" strike="noStrike" kern="1200" cap="none" spc="0" normalizeH="0" baseline="0" noProof="0" dirty="0">
              <a:ln>
                <a:noFill/>
              </a:ln>
              <a:solidFill>
                <a:srgbClr val="595959"/>
              </a:solidFill>
              <a:effectLst/>
              <a:uLnTx/>
              <a:uFillTx/>
              <a:latin typeface="Arial"/>
              <a:ea typeface="+mn-ea"/>
              <a:cs typeface="+mn-cs"/>
            </a:endParaRPr>
          </a:p>
        </p:txBody>
      </p:sp>
      <p:sp>
        <p:nvSpPr>
          <p:cNvPr id="57" name="TextBox 56">
            <a:extLst>
              <a:ext uri="{FF2B5EF4-FFF2-40B4-BE49-F238E27FC236}">
                <a16:creationId xmlns:a16="http://schemas.microsoft.com/office/drawing/2014/main" id="{2A2645EC-B2B5-964F-B397-A3BBB69DAB05}"/>
              </a:ext>
            </a:extLst>
          </p:cNvPr>
          <p:cNvSpPr txBox="1"/>
          <p:nvPr/>
        </p:nvSpPr>
        <p:spPr>
          <a:xfrm>
            <a:off x="6798954" y="2437252"/>
            <a:ext cx="242535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595959"/>
                </a:solidFill>
                <a:effectLst/>
                <a:uLnTx/>
                <a:uFillTx/>
                <a:latin typeface="Arial"/>
                <a:ea typeface="+mn-ea"/>
                <a:cs typeface="+mn-cs"/>
              </a:rPr>
              <a:t>Vähentyneen</a:t>
            </a:r>
            <a:r>
              <a:rPr kumimoji="0" lang="fi-FI" sz="1400" b="0" i="0" u="none" strike="noStrike" kern="1200" cap="none" spc="0" normalizeH="0" baseline="0" noProof="0" dirty="0">
                <a:ln>
                  <a:noFill/>
                </a:ln>
                <a:solidFill>
                  <a:srgbClr val="595959"/>
                </a:solidFill>
                <a:effectLst/>
                <a:uLnTx/>
                <a:uFillTx/>
                <a:latin typeface="Arial"/>
                <a:ea typeface="+mn-ea"/>
                <a:cs typeface="+mn-cs"/>
              </a:rPr>
              <a:t> kuormituksen alueet voivat menettää luuta rasituksen vähenemisen vuoksi, mikä voi lisätä murtumariskiä eteenpäin taivutettaessa</a:t>
            </a:r>
            <a:r>
              <a:rPr kumimoji="0" lang="en-US" sz="1400" b="1" i="0" u="none" strike="noStrike" kern="1200" cap="none" spc="0" normalizeH="0" baseline="30000" noProof="0" dirty="0">
                <a:ln>
                  <a:noFill/>
                </a:ln>
                <a:solidFill>
                  <a:srgbClr val="595959"/>
                </a:solidFill>
                <a:effectLst/>
                <a:uLnTx/>
                <a:uFillTx/>
                <a:latin typeface="Arial"/>
                <a:ea typeface="+mn-ea"/>
                <a:cs typeface="+mn-cs"/>
              </a:rPr>
              <a:t>5</a:t>
            </a:r>
          </a:p>
        </p:txBody>
      </p:sp>
      <p:pic>
        <p:nvPicPr>
          <p:cNvPr id="60" name="Picture 8" descr="Image result for curved arrow">
            <a:extLst>
              <a:ext uri="{FF2B5EF4-FFF2-40B4-BE49-F238E27FC236}">
                <a16:creationId xmlns:a16="http://schemas.microsoft.com/office/drawing/2014/main" id="{EC771AD8-E953-E4D7-2C64-3DFA4E21DE9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2751188">
            <a:off x="6004507" y="1430354"/>
            <a:ext cx="563033" cy="563033"/>
          </a:xfrm>
          <a:prstGeom prst="rect">
            <a:avLst/>
          </a:prstGeom>
          <a:noFill/>
          <a:extLst>
            <a:ext uri="{909E8E84-426E-40DD-AFC4-6F175D3DCCD1}">
              <a14:hiddenFill xmlns:a14="http://schemas.microsoft.com/office/drawing/2010/main">
                <a:solidFill>
                  <a:srgbClr val="FFFFFF"/>
                </a:solidFill>
              </a14:hiddenFill>
            </a:ext>
          </a:extLst>
        </p:spPr>
      </p:pic>
      <p:sp>
        <p:nvSpPr>
          <p:cNvPr id="63" name="Arrow: Down 22">
            <a:extLst>
              <a:ext uri="{FF2B5EF4-FFF2-40B4-BE49-F238E27FC236}">
                <a16:creationId xmlns:a16="http://schemas.microsoft.com/office/drawing/2014/main" id="{A7685AF8-BD74-896A-115B-9606D8752EF1}"/>
              </a:ext>
            </a:extLst>
          </p:cNvPr>
          <p:cNvSpPr/>
          <p:nvPr/>
        </p:nvSpPr>
        <p:spPr bwMode="auto">
          <a:xfrm>
            <a:off x="2180590" y="1567940"/>
            <a:ext cx="366713" cy="327184"/>
          </a:xfrm>
          <a:prstGeom prst="downArrow">
            <a:avLst/>
          </a:prstGeom>
          <a:noFill/>
          <a:ln w="28575" cap="flat" cmpd="sng" algn="ctr">
            <a:solidFill>
              <a:srgbClr val="006FA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595959"/>
              </a:solidFill>
              <a:effectLst/>
              <a:uLnTx/>
              <a:uFillTx/>
              <a:latin typeface="Arial" charset="0"/>
              <a:ea typeface="+mn-ea"/>
              <a:cs typeface="+mn-cs"/>
            </a:endParaRPr>
          </a:p>
        </p:txBody>
      </p:sp>
      <p:sp>
        <p:nvSpPr>
          <p:cNvPr id="64" name="Arrow: Down 23">
            <a:extLst>
              <a:ext uri="{FF2B5EF4-FFF2-40B4-BE49-F238E27FC236}">
                <a16:creationId xmlns:a16="http://schemas.microsoft.com/office/drawing/2014/main" id="{0A0595B5-D37D-45E7-2191-A2DD44F39B9E}"/>
              </a:ext>
            </a:extLst>
          </p:cNvPr>
          <p:cNvSpPr/>
          <p:nvPr/>
        </p:nvSpPr>
        <p:spPr bwMode="auto">
          <a:xfrm>
            <a:off x="5547743" y="1624634"/>
            <a:ext cx="365760" cy="327184"/>
          </a:xfrm>
          <a:prstGeom prst="downArrow">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595959"/>
              </a:solidFill>
              <a:effectLst/>
              <a:uLnTx/>
              <a:uFillTx/>
              <a:latin typeface="Arial" charset="0"/>
              <a:ea typeface="+mn-ea"/>
              <a:cs typeface="+mn-cs"/>
            </a:endParaRPr>
          </a:p>
        </p:txBody>
      </p:sp>
      <p:pic>
        <p:nvPicPr>
          <p:cNvPr id="49" name="Picture 48" descr="A close-up of a toy&#10;&#10;Description automatically generated with medium confidence">
            <a:extLst>
              <a:ext uri="{FF2B5EF4-FFF2-40B4-BE49-F238E27FC236}">
                <a16:creationId xmlns:a16="http://schemas.microsoft.com/office/drawing/2014/main" id="{2C645007-B9F2-256D-1B7C-7F3890C2F5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6176" y="1930254"/>
            <a:ext cx="2326303" cy="2137809"/>
          </a:xfrm>
          <a:prstGeom prst="rect">
            <a:avLst/>
          </a:prstGeom>
        </p:spPr>
      </p:pic>
      <p:pic>
        <p:nvPicPr>
          <p:cNvPr id="52" name="Picture 4" descr="Image result for crosshairs clipart">
            <a:extLst>
              <a:ext uri="{FF2B5EF4-FFF2-40B4-BE49-F238E27FC236}">
                <a16:creationId xmlns:a16="http://schemas.microsoft.com/office/drawing/2014/main" id="{EBDB3E5C-8E3A-6D11-AD84-212FBEA7160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72712" y="3417739"/>
            <a:ext cx="440894" cy="44089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Image result for crosshairs clipart">
            <a:extLst>
              <a:ext uri="{FF2B5EF4-FFF2-40B4-BE49-F238E27FC236}">
                <a16:creationId xmlns:a16="http://schemas.microsoft.com/office/drawing/2014/main" id="{7ED1D063-F06E-547F-0834-B45C4DC78CB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267739" y="2829044"/>
            <a:ext cx="228393" cy="2276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mage result for crosshairs clipart">
            <a:extLst>
              <a:ext uri="{FF2B5EF4-FFF2-40B4-BE49-F238E27FC236}">
                <a16:creationId xmlns:a16="http://schemas.microsoft.com/office/drawing/2014/main" id="{8652BAF0-6455-88E2-A985-B8246A4BE20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184689" y="2180011"/>
            <a:ext cx="228393" cy="2276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mage result for crosshairs clipart">
            <a:extLst>
              <a:ext uri="{FF2B5EF4-FFF2-40B4-BE49-F238E27FC236}">
                <a16:creationId xmlns:a16="http://schemas.microsoft.com/office/drawing/2014/main" id="{567F7A14-D4AC-7B0F-847E-E4D0BC409B0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249288" y="3524220"/>
            <a:ext cx="228393" cy="2276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Image result for crosshairs clipart">
            <a:extLst>
              <a:ext uri="{FF2B5EF4-FFF2-40B4-BE49-F238E27FC236}">
                <a16:creationId xmlns:a16="http://schemas.microsoft.com/office/drawing/2014/main" id="{CA307670-E17F-D757-6426-46BCC4D21D1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040962" y="2179779"/>
            <a:ext cx="228393" cy="22763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Image result for crosshairs clipart">
            <a:extLst>
              <a:ext uri="{FF2B5EF4-FFF2-40B4-BE49-F238E27FC236}">
                <a16:creationId xmlns:a16="http://schemas.microsoft.com/office/drawing/2014/main" id="{55413168-0677-8581-0A4C-65A154B7C49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71320" y="2789813"/>
            <a:ext cx="440894" cy="44089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crosshairs clipart">
            <a:extLst>
              <a:ext uri="{FF2B5EF4-FFF2-40B4-BE49-F238E27FC236}">
                <a16:creationId xmlns:a16="http://schemas.microsoft.com/office/drawing/2014/main" id="{AECB0924-8366-CEEF-3FF8-BE2FEB19CAD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11451" y="2170241"/>
            <a:ext cx="440894" cy="440894"/>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Connector 65">
            <a:extLst>
              <a:ext uri="{FF2B5EF4-FFF2-40B4-BE49-F238E27FC236}">
                <a16:creationId xmlns:a16="http://schemas.microsoft.com/office/drawing/2014/main" id="{074D1CE3-25D9-0FFF-811F-DDB7CDC258B1}"/>
              </a:ext>
            </a:extLst>
          </p:cNvPr>
          <p:cNvCxnSpPr>
            <a:cxnSpLocks/>
            <a:stCxn id="59" idx="1"/>
            <a:endCxn id="55" idx="3"/>
          </p:cNvCxnSpPr>
          <p:nvPr/>
        </p:nvCxnSpPr>
        <p:spPr bwMode="auto">
          <a:xfrm flipH="1">
            <a:off x="6413082" y="2293595"/>
            <a:ext cx="1627880" cy="232"/>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67" name="Graphic 66">
            <a:extLst>
              <a:ext uri="{FF2B5EF4-FFF2-40B4-BE49-F238E27FC236}">
                <a16:creationId xmlns:a16="http://schemas.microsoft.com/office/drawing/2014/main" id="{8B79DEA3-270E-73C6-3DC5-89C55EB4F7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6269" y="2163118"/>
            <a:ext cx="124001" cy="140534"/>
          </a:xfrm>
          <a:prstGeom prst="rect">
            <a:avLst/>
          </a:prstGeom>
        </p:spPr>
      </p:pic>
      <p:pic>
        <p:nvPicPr>
          <p:cNvPr id="68" name="Picture 67" descr="A picture containing bowed instrument&#10;&#10;Description automatically generated">
            <a:extLst>
              <a:ext uri="{FF2B5EF4-FFF2-40B4-BE49-F238E27FC236}">
                <a16:creationId xmlns:a16="http://schemas.microsoft.com/office/drawing/2014/main" id="{235567F6-70F2-BD17-9605-B41C1DB527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167" y="1857504"/>
            <a:ext cx="2425352" cy="2448976"/>
          </a:xfrm>
          <a:prstGeom prst="rect">
            <a:avLst/>
          </a:prstGeom>
        </p:spPr>
      </p:pic>
      <p:sp>
        <p:nvSpPr>
          <p:cNvPr id="69" name="Rectangle 68">
            <a:extLst>
              <a:ext uri="{FF2B5EF4-FFF2-40B4-BE49-F238E27FC236}">
                <a16:creationId xmlns:a16="http://schemas.microsoft.com/office/drawing/2014/main" id="{026CF4A3-6EB0-ED55-7E5F-00412F7AD2F8}"/>
              </a:ext>
            </a:extLst>
          </p:cNvPr>
          <p:cNvSpPr/>
          <p:nvPr/>
        </p:nvSpPr>
        <p:spPr>
          <a:xfrm>
            <a:off x="464856" y="6306724"/>
            <a:ext cx="9142048" cy="369332"/>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da-DK"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1. </a:t>
            </a:r>
            <a: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Christiansen BA, et al. </a:t>
            </a:r>
            <a:r>
              <a:rPr kumimoji="0" lang="da-DK"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Curr</a:t>
            </a:r>
            <a:r>
              <a:rPr kumimoji="0" lang="da-DK"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da-DK"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Osteoporos</a:t>
            </a:r>
            <a:r>
              <a:rPr kumimoji="0" lang="da-DK"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da-DK"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Rep</a:t>
            </a:r>
            <a:r>
              <a:rPr kumimoji="0" lang="da-DK"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2010;8:198-204.  </a:t>
            </a:r>
            <a:r>
              <a:rPr kumimoji="0" lang="da-DK"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 </a:t>
            </a:r>
            <a: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Lindsay R, et al. </a:t>
            </a:r>
            <a:r>
              <a:rPr kumimoji="0" lang="da-DK"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Osteoporos</a:t>
            </a:r>
            <a:r>
              <a:rPr kumimoji="0" lang="da-DK"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Int</a:t>
            </a:r>
            <a: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2005;16:306-312. </a:t>
            </a:r>
            <a:r>
              <a:rPr kumimoji="0" lang="da-DK"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3. </a:t>
            </a:r>
            <a:r>
              <a:rPr kumimoji="0" lang="da-DK" sz="9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Briggs</a:t>
            </a:r>
            <a: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AM, et al. </a:t>
            </a:r>
            <a:r>
              <a:rPr kumimoji="0" lang="da-DK"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Osteoporos</a:t>
            </a:r>
            <a:r>
              <a:rPr kumimoji="0" lang="da-DK"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Int</a:t>
            </a:r>
            <a: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2007;18:575-584.  </a:t>
            </a:r>
            <a:b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da-DK"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4. </a:t>
            </a:r>
            <a:r>
              <a:rPr kumimoji="0" lang="da-DK" sz="9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Broy</a:t>
            </a:r>
            <a: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S, et al. </a:t>
            </a:r>
            <a:r>
              <a:rPr kumimoji="0" lang="da-DK"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J </a:t>
            </a:r>
            <a:r>
              <a:rPr kumimoji="0" lang="da-DK"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Clin</a:t>
            </a:r>
            <a:r>
              <a:rPr kumimoji="0" lang="da-DK"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da-DK"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Densitom</a:t>
            </a:r>
            <a:r>
              <a:rPr kumimoji="0" lang="da-DK"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2016;19:29-34.</a:t>
            </a:r>
            <a:r>
              <a:rPr kumimoji="0" lang="da-DK"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5. Joonas Sirola, asiantuntijan näkemys</a:t>
            </a:r>
            <a:endParaRPr kumimoji="0" lang="da-DK"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70" name="TextBox 1">
            <a:extLst>
              <a:ext uri="{FF2B5EF4-FFF2-40B4-BE49-F238E27FC236}">
                <a16:creationId xmlns:a16="http://schemas.microsoft.com/office/drawing/2014/main" id="{61BB8508-AD14-75E6-B09E-959365C58380}"/>
              </a:ext>
            </a:extLst>
          </p:cNvPr>
          <p:cNvSpPr txBox="1"/>
          <p:nvPr/>
        </p:nvSpPr>
        <p:spPr>
          <a:xfrm>
            <a:off x="1328590" y="5429527"/>
            <a:ext cx="7843814" cy="338554"/>
          </a:xfrm>
          <a:prstGeom prst="rect">
            <a:avLst/>
          </a:prstGeom>
          <a:noFill/>
        </p:spPr>
        <p:txBody>
          <a:bodyPr wrap="non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Suurin osa murtumista hoituu konservatiivisesti, eli 4 kk seuranta ja kontrollikuva.</a:t>
            </a:r>
            <a:r>
              <a:rPr kumimoji="0" lang="en-US" sz="1600" b="0" i="0" u="none" strike="noStrike" kern="1200" cap="none" spc="0" normalizeH="0" baseline="30000" noProof="0" dirty="0">
                <a:ln>
                  <a:noFill/>
                </a:ln>
                <a:solidFill>
                  <a:srgbClr val="595959"/>
                </a:solidFill>
                <a:effectLst/>
                <a:uLnTx/>
                <a:uFillTx/>
                <a:latin typeface="Arial"/>
                <a:ea typeface="+mn-ea"/>
                <a:cs typeface="+mn-cs"/>
              </a:rPr>
              <a:t>5</a:t>
            </a:r>
            <a:r>
              <a:rPr kumimoji="0" lang="fi-FI" sz="16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p>
        </p:txBody>
      </p:sp>
      <p:sp>
        <p:nvSpPr>
          <p:cNvPr id="71" name="TextBox 70">
            <a:extLst>
              <a:ext uri="{FF2B5EF4-FFF2-40B4-BE49-F238E27FC236}">
                <a16:creationId xmlns:a16="http://schemas.microsoft.com/office/drawing/2014/main" id="{23DC752F-FF2B-C72F-88B6-8F86A557FAFE}"/>
              </a:ext>
            </a:extLst>
          </p:cNvPr>
          <p:cNvSpPr txBox="1"/>
          <p:nvPr/>
        </p:nvSpPr>
        <p:spPr>
          <a:xfrm>
            <a:off x="141562" y="4509870"/>
            <a:ext cx="8915701" cy="584775"/>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
                <a:srgbClr val="00B050"/>
              </a:buClr>
              <a:buSzTx/>
              <a:buFont typeface="Wingdings" pitchFamily="2" charset="2"/>
              <a:buChar char="v"/>
              <a:tabLst/>
              <a:defRPr/>
            </a:pPr>
            <a:r>
              <a:rPr kumimoji="0" lang="fi-FI" sz="1600" b="0" i="0" u="none" strike="noStrike" kern="1200" cap="none" spc="0" normalizeH="0" baseline="0" noProof="0" dirty="0">
                <a:ln>
                  <a:noFill/>
                </a:ln>
                <a:solidFill>
                  <a:srgbClr val="595959"/>
                </a:solidFill>
                <a:effectLst/>
                <a:uLnTx/>
                <a:uFillTx/>
                <a:latin typeface="Arial"/>
                <a:ea typeface="+mn-ea"/>
                <a:cs typeface="+mn-cs"/>
              </a:rPr>
              <a:t>Nikamamurtuma muuttaa usein selkärangan kaarevuutta</a:t>
            </a:r>
            <a:r>
              <a:rPr kumimoji="0" lang="en-US" sz="1600" b="0" i="0" u="none" strike="noStrike" kern="1200" cap="none" spc="0" normalizeH="0" baseline="0" noProof="0" dirty="0">
                <a:ln>
                  <a:noFill/>
                </a:ln>
                <a:solidFill>
                  <a:srgbClr val="595959"/>
                </a:solidFill>
                <a:effectLst/>
                <a:uLnTx/>
                <a:uFillTx/>
                <a:latin typeface="Arial"/>
                <a:ea typeface="+mn-ea"/>
                <a:cs typeface="+mn-cs"/>
              </a:rPr>
              <a:t>,</a:t>
            </a:r>
            <a:r>
              <a:rPr kumimoji="0" lang="en-US" sz="1600" b="0" i="0" u="none" strike="noStrike" kern="1200" cap="none" spc="0" normalizeH="0" baseline="30000" noProof="0" dirty="0">
                <a:ln>
                  <a:noFill/>
                </a:ln>
                <a:solidFill>
                  <a:srgbClr val="595959"/>
                </a:solidFill>
                <a:effectLst/>
                <a:uLnTx/>
                <a:uFillTx/>
                <a:latin typeface="Arial"/>
                <a:ea typeface="+mn-ea"/>
                <a:cs typeface="+mn-cs"/>
              </a:rPr>
              <a:t>1 </a:t>
            </a:r>
            <a:r>
              <a:rPr kumimoji="0" lang="fi-FI" sz="1600" b="0" i="0" u="none" strike="noStrike" kern="1200" cap="none" spc="0" normalizeH="0" baseline="0" noProof="0" dirty="0">
                <a:ln>
                  <a:noFill/>
                </a:ln>
                <a:solidFill>
                  <a:srgbClr val="595959"/>
                </a:solidFill>
                <a:effectLst/>
                <a:uLnTx/>
                <a:uFillTx/>
                <a:latin typeface="Arial"/>
                <a:ea typeface="+mn-ea"/>
                <a:cs typeface="+mn-cs"/>
              </a:rPr>
              <a:t> mikä voi muuttaa </a:t>
            </a:r>
            <a:br>
              <a:rPr kumimoji="0" lang="fi-FI" sz="1600" b="0" i="0" u="none" strike="noStrike" kern="1200" cap="none" spc="0" normalizeH="0" baseline="0" noProof="0" dirty="0">
                <a:ln>
                  <a:noFill/>
                </a:ln>
                <a:solidFill>
                  <a:srgbClr val="595959"/>
                </a:solidFill>
                <a:effectLst/>
                <a:uLnTx/>
                <a:uFillTx/>
                <a:latin typeface="Arial"/>
                <a:ea typeface="+mn-ea"/>
                <a:cs typeface="+mn-cs"/>
              </a:rPr>
            </a:br>
            <a:r>
              <a:rPr kumimoji="0" lang="fi-FI" sz="1600" b="0" i="0" u="none" strike="noStrike" kern="1200" cap="none" spc="0" normalizeH="0" baseline="0" noProof="0" dirty="0">
                <a:ln>
                  <a:noFill/>
                </a:ln>
                <a:solidFill>
                  <a:srgbClr val="595959"/>
                </a:solidFill>
                <a:effectLst/>
                <a:uLnTx/>
                <a:uFillTx/>
                <a:latin typeface="Arial"/>
                <a:ea typeface="+mn-ea"/>
                <a:cs typeface="+mn-cs"/>
              </a:rPr>
              <a:t>selkärangan biomekaniikkaa tavoilla, jotka voivat laukaista "nikamamurtumakaskadin"</a:t>
            </a:r>
            <a:r>
              <a:rPr kumimoji="0" lang="en-US" sz="1600" b="0" i="0" u="none" strike="noStrike" kern="1200" cap="none" spc="0" normalizeH="0" baseline="30000" noProof="0" dirty="0">
                <a:ln>
                  <a:noFill/>
                </a:ln>
                <a:solidFill>
                  <a:srgbClr val="595959"/>
                </a:solidFill>
                <a:effectLst/>
                <a:uLnTx/>
                <a:uFillTx/>
                <a:latin typeface="Arial"/>
                <a:ea typeface="+mn-ea"/>
                <a:cs typeface="+mn-cs"/>
              </a:rPr>
              <a:t>2-4</a:t>
            </a:r>
            <a:r>
              <a:rPr kumimoji="0" lang="en-US" sz="1600" b="0" i="0" u="none" strike="noStrike" kern="1200" cap="none" spc="0" normalizeH="0" baseline="0" noProof="0" dirty="0">
                <a:ln>
                  <a:noFill/>
                </a:ln>
                <a:solidFill>
                  <a:srgbClr val="595959"/>
                </a:solidFill>
                <a:effectLst/>
                <a:uLnTx/>
                <a:uFillTx/>
                <a:latin typeface="Arial"/>
                <a:ea typeface="+mn-ea"/>
                <a:cs typeface="+mn-cs"/>
              </a:rPr>
              <a:t> </a:t>
            </a:r>
            <a:endParaRPr kumimoji="0" lang="en-US" sz="1600" b="0" i="0" u="none" strike="noStrike" kern="1200" cap="none" spc="0" normalizeH="0" baseline="30000" noProof="0" dirty="0">
              <a:ln>
                <a:noFill/>
              </a:ln>
              <a:solidFill>
                <a:srgbClr val="595959"/>
              </a:solidFill>
              <a:effectLst/>
              <a:uLnTx/>
              <a:uFillTx/>
              <a:latin typeface="Arial"/>
              <a:ea typeface="+mn-ea"/>
              <a:cs typeface="+mn-cs"/>
            </a:endParaRPr>
          </a:p>
        </p:txBody>
      </p:sp>
      <p:sp>
        <p:nvSpPr>
          <p:cNvPr id="72" name="object 7">
            <a:extLst>
              <a:ext uri="{FF2B5EF4-FFF2-40B4-BE49-F238E27FC236}">
                <a16:creationId xmlns:a16="http://schemas.microsoft.com/office/drawing/2014/main" id="{732F6302-AFBB-3D00-4CF4-F9F3140567EF}"/>
              </a:ext>
            </a:extLst>
          </p:cNvPr>
          <p:cNvSpPr/>
          <p:nvPr/>
        </p:nvSpPr>
        <p:spPr>
          <a:xfrm>
            <a:off x="1734405" y="5137541"/>
            <a:ext cx="6264696" cy="199271"/>
          </a:xfrm>
          <a:prstGeom prst="rect">
            <a:avLst/>
          </a:prstGeom>
          <a:blipFill>
            <a:blip r:embed="rId14" cstate="print">
              <a:alphaModFix amt="50000"/>
            </a:blip>
            <a:stretch>
              <a:fillRect/>
            </a:stretch>
          </a:blipFill>
        </p:spPr>
        <p:txBody>
          <a:bodyPr wrap="square" lIns="0" tIns="0" rIns="0" bIns="0" rtlCol="0"/>
          <a:lstStyle/>
          <a:p>
            <a:pPr marL="0" marR="0" lvl="0" indent="0" algn="l" defTabSz="415778" rtl="0" eaLnBrk="1" fontAlgn="auto" latinLnBrk="0" hangingPunct="1">
              <a:lnSpc>
                <a:spcPct val="100000"/>
              </a:lnSpc>
              <a:spcBef>
                <a:spcPts val="0"/>
              </a:spcBef>
              <a:spcAft>
                <a:spcPts val="0"/>
              </a:spcAft>
              <a:buClrTx/>
              <a:buSzTx/>
              <a:buFontTx/>
              <a:buNone/>
              <a:tabLst/>
              <a:defRPr/>
            </a:pPr>
            <a:endParaRPr kumimoji="0" sz="81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65" name="Straight Connector 64">
            <a:extLst>
              <a:ext uri="{FF2B5EF4-FFF2-40B4-BE49-F238E27FC236}">
                <a16:creationId xmlns:a16="http://schemas.microsoft.com/office/drawing/2014/main" id="{1FBF7A84-B81A-9B02-802F-D70224A60EB8}"/>
              </a:ext>
            </a:extLst>
          </p:cNvPr>
          <p:cNvCxnSpPr>
            <a:cxnSpLocks/>
            <a:stCxn id="62" idx="1"/>
            <a:endCxn id="58" idx="1"/>
          </p:cNvCxnSpPr>
          <p:nvPr/>
        </p:nvCxnSpPr>
        <p:spPr bwMode="auto">
          <a:xfrm flipH="1" flipV="1">
            <a:off x="3802852" y="2354254"/>
            <a:ext cx="1808599" cy="36434"/>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58" name="Picture 4" descr="Image result for crosshairs clipart">
            <a:extLst>
              <a:ext uri="{FF2B5EF4-FFF2-40B4-BE49-F238E27FC236}">
                <a16:creationId xmlns:a16="http://schemas.microsoft.com/office/drawing/2014/main" id="{C8CDC8DA-CA3E-E3A6-8BEF-0DFA277A73D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802852" y="2133807"/>
            <a:ext cx="440894" cy="440894"/>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Arrow Connector 77">
            <a:extLst>
              <a:ext uri="{FF2B5EF4-FFF2-40B4-BE49-F238E27FC236}">
                <a16:creationId xmlns:a16="http://schemas.microsoft.com/office/drawing/2014/main" id="{AF63970F-4275-D049-1975-1992AD7EF73F}"/>
              </a:ext>
            </a:extLst>
          </p:cNvPr>
          <p:cNvCxnSpPr>
            <a:cxnSpLocks/>
          </p:cNvCxnSpPr>
          <p:nvPr/>
        </p:nvCxnSpPr>
        <p:spPr>
          <a:xfrm>
            <a:off x="670944" y="5614142"/>
            <a:ext cx="619689" cy="0"/>
          </a:xfrm>
          <a:prstGeom prst="straightConnector1">
            <a:avLst/>
          </a:prstGeom>
          <a:ln w="539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9" name="object 7">
            <a:extLst>
              <a:ext uri="{FF2B5EF4-FFF2-40B4-BE49-F238E27FC236}">
                <a16:creationId xmlns:a16="http://schemas.microsoft.com/office/drawing/2014/main" id="{26E41BCF-62D8-32A9-062F-0D9EA55BCDD0}"/>
              </a:ext>
            </a:extLst>
          </p:cNvPr>
          <p:cNvSpPr/>
          <p:nvPr/>
        </p:nvSpPr>
        <p:spPr>
          <a:xfrm>
            <a:off x="1672846" y="5823604"/>
            <a:ext cx="6264696" cy="199271"/>
          </a:xfrm>
          <a:prstGeom prst="rect">
            <a:avLst/>
          </a:prstGeom>
          <a:blipFill>
            <a:blip r:embed="rId14" cstate="print">
              <a:alphaModFix amt="50000"/>
            </a:blip>
            <a:stretch>
              <a:fillRect/>
            </a:stretch>
          </a:blipFill>
        </p:spPr>
        <p:txBody>
          <a:bodyPr wrap="square" lIns="0" tIns="0" rIns="0" bIns="0" rtlCol="0"/>
          <a:lstStyle/>
          <a:p>
            <a:pPr marL="0" marR="0" lvl="0" indent="0" algn="l" defTabSz="415778" rtl="0" eaLnBrk="1" fontAlgn="auto" latinLnBrk="0" hangingPunct="1">
              <a:lnSpc>
                <a:spcPct val="100000"/>
              </a:lnSpc>
              <a:spcBef>
                <a:spcPts val="0"/>
              </a:spcBef>
              <a:spcAft>
                <a:spcPts val="0"/>
              </a:spcAft>
              <a:buClrTx/>
              <a:buSzTx/>
              <a:buFontTx/>
              <a:buNone/>
              <a:tabLst/>
              <a:defRPr/>
            </a:pPr>
            <a:endParaRPr kumimoji="0" sz="81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5784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ctor: Elbow 9">
            <a:extLst>
              <a:ext uri="{FF2B5EF4-FFF2-40B4-BE49-F238E27FC236}">
                <a16:creationId xmlns:a16="http://schemas.microsoft.com/office/drawing/2014/main" id="{FF9F98A3-B055-9715-AA75-E1831394194E}"/>
              </a:ext>
            </a:extLst>
          </p:cNvPr>
          <p:cNvCxnSpPr>
            <a:cxnSpLocks/>
          </p:cNvCxnSpPr>
          <p:nvPr/>
        </p:nvCxnSpPr>
        <p:spPr bwMode="auto">
          <a:xfrm flipV="1">
            <a:off x="7499738" y="-889766"/>
            <a:ext cx="1282349" cy="443725"/>
          </a:xfrm>
          <a:prstGeom prst="bentConnector3">
            <a:avLst>
              <a:gd name="adj1" fmla="val 100030"/>
            </a:avLst>
          </a:prstGeom>
          <a:solidFill>
            <a:schemeClr val="accent1"/>
          </a:solidFill>
          <a:ln w="19050" cap="flat" cmpd="sng" algn="ctr">
            <a:solidFill>
              <a:schemeClr val="bg2"/>
            </a:solidFill>
            <a:prstDash val="solid"/>
            <a:round/>
            <a:headEnd type="none" w="med" len="med"/>
            <a:tailEnd type="none" w="med" len="med"/>
          </a:ln>
          <a:effectLst/>
        </p:spPr>
      </p:cxnSp>
      <p:pic>
        <p:nvPicPr>
          <p:cNvPr id="26" name="Picture 25" descr="hashOverlay-FullResolve.png">
            <a:extLst>
              <a:ext uri="{FF2B5EF4-FFF2-40B4-BE49-F238E27FC236}">
                <a16:creationId xmlns:a16="http://schemas.microsoft.com/office/drawing/2014/main" id="{561B55A3-38F6-2CE1-1B6D-4BC7D312433F}"/>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0548594" y="0"/>
            <a:ext cx="1643405" cy="6858000"/>
          </a:xfrm>
          <a:prstGeom prst="rect">
            <a:avLst/>
          </a:prstGeom>
        </p:spPr>
      </p:pic>
      <p:sp>
        <p:nvSpPr>
          <p:cNvPr id="27" name="Rectangle 26">
            <a:extLst>
              <a:ext uri="{FF2B5EF4-FFF2-40B4-BE49-F238E27FC236}">
                <a16:creationId xmlns:a16="http://schemas.microsoft.com/office/drawing/2014/main" id="{8259DFAA-AE59-F593-84EF-8FEADBCE659D}"/>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C091556C-77CE-0223-6D36-7720B198EB59}"/>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 name="Picture 29">
            <a:extLst>
              <a:ext uri="{FF2B5EF4-FFF2-40B4-BE49-F238E27FC236}">
                <a16:creationId xmlns:a16="http://schemas.microsoft.com/office/drawing/2014/main" id="{95FA5D15-9B9C-ED47-0ECB-AB65E2FE13DE}"/>
              </a:ext>
            </a:extLst>
          </p:cNvPr>
          <p:cNvPicPr>
            <a:picLocks noChangeAspect="1"/>
          </p:cNvPicPr>
          <p:nvPr/>
        </p:nvPicPr>
        <p:blipFill>
          <a:blip r:embed="rId4"/>
          <a:stretch>
            <a:fillRect/>
          </a:stretch>
        </p:blipFill>
        <p:spPr>
          <a:xfrm>
            <a:off x="10798862" y="6400347"/>
            <a:ext cx="1117216" cy="486530"/>
          </a:xfrm>
          <a:prstGeom prst="rect">
            <a:avLst/>
          </a:prstGeom>
        </p:spPr>
      </p:pic>
      <p:sp>
        <p:nvSpPr>
          <p:cNvPr id="31" name="Rectangle 30">
            <a:extLst>
              <a:ext uri="{FF2B5EF4-FFF2-40B4-BE49-F238E27FC236}">
                <a16:creationId xmlns:a16="http://schemas.microsoft.com/office/drawing/2014/main" id="{EE59E38C-335D-5AB9-B811-564C8C44746A}"/>
              </a:ext>
            </a:extLst>
          </p:cNvPr>
          <p:cNvSpPr/>
          <p:nvPr/>
        </p:nvSpPr>
        <p:spPr>
          <a:xfrm flipH="1">
            <a:off x="0" y="8043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FF28B231-E5CD-5A5F-DEC9-B78CF6BBF31E}"/>
              </a:ext>
            </a:extLst>
          </p:cNvPr>
          <p:cNvSpPr/>
          <p:nvPr/>
        </p:nvSpPr>
        <p:spPr>
          <a:xfrm flipH="1">
            <a:off x="445011" y="8043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62A32CED-A667-DC96-DEA3-3E8492B3539C}"/>
              </a:ext>
            </a:extLst>
          </p:cNvPr>
          <p:cNvSpPr/>
          <p:nvPr/>
        </p:nvSpPr>
        <p:spPr>
          <a:xfrm flipH="1">
            <a:off x="1533146" y="8043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8A5E61C0-437A-3647-B7F9-463712774F2B}"/>
              </a:ext>
            </a:extLst>
          </p:cNvPr>
          <p:cNvSpPr/>
          <p:nvPr/>
        </p:nvSpPr>
        <p:spPr>
          <a:xfrm>
            <a:off x="173153" y="148476"/>
            <a:ext cx="7967429" cy="5355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9AB1B5"/>
                </a:solidFill>
                <a:effectLst/>
                <a:uLnTx/>
                <a:uFillTx/>
                <a:latin typeface="Arial" panose="020B0604020202020204" pitchFamily="34" charset="0"/>
                <a:ea typeface="+mn-ea"/>
                <a:cs typeface="Arial" panose="020B0604020202020204" pitchFamily="34" charset="0"/>
              </a:rPr>
              <a:t>Useat</a:t>
            </a:r>
            <a:r>
              <a:rPr kumimoji="0" lang="en-US" sz="3200" b="0" i="0" u="none" strike="noStrike" kern="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srgbClr val="9AB1B5"/>
                </a:solidFill>
                <a:effectLst/>
                <a:uLnTx/>
                <a:uFillTx/>
                <a:latin typeface="Arial" panose="020B0604020202020204" pitchFamily="34" charset="0"/>
                <a:ea typeface="+mn-ea"/>
                <a:cs typeface="Arial" panose="020B0604020202020204" pitchFamily="34" charset="0"/>
              </a:rPr>
              <a:t>nikamamurtumat</a:t>
            </a:r>
            <a:r>
              <a:rPr kumimoji="0" lang="en-US" sz="3200" b="0" i="0" u="none" strike="noStrike" kern="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srgbClr val="9AB1B5"/>
                </a:solidFill>
                <a:effectLst/>
                <a:uLnTx/>
                <a:uFillTx/>
                <a:latin typeface="Arial" panose="020B0604020202020204" pitchFamily="34" charset="0"/>
                <a:ea typeface="+mn-ea"/>
                <a:cs typeface="Arial" panose="020B0604020202020204" pitchFamily="34" charset="0"/>
              </a:rPr>
              <a:t>ovat</a:t>
            </a:r>
            <a:r>
              <a:rPr kumimoji="0" lang="en-US" sz="3200" b="0" i="0" u="none" strike="noStrike" kern="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 </a:t>
            </a:r>
            <a:r>
              <a:rPr kumimoji="0" lang="en-US" sz="3200" b="0" i="0" u="none" strike="noStrike" kern="0" cap="none" spc="0" normalizeH="0" baseline="0" noProof="0" dirty="0" err="1">
                <a:ln>
                  <a:noFill/>
                </a:ln>
                <a:solidFill>
                  <a:srgbClr val="9AB1B5"/>
                </a:solidFill>
                <a:effectLst/>
                <a:uLnTx/>
                <a:uFillTx/>
                <a:latin typeface="Arial" panose="020B0604020202020204" pitchFamily="34" charset="0"/>
                <a:ea typeface="+mn-ea"/>
                <a:cs typeface="Arial" panose="020B0604020202020204" pitchFamily="34" charset="0"/>
              </a:rPr>
              <a:t>yleisiä</a:t>
            </a:r>
            <a:endParaRPr kumimoji="0" lang="en-US" sz="3200" b="0" i="0" u="none" strike="noStrike" kern="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endParaRPr>
          </a:p>
        </p:txBody>
      </p:sp>
      <p:pic>
        <p:nvPicPr>
          <p:cNvPr id="37" name="Picture 36" descr="A group of women in gold dresses&#10;&#10;Description automatically generated with low confidence">
            <a:extLst>
              <a:ext uri="{FF2B5EF4-FFF2-40B4-BE49-F238E27FC236}">
                <a16:creationId xmlns:a16="http://schemas.microsoft.com/office/drawing/2014/main" id="{FDDD55DF-3B02-CDFD-52B9-039F852F1F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423773" y="1101028"/>
            <a:ext cx="4132349" cy="5084890"/>
          </a:xfrm>
          <a:prstGeom prst="rect">
            <a:avLst/>
          </a:prstGeom>
        </p:spPr>
      </p:pic>
      <p:sp>
        <p:nvSpPr>
          <p:cNvPr id="29" name="Rectangle 28">
            <a:extLst>
              <a:ext uri="{FF2B5EF4-FFF2-40B4-BE49-F238E27FC236}">
                <a16:creationId xmlns:a16="http://schemas.microsoft.com/office/drawing/2014/main" id="{FACCFF0F-CC4B-E2BF-95AB-19A74EDA86B8}"/>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0218E9E0-E1DB-A98D-B93A-62FA450FBE70}"/>
              </a:ext>
            </a:extLst>
          </p:cNvPr>
          <p:cNvSpPr txBox="1"/>
          <p:nvPr/>
        </p:nvSpPr>
        <p:spPr>
          <a:xfrm>
            <a:off x="931249" y="1868185"/>
            <a:ext cx="4368448" cy="3145669"/>
          </a:xfrm>
          <a:prstGeom prst="rect">
            <a:avLst/>
          </a:prstGeom>
          <a:noFill/>
        </p:spPr>
        <p:txBody>
          <a:bodyPr wrap="square" rtlCol="0">
            <a:spAutoFit/>
          </a:bodyPr>
          <a:lstStyle/>
          <a:p>
            <a:pPr marL="285750" marR="0" lvl="0" indent="-285750" algn="l" defTabSz="914400" rtl="0" eaLnBrk="1" fontAlgn="auto" latinLnBrk="0" hangingPunct="1">
              <a:lnSpc>
                <a:spcPts val="2360"/>
              </a:lnSpc>
              <a:spcBef>
                <a:spcPts val="0"/>
              </a:spcBef>
              <a:spcAft>
                <a:spcPts val="0"/>
              </a:spcAft>
              <a:buClr>
                <a:srgbClr val="00B050"/>
              </a:buClr>
              <a:buSzTx/>
              <a:buFont typeface="Wingdings" pitchFamily="2" charset="2"/>
              <a:buChar char="v"/>
              <a:tabLst/>
              <a:defRPr/>
            </a:pPr>
            <a:r>
              <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Multippeleissa nikamamurtumissa voi kehon sagittaalibalanssi kärsiä. Oireena voi olla, että potilas ei pysy pystyssä, koska kehon painopiste siirtyy eteenpäin. Erittäin haastellinen korjattava kirurgisesti, mutta edustaa vakavinta nikamamurtuman komplikaatiota, </a:t>
            </a:r>
            <a:r>
              <a:rPr kumimoji="0" lang="fi-FI" sz="18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poislukien</a:t>
            </a:r>
            <a:r>
              <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br>
              <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kuolleisuus.</a:t>
            </a:r>
          </a:p>
          <a:p>
            <a:pPr marL="285750" marR="0" lvl="0" indent="-285750" algn="l" defTabSz="914400" rtl="0" eaLnBrk="1" fontAlgn="auto" latinLnBrk="0" hangingPunct="1">
              <a:lnSpc>
                <a:spcPts val="2360"/>
              </a:lnSpc>
              <a:spcBef>
                <a:spcPts val="0"/>
              </a:spcBef>
              <a:spcAft>
                <a:spcPts val="0"/>
              </a:spcAft>
              <a:buClr>
                <a:srgbClr val="00B050"/>
              </a:buClr>
              <a:buSzTx/>
              <a:buFont typeface="Wingdings" pitchFamily="2" charset="2"/>
              <a:buChar char="v"/>
              <a:tabLst/>
              <a:defRPr/>
            </a:pPr>
            <a:endPar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72F246E7-4543-1125-23AB-453A1702281D}"/>
              </a:ext>
            </a:extLst>
          </p:cNvPr>
          <p:cNvSpPr txBox="1"/>
          <p:nvPr/>
        </p:nvSpPr>
        <p:spPr>
          <a:xfrm>
            <a:off x="924613" y="1205616"/>
            <a:ext cx="77877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Multippelien eli useiden nikamamurtumien vakavat seuraukset</a:t>
            </a:r>
          </a:p>
        </p:txBody>
      </p:sp>
      <p:sp>
        <p:nvSpPr>
          <p:cNvPr id="40" name="Rectangle 39">
            <a:extLst>
              <a:ext uri="{FF2B5EF4-FFF2-40B4-BE49-F238E27FC236}">
                <a16:creationId xmlns:a16="http://schemas.microsoft.com/office/drawing/2014/main" id="{C77D7BCD-126E-61C6-2C57-72ED9BF85507}"/>
              </a:ext>
            </a:extLst>
          </p:cNvPr>
          <p:cNvSpPr/>
          <p:nvPr/>
        </p:nvSpPr>
        <p:spPr>
          <a:xfrm>
            <a:off x="1277878" y="6311255"/>
            <a:ext cx="1980029"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Asiantuntijalausunto: Joonas Sirola</a:t>
            </a:r>
          </a:p>
        </p:txBody>
      </p:sp>
    </p:spTree>
    <p:extLst>
      <p:ext uri="{BB962C8B-B14F-4D97-AF65-F5344CB8AC3E}">
        <p14:creationId xmlns:p14="http://schemas.microsoft.com/office/powerpoint/2010/main" val="1622173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776CE-EA0E-45C1-AB57-D0E3631B2A9A}"/>
              </a:ext>
            </a:extLst>
          </p:cNvPr>
          <p:cNvSpPr>
            <a:spLocks noGrp="1"/>
          </p:cNvSpPr>
          <p:nvPr>
            <p:ph idx="1"/>
          </p:nvPr>
        </p:nvSpPr>
        <p:spPr>
          <a:xfrm>
            <a:off x="1432696" y="1360946"/>
            <a:ext cx="10515600" cy="4351338"/>
          </a:xfrm>
        </p:spPr>
        <p:txBody>
          <a:bodyPr>
            <a:normAutofit fontScale="85000" lnSpcReduction="20000"/>
          </a:bodyPr>
          <a:lstStyle/>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a:t>
            </a:r>
            <a:r>
              <a:rPr lang="fi-FI" sz="2700" dirty="0" err="1">
                <a:solidFill>
                  <a:srgbClr val="595959"/>
                </a:solidFill>
                <a:latin typeface="Arial" panose="020B0604020202020204" pitchFamily="34" charset="0"/>
                <a:cs typeface="Arial" panose="020B0604020202020204" pitchFamily="34" charset="0"/>
              </a:rPr>
              <a:t>Kyfoosi</a:t>
            </a:r>
            <a:r>
              <a:rPr lang="fi-FI" sz="2700" dirty="0">
                <a:solidFill>
                  <a:srgbClr val="595959"/>
                </a:solidFill>
                <a:latin typeface="Arial" panose="020B0604020202020204" pitchFamily="34" charset="0"/>
                <a:cs typeface="Arial" panose="020B0604020202020204" pitchFamily="34" charset="0"/>
              </a:rPr>
              <a:t> (rintarangan kaareutuminen)</a:t>
            </a:r>
          </a:p>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Pituuden lyhentyminen</a:t>
            </a:r>
          </a:p>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Vatsan pullistuminen</a:t>
            </a:r>
          </a:p>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Akuutti ja krooninen selkäkipu</a:t>
            </a:r>
          </a:p>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Hengitysvaikeudet</a:t>
            </a:r>
          </a:p>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Masennus</a:t>
            </a:r>
          </a:p>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Ruoansulatuskanavat oireet</a:t>
            </a:r>
          </a:p>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Vaikeudet päivittäisissä aktiviteeteissa </a:t>
            </a:r>
            <a:br>
              <a:rPr lang="fi-FI" sz="2700" dirty="0">
                <a:solidFill>
                  <a:srgbClr val="595959"/>
                </a:solidFill>
                <a:latin typeface="Arial" panose="020B0604020202020204" pitchFamily="34" charset="0"/>
                <a:cs typeface="Arial" panose="020B0604020202020204" pitchFamily="34" charset="0"/>
              </a:rPr>
            </a:br>
            <a:r>
              <a:rPr lang="fi-FI" sz="2700" dirty="0">
                <a:solidFill>
                  <a:srgbClr val="595959"/>
                </a:solidFill>
                <a:latin typeface="Arial" panose="020B0604020202020204" pitchFamily="34" charset="0"/>
                <a:cs typeface="Arial" panose="020B0604020202020204" pitchFamily="34" charset="0"/>
              </a:rPr>
              <a:t> (kumartuminen, nouseminen, pukeminen, portaiden nousu)</a:t>
            </a:r>
          </a:p>
          <a:p>
            <a:pPr>
              <a:lnSpc>
                <a:spcPct val="110000"/>
              </a:lnSpc>
              <a:buClr>
                <a:srgbClr val="00B050"/>
              </a:buClr>
              <a:buFont typeface="Wingdings" pitchFamily="2" charset="2"/>
              <a:buChar char="v"/>
            </a:pPr>
            <a:r>
              <a:rPr lang="fi-FI" sz="2700" dirty="0">
                <a:solidFill>
                  <a:srgbClr val="595959"/>
                </a:solidFill>
                <a:latin typeface="Arial" panose="020B0604020202020204" pitchFamily="34" charset="0"/>
                <a:cs typeface="Arial" panose="020B0604020202020204" pitchFamily="34" charset="0"/>
              </a:rPr>
              <a:t> Tarve käyttää kävelytukea</a:t>
            </a:r>
          </a:p>
          <a:p>
            <a:pPr>
              <a:lnSpc>
                <a:spcPct val="110000"/>
              </a:lnSpc>
              <a:buClr>
                <a:srgbClr val="00B050"/>
              </a:buClr>
              <a:buFont typeface="Wingdings" pitchFamily="2" charset="2"/>
              <a:buChar char="v"/>
            </a:pPr>
            <a:endParaRPr lang="fi-FI" dirty="0">
              <a:solidFill>
                <a:srgbClr val="595959"/>
              </a:solidFill>
              <a:latin typeface="Arial" panose="020B0604020202020204" pitchFamily="34" charset="0"/>
              <a:cs typeface="Arial" panose="020B0604020202020204" pitchFamily="34" charset="0"/>
            </a:endParaRPr>
          </a:p>
          <a:p>
            <a:pPr>
              <a:lnSpc>
                <a:spcPct val="110000"/>
              </a:lnSpc>
              <a:buClr>
                <a:srgbClr val="00B050"/>
              </a:buClr>
              <a:buFont typeface="Wingdings" pitchFamily="2" charset="2"/>
              <a:buChar char="v"/>
            </a:pPr>
            <a:endParaRPr lang="fi-FI" dirty="0">
              <a:solidFill>
                <a:srgbClr val="595959"/>
              </a:solidFill>
              <a:latin typeface="Arial" panose="020B0604020202020204" pitchFamily="34" charset="0"/>
              <a:cs typeface="Arial" panose="020B0604020202020204" pitchFamily="34" charset="0"/>
            </a:endParaRPr>
          </a:p>
        </p:txBody>
      </p:sp>
      <p:pic>
        <p:nvPicPr>
          <p:cNvPr id="7" name="Picture 6" descr="hashOverlay-FullResolve.png">
            <a:extLst>
              <a:ext uri="{FF2B5EF4-FFF2-40B4-BE49-F238E27FC236}">
                <a16:creationId xmlns:a16="http://schemas.microsoft.com/office/drawing/2014/main" id="{14F4EDC3-75E6-B4B0-EE05-7C112434775C}"/>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0548594" y="0"/>
            <a:ext cx="1643405" cy="6858000"/>
          </a:xfrm>
          <a:prstGeom prst="rect">
            <a:avLst/>
          </a:prstGeom>
        </p:spPr>
      </p:pic>
      <p:sp>
        <p:nvSpPr>
          <p:cNvPr id="8" name="Rectangle 7">
            <a:extLst>
              <a:ext uri="{FF2B5EF4-FFF2-40B4-BE49-F238E27FC236}">
                <a16:creationId xmlns:a16="http://schemas.microsoft.com/office/drawing/2014/main" id="{DA3D8D74-45BD-D0E0-7D09-ECB6C8767BAE}"/>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BB55CA0-7701-5A7E-F884-54DB6A6AB4D1}"/>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D7DC46D-E9BF-F184-3F69-2D1E9DD3CAD8}"/>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ADEF7C9-CAD7-2BA0-0818-44F7F18802E0}"/>
              </a:ext>
            </a:extLst>
          </p:cNvPr>
          <p:cNvPicPr>
            <a:picLocks noChangeAspect="1"/>
          </p:cNvPicPr>
          <p:nvPr/>
        </p:nvPicPr>
        <p:blipFill>
          <a:blip r:embed="rId4"/>
          <a:stretch>
            <a:fillRect/>
          </a:stretch>
        </p:blipFill>
        <p:spPr>
          <a:xfrm>
            <a:off x="10798862" y="6400347"/>
            <a:ext cx="1117216" cy="486530"/>
          </a:xfrm>
          <a:prstGeom prst="rect">
            <a:avLst/>
          </a:prstGeom>
        </p:spPr>
      </p:pic>
      <p:sp>
        <p:nvSpPr>
          <p:cNvPr id="12" name="Rectangle 11">
            <a:extLst>
              <a:ext uri="{FF2B5EF4-FFF2-40B4-BE49-F238E27FC236}">
                <a16:creationId xmlns:a16="http://schemas.microsoft.com/office/drawing/2014/main" id="{9CC13B0E-CA84-DCE7-43C9-40B0C13A0370}"/>
              </a:ext>
            </a:extLst>
          </p:cNvPr>
          <p:cNvSpPr/>
          <p:nvPr/>
        </p:nvSpPr>
        <p:spPr>
          <a:xfrm flipH="1">
            <a:off x="0" y="8043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50AC74E-96F1-2898-8A74-4ACFF98BF959}"/>
              </a:ext>
            </a:extLst>
          </p:cNvPr>
          <p:cNvSpPr/>
          <p:nvPr/>
        </p:nvSpPr>
        <p:spPr>
          <a:xfrm flipH="1">
            <a:off x="445011" y="8043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59307C0-70FC-C541-4483-733B6473B598}"/>
              </a:ext>
            </a:extLst>
          </p:cNvPr>
          <p:cNvSpPr/>
          <p:nvPr/>
        </p:nvSpPr>
        <p:spPr>
          <a:xfrm flipH="1">
            <a:off x="1533146" y="8043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23AF6CC-666A-56D4-963E-0DB120A00B5E}"/>
              </a:ext>
            </a:extLst>
          </p:cNvPr>
          <p:cNvSpPr txBox="1"/>
          <p:nvPr/>
        </p:nvSpPr>
        <p:spPr>
          <a:xfrm>
            <a:off x="1449025" y="6321919"/>
            <a:ext cx="9517712" cy="369332"/>
          </a:xfrm>
          <a:prstGeom prst="rect">
            <a:avLst/>
          </a:prstGeom>
          <a:noFill/>
        </p:spPr>
        <p:txBody>
          <a:bodyPr wrap="square" rtlCol="0">
            <a:spAutoFit/>
          </a:bodyPr>
          <a:lstStyle/>
          <a:p>
            <a:r>
              <a:rPr lang="fi-FI" sz="900" dirty="0">
                <a:latin typeface="Arial" panose="020B0604020202020204" pitchFamily="34" charset="0"/>
                <a:cs typeface="Arial" panose="020B0604020202020204" pitchFamily="34" charset="0"/>
                <a:hlinkClick r:id="rId5"/>
              </a:rPr>
              <a:t>www.iofbonehealth.org</a:t>
            </a:r>
            <a:r>
              <a:rPr lang="fi-FI" sz="900" dirty="0">
                <a:latin typeface="Arial" panose="020B0604020202020204" pitchFamily="34" charset="0"/>
                <a:cs typeface="Arial" panose="020B0604020202020204" pitchFamily="34" charset="0"/>
              </a:rPr>
              <a:t>, slide setistä: ”Vertebral fracture initiative Part I, Overview of osteoporosis: Epidemiology and clinical management By Pawel Szulc and Mary Bouxein</a:t>
            </a:r>
            <a:r>
              <a:rPr lang="en-US" sz="900" dirty="0">
                <a:latin typeface="Arial" panose="020B0604020202020204" pitchFamily="34" charset="0"/>
                <a:cs typeface="Arial" panose="020B0604020202020204" pitchFamily="34" charset="0"/>
              </a:rPr>
              <a:t>”</a:t>
            </a:r>
          </a:p>
          <a:p>
            <a:r>
              <a:rPr lang="fi-FI" sz="900" dirty="0">
                <a:latin typeface="Arial" panose="020B0604020202020204" pitchFamily="34" charset="0"/>
                <a:cs typeface="Arial" panose="020B0604020202020204" pitchFamily="34" charset="0"/>
              </a:rPr>
              <a:t>vierailtu 9.9.2022</a:t>
            </a:r>
          </a:p>
        </p:txBody>
      </p:sp>
      <p:sp>
        <p:nvSpPr>
          <p:cNvPr id="16" name="Rectangle 15">
            <a:extLst>
              <a:ext uri="{FF2B5EF4-FFF2-40B4-BE49-F238E27FC236}">
                <a16:creationId xmlns:a16="http://schemas.microsoft.com/office/drawing/2014/main" id="{02546BB6-E76B-65A8-1B0B-79F1E17907DF}"/>
              </a:ext>
            </a:extLst>
          </p:cNvPr>
          <p:cNvSpPr/>
          <p:nvPr/>
        </p:nvSpPr>
        <p:spPr>
          <a:xfrm>
            <a:off x="1449025" y="133879"/>
            <a:ext cx="7967429" cy="584775"/>
          </a:xfrm>
          <a:prstGeom prst="rect">
            <a:avLst/>
          </a:prstGeom>
        </p:spPr>
        <p:txBody>
          <a:bodyPr wrap="square">
            <a:spAutoFit/>
          </a:bodyPr>
          <a:lstStyle/>
          <a:p>
            <a:r>
              <a:rPr lang="fi-FI" sz="3200" dirty="0">
                <a:solidFill>
                  <a:srgbClr val="9AB1B5"/>
                </a:solidFill>
                <a:latin typeface="Arial" panose="020B0604020202020204" pitchFamily="34" charset="0"/>
                <a:cs typeface="Arial" panose="020B0604020202020204" pitchFamily="34" charset="0"/>
              </a:rPr>
              <a:t>Nikamamurtuman seuraukset</a:t>
            </a:r>
          </a:p>
        </p:txBody>
      </p:sp>
      <p:sp>
        <p:nvSpPr>
          <p:cNvPr id="34" name="Round Diagonal Corner of Rectangle 33">
            <a:extLst>
              <a:ext uri="{FF2B5EF4-FFF2-40B4-BE49-F238E27FC236}">
                <a16:creationId xmlns:a16="http://schemas.microsoft.com/office/drawing/2014/main" id="{C642BAF2-B9D8-B1A1-3950-13A13FEF3DA6}"/>
              </a:ext>
            </a:extLst>
          </p:cNvPr>
          <p:cNvSpPr/>
          <p:nvPr/>
        </p:nvSpPr>
        <p:spPr>
          <a:xfrm>
            <a:off x="6772138" y="1645094"/>
            <a:ext cx="2890681" cy="1213683"/>
          </a:xfrm>
          <a:prstGeom prst="round2Diag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2" name="Rectangle 31">
            <a:extLst>
              <a:ext uri="{FF2B5EF4-FFF2-40B4-BE49-F238E27FC236}">
                <a16:creationId xmlns:a16="http://schemas.microsoft.com/office/drawing/2014/main" id="{DF0555F9-2CBB-7773-9E73-54F546E16A73}"/>
              </a:ext>
            </a:extLst>
          </p:cNvPr>
          <p:cNvSpPr/>
          <p:nvPr/>
        </p:nvSpPr>
        <p:spPr>
          <a:xfrm>
            <a:off x="6966729" y="1775959"/>
            <a:ext cx="2448399" cy="923330"/>
          </a:xfrm>
          <a:prstGeom prst="rect">
            <a:avLst/>
          </a:prstGeom>
        </p:spPr>
        <p:txBody>
          <a:bodyPr wrap="square">
            <a:spAutoFit/>
          </a:bodyPr>
          <a:lstStyle/>
          <a:p>
            <a:r>
              <a:rPr lang="fi-FI" b="1" dirty="0">
                <a:solidFill>
                  <a:schemeClr val="bg1"/>
                </a:solidFill>
                <a:latin typeface="Arial" panose="020B0604020202020204" pitchFamily="34" charset="0"/>
                <a:cs typeface="Arial" panose="020B0604020202020204" pitchFamily="34" charset="0"/>
              </a:rPr>
              <a:t>Itsenäisyyden ja elämän laadun heikkeneminen</a:t>
            </a:r>
          </a:p>
        </p:txBody>
      </p:sp>
      <p:pic>
        <p:nvPicPr>
          <p:cNvPr id="30" name="Picture 29">
            <a:extLst>
              <a:ext uri="{FF2B5EF4-FFF2-40B4-BE49-F238E27FC236}">
                <a16:creationId xmlns:a16="http://schemas.microsoft.com/office/drawing/2014/main" id="{BF65F923-A86B-F1DC-8FB9-6B8B7DB803FB}"/>
              </a:ext>
            </a:extLst>
          </p:cNvPr>
          <p:cNvPicPr>
            <a:picLocks noChangeAspect="1"/>
          </p:cNvPicPr>
          <p:nvPr/>
        </p:nvPicPr>
        <p:blipFill>
          <a:blip r:embed="rId6"/>
          <a:stretch>
            <a:fillRect/>
          </a:stretch>
        </p:blipFill>
        <p:spPr>
          <a:xfrm>
            <a:off x="9100967" y="1278911"/>
            <a:ext cx="1017503" cy="1017503"/>
          </a:xfrm>
          <a:prstGeom prst="rect">
            <a:avLst/>
          </a:prstGeom>
        </p:spPr>
      </p:pic>
      <p:pic>
        <p:nvPicPr>
          <p:cNvPr id="2" name="Kuva 1">
            <a:extLst>
              <a:ext uri="{FF2B5EF4-FFF2-40B4-BE49-F238E27FC236}">
                <a16:creationId xmlns:a16="http://schemas.microsoft.com/office/drawing/2014/main" id="{308EDBA9-1CFF-B2FF-F402-6625DF4794B2}"/>
              </a:ext>
            </a:extLst>
          </p:cNvPr>
          <p:cNvPicPr>
            <a:picLocks noChangeAspect="1"/>
          </p:cNvPicPr>
          <p:nvPr/>
        </p:nvPicPr>
        <p:blipFill>
          <a:blip r:embed="rId7" cstate="print"/>
          <a:stretch>
            <a:fillRect/>
          </a:stretch>
        </p:blipFill>
        <p:spPr>
          <a:xfrm>
            <a:off x="8751183" y="2851380"/>
            <a:ext cx="1382895" cy="1885529"/>
          </a:xfrm>
          <a:prstGeom prst="rect">
            <a:avLst/>
          </a:prstGeom>
        </p:spPr>
      </p:pic>
      <p:pic>
        <p:nvPicPr>
          <p:cNvPr id="4" name="Kuva 3">
            <a:extLst>
              <a:ext uri="{FF2B5EF4-FFF2-40B4-BE49-F238E27FC236}">
                <a16:creationId xmlns:a16="http://schemas.microsoft.com/office/drawing/2014/main" id="{3DAD9849-AA1C-12D2-5D94-75280A076CA0}"/>
              </a:ext>
            </a:extLst>
          </p:cNvPr>
          <p:cNvPicPr>
            <a:picLocks noChangeAspect="1"/>
          </p:cNvPicPr>
          <p:nvPr/>
        </p:nvPicPr>
        <p:blipFill>
          <a:blip r:embed="rId8" cstate="print"/>
          <a:stretch>
            <a:fillRect/>
          </a:stretch>
        </p:blipFill>
        <p:spPr>
          <a:xfrm>
            <a:off x="7518508" y="-112015"/>
            <a:ext cx="2599962" cy="1700992"/>
          </a:xfrm>
          <a:prstGeom prst="rect">
            <a:avLst/>
          </a:prstGeom>
        </p:spPr>
      </p:pic>
    </p:spTree>
    <p:extLst>
      <p:ext uri="{BB962C8B-B14F-4D97-AF65-F5344CB8AC3E}">
        <p14:creationId xmlns:p14="http://schemas.microsoft.com/office/powerpoint/2010/main" val="270247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3600" b="1" dirty="0"/>
              <a:t>Murtumariski: muutakin kuin luuntiheys</a:t>
            </a:r>
          </a:p>
        </p:txBody>
      </p:sp>
      <p:sp>
        <p:nvSpPr>
          <p:cNvPr id="3" name="Sisällön paikkamerkki 2"/>
          <p:cNvSpPr>
            <a:spLocks noGrp="1"/>
          </p:cNvSpPr>
          <p:nvPr>
            <p:ph idx="1"/>
          </p:nvPr>
        </p:nvSpPr>
        <p:spPr/>
        <p:txBody>
          <a:bodyPr>
            <a:normAutofit/>
          </a:bodyPr>
          <a:lstStyle/>
          <a:p>
            <a:r>
              <a:rPr lang="fi-FI" sz="3600" dirty="0"/>
              <a:t>Luuntiheyden (BMD) lasku 1 SD (T-luku) → 65 %</a:t>
            </a:r>
          </a:p>
          <a:p>
            <a:r>
              <a:rPr lang="fi-FI" sz="3600" dirty="0"/>
              <a:t>20 v. ikää → 60 %</a:t>
            </a:r>
          </a:p>
          <a:p>
            <a:r>
              <a:rPr lang="fi-FI" sz="3600" dirty="0"/>
              <a:t>sairastettu pienienerginen murtuma→ 100 %</a:t>
            </a:r>
          </a:p>
        </p:txBody>
      </p:sp>
      <p:pic>
        <p:nvPicPr>
          <p:cNvPr id="4" name="Kuva 3"/>
          <p:cNvPicPr>
            <a:picLocks noChangeAspect="1"/>
          </p:cNvPicPr>
          <p:nvPr/>
        </p:nvPicPr>
        <p:blipFill>
          <a:blip r:embed="rId2" cstate="print"/>
          <a:stretch>
            <a:fillRect/>
          </a:stretch>
        </p:blipFill>
        <p:spPr>
          <a:xfrm>
            <a:off x="5519936" y="4199914"/>
            <a:ext cx="2359356" cy="2658086"/>
          </a:xfrm>
          <a:prstGeom prst="rect">
            <a:avLst/>
          </a:prstGeom>
        </p:spPr>
      </p:pic>
    </p:spTree>
    <p:extLst>
      <p:ext uri="{BB962C8B-B14F-4D97-AF65-F5344CB8AC3E}">
        <p14:creationId xmlns:p14="http://schemas.microsoft.com/office/powerpoint/2010/main" val="665674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271464" y="-18256"/>
            <a:ext cx="8229600" cy="1143000"/>
          </a:xfrm>
        </p:spPr>
        <p:txBody>
          <a:bodyPr rtlCol="0">
            <a:normAutofit/>
          </a:bodyPr>
          <a:lstStyle/>
          <a:p>
            <a:pPr>
              <a:defRPr/>
            </a:pPr>
            <a:r>
              <a:rPr lang="fi-FI" dirty="0">
                <a:solidFill>
                  <a:schemeClr val="accent1"/>
                </a:solidFill>
                <a:ea typeface="+mj-ea"/>
              </a:rPr>
              <a:t>Viitekehys</a:t>
            </a:r>
          </a:p>
        </p:txBody>
      </p:sp>
      <p:sp>
        <p:nvSpPr>
          <p:cNvPr id="5" name="Sisällön paikkamerkki 4"/>
          <p:cNvSpPr>
            <a:spLocks noGrp="1"/>
          </p:cNvSpPr>
          <p:nvPr>
            <p:ph idx="1"/>
          </p:nvPr>
        </p:nvSpPr>
        <p:spPr>
          <a:xfrm>
            <a:off x="1847528" y="1124745"/>
            <a:ext cx="8712968" cy="5412581"/>
          </a:xfrm>
        </p:spPr>
        <p:txBody>
          <a:bodyPr>
            <a:normAutofit fontScale="92500" lnSpcReduction="10000"/>
          </a:bodyPr>
          <a:lstStyle/>
          <a:p>
            <a:pPr>
              <a:lnSpc>
                <a:spcPct val="80000"/>
              </a:lnSpc>
            </a:pPr>
            <a:r>
              <a:rPr lang="fi-FI" altLang="fi-FI" sz="2000" b="1" dirty="0"/>
              <a:t>LKT, sisätautiopin dosentti, sisätautien, endokrinologian ja geriatrian erikoislääkäri, diabeteksen ja haavan hoidon erityispätevyys</a:t>
            </a:r>
          </a:p>
          <a:p>
            <a:pPr>
              <a:lnSpc>
                <a:spcPct val="80000"/>
              </a:lnSpc>
            </a:pPr>
            <a:r>
              <a:rPr lang="fi-FI" altLang="fi-FI" sz="2000" b="1" dirty="0"/>
              <a:t>Päätoimet</a:t>
            </a:r>
          </a:p>
          <a:p>
            <a:pPr lvl="1">
              <a:lnSpc>
                <a:spcPct val="80000"/>
              </a:lnSpc>
            </a:pPr>
            <a:r>
              <a:rPr lang="fi-FI" altLang="fi-FI" sz="1600" dirty="0"/>
              <a:t>Ylilääkäri, endokrinologia, HUS (28.2.2020 asti); 1.3.2020 osa-aikainen  PHHKY</a:t>
            </a:r>
            <a:endParaRPr lang="fi-FI" altLang="fi-FI" sz="1500" dirty="0"/>
          </a:p>
          <a:p>
            <a:pPr>
              <a:lnSpc>
                <a:spcPct val="80000"/>
              </a:lnSpc>
            </a:pPr>
            <a:r>
              <a:rPr lang="fi-FI" altLang="fi-FI" sz="2000" b="1" dirty="0"/>
              <a:t>Sivutoimet</a:t>
            </a:r>
          </a:p>
          <a:p>
            <a:pPr lvl="1">
              <a:lnSpc>
                <a:spcPct val="80000"/>
              </a:lnSpc>
            </a:pPr>
            <a:r>
              <a:rPr lang="fi-FI" altLang="fi-FI" sz="1600" dirty="0"/>
              <a:t>Puheenjohtaja emeritus, Duodecim ja Kustannus Oy Duodecim</a:t>
            </a:r>
          </a:p>
          <a:p>
            <a:pPr lvl="1">
              <a:lnSpc>
                <a:spcPct val="80000"/>
              </a:lnSpc>
            </a:pPr>
            <a:r>
              <a:rPr lang="fi-FI" altLang="fi-FI" sz="1500" dirty="0" err="1"/>
              <a:t>Endokrinologi</a:t>
            </a:r>
            <a:r>
              <a:rPr lang="fi-FI" altLang="fi-FI" sz="1500" dirty="0"/>
              <a:t>, Savonlinnan keskussairaala</a:t>
            </a:r>
          </a:p>
          <a:p>
            <a:pPr lvl="1">
              <a:lnSpc>
                <a:spcPct val="80000"/>
              </a:lnSpc>
            </a:pPr>
            <a:r>
              <a:rPr lang="fi-FI" altLang="fi-FI" sz="1500" dirty="0"/>
              <a:t>Eiran sairaala ja Mehiläinen Oy</a:t>
            </a:r>
          </a:p>
          <a:p>
            <a:pPr lvl="1">
              <a:lnSpc>
                <a:spcPct val="80000"/>
              </a:lnSpc>
            </a:pPr>
            <a:r>
              <a:rPr lang="fi-FI" altLang="fi-FI" sz="1500" dirty="0"/>
              <a:t>Valtion Ravitsemusneuvottelukunta, elintarvikkeiden täydennystyöryhmän pj (entinen D-vitamiini ja jodityöryhmä)</a:t>
            </a:r>
          </a:p>
          <a:p>
            <a:pPr>
              <a:lnSpc>
                <a:spcPct val="80000"/>
              </a:lnSpc>
            </a:pPr>
            <a:r>
              <a:rPr lang="fi-FI" altLang="fi-FI" sz="2000" b="1" dirty="0"/>
              <a:t>Tutkimus ja kehitystyö</a:t>
            </a:r>
          </a:p>
          <a:p>
            <a:pPr lvl="1">
              <a:lnSpc>
                <a:spcPct val="80000"/>
              </a:lnSpc>
            </a:pPr>
            <a:r>
              <a:rPr lang="fi-FI" altLang="fi-FI" sz="1500" dirty="0"/>
              <a:t>Tutkijalähtöisiä tutkimusprojekteja, kliininen tutkimus (Novo </a:t>
            </a:r>
            <a:r>
              <a:rPr lang="fi-FI" altLang="fi-FI" sz="1500" dirty="0" err="1"/>
              <a:t>Nordisk</a:t>
            </a:r>
            <a:r>
              <a:rPr lang="fi-FI" altLang="fi-FI" sz="1500" dirty="0"/>
              <a:t>)</a:t>
            </a:r>
          </a:p>
          <a:p>
            <a:pPr>
              <a:lnSpc>
                <a:spcPct val="80000"/>
              </a:lnSpc>
            </a:pPr>
            <a:r>
              <a:rPr lang="fi-FI" altLang="fi-FI" sz="2000" b="1" dirty="0"/>
              <a:t>Koulutustoiminta</a:t>
            </a:r>
          </a:p>
          <a:p>
            <a:pPr lvl="1">
              <a:lnSpc>
                <a:spcPct val="80000"/>
              </a:lnSpc>
            </a:pPr>
            <a:r>
              <a:rPr lang="fi-FI" altLang="fi-FI" sz="1500" dirty="0"/>
              <a:t>Luentoja lääketiedetapahtumissa, alueellisissa koulutustilaisuuksissa  ja  </a:t>
            </a:r>
            <a:r>
              <a:rPr lang="fi-FI" altLang="fi-FI" sz="1500" dirty="0" err="1"/>
              <a:t>oppilaitoksiss</a:t>
            </a:r>
            <a:endParaRPr lang="fi-FI" altLang="fi-FI" sz="2000" b="1" dirty="0"/>
          </a:p>
          <a:p>
            <a:pPr lvl="1">
              <a:lnSpc>
                <a:spcPct val="80000"/>
              </a:lnSpc>
            </a:pPr>
            <a:r>
              <a:rPr lang="fi-FI" altLang="fi-FI" sz="1500" dirty="0"/>
              <a:t>Verkkokurssi (Oppiportti)</a:t>
            </a:r>
          </a:p>
          <a:p>
            <a:pPr lvl="1">
              <a:lnSpc>
                <a:spcPct val="80000"/>
              </a:lnSpc>
            </a:pPr>
            <a:r>
              <a:rPr lang="fi-FI" altLang="fi-FI" sz="1500" dirty="0"/>
              <a:t>Diabetes kirja (toimittaja)</a:t>
            </a:r>
            <a:endParaRPr lang="fi-FI" altLang="fi-FI" sz="1900" dirty="0"/>
          </a:p>
          <a:p>
            <a:pPr lvl="1">
              <a:lnSpc>
                <a:spcPct val="80000"/>
              </a:lnSpc>
            </a:pPr>
            <a:r>
              <a:rPr lang="fi-FI" altLang="fi-FI" sz="1400" dirty="0"/>
              <a:t>Osteoporoosi Käypä Hoito,  puheenjohtaja</a:t>
            </a:r>
          </a:p>
          <a:p>
            <a:pPr lvl="1">
              <a:lnSpc>
                <a:spcPct val="80000"/>
              </a:lnSpc>
            </a:pPr>
            <a:r>
              <a:rPr lang="fi-FI" altLang="fi-FI" sz="1400" dirty="0"/>
              <a:t>Diabetes Käypä Hoito – neuvottelukunnan jäsen, Tyypin 2 diabetes (pj) Diabeteksen munuaistauti, Käypä Hoito jäsen</a:t>
            </a:r>
          </a:p>
          <a:p>
            <a:pPr>
              <a:lnSpc>
                <a:spcPct val="80000"/>
              </a:lnSpc>
            </a:pPr>
            <a:r>
              <a:rPr lang="fi-FI" altLang="fi-FI" sz="2000" b="1" dirty="0"/>
              <a:t>Muut sidonnaisuudet</a:t>
            </a:r>
          </a:p>
          <a:p>
            <a:pPr lvl="1">
              <a:lnSpc>
                <a:spcPct val="80000"/>
              </a:lnSpc>
            </a:pPr>
            <a:r>
              <a:rPr lang="fi-FI" altLang="fi-FI" sz="1500" dirty="0"/>
              <a:t>Luentopalkkiot  Amgen, Lilly, Novo </a:t>
            </a:r>
            <a:r>
              <a:rPr lang="fi-FI" altLang="fi-FI" sz="1500" dirty="0" err="1"/>
              <a:t>Nordisk</a:t>
            </a:r>
            <a:r>
              <a:rPr lang="fi-FI" altLang="fi-FI" sz="1500" dirty="0"/>
              <a:t>, Sanofi </a:t>
            </a:r>
            <a:r>
              <a:rPr lang="fi-FI" altLang="fi-FI" sz="1500" dirty="0" err="1"/>
              <a:t>aventis</a:t>
            </a:r>
            <a:r>
              <a:rPr lang="fi-FI" altLang="fi-FI" sz="1500" dirty="0"/>
              <a:t>,  Boehringer Ingelheim, Astra, </a:t>
            </a:r>
            <a:r>
              <a:rPr lang="fi-FI" altLang="fi-FI" sz="1500" dirty="0" err="1"/>
              <a:t>Mundipharma</a:t>
            </a:r>
            <a:r>
              <a:rPr lang="fi-FI" altLang="fi-FI" sz="1500" dirty="0"/>
              <a:t>, MSD, Bayer</a:t>
            </a:r>
          </a:p>
          <a:p>
            <a:pPr lvl="1">
              <a:lnSpc>
                <a:spcPct val="80000"/>
              </a:lnSpc>
            </a:pPr>
            <a:r>
              <a:rPr lang="fi-FI" altLang="fi-FI" sz="1500" dirty="0"/>
              <a:t>Kongressimatkat: </a:t>
            </a:r>
            <a:r>
              <a:rPr lang="fi-FI" altLang="fi-FI" sz="1500" dirty="0" err="1"/>
              <a:t>Ipsen</a:t>
            </a:r>
            <a:r>
              <a:rPr lang="fi-FI" altLang="fi-FI" sz="1500" dirty="0"/>
              <a:t>, </a:t>
            </a:r>
            <a:r>
              <a:rPr lang="fi-FI" altLang="fi-FI" sz="1500" dirty="0" err="1"/>
              <a:t>sanofiaventis</a:t>
            </a:r>
            <a:r>
              <a:rPr lang="fi-FI" altLang="fi-FI" sz="1500" dirty="0"/>
              <a:t>, </a:t>
            </a:r>
            <a:r>
              <a:rPr lang="fi-FI" altLang="fi-FI" sz="1500" dirty="0" err="1"/>
              <a:t>Mundipharma</a:t>
            </a:r>
            <a:endParaRPr lang="fi-FI" altLang="fi-FI" sz="1500" dirty="0"/>
          </a:p>
          <a:p>
            <a:pPr lvl="1">
              <a:lnSpc>
                <a:spcPct val="80000"/>
              </a:lnSpc>
              <a:buNone/>
            </a:pPr>
            <a:endParaRPr lang="fi-FI" altLang="fi-FI" sz="1500" dirty="0"/>
          </a:p>
          <a:p>
            <a:pPr lvl="1">
              <a:lnSpc>
                <a:spcPct val="80000"/>
              </a:lnSpc>
              <a:buNone/>
            </a:pPr>
            <a:endParaRPr lang="fi-FI" altLang="fi-FI" sz="1500" dirty="0"/>
          </a:p>
          <a:p>
            <a:pPr>
              <a:lnSpc>
                <a:spcPct val="80000"/>
              </a:lnSpc>
            </a:pPr>
            <a:endParaRPr lang="fi-FI" altLang="fi-FI" sz="3000" dirty="0"/>
          </a:p>
        </p:txBody>
      </p:sp>
    </p:spTree>
    <p:extLst>
      <p:ext uri="{BB962C8B-B14F-4D97-AF65-F5344CB8AC3E}">
        <p14:creationId xmlns:p14="http://schemas.microsoft.com/office/powerpoint/2010/main" val="169593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81B98B1-7A64-ADD8-B5B6-24DE08F4B0C8}"/>
              </a:ext>
            </a:extLst>
          </p:cNvPr>
          <p:cNvSpPr txBox="1"/>
          <p:nvPr/>
        </p:nvSpPr>
        <p:spPr>
          <a:xfrm>
            <a:off x="1533145" y="6342287"/>
            <a:ext cx="705544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1. </a:t>
            </a:r>
            <a:r>
              <a:rPr kumimoji="0" lang="fi-FI" sz="9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Kotzubecher</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CM, et al. </a:t>
            </a:r>
            <a:r>
              <a:rPr kumimoji="0" lang="fi-FI"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Bone</a:t>
            </a:r>
            <a:r>
              <a:rPr kumimoji="0" lang="fi-FI"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fi-FI"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Miner</a:t>
            </a:r>
            <a:r>
              <a:rPr kumimoji="0" lang="fi-FI"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Res. </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2000; 15:721-739 </a:t>
            </a:r>
            <a:r>
              <a:rPr kumimoji="0" lang="fi-FI"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 </a:t>
            </a:r>
            <a:r>
              <a:rPr kumimoji="0" lang="fi-FI" sz="9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Nguyen</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N, et al. </a:t>
            </a:r>
            <a:r>
              <a:rPr kumimoji="0" lang="fi-FI"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J </a:t>
            </a:r>
            <a:r>
              <a:rPr kumimoji="0" lang="fi-FI"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Bone</a:t>
            </a:r>
            <a:r>
              <a:rPr kumimoji="0" lang="fi-FI"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fi-FI"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Miner</a:t>
            </a:r>
            <a:r>
              <a:rPr kumimoji="0" lang="fi-FI"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Res. </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2005;20(11):1921-1928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3.</a:t>
            </a:r>
            <a:r>
              <a:rPr kumimoji="0" lang="fi-FI"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Lonkkamurtuma: Käypä hoito -suositus, 2017 (viitattu heinäkuu 2022). </a:t>
            </a:r>
            <a:r>
              <a:rPr kumimoji="0" lang="fi-FI"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www.käypähoito.fi</a:t>
            </a:r>
            <a:r>
              <a:rPr kumimoji="0" lang="fi-FI"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i-FI"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4. </a:t>
            </a:r>
            <a:r>
              <a:rPr kumimoji="0" lang="fi-FI" sz="9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Kanis</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JA, et al. </a:t>
            </a:r>
            <a:r>
              <a:rPr kumimoji="0" lang="fi-FI"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Osteoporosis</a:t>
            </a:r>
            <a:r>
              <a:rPr kumimoji="0" lang="fi-FI"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fi-FI"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Int</a:t>
            </a:r>
            <a:r>
              <a:rPr kumimoji="0" lang="fi-FI"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2008; 19:399-428</a:t>
            </a:r>
          </a:p>
        </p:txBody>
      </p:sp>
      <p:pic>
        <p:nvPicPr>
          <p:cNvPr id="28" name="Picture 27" descr="hashOverlay-FullResolve.png">
            <a:extLst>
              <a:ext uri="{FF2B5EF4-FFF2-40B4-BE49-F238E27FC236}">
                <a16:creationId xmlns:a16="http://schemas.microsoft.com/office/drawing/2014/main" id="{BB34706D-D336-4588-EAC8-E8AC66D8236E}"/>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0548594" y="0"/>
            <a:ext cx="1643405" cy="6858000"/>
          </a:xfrm>
          <a:prstGeom prst="rect">
            <a:avLst/>
          </a:prstGeom>
        </p:spPr>
      </p:pic>
      <p:sp>
        <p:nvSpPr>
          <p:cNvPr id="29" name="Rectangle 28">
            <a:extLst>
              <a:ext uri="{FF2B5EF4-FFF2-40B4-BE49-F238E27FC236}">
                <a16:creationId xmlns:a16="http://schemas.microsoft.com/office/drawing/2014/main" id="{B0C75F0C-A1F2-0952-EAB0-327BFD830DD6}"/>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F53752C9-0038-F036-E77C-52296DF7DF4C}"/>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D91B42BB-CFB1-41EF-9369-E020E22C4913}"/>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2" name="Picture 31">
            <a:extLst>
              <a:ext uri="{FF2B5EF4-FFF2-40B4-BE49-F238E27FC236}">
                <a16:creationId xmlns:a16="http://schemas.microsoft.com/office/drawing/2014/main" id="{1F4F64A3-A9A0-82B4-AD21-7C7B669F744C}"/>
              </a:ext>
            </a:extLst>
          </p:cNvPr>
          <p:cNvPicPr>
            <a:picLocks noChangeAspect="1"/>
          </p:cNvPicPr>
          <p:nvPr/>
        </p:nvPicPr>
        <p:blipFill>
          <a:blip r:embed="rId4"/>
          <a:stretch>
            <a:fillRect/>
          </a:stretch>
        </p:blipFill>
        <p:spPr>
          <a:xfrm>
            <a:off x="10798862" y="6400347"/>
            <a:ext cx="1117216" cy="486530"/>
          </a:xfrm>
          <a:prstGeom prst="rect">
            <a:avLst/>
          </a:prstGeom>
        </p:spPr>
      </p:pic>
      <p:sp>
        <p:nvSpPr>
          <p:cNvPr id="33" name="Rectangle 32">
            <a:extLst>
              <a:ext uri="{FF2B5EF4-FFF2-40B4-BE49-F238E27FC236}">
                <a16:creationId xmlns:a16="http://schemas.microsoft.com/office/drawing/2014/main" id="{22EBFAF1-1DA7-A4F2-DE81-4FE5EAE83AE5}"/>
              </a:ext>
            </a:extLst>
          </p:cNvPr>
          <p:cNvSpPr/>
          <p:nvPr/>
        </p:nvSpPr>
        <p:spPr>
          <a:xfrm flipH="1">
            <a:off x="0" y="8043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4412E2B5-6FEE-EF8A-4ABB-2EAAB8760D07}"/>
              </a:ext>
            </a:extLst>
          </p:cNvPr>
          <p:cNvSpPr/>
          <p:nvPr/>
        </p:nvSpPr>
        <p:spPr>
          <a:xfrm flipH="1">
            <a:off x="445011" y="8043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9A895E7F-F722-71F2-83FA-3C25CBF84DA9}"/>
              </a:ext>
            </a:extLst>
          </p:cNvPr>
          <p:cNvSpPr/>
          <p:nvPr/>
        </p:nvSpPr>
        <p:spPr>
          <a:xfrm flipH="1">
            <a:off x="1533146" y="8043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A9C92847-DB9D-3F7B-1BA9-2EFFC69B0695}"/>
              </a:ext>
            </a:extLst>
          </p:cNvPr>
          <p:cNvSpPr/>
          <p:nvPr/>
        </p:nvSpPr>
        <p:spPr>
          <a:xfrm>
            <a:off x="1449025" y="133879"/>
            <a:ext cx="796742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Sekundaaripreventio</a:t>
            </a:r>
          </a:p>
        </p:txBody>
      </p:sp>
      <p:pic>
        <p:nvPicPr>
          <p:cNvPr id="37" name="Picture 8" descr="hip fracture">
            <a:extLst>
              <a:ext uri="{FF2B5EF4-FFF2-40B4-BE49-F238E27FC236}">
                <a16:creationId xmlns:a16="http://schemas.microsoft.com/office/drawing/2014/main" id="{0CE3BA8F-815B-CACB-10B3-5D8E215B8553}"/>
              </a:ext>
            </a:extLst>
          </p:cNvPr>
          <p:cNvPicPr>
            <a:picLocks noChangeAspect="1" noChangeArrowheads="1"/>
          </p:cNvPicPr>
          <p:nvPr/>
        </p:nvPicPr>
        <p:blipFill>
          <a:blip r:embed="rId5" cstate="print"/>
          <a:srcRect/>
          <a:stretch>
            <a:fillRect/>
          </a:stretch>
        </p:blipFill>
        <p:spPr bwMode="auto">
          <a:xfrm>
            <a:off x="1719078" y="4172210"/>
            <a:ext cx="1165225" cy="1584325"/>
          </a:xfrm>
          <a:prstGeom prst="rect">
            <a:avLst/>
          </a:prstGeom>
          <a:noFill/>
          <a:ln w="9525">
            <a:noFill/>
            <a:miter lim="800000"/>
            <a:headEnd/>
            <a:tailEnd/>
          </a:ln>
          <a:effectLst>
            <a:outerShdw blurRad="50800" dist="38100" dir="2700000" algn="tl" rotWithShape="0">
              <a:srgbClr val="000000">
                <a:alpha val="43000"/>
              </a:srgbClr>
            </a:outerShdw>
          </a:effectLst>
        </p:spPr>
      </p:pic>
      <p:pic>
        <p:nvPicPr>
          <p:cNvPr id="38" name="Picture 7" descr="vertebral fracture">
            <a:extLst>
              <a:ext uri="{FF2B5EF4-FFF2-40B4-BE49-F238E27FC236}">
                <a16:creationId xmlns:a16="http://schemas.microsoft.com/office/drawing/2014/main" id="{929DBFAA-7C79-BE04-9BE0-7D94A616BE72}"/>
              </a:ext>
            </a:extLst>
          </p:cNvPr>
          <p:cNvPicPr>
            <a:picLocks noChangeAspect="1" noChangeArrowheads="1"/>
          </p:cNvPicPr>
          <p:nvPr/>
        </p:nvPicPr>
        <p:blipFill>
          <a:blip r:embed="rId6" cstate="print"/>
          <a:srcRect/>
          <a:stretch>
            <a:fillRect/>
          </a:stretch>
        </p:blipFill>
        <p:spPr bwMode="auto">
          <a:xfrm>
            <a:off x="2151126" y="2660042"/>
            <a:ext cx="1184275" cy="1622425"/>
          </a:xfrm>
          <a:prstGeom prst="rect">
            <a:avLst/>
          </a:prstGeom>
          <a:noFill/>
          <a:ln w="9525">
            <a:noFill/>
            <a:miter lim="800000"/>
            <a:headEnd/>
            <a:tailEnd/>
          </a:ln>
          <a:effectLst>
            <a:outerShdw blurRad="50800" dist="38100" dir="2700000" algn="tl" rotWithShape="0">
              <a:srgbClr val="000000">
                <a:alpha val="43000"/>
              </a:srgbClr>
            </a:outerShdw>
          </a:effectLst>
        </p:spPr>
      </p:pic>
      <p:pic>
        <p:nvPicPr>
          <p:cNvPr id="39" name="Picture 9" descr="wrist fracture">
            <a:extLst>
              <a:ext uri="{FF2B5EF4-FFF2-40B4-BE49-F238E27FC236}">
                <a16:creationId xmlns:a16="http://schemas.microsoft.com/office/drawing/2014/main" id="{64F39C63-20BF-F3D8-2245-01549F1FA9E1}"/>
              </a:ext>
            </a:extLst>
          </p:cNvPr>
          <p:cNvPicPr>
            <a:picLocks noChangeAspect="1" noChangeArrowheads="1"/>
          </p:cNvPicPr>
          <p:nvPr/>
        </p:nvPicPr>
        <p:blipFill>
          <a:blip r:embed="rId7" cstate="print"/>
          <a:srcRect/>
          <a:stretch>
            <a:fillRect/>
          </a:stretch>
        </p:blipFill>
        <p:spPr bwMode="auto">
          <a:xfrm>
            <a:off x="1647070" y="1093031"/>
            <a:ext cx="1168400" cy="1627187"/>
          </a:xfrm>
          <a:prstGeom prst="rect">
            <a:avLst/>
          </a:prstGeom>
          <a:noFill/>
          <a:ln w="9525">
            <a:noFill/>
            <a:miter lim="800000"/>
            <a:headEnd/>
            <a:tailEnd/>
          </a:ln>
          <a:effectLst>
            <a:outerShdw blurRad="50800" dist="38100" dir="2700000" algn="tl" rotWithShape="0">
              <a:srgbClr val="000000">
                <a:alpha val="43000"/>
              </a:srgbClr>
            </a:outerShdw>
          </a:effectLst>
        </p:spPr>
      </p:pic>
      <p:grpSp>
        <p:nvGrpSpPr>
          <p:cNvPr id="40" name="Group 39">
            <a:extLst>
              <a:ext uri="{FF2B5EF4-FFF2-40B4-BE49-F238E27FC236}">
                <a16:creationId xmlns:a16="http://schemas.microsoft.com/office/drawing/2014/main" id="{E1983090-A708-5F7F-8FF8-9FE0EBA8B342}"/>
              </a:ext>
            </a:extLst>
          </p:cNvPr>
          <p:cNvGrpSpPr/>
          <p:nvPr/>
        </p:nvGrpSpPr>
        <p:grpSpPr>
          <a:xfrm rot="4728097">
            <a:off x="1922306" y="2586182"/>
            <a:ext cx="384313" cy="1109116"/>
            <a:chOff x="10561983" y="2928545"/>
            <a:chExt cx="384313" cy="1109116"/>
          </a:xfrm>
        </p:grpSpPr>
        <p:sp>
          <p:nvSpPr>
            <p:cNvPr id="41" name="Triangle 2">
              <a:extLst>
                <a:ext uri="{FF2B5EF4-FFF2-40B4-BE49-F238E27FC236}">
                  <a16:creationId xmlns:a16="http://schemas.microsoft.com/office/drawing/2014/main" id="{B1509531-8BAB-BB62-DFA7-0C7C5F2214C1}"/>
                </a:ext>
              </a:extLst>
            </p:cNvPr>
            <p:cNvSpPr/>
            <p:nvPr/>
          </p:nvSpPr>
          <p:spPr>
            <a:xfrm>
              <a:off x="10561983" y="2928545"/>
              <a:ext cx="384313" cy="33130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39140E44-72C7-74D2-C720-4DA6EC0EC2C1}"/>
                </a:ext>
              </a:extLst>
            </p:cNvPr>
            <p:cNvSpPr/>
            <p:nvPr/>
          </p:nvSpPr>
          <p:spPr>
            <a:xfrm>
              <a:off x="10731280" y="3173566"/>
              <a:ext cx="45719" cy="864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 name="Triangle 42">
            <a:extLst>
              <a:ext uri="{FF2B5EF4-FFF2-40B4-BE49-F238E27FC236}">
                <a16:creationId xmlns:a16="http://schemas.microsoft.com/office/drawing/2014/main" id="{4682AB56-0FDC-1306-DA9E-E1EB58C2BBAB}"/>
              </a:ext>
            </a:extLst>
          </p:cNvPr>
          <p:cNvSpPr/>
          <p:nvPr/>
        </p:nvSpPr>
        <p:spPr>
          <a:xfrm rot="10800000">
            <a:off x="5684430" y="2110272"/>
            <a:ext cx="753250" cy="621622"/>
          </a:xfrm>
          <a:prstGeom prst="triangle">
            <a:avLst>
              <a:gd name="adj" fmla="val 51100"/>
            </a:avLst>
          </a:prstGeom>
          <a:gradFill flip="none" rotWithShape="1">
            <a:gsLst>
              <a:gs pos="0">
                <a:srgbClr val="00AF00">
                  <a:tint val="66000"/>
                  <a:satMod val="160000"/>
                </a:srgbClr>
              </a:gs>
              <a:gs pos="50000">
                <a:srgbClr val="00AF00">
                  <a:tint val="44500"/>
                  <a:satMod val="160000"/>
                </a:srgbClr>
              </a:gs>
              <a:gs pos="100000">
                <a:srgbClr val="00AF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498AA05-6347-0A38-6D21-8DA7F854220B}"/>
              </a:ext>
            </a:extLst>
          </p:cNvPr>
          <p:cNvSpPr txBox="1"/>
          <p:nvPr/>
        </p:nvSpPr>
        <p:spPr>
          <a:xfrm>
            <a:off x="5122337" y="1701931"/>
            <a:ext cx="1877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Rannemurtuma</a:t>
            </a:r>
          </a:p>
        </p:txBody>
      </p:sp>
      <p:sp>
        <p:nvSpPr>
          <p:cNvPr id="54" name="TextBox 53">
            <a:extLst>
              <a:ext uri="{FF2B5EF4-FFF2-40B4-BE49-F238E27FC236}">
                <a16:creationId xmlns:a16="http://schemas.microsoft.com/office/drawing/2014/main" id="{75939EDC-50D9-0343-4CBC-1F3CF41FC287}"/>
              </a:ext>
            </a:extLst>
          </p:cNvPr>
          <p:cNvSpPr txBox="1"/>
          <p:nvPr/>
        </p:nvSpPr>
        <p:spPr>
          <a:xfrm>
            <a:off x="5064629" y="2795200"/>
            <a:ext cx="19928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Nikamamurtuma</a:t>
            </a:r>
          </a:p>
        </p:txBody>
      </p:sp>
      <p:sp>
        <p:nvSpPr>
          <p:cNvPr id="55" name="TextBox 54">
            <a:extLst>
              <a:ext uri="{FF2B5EF4-FFF2-40B4-BE49-F238E27FC236}">
                <a16:creationId xmlns:a16="http://schemas.microsoft.com/office/drawing/2014/main" id="{03D665C2-C785-BAC1-A0A9-E4CFFEC42C9D}"/>
              </a:ext>
            </a:extLst>
          </p:cNvPr>
          <p:cNvSpPr txBox="1"/>
          <p:nvPr/>
        </p:nvSpPr>
        <p:spPr>
          <a:xfrm>
            <a:off x="5053221" y="4007771"/>
            <a:ext cx="20697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Lonkkamurtuma*</a:t>
            </a:r>
          </a:p>
        </p:txBody>
      </p:sp>
      <p:sp>
        <p:nvSpPr>
          <p:cNvPr id="56" name="TextBox 55">
            <a:extLst>
              <a:ext uri="{FF2B5EF4-FFF2-40B4-BE49-F238E27FC236}">
                <a16:creationId xmlns:a16="http://schemas.microsoft.com/office/drawing/2014/main" id="{B4468872-9E89-2FBC-134A-AB3348E57282}"/>
              </a:ext>
            </a:extLst>
          </p:cNvPr>
          <p:cNvSpPr txBox="1"/>
          <p:nvPr/>
        </p:nvSpPr>
        <p:spPr>
          <a:xfrm>
            <a:off x="5420174" y="5110657"/>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KUOLEMA</a:t>
            </a:r>
          </a:p>
        </p:txBody>
      </p:sp>
      <p:sp>
        <p:nvSpPr>
          <p:cNvPr id="60" name="TextBox 59">
            <a:extLst>
              <a:ext uri="{FF2B5EF4-FFF2-40B4-BE49-F238E27FC236}">
                <a16:creationId xmlns:a16="http://schemas.microsoft.com/office/drawing/2014/main" id="{C1143D19-7796-7348-631B-1417B1F4B16E}"/>
              </a:ext>
            </a:extLst>
          </p:cNvPr>
          <p:cNvSpPr txBox="1"/>
          <p:nvPr/>
        </p:nvSpPr>
        <p:spPr>
          <a:xfrm>
            <a:off x="6527516" y="2203531"/>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2x riski</a:t>
            </a:r>
            <a:r>
              <a:rPr kumimoji="0" lang="fi-FI" sz="18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rPr>
              <a:t>1</a:t>
            </a:r>
            <a:endPar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0A26DE58-E472-C7A2-A296-47A24755E41B}"/>
              </a:ext>
            </a:extLst>
          </p:cNvPr>
          <p:cNvSpPr txBox="1"/>
          <p:nvPr/>
        </p:nvSpPr>
        <p:spPr>
          <a:xfrm>
            <a:off x="6527516" y="3347473"/>
            <a:ext cx="13211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2-5x riski</a:t>
            </a:r>
            <a:r>
              <a:rPr kumimoji="0" lang="fi-FI" sz="18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rPr>
              <a:t>1,2</a:t>
            </a:r>
            <a:endPar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7B524A75-2F4B-4239-6545-AC96F1E3C720}"/>
              </a:ext>
            </a:extLst>
          </p:cNvPr>
          <p:cNvSpPr txBox="1"/>
          <p:nvPr/>
        </p:nvSpPr>
        <p:spPr>
          <a:xfrm>
            <a:off x="6527516" y="4571568"/>
            <a:ext cx="9877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2x riski</a:t>
            </a:r>
            <a:r>
              <a:rPr kumimoji="0" lang="fi-FI" sz="18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rPr>
              <a:t>3</a:t>
            </a:r>
            <a:endParaRPr kumimoji="0" lang="fi-FI" sz="18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79EB4873-5D9C-97D6-A633-E8B60318F4E4}"/>
              </a:ext>
            </a:extLst>
          </p:cNvPr>
          <p:cNvSpPr txBox="1"/>
          <p:nvPr/>
        </p:nvSpPr>
        <p:spPr>
          <a:xfrm>
            <a:off x="3001518" y="5611267"/>
            <a:ext cx="75906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Lonkkamurtumien kohdalla, useimmat kuolemat ilmenevät 3–6 kk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sisällä tapahtumasta, joista 20-30 % on kausaalisesti yhteydessä itse murtumatapahtumaan</a:t>
            </a:r>
            <a:r>
              <a:rPr kumimoji="0" lang="fi-FI" sz="12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rPr>
              <a:t>4</a:t>
            </a:r>
            <a:endParaRPr kumimoji="0" lang="fi-FI" sz="1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64" name="Rectangle 63">
            <a:extLst>
              <a:ext uri="{FF2B5EF4-FFF2-40B4-BE49-F238E27FC236}">
                <a16:creationId xmlns:a16="http://schemas.microsoft.com/office/drawing/2014/main" id="{18736D22-7BA3-D367-2B1E-39738C7B5F6F}"/>
              </a:ext>
            </a:extLst>
          </p:cNvPr>
          <p:cNvSpPr/>
          <p:nvPr/>
        </p:nvSpPr>
        <p:spPr>
          <a:xfrm>
            <a:off x="1233715" y="2823160"/>
            <a:ext cx="8662138" cy="112523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234610A7-D5C5-811C-BA80-54868F093716}"/>
              </a:ext>
            </a:extLst>
          </p:cNvPr>
          <p:cNvSpPr txBox="1"/>
          <p:nvPr/>
        </p:nvSpPr>
        <p:spPr>
          <a:xfrm>
            <a:off x="4528598" y="1165320"/>
            <a:ext cx="31229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Murtumakaskadi</a:t>
            </a:r>
          </a:p>
        </p:txBody>
      </p:sp>
      <p:sp>
        <p:nvSpPr>
          <p:cNvPr id="66" name="Triangle 65">
            <a:extLst>
              <a:ext uri="{FF2B5EF4-FFF2-40B4-BE49-F238E27FC236}">
                <a16:creationId xmlns:a16="http://schemas.microsoft.com/office/drawing/2014/main" id="{48F28AD9-F5AF-84C1-EA5F-2E50AC4F6988}"/>
              </a:ext>
            </a:extLst>
          </p:cNvPr>
          <p:cNvSpPr/>
          <p:nvPr/>
        </p:nvSpPr>
        <p:spPr>
          <a:xfrm rot="10800000">
            <a:off x="5662632" y="3254844"/>
            <a:ext cx="753250" cy="621622"/>
          </a:xfrm>
          <a:prstGeom prst="triangle">
            <a:avLst>
              <a:gd name="adj" fmla="val 51100"/>
            </a:avLst>
          </a:prstGeom>
          <a:gradFill flip="none" rotWithShape="1">
            <a:gsLst>
              <a:gs pos="0">
                <a:srgbClr val="00AF00">
                  <a:tint val="66000"/>
                  <a:satMod val="160000"/>
                </a:srgbClr>
              </a:gs>
              <a:gs pos="50000">
                <a:srgbClr val="00AF00">
                  <a:tint val="44500"/>
                  <a:satMod val="160000"/>
                </a:srgbClr>
              </a:gs>
              <a:gs pos="100000">
                <a:srgbClr val="00AF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riangle 66">
            <a:extLst>
              <a:ext uri="{FF2B5EF4-FFF2-40B4-BE49-F238E27FC236}">
                <a16:creationId xmlns:a16="http://schemas.microsoft.com/office/drawing/2014/main" id="{254941C9-AAE6-A188-7294-B06DE90E5A91}"/>
              </a:ext>
            </a:extLst>
          </p:cNvPr>
          <p:cNvSpPr/>
          <p:nvPr/>
        </p:nvSpPr>
        <p:spPr>
          <a:xfrm rot="10800000">
            <a:off x="5679873" y="4438892"/>
            <a:ext cx="753250" cy="621622"/>
          </a:xfrm>
          <a:prstGeom prst="triangle">
            <a:avLst>
              <a:gd name="adj" fmla="val 51100"/>
            </a:avLst>
          </a:prstGeom>
          <a:gradFill flip="none" rotWithShape="1">
            <a:gsLst>
              <a:gs pos="0">
                <a:srgbClr val="00AF00">
                  <a:tint val="66000"/>
                  <a:satMod val="160000"/>
                </a:srgbClr>
              </a:gs>
              <a:gs pos="50000">
                <a:srgbClr val="00AF00">
                  <a:tint val="44500"/>
                  <a:satMod val="160000"/>
                </a:srgbClr>
              </a:gs>
              <a:gs pos="100000">
                <a:srgbClr val="00AF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848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4" name="Sisällön paikkamerkki 3"/>
          <p:cNvPicPr>
            <a:picLocks noGrp="1" noChangeAspect="1"/>
          </p:cNvPicPr>
          <p:nvPr>
            <p:ph idx="1"/>
          </p:nvPr>
        </p:nvPicPr>
        <p:blipFill>
          <a:blip r:embed="rId2"/>
          <a:stretch>
            <a:fillRect/>
          </a:stretch>
        </p:blipFill>
        <p:spPr>
          <a:xfrm>
            <a:off x="1019436" y="1"/>
            <a:ext cx="10153128" cy="5711135"/>
          </a:xfrm>
          <a:prstGeom prst="rect">
            <a:avLst/>
          </a:prstGeom>
        </p:spPr>
      </p:pic>
      <p:sp>
        <p:nvSpPr>
          <p:cNvPr id="5" name="Tekstiruutu 4"/>
          <p:cNvSpPr txBox="1"/>
          <p:nvPr/>
        </p:nvSpPr>
        <p:spPr>
          <a:xfrm>
            <a:off x="834835" y="78693"/>
            <a:ext cx="9540552" cy="369332"/>
          </a:xfrm>
          <a:prstGeom prst="rect">
            <a:avLst/>
          </a:prstGeom>
          <a:solidFill>
            <a:schemeClr val="bg1"/>
          </a:solidFill>
          <a:effectLst>
            <a:glow rad="127000">
              <a:schemeClr val="bg1"/>
            </a:glow>
          </a:effectLst>
        </p:spPr>
        <p:txBody>
          <a:bodyPr wrap="square" rtlCol="0">
            <a:spAutoFit/>
          </a:bodyPr>
          <a:lstStyle/>
          <a:p>
            <a:endParaRPr lang="fi-FI" dirty="0">
              <a:solidFill>
                <a:prstClr val="black"/>
              </a:solidFill>
              <a:latin typeface="Calibri"/>
            </a:endParaRPr>
          </a:p>
        </p:txBody>
      </p:sp>
      <p:sp>
        <p:nvSpPr>
          <p:cNvPr id="6" name="Tekstiruutu 5"/>
          <p:cNvSpPr txBox="1"/>
          <p:nvPr/>
        </p:nvSpPr>
        <p:spPr>
          <a:xfrm>
            <a:off x="1524000" y="5949280"/>
            <a:ext cx="8028384" cy="369332"/>
          </a:xfrm>
          <a:prstGeom prst="rect">
            <a:avLst/>
          </a:prstGeom>
          <a:noFill/>
        </p:spPr>
        <p:txBody>
          <a:bodyPr wrap="square" rtlCol="0">
            <a:spAutoFit/>
          </a:bodyPr>
          <a:lstStyle/>
          <a:p>
            <a:endParaRPr lang="fi-FI" dirty="0">
              <a:solidFill>
                <a:prstClr val="black"/>
              </a:solidFill>
              <a:latin typeface="Calibri"/>
            </a:endParaRPr>
          </a:p>
        </p:txBody>
      </p:sp>
      <p:sp>
        <p:nvSpPr>
          <p:cNvPr id="7" name="Tekstiruutu 6"/>
          <p:cNvSpPr txBox="1"/>
          <p:nvPr/>
        </p:nvSpPr>
        <p:spPr>
          <a:xfrm>
            <a:off x="864856" y="5351154"/>
            <a:ext cx="9109012" cy="369332"/>
          </a:xfrm>
          <a:prstGeom prst="rect">
            <a:avLst/>
          </a:prstGeom>
          <a:solidFill>
            <a:schemeClr val="bg1"/>
          </a:solidFill>
        </p:spPr>
        <p:txBody>
          <a:bodyPr wrap="square" rtlCol="0">
            <a:spAutoFit/>
          </a:bodyPr>
          <a:lstStyle/>
          <a:p>
            <a:endParaRPr lang="fi-FI" dirty="0">
              <a:solidFill>
                <a:prstClr val="black"/>
              </a:solidFill>
              <a:latin typeface="Calibri"/>
            </a:endParaRPr>
          </a:p>
        </p:txBody>
      </p:sp>
    </p:spTree>
    <p:extLst>
      <p:ext uri="{BB962C8B-B14F-4D97-AF65-F5344CB8AC3E}">
        <p14:creationId xmlns:p14="http://schemas.microsoft.com/office/powerpoint/2010/main" val="1147501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3"/>
          <a:stretch>
            <a:fillRect/>
          </a:stretch>
        </p:blipFill>
        <p:spPr>
          <a:xfrm>
            <a:off x="1703512" y="766446"/>
            <a:ext cx="9659416" cy="5433422"/>
          </a:xfrm>
          <a:prstGeom prst="rect">
            <a:avLst/>
          </a:prstGeom>
        </p:spPr>
      </p:pic>
      <p:sp>
        <p:nvSpPr>
          <p:cNvPr id="5" name="Tekstiruutu 4"/>
          <p:cNvSpPr txBox="1"/>
          <p:nvPr/>
        </p:nvSpPr>
        <p:spPr>
          <a:xfrm>
            <a:off x="1524000" y="476672"/>
            <a:ext cx="9684568" cy="369332"/>
          </a:xfrm>
          <a:prstGeom prst="rect">
            <a:avLst/>
          </a:prstGeom>
          <a:solidFill>
            <a:schemeClr val="bg1"/>
          </a:solidFill>
        </p:spPr>
        <p:txBody>
          <a:bodyPr wrap="square" rtlCol="0">
            <a:spAutoFit/>
          </a:bodyPr>
          <a:lstStyle/>
          <a:p>
            <a:endParaRPr lang="fi-FI" dirty="0">
              <a:solidFill>
                <a:prstClr val="black"/>
              </a:solidFill>
              <a:latin typeface="Calibri"/>
            </a:endParaRPr>
          </a:p>
        </p:txBody>
      </p:sp>
      <p:sp>
        <p:nvSpPr>
          <p:cNvPr id="6" name="Tekstiruutu 5"/>
          <p:cNvSpPr txBox="1"/>
          <p:nvPr/>
        </p:nvSpPr>
        <p:spPr>
          <a:xfrm>
            <a:off x="1271464" y="5085184"/>
            <a:ext cx="3600400" cy="369332"/>
          </a:xfrm>
          <a:prstGeom prst="rect">
            <a:avLst/>
          </a:prstGeom>
          <a:noFill/>
        </p:spPr>
        <p:txBody>
          <a:bodyPr wrap="square" rtlCol="0">
            <a:spAutoFit/>
          </a:bodyPr>
          <a:lstStyle/>
          <a:p>
            <a:endParaRPr lang="fi-FI" dirty="0">
              <a:solidFill>
                <a:prstClr val="black"/>
              </a:solidFill>
              <a:latin typeface="Calibri"/>
            </a:endParaRPr>
          </a:p>
        </p:txBody>
      </p:sp>
      <p:sp>
        <p:nvSpPr>
          <p:cNvPr id="7" name="Tekstiruutu 6"/>
          <p:cNvSpPr txBox="1"/>
          <p:nvPr/>
        </p:nvSpPr>
        <p:spPr>
          <a:xfrm>
            <a:off x="1548386" y="5633864"/>
            <a:ext cx="9145016" cy="369332"/>
          </a:xfrm>
          <a:prstGeom prst="rect">
            <a:avLst/>
          </a:prstGeom>
          <a:solidFill>
            <a:schemeClr val="bg1"/>
          </a:solidFill>
        </p:spPr>
        <p:txBody>
          <a:bodyPr wrap="square" rtlCol="0">
            <a:spAutoFit/>
          </a:bodyPr>
          <a:lstStyle/>
          <a:p>
            <a:endParaRPr lang="fi-FI" dirty="0">
              <a:solidFill>
                <a:prstClr val="black"/>
              </a:solidFill>
              <a:latin typeface="Calibri"/>
            </a:endParaRPr>
          </a:p>
        </p:txBody>
      </p:sp>
      <p:pic>
        <p:nvPicPr>
          <p:cNvPr id="8" name="Sisällön paikkamerkki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464152" y="4790968"/>
            <a:ext cx="2160240" cy="198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570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533400"/>
            <a:ext cx="8153400" cy="1143000"/>
          </a:xfrm>
          <a:solidFill>
            <a:srgbClr val="FFC000"/>
          </a:solidFill>
        </p:spPr>
        <p:txBody>
          <a:bodyPr>
            <a:normAutofit fontScale="90000"/>
          </a:bodyPr>
          <a:lstStyle/>
          <a:p>
            <a:pPr eaLnBrk="1" hangingPunct="1"/>
            <a:r>
              <a:rPr lang="fi-FI" altLang="fi-FI" sz="3600" dirty="0"/>
              <a:t>Miksi luuntiheyttä mitataan</a:t>
            </a:r>
            <a:br>
              <a:rPr lang="fi-FI" altLang="fi-FI" sz="3600" dirty="0"/>
            </a:br>
            <a:r>
              <a:rPr lang="fi-FI" altLang="fi-FI" sz="3600" dirty="0"/>
              <a:t>ja eri kohteista</a:t>
            </a:r>
          </a:p>
        </p:txBody>
      </p:sp>
      <p:sp>
        <p:nvSpPr>
          <p:cNvPr id="8195" name="Rectangle 3"/>
          <p:cNvSpPr>
            <a:spLocks noGrp="1" noChangeArrowheads="1"/>
          </p:cNvSpPr>
          <p:nvPr>
            <p:ph idx="1"/>
          </p:nvPr>
        </p:nvSpPr>
        <p:spPr/>
        <p:txBody>
          <a:bodyPr/>
          <a:lstStyle/>
          <a:p>
            <a:pPr eaLnBrk="1" hangingPunct="1"/>
            <a:r>
              <a:rPr lang="fi-FI" altLang="fi-FI" sz="2400" dirty="0"/>
              <a:t>Yritetään arvioida luun lujuutta luotettavasti</a:t>
            </a:r>
          </a:p>
          <a:p>
            <a:pPr lvl="1" eaLnBrk="1" hangingPunct="1"/>
            <a:r>
              <a:rPr lang="fi-FI" altLang="fi-FI" dirty="0"/>
              <a:t>tilanteet/sairaudet vaikuttavat eri tavoin eri luun alueisiin</a:t>
            </a:r>
          </a:p>
          <a:p>
            <a:pPr lvl="1" eaLnBrk="1" hangingPunct="1"/>
            <a:r>
              <a:rPr lang="fi-FI" altLang="fi-FI" dirty="0"/>
              <a:t>validit kohteet</a:t>
            </a:r>
          </a:p>
          <a:p>
            <a:pPr eaLnBrk="1" hangingPunct="1"/>
            <a:r>
              <a:rPr lang="fi-FI" altLang="fi-FI" sz="2400" i="1" dirty="0"/>
              <a:t>Kuoriluu</a:t>
            </a:r>
            <a:r>
              <a:rPr lang="fi-FI" altLang="fi-FI" sz="2400" dirty="0"/>
              <a:t> on rakenteeltaan tiiviistä, </a:t>
            </a:r>
            <a:r>
              <a:rPr lang="fi-FI" altLang="fi-FI" sz="2400" i="1" dirty="0" err="1"/>
              <a:t>hohkaluu</a:t>
            </a:r>
            <a:r>
              <a:rPr lang="fi-FI" altLang="fi-FI" sz="2400" dirty="0"/>
              <a:t> on pesusienimäistä (raajat)</a:t>
            </a:r>
          </a:p>
          <a:p>
            <a:pPr eaLnBrk="1" hangingPunct="1"/>
            <a:r>
              <a:rPr lang="fi-FI" altLang="fi-FI" sz="2400" dirty="0" err="1"/>
              <a:t>Hohkaluu</a:t>
            </a:r>
            <a:r>
              <a:rPr lang="fi-FI" altLang="fi-FI" sz="2400" dirty="0"/>
              <a:t> ei lujuusominaisuuksiltaan </a:t>
            </a:r>
            <a:br>
              <a:rPr lang="fi-FI" altLang="fi-FI" sz="2400" dirty="0"/>
            </a:br>
            <a:r>
              <a:rPr lang="fi-FI" altLang="fi-FI" sz="2400" dirty="0"/>
              <a:t>ole yhtä vahvaa kuin </a:t>
            </a:r>
            <a:br>
              <a:rPr lang="fi-FI" altLang="fi-FI" sz="2400" dirty="0"/>
            </a:br>
            <a:r>
              <a:rPr lang="fi-FI" altLang="fi-FI" sz="2400" dirty="0"/>
              <a:t>tiivis kuoriluu </a:t>
            </a:r>
            <a:br>
              <a:rPr lang="fi-FI" altLang="fi-FI" sz="2400" dirty="0"/>
            </a:br>
            <a:r>
              <a:rPr lang="fi-FI" altLang="fi-FI" sz="2400" dirty="0"/>
              <a:t>(selkänikamat </a:t>
            </a:r>
            <a:br>
              <a:rPr lang="fi-FI" altLang="fi-FI" sz="2400" dirty="0"/>
            </a:br>
            <a:r>
              <a:rPr lang="fi-FI" altLang="fi-FI" sz="2400" dirty="0" err="1"/>
              <a:t>hohkaluuta</a:t>
            </a:r>
            <a:r>
              <a:rPr lang="fi-FI" altLang="fi-FI" sz="2400" dirty="0"/>
              <a:t>)</a:t>
            </a:r>
          </a:p>
        </p:txBody>
      </p:sp>
      <p:sp>
        <p:nvSpPr>
          <p:cNvPr id="8196" name="Dian numeron paikkamerkki 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fld id="{70BDE862-9B61-4989-95F2-4D60FFA54628}" type="slidenum">
              <a:rPr lang="fi-FI" altLang="fi-FI" sz="1400">
                <a:solidFill>
                  <a:prstClr val="black"/>
                </a:solidFill>
              </a:rPr>
              <a:pPr eaLnBrk="0" fontAlgn="base" hangingPunct="0">
                <a:spcBef>
                  <a:spcPct val="0"/>
                </a:spcBef>
                <a:spcAft>
                  <a:spcPct val="0"/>
                </a:spcAft>
                <a:defRPr/>
              </a:pPr>
              <a:t>23</a:t>
            </a:fld>
            <a:endParaRPr lang="fi-FI" altLang="fi-FI" sz="1400">
              <a:solidFill>
                <a:prstClr val="black"/>
              </a:solidFill>
            </a:endParaRPr>
          </a:p>
        </p:txBody>
      </p:sp>
      <p:pic>
        <p:nvPicPr>
          <p:cNvPr id="81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191000"/>
            <a:ext cx="18097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4191000"/>
            <a:ext cx="18097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6"/>
          <p:cNvSpPr txBox="1">
            <a:spLocks noChangeArrowheads="1"/>
          </p:cNvSpPr>
          <p:nvPr/>
        </p:nvSpPr>
        <p:spPr bwMode="auto">
          <a:xfrm>
            <a:off x="6096000" y="5791200"/>
            <a:ext cx="200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r>
              <a:rPr lang="fi-FI" altLang="fi-FI">
                <a:solidFill>
                  <a:prstClr val="black"/>
                </a:solidFill>
              </a:rPr>
              <a:t>terve hohkaluu</a:t>
            </a:r>
          </a:p>
        </p:txBody>
      </p:sp>
      <p:sp>
        <p:nvSpPr>
          <p:cNvPr id="8200" name="Text Box 7"/>
          <p:cNvSpPr txBox="1">
            <a:spLocks noChangeArrowheads="1"/>
          </p:cNvSpPr>
          <p:nvPr/>
        </p:nvSpPr>
        <p:spPr bwMode="auto">
          <a:xfrm>
            <a:off x="8513763" y="5791201"/>
            <a:ext cx="17123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r>
              <a:rPr lang="fi-FI" altLang="fi-FI">
                <a:solidFill>
                  <a:prstClr val="black"/>
                </a:solidFill>
              </a:rPr>
              <a:t>heikentynyt </a:t>
            </a:r>
          </a:p>
          <a:p>
            <a:pPr eaLnBrk="0" fontAlgn="base" hangingPunct="0">
              <a:spcBef>
                <a:spcPct val="0"/>
              </a:spcBef>
              <a:spcAft>
                <a:spcPct val="0"/>
              </a:spcAft>
              <a:defRPr/>
            </a:pPr>
            <a:r>
              <a:rPr lang="fi-FI" altLang="fi-FI">
                <a:solidFill>
                  <a:prstClr val="black"/>
                </a:solidFill>
              </a:rPr>
              <a:t>hohkaluu</a:t>
            </a:r>
          </a:p>
        </p:txBody>
      </p:sp>
    </p:spTree>
    <p:extLst>
      <p:ext uri="{BB962C8B-B14F-4D97-AF65-F5344CB8AC3E}">
        <p14:creationId xmlns:p14="http://schemas.microsoft.com/office/powerpoint/2010/main" val="25555381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hashOverlay-FullResolve.png">
            <a:extLst>
              <a:ext uri="{FF2B5EF4-FFF2-40B4-BE49-F238E27FC236}">
                <a16:creationId xmlns:a16="http://schemas.microsoft.com/office/drawing/2014/main" id="{18CC5C92-28FB-D845-99FC-780CFB7C90A3}"/>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0403582" y="0"/>
            <a:ext cx="1788417" cy="6858000"/>
          </a:xfrm>
          <a:prstGeom prst="rect">
            <a:avLst/>
          </a:prstGeom>
        </p:spPr>
      </p:pic>
      <p:pic>
        <p:nvPicPr>
          <p:cNvPr id="31" name="Picture 30">
            <a:extLst>
              <a:ext uri="{FF2B5EF4-FFF2-40B4-BE49-F238E27FC236}">
                <a16:creationId xmlns:a16="http://schemas.microsoft.com/office/drawing/2014/main" id="{8E7B7F4F-E2C3-6E4D-88DF-B0C80BD44A54}"/>
              </a:ext>
            </a:extLst>
          </p:cNvPr>
          <p:cNvPicPr>
            <a:picLocks noChangeAspect="1"/>
          </p:cNvPicPr>
          <p:nvPr/>
        </p:nvPicPr>
        <p:blipFill>
          <a:blip r:embed="rId4"/>
          <a:stretch>
            <a:fillRect/>
          </a:stretch>
        </p:blipFill>
        <p:spPr>
          <a:xfrm>
            <a:off x="10798862" y="6400347"/>
            <a:ext cx="1117216" cy="486530"/>
          </a:xfrm>
          <a:prstGeom prst="rect">
            <a:avLst/>
          </a:prstGeom>
        </p:spPr>
      </p:pic>
      <p:sp>
        <p:nvSpPr>
          <p:cNvPr id="15" name="Rectangle 14">
            <a:extLst>
              <a:ext uri="{FF2B5EF4-FFF2-40B4-BE49-F238E27FC236}">
                <a16:creationId xmlns:a16="http://schemas.microsoft.com/office/drawing/2014/main" id="{CB5B078F-9CB8-424B-927B-22E12CF37396}"/>
              </a:ext>
            </a:extLst>
          </p:cNvPr>
          <p:cNvSpPr/>
          <p:nvPr/>
        </p:nvSpPr>
        <p:spPr>
          <a:xfrm>
            <a:off x="1178633" y="147481"/>
            <a:ext cx="1073744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DXA-mittaus on suositeltava, kun</a:t>
            </a:r>
          </a:p>
        </p:txBody>
      </p:sp>
      <p:sp>
        <p:nvSpPr>
          <p:cNvPr id="17" name="Content Placeholder 2">
            <a:extLst>
              <a:ext uri="{FF2B5EF4-FFF2-40B4-BE49-F238E27FC236}">
                <a16:creationId xmlns:a16="http://schemas.microsoft.com/office/drawing/2014/main" id="{BEFC7ADF-78B8-E643-8569-978C5ADD7953}"/>
              </a:ext>
            </a:extLst>
          </p:cNvPr>
          <p:cNvSpPr txBox="1">
            <a:spLocks/>
          </p:cNvSpPr>
          <p:nvPr/>
        </p:nvSpPr>
        <p:spPr>
          <a:xfrm>
            <a:off x="1211868" y="1584475"/>
            <a:ext cx="6560531" cy="3527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Anamneesissa pienienergiainen murtuma</a:t>
            </a:r>
          </a:p>
          <a:p>
            <a:pPr marL="228600" marR="0" lvl="0" indent="-228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Tutkittavalla muita osteoporoosin vaaraa lisääviä   </a:t>
            </a:r>
            <a:b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sairauksia tai tekijöitä</a:t>
            </a:r>
          </a:p>
          <a:p>
            <a:pPr marL="228600" marR="0" lvl="0" indent="-228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Epäily osteoporoosista röntgenkuvan perusteella </a:t>
            </a:r>
          </a:p>
          <a:p>
            <a:pPr marL="228600" marR="0" lvl="0" indent="-228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Pituuden lyhentymä vähintään 4 cm,</a:t>
            </a:r>
            <a:b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torakaalinen </a:t>
            </a:r>
            <a:r>
              <a:rPr kumimoji="0" lang="fi-FI" sz="22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kyfoosi</a:t>
            </a:r>
            <a:endPar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endPar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endPar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E791D31E-BC94-8B4A-9236-FEF569B55AFD}"/>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43AFA7D-0E5D-4B47-8092-693BB5309AFE}"/>
              </a:ext>
            </a:extLst>
          </p:cNvPr>
          <p:cNvSpPr/>
          <p:nvPr/>
        </p:nvSpPr>
        <p:spPr>
          <a:xfrm>
            <a:off x="10403582" y="6135626"/>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6892211-1010-8F45-9905-EB1F8E8AE6AE}"/>
              </a:ext>
            </a:extLst>
          </p:cNvPr>
          <p:cNvSpPr/>
          <p:nvPr/>
        </p:nvSpPr>
        <p:spPr>
          <a:xfrm>
            <a:off x="0" y="6135626"/>
            <a:ext cx="10339912"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7F7EC6-5F2B-2C47-8CE2-116CF4C1FF14}"/>
              </a:ext>
            </a:extLst>
          </p:cNvPr>
          <p:cNvSpPr/>
          <p:nvPr/>
        </p:nvSpPr>
        <p:spPr>
          <a:xfrm flipH="1">
            <a:off x="0" y="921031"/>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8181E9A-EB7E-C042-805B-46EDE36E3A4E}"/>
              </a:ext>
            </a:extLst>
          </p:cNvPr>
          <p:cNvSpPr/>
          <p:nvPr/>
        </p:nvSpPr>
        <p:spPr>
          <a:xfrm flipH="1">
            <a:off x="445011" y="921031"/>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picture containing person, indoor&#10;&#10;Description automatically generated">
            <a:extLst>
              <a:ext uri="{FF2B5EF4-FFF2-40B4-BE49-F238E27FC236}">
                <a16:creationId xmlns:a16="http://schemas.microsoft.com/office/drawing/2014/main" id="{69989070-DDB8-9B45-8195-06EABE1CCDED}"/>
              </a:ext>
            </a:extLst>
          </p:cNvPr>
          <p:cNvPicPr>
            <a:picLocks noChangeAspect="1"/>
          </p:cNvPicPr>
          <p:nvPr/>
        </p:nvPicPr>
        <p:blipFill>
          <a:blip r:embed="rId5"/>
          <a:stretch>
            <a:fillRect/>
          </a:stretch>
        </p:blipFill>
        <p:spPr>
          <a:xfrm>
            <a:off x="8699212" y="-27710"/>
            <a:ext cx="3505037" cy="5926170"/>
          </a:xfrm>
          <a:prstGeom prst="rect">
            <a:avLst/>
          </a:prstGeom>
        </p:spPr>
      </p:pic>
      <p:sp>
        <p:nvSpPr>
          <p:cNvPr id="21" name="Rectangle 20">
            <a:extLst>
              <a:ext uri="{FF2B5EF4-FFF2-40B4-BE49-F238E27FC236}">
                <a16:creationId xmlns:a16="http://schemas.microsoft.com/office/drawing/2014/main" id="{432C3838-F2B8-6541-B7F5-ADCACA501CE3}"/>
              </a:ext>
            </a:extLst>
          </p:cNvPr>
          <p:cNvSpPr/>
          <p:nvPr/>
        </p:nvSpPr>
        <p:spPr>
          <a:xfrm flipH="1">
            <a:off x="1533144" y="921031"/>
            <a:ext cx="7166068"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E2D51F8-74A3-4553-8F78-CC7632310971}"/>
              </a:ext>
            </a:extLst>
          </p:cNvPr>
          <p:cNvSpPr txBox="1"/>
          <p:nvPr/>
        </p:nvSpPr>
        <p:spPr>
          <a:xfrm>
            <a:off x="2086287" y="4597444"/>
            <a:ext cx="585448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kokonaisvaltainen murtumariskin arviointi</a:t>
            </a:r>
          </a:p>
        </p:txBody>
      </p:sp>
      <p:cxnSp>
        <p:nvCxnSpPr>
          <p:cNvPr id="22" name="Straight Arrow Connector 21">
            <a:extLst>
              <a:ext uri="{FF2B5EF4-FFF2-40B4-BE49-F238E27FC236}">
                <a16:creationId xmlns:a16="http://schemas.microsoft.com/office/drawing/2014/main" id="{433D0787-4AEF-28F4-7061-7923DEC78074}"/>
              </a:ext>
            </a:extLst>
          </p:cNvPr>
          <p:cNvCxnSpPr>
            <a:cxnSpLocks/>
          </p:cNvCxnSpPr>
          <p:nvPr/>
        </p:nvCxnSpPr>
        <p:spPr>
          <a:xfrm>
            <a:off x="1402770" y="4826742"/>
            <a:ext cx="619689" cy="0"/>
          </a:xfrm>
          <a:prstGeom prst="straightConnector1">
            <a:avLst/>
          </a:prstGeom>
          <a:ln w="539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D0F09DE4-2A0B-40BC-95A0-AEEFD9F5CBE5}"/>
              </a:ext>
            </a:extLst>
          </p:cNvPr>
          <p:cNvSpPr txBox="1"/>
          <p:nvPr/>
        </p:nvSpPr>
        <p:spPr>
          <a:xfrm>
            <a:off x="798407" y="6294375"/>
            <a:ext cx="84302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Lähde: </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Osteoporoosi. Käypä hoito -suositus. Suomalaisen Lääkäriseuran Duodecimin, Suomen Endokrinologiyhdistyksen, Suomen Gynekologiyhdistyksen ja Suomen Geriatrit ry:n asettama työryhmä. Helsinki: Suomalainen Lääkäriseura Duodecim, 2020 (viitattu 05.04.2022). Saatavilla internetissä: www.kaypahoito.fi</a:t>
            </a:r>
          </a:p>
        </p:txBody>
      </p:sp>
    </p:spTree>
    <p:extLst>
      <p:ext uri="{BB962C8B-B14F-4D97-AF65-F5344CB8AC3E}">
        <p14:creationId xmlns:p14="http://schemas.microsoft.com/office/powerpoint/2010/main" val="1176183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shOverlay-FullResolve.png">
            <a:extLst>
              <a:ext uri="{FF2B5EF4-FFF2-40B4-BE49-F238E27FC236}">
                <a16:creationId xmlns:a16="http://schemas.microsoft.com/office/drawing/2014/main" id="{EBE7BB4F-7C5E-4C63-7BB8-1A9C33F9432A}"/>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0403582" y="0"/>
            <a:ext cx="1788417" cy="6858000"/>
          </a:xfrm>
          <a:prstGeom prst="rect">
            <a:avLst/>
          </a:prstGeom>
        </p:spPr>
      </p:pic>
      <p:pic>
        <p:nvPicPr>
          <p:cNvPr id="9" name="Picture 8">
            <a:extLst>
              <a:ext uri="{FF2B5EF4-FFF2-40B4-BE49-F238E27FC236}">
                <a16:creationId xmlns:a16="http://schemas.microsoft.com/office/drawing/2014/main" id="{4F71C281-0F5C-D9DC-B048-E5A7FB014E95}"/>
              </a:ext>
            </a:extLst>
          </p:cNvPr>
          <p:cNvPicPr>
            <a:picLocks noChangeAspect="1"/>
          </p:cNvPicPr>
          <p:nvPr/>
        </p:nvPicPr>
        <p:blipFill>
          <a:blip r:embed="rId4"/>
          <a:stretch>
            <a:fillRect/>
          </a:stretch>
        </p:blipFill>
        <p:spPr>
          <a:xfrm>
            <a:off x="10798862" y="6400347"/>
            <a:ext cx="1117216" cy="486530"/>
          </a:xfrm>
          <a:prstGeom prst="rect">
            <a:avLst/>
          </a:prstGeom>
        </p:spPr>
      </p:pic>
      <p:sp>
        <p:nvSpPr>
          <p:cNvPr id="12" name="Content Placeholder 2">
            <a:extLst>
              <a:ext uri="{FF2B5EF4-FFF2-40B4-BE49-F238E27FC236}">
                <a16:creationId xmlns:a16="http://schemas.microsoft.com/office/drawing/2014/main" id="{CC796D8F-EE7C-64B3-4FD8-6E136BE3EBD0}"/>
              </a:ext>
            </a:extLst>
          </p:cNvPr>
          <p:cNvSpPr txBox="1">
            <a:spLocks/>
          </p:cNvSpPr>
          <p:nvPr/>
        </p:nvSpPr>
        <p:spPr>
          <a:xfrm>
            <a:off x="1211868" y="1584475"/>
            <a:ext cx="6560531" cy="3527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2600" marR="0" lvl="0" indent="-372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Osteoporoosin diagnosoiminen</a:t>
            </a:r>
          </a:p>
          <a:p>
            <a:pPr marL="372600" marR="0" lvl="0" indent="-372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Osteoporoosin asteen määrittäminen</a:t>
            </a:r>
          </a:p>
          <a:p>
            <a:pPr marL="372600" marR="0" lvl="0" indent="-372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Murtumariskin arvioiminen</a:t>
            </a:r>
          </a:p>
          <a:p>
            <a:pPr marL="372600" marR="0" lvl="0" indent="-372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Hoidon seuranta</a:t>
            </a:r>
          </a:p>
          <a:p>
            <a:pPr marL="372600" marR="0" lvl="0" indent="-372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Virhelähteiden huomioiminen</a:t>
            </a:r>
          </a:p>
          <a:p>
            <a:pPr marL="372600" marR="0" lvl="0" indent="-372600" algn="l" defTabSz="914400" rtl="0" eaLnBrk="1" fontAlgn="auto" latinLnBrk="0" hangingPunct="1">
              <a:lnSpc>
                <a:spcPct val="90000"/>
              </a:lnSpc>
              <a:spcBef>
                <a:spcPts val="2000"/>
              </a:spcBef>
              <a:spcAft>
                <a:spcPts val="0"/>
              </a:spcAft>
              <a:buClr>
                <a:srgbClr val="00AF00"/>
              </a:buClr>
              <a:buSzTx/>
              <a:buFont typeface="Wingdings" pitchFamily="2" charset="2"/>
              <a:buChar char="v"/>
              <a:tabLst/>
              <a:defRPr/>
            </a:pPr>
            <a:r>
              <a:rPr kumimoji="0" lang="fi-FI" sz="2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Nikamien luuntiheys voi olla virheellisen </a:t>
            </a:r>
            <a:br>
              <a:rPr kumimoji="0" lang="fi-FI" sz="2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r>
              <a:rPr kumimoji="0" lang="fi-FI" sz="22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korkea iäkkäillä</a:t>
            </a:r>
            <a:r>
              <a:rPr kumimoji="0" lang="fi-FI" sz="2200" b="0" i="0" u="none" strike="noStrike" kern="1200" cap="none" spc="0" normalizeH="0" baseline="30000" noProof="0" dirty="0">
                <a:ln>
                  <a:noFill/>
                </a:ln>
                <a:solidFill>
                  <a:srgbClr val="595959"/>
                </a:solidFill>
                <a:effectLst/>
                <a:uLnTx/>
                <a:uFillTx/>
                <a:latin typeface="Arial" panose="020B0604020202020204" pitchFamily="34" charset="0"/>
                <a:ea typeface="+mn-ea"/>
                <a:cs typeface="Arial" panose="020B0604020202020204" pitchFamily="34" charset="0"/>
              </a:rPr>
              <a:t>1</a:t>
            </a:r>
          </a:p>
          <a:p>
            <a:pPr marL="0" marR="0" lvl="0" indent="0" algn="l" defTabSz="914400" rtl="0" eaLnBrk="1" fontAlgn="auto" latinLnBrk="0" hangingPunct="1">
              <a:lnSpc>
                <a:spcPct val="90000"/>
              </a:lnSpc>
              <a:spcBef>
                <a:spcPts val="2000"/>
              </a:spcBef>
              <a:spcAft>
                <a:spcPts val="0"/>
              </a:spcAft>
              <a:buClr>
                <a:srgbClr val="00AF00"/>
              </a:buClr>
              <a:buSzTx/>
              <a:buFont typeface="Arial" panose="020B0604020202020204" pitchFamily="34" charset="0"/>
              <a:buNone/>
              <a:tabLst/>
              <a:defRPr/>
            </a:pPr>
            <a:endParaRPr kumimoji="0" lang="fi-FI" sz="2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2B2745AB-1322-5CE5-6285-47BF81782A1F}"/>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A6E05CB-2E94-3B54-8716-4D865EB6B673}"/>
              </a:ext>
            </a:extLst>
          </p:cNvPr>
          <p:cNvSpPr/>
          <p:nvPr/>
        </p:nvSpPr>
        <p:spPr>
          <a:xfrm>
            <a:off x="10403582" y="6135626"/>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4BA91F3-D1D1-9337-12E2-D80963E8A96F}"/>
              </a:ext>
            </a:extLst>
          </p:cNvPr>
          <p:cNvSpPr/>
          <p:nvPr/>
        </p:nvSpPr>
        <p:spPr>
          <a:xfrm>
            <a:off x="0" y="6135626"/>
            <a:ext cx="10339912"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4C1ACC2-F2D8-45CE-A43A-E38EB2B3B974}"/>
              </a:ext>
            </a:extLst>
          </p:cNvPr>
          <p:cNvSpPr/>
          <p:nvPr/>
        </p:nvSpPr>
        <p:spPr>
          <a:xfrm flipH="1">
            <a:off x="0" y="921031"/>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81FB2F1-5586-0128-212E-FB5EA12C0E0F}"/>
              </a:ext>
            </a:extLst>
          </p:cNvPr>
          <p:cNvSpPr/>
          <p:nvPr/>
        </p:nvSpPr>
        <p:spPr>
          <a:xfrm flipH="1">
            <a:off x="445011" y="921031"/>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A picture containing person, indoor&#10;&#10;Description automatically generated">
            <a:extLst>
              <a:ext uri="{FF2B5EF4-FFF2-40B4-BE49-F238E27FC236}">
                <a16:creationId xmlns:a16="http://schemas.microsoft.com/office/drawing/2014/main" id="{53F15590-136D-F2B0-E4EE-E41DE9D3D7E6}"/>
              </a:ext>
            </a:extLst>
          </p:cNvPr>
          <p:cNvPicPr>
            <a:picLocks noChangeAspect="1"/>
          </p:cNvPicPr>
          <p:nvPr/>
        </p:nvPicPr>
        <p:blipFill>
          <a:blip r:embed="rId5"/>
          <a:stretch>
            <a:fillRect/>
          </a:stretch>
        </p:blipFill>
        <p:spPr>
          <a:xfrm>
            <a:off x="8699212" y="-27710"/>
            <a:ext cx="3505037" cy="5926170"/>
          </a:xfrm>
          <a:prstGeom prst="rect">
            <a:avLst/>
          </a:prstGeom>
        </p:spPr>
      </p:pic>
      <p:sp>
        <p:nvSpPr>
          <p:cNvPr id="19" name="Rectangle 18">
            <a:extLst>
              <a:ext uri="{FF2B5EF4-FFF2-40B4-BE49-F238E27FC236}">
                <a16:creationId xmlns:a16="http://schemas.microsoft.com/office/drawing/2014/main" id="{1A40C576-9896-0FD1-A6D3-D1E5B0AF8948}"/>
              </a:ext>
            </a:extLst>
          </p:cNvPr>
          <p:cNvSpPr/>
          <p:nvPr/>
        </p:nvSpPr>
        <p:spPr>
          <a:xfrm flipH="1">
            <a:off x="1533144" y="921031"/>
            <a:ext cx="6917816"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FB26909-550C-8670-A916-673454F3E604}"/>
              </a:ext>
            </a:extLst>
          </p:cNvPr>
          <p:cNvSpPr txBox="1"/>
          <p:nvPr/>
        </p:nvSpPr>
        <p:spPr>
          <a:xfrm>
            <a:off x="1168781" y="217673"/>
            <a:ext cx="4559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DXA-mittauksen tulkinta</a:t>
            </a:r>
            <a:endParaRPr kumimoji="0" lang="fi-FI" sz="3200" b="0" i="0" u="none" strike="noStrike" kern="1200" cap="none" spc="0" normalizeH="0" baseline="30000" noProof="0" dirty="0">
              <a:ln>
                <a:noFill/>
              </a:ln>
              <a:solidFill>
                <a:srgbClr val="9AB1B5"/>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247A1F2B-B6A7-8070-CCBF-5E38037E5AC0}"/>
              </a:ext>
            </a:extLst>
          </p:cNvPr>
          <p:cNvSpPr/>
          <p:nvPr/>
        </p:nvSpPr>
        <p:spPr>
          <a:xfrm>
            <a:off x="1059806" y="3733044"/>
            <a:ext cx="5661061" cy="536414"/>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7755BF5-03D4-287F-23B6-E138D385004F}"/>
              </a:ext>
            </a:extLst>
          </p:cNvPr>
          <p:cNvSpPr txBox="1"/>
          <p:nvPr/>
        </p:nvSpPr>
        <p:spPr>
          <a:xfrm>
            <a:off x="1168781" y="6342672"/>
            <a:ext cx="708727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1.  </a:t>
            </a:r>
            <a:r>
              <a:rPr kumimoji="0" lang="en-US" sz="9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Choplin</a:t>
            </a:r>
            <a:r>
              <a:rPr kumimoji="0" lang="en-US"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R.H., </a:t>
            </a:r>
            <a:r>
              <a:rPr kumimoji="0" lang="en-US" sz="9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Lenchik</a:t>
            </a:r>
            <a:r>
              <a:rPr kumimoji="0" lang="en-US"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L. &amp; </a:t>
            </a:r>
            <a:r>
              <a:rPr kumimoji="0" lang="en-US" sz="9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Wuertzer</a:t>
            </a:r>
            <a:r>
              <a:rPr kumimoji="0" lang="en-US"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S. A Practical Approach to Interpretation of Dual-Energy X-ray Absorptiometry (DXA) for Assessment of Bone Density. </a:t>
            </a:r>
            <a:r>
              <a:rPr kumimoji="0" lang="en-US"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Curr</a:t>
            </a:r>
            <a:r>
              <a:rPr kumimoji="0" lang="en-US"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en-US" sz="900" b="0" i="1"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Radiol</a:t>
            </a:r>
            <a:r>
              <a:rPr kumimoji="0" lang="en-US"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Rep</a:t>
            </a:r>
            <a:r>
              <a:rPr kumimoji="0" lang="en-US"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2</a:t>
            </a:r>
            <a:r>
              <a:rPr kumimoji="0" lang="en-US" sz="900" b="1"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48 (2014). https://doi.org/10.1007/s40134-014-0048-x</a:t>
            </a:r>
            <a:endPar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041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416831" y="206301"/>
            <a:ext cx="6434472" cy="857250"/>
          </a:xfrm>
        </p:spPr>
        <p:txBody>
          <a:bodyPr>
            <a:normAutofit fontScale="90000"/>
          </a:bodyPr>
          <a:lstStyle/>
          <a:p>
            <a:r>
              <a:rPr lang="fi-FI" dirty="0">
                <a:latin typeface="Comic Sans MS" panose="030F0702030302020204" pitchFamily="66" charset="0"/>
              </a:rPr>
              <a:t>Primaarinen vai sekundaarinen osteoporoosi?</a:t>
            </a:r>
          </a:p>
        </p:txBody>
      </p:sp>
      <p:sp>
        <p:nvSpPr>
          <p:cNvPr id="3" name="Sisällön paikkamerkki 2"/>
          <p:cNvSpPr>
            <a:spLocks noGrp="1"/>
          </p:cNvSpPr>
          <p:nvPr>
            <p:ph idx="1"/>
          </p:nvPr>
        </p:nvSpPr>
        <p:spPr>
          <a:xfrm>
            <a:off x="1295400" y="1502229"/>
            <a:ext cx="6766183" cy="3968784"/>
          </a:xfrm>
        </p:spPr>
        <p:txBody>
          <a:bodyPr>
            <a:normAutofit/>
          </a:bodyPr>
          <a:lstStyle/>
          <a:p>
            <a:r>
              <a:rPr lang="fi-FI" sz="2250" b="1" dirty="0">
                <a:latin typeface="Comic Sans MS" panose="030F0702030302020204" pitchFamily="66" charset="0"/>
              </a:rPr>
              <a:t>Primaarisella</a:t>
            </a:r>
            <a:r>
              <a:rPr lang="fi-FI" sz="2250" dirty="0">
                <a:latin typeface="Comic Sans MS" panose="030F0702030302020204" pitchFamily="66" charset="0"/>
              </a:rPr>
              <a:t> osteoporoosilla tarkoitetaan ikääntymiseen liittyvää tai idiopaattista osteoporoosia.</a:t>
            </a:r>
          </a:p>
          <a:p>
            <a:r>
              <a:rPr lang="fi-FI" sz="2250" b="1" dirty="0">
                <a:latin typeface="Comic Sans MS" panose="030F0702030302020204" pitchFamily="66" charset="0"/>
              </a:rPr>
              <a:t>Sekundaarisen</a:t>
            </a:r>
            <a:r>
              <a:rPr lang="fi-FI" sz="2250" dirty="0">
                <a:latin typeface="Comic Sans MS" panose="030F0702030302020204" pitchFamily="66" charset="0"/>
              </a:rPr>
              <a:t> osteoporoosin aiheuttaa jokin sairaus tai </a:t>
            </a:r>
            <a:r>
              <a:rPr lang="fi-FI" sz="2250" dirty="0">
                <a:solidFill>
                  <a:srgbClr val="FF0000"/>
                </a:solidFill>
                <a:latin typeface="Comic Sans MS" panose="030F0702030302020204" pitchFamily="66" charset="0"/>
              </a:rPr>
              <a:t>lääke</a:t>
            </a:r>
            <a:endParaRPr lang="fi-FI" sz="2250" strike="sngStrike" dirty="0">
              <a:solidFill>
                <a:srgbClr val="FF0000"/>
              </a:solidFill>
              <a:latin typeface="Comic Sans MS" panose="030F0702030302020204" pitchFamily="66" charset="0"/>
            </a:endParaRPr>
          </a:p>
          <a:p>
            <a:pPr marL="342900" lvl="1" indent="0">
              <a:buNone/>
            </a:pPr>
            <a:endParaRPr lang="fi-FI" dirty="0">
              <a:latin typeface="Comic Sans MS" panose="030F0702030302020204" pitchFamily="66" charset="0"/>
            </a:endParaRPr>
          </a:p>
        </p:txBody>
      </p:sp>
      <p:sp>
        <p:nvSpPr>
          <p:cNvPr id="4" name="AutoShape 2" descr="Kuvahaun tulos haulle lääke"/>
          <p:cNvSpPr>
            <a:spLocks noChangeAspect="1" noChangeArrowheads="1"/>
          </p:cNvSpPr>
          <p:nvPr/>
        </p:nvSpPr>
        <p:spPr bwMode="auto">
          <a:xfrm>
            <a:off x="1500187"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i-FI" sz="1350">
              <a:solidFill>
                <a:prstClr val="black"/>
              </a:solidFill>
              <a:latin typeface="Calibri"/>
            </a:endParaRPr>
          </a:p>
        </p:txBody>
      </p:sp>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515" y="3371941"/>
            <a:ext cx="2644173" cy="1983830"/>
          </a:xfrm>
          <a:prstGeom prst="rect">
            <a:avLst/>
          </a:prstGeom>
        </p:spPr>
      </p:pic>
      <p:pic>
        <p:nvPicPr>
          <p:cNvPr id="6" name="Kuva 5"/>
          <p:cNvPicPr>
            <a:picLocks noChangeAspect="1"/>
          </p:cNvPicPr>
          <p:nvPr/>
        </p:nvPicPr>
        <p:blipFill>
          <a:blip r:embed="rId4"/>
          <a:stretch>
            <a:fillRect/>
          </a:stretch>
        </p:blipFill>
        <p:spPr>
          <a:xfrm>
            <a:off x="8380670" y="1617688"/>
            <a:ext cx="4045038" cy="4405360"/>
          </a:xfrm>
          <a:prstGeom prst="rect">
            <a:avLst/>
          </a:prstGeom>
        </p:spPr>
      </p:pic>
      <p:sp>
        <p:nvSpPr>
          <p:cNvPr id="8" name="Nuoli: Raita oikealla 7">
            <a:extLst>
              <a:ext uri="{FF2B5EF4-FFF2-40B4-BE49-F238E27FC236}">
                <a16:creationId xmlns:a16="http://schemas.microsoft.com/office/drawing/2014/main" id="{3C4FDABD-1C31-3207-1D70-4DCFAE0A929A}"/>
              </a:ext>
            </a:extLst>
          </p:cNvPr>
          <p:cNvSpPr/>
          <p:nvPr/>
        </p:nvSpPr>
        <p:spPr>
          <a:xfrm>
            <a:off x="6564086" y="4363856"/>
            <a:ext cx="45719" cy="4571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 name="Nuoli: Lovi oikealla 9">
            <a:extLst>
              <a:ext uri="{FF2B5EF4-FFF2-40B4-BE49-F238E27FC236}">
                <a16:creationId xmlns:a16="http://schemas.microsoft.com/office/drawing/2014/main" id="{00E14BA5-5A8F-9F58-0388-A032964C5040}"/>
              </a:ext>
            </a:extLst>
          </p:cNvPr>
          <p:cNvSpPr/>
          <p:nvPr/>
        </p:nvSpPr>
        <p:spPr>
          <a:xfrm>
            <a:off x="6452434" y="3977413"/>
            <a:ext cx="1393371" cy="77288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46243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idx="4294967295"/>
          </p:nvPr>
        </p:nvSpPr>
        <p:spPr>
          <a:xfrm>
            <a:off x="2135560" y="692696"/>
            <a:ext cx="8229600" cy="857250"/>
          </a:xfrm>
        </p:spPr>
        <p:txBody>
          <a:bodyPr>
            <a:noAutofit/>
          </a:bodyPr>
          <a:lstStyle/>
          <a:p>
            <a:pPr algn="l"/>
            <a:r>
              <a:rPr lang="fi-FI" sz="2100" dirty="0">
                <a:latin typeface="Comic Sans MS" panose="030F0702030302020204" pitchFamily="66" charset="0"/>
              </a:rPr>
              <a:t>Osteoporoosin lääkkeettömän hoidon ja sekundaarisen osteoporoosin poissulkemisen periaatteet samat lääkehoitoon liittyvässä ja </a:t>
            </a:r>
            <a:r>
              <a:rPr lang="fi-FI" sz="2100" dirty="0" err="1">
                <a:latin typeface="Comic Sans MS" panose="030F0702030302020204" pitchFamily="66" charset="0"/>
              </a:rPr>
              <a:t>postmenopausaalisessa</a:t>
            </a:r>
            <a:r>
              <a:rPr lang="fi-FI" sz="2100" dirty="0">
                <a:latin typeface="Comic Sans MS" panose="030F0702030302020204" pitchFamily="66" charset="0"/>
              </a:rPr>
              <a:t> osteoporoosissa</a:t>
            </a:r>
          </a:p>
        </p:txBody>
      </p:sp>
      <p:sp>
        <p:nvSpPr>
          <p:cNvPr id="5" name="Suorakulmio 4"/>
          <p:cNvSpPr/>
          <p:nvPr/>
        </p:nvSpPr>
        <p:spPr>
          <a:xfrm>
            <a:off x="4940120" y="5301208"/>
            <a:ext cx="5508104" cy="1338828"/>
          </a:xfrm>
          <a:prstGeom prst="rect">
            <a:avLst/>
          </a:prstGeom>
        </p:spPr>
        <p:txBody>
          <a:bodyPr wrap="square">
            <a:spAutoFit/>
          </a:bodyPr>
          <a:lstStyle/>
          <a:p>
            <a:r>
              <a:rPr lang="fi-FI" sz="1350" dirty="0">
                <a:solidFill>
                  <a:prstClr val="black"/>
                </a:solidFill>
                <a:latin typeface="Comic Sans MS" panose="030F0702030302020204" pitchFamily="66" charset="0"/>
              </a:rPr>
              <a:t>Lasko, </a:t>
            </a:r>
            <a:r>
              <a:rPr lang="fi-FI" sz="1350" dirty="0" err="1">
                <a:solidFill>
                  <a:prstClr val="black"/>
                </a:solidFill>
                <a:latin typeface="Comic Sans MS" panose="030F0702030302020204" pitchFamily="66" charset="0"/>
              </a:rPr>
              <a:t>pvk</a:t>
            </a:r>
            <a:r>
              <a:rPr lang="fi-FI" sz="1350" dirty="0">
                <a:solidFill>
                  <a:prstClr val="black"/>
                </a:solidFill>
                <a:latin typeface="Comic Sans MS" panose="030F0702030302020204" pitchFamily="66" charset="0"/>
              </a:rPr>
              <a:t> </a:t>
            </a:r>
          </a:p>
          <a:p>
            <a:r>
              <a:rPr lang="fi-FI" sz="1350" dirty="0">
                <a:solidFill>
                  <a:prstClr val="black"/>
                </a:solidFill>
                <a:latin typeface="Comic Sans MS" panose="030F0702030302020204" pitchFamily="66" charset="0"/>
              </a:rPr>
              <a:t>Plasman </a:t>
            </a:r>
            <a:r>
              <a:rPr lang="fi-FI" sz="1350" dirty="0" err="1">
                <a:solidFill>
                  <a:prstClr val="black"/>
                </a:solidFill>
                <a:latin typeface="Comic Sans MS" panose="030F0702030302020204" pitchFamily="66" charset="0"/>
              </a:rPr>
              <a:t>ion-Ca</a:t>
            </a:r>
            <a:r>
              <a:rPr lang="fi-FI" sz="1350" dirty="0">
                <a:solidFill>
                  <a:prstClr val="black"/>
                </a:solidFill>
                <a:latin typeface="Comic Sans MS" panose="030F0702030302020204" pitchFamily="66" charset="0"/>
              </a:rPr>
              <a:t> ja AFOS sekä  p-testosteroni (miehiltä, harkiten)</a:t>
            </a:r>
          </a:p>
          <a:p>
            <a:r>
              <a:rPr lang="fi-FI" sz="1350" dirty="0">
                <a:solidFill>
                  <a:prstClr val="black"/>
                </a:solidFill>
                <a:latin typeface="Comic Sans MS" panose="030F0702030302020204" pitchFamily="66" charset="0"/>
              </a:rPr>
              <a:t>P-</a:t>
            </a:r>
            <a:r>
              <a:rPr lang="fi-FI" sz="1350" dirty="0" err="1">
                <a:solidFill>
                  <a:prstClr val="black"/>
                </a:solidFill>
                <a:latin typeface="Comic Sans MS" panose="030F0702030302020204" pitchFamily="66" charset="0"/>
              </a:rPr>
              <a:t>kreatiniinija</a:t>
            </a:r>
            <a:r>
              <a:rPr lang="fi-FI" sz="1350" dirty="0">
                <a:solidFill>
                  <a:prstClr val="black"/>
                </a:solidFill>
                <a:latin typeface="Comic Sans MS" panose="030F0702030302020204" pitchFamily="66" charset="0"/>
              </a:rPr>
              <a:t> </a:t>
            </a:r>
            <a:r>
              <a:rPr lang="fi-FI" sz="1350" dirty="0" err="1">
                <a:solidFill>
                  <a:prstClr val="black"/>
                </a:solidFill>
                <a:latin typeface="Comic Sans MS" panose="030F0702030302020204" pitchFamily="66" charset="0"/>
              </a:rPr>
              <a:t>eGFR</a:t>
            </a:r>
            <a:r>
              <a:rPr lang="fi-FI" sz="1350" dirty="0">
                <a:solidFill>
                  <a:prstClr val="black"/>
                </a:solidFill>
                <a:latin typeface="Comic Sans MS" panose="030F0702030302020204" pitchFamily="66" charset="0"/>
              </a:rPr>
              <a:t> </a:t>
            </a:r>
          </a:p>
          <a:p>
            <a:r>
              <a:rPr lang="fi-FI" sz="1350" dirty="0">
                <a:solidFill>
                  <a:prstClr val="black"/>
                </a:solidFill>
                <a:latin typeface="Comic Sans MS" panose="030F0702030302020204" pitchFamily="66" charset="0"/>
              </a:rPr>
              <a:t>Seerumin 25(OH)D:n määritys</a:t>
            </a:r>
          </a:p>
          <a:p>
            <a:r>
              <a:rPr lang="fi-FI" sz="1350" dirty="0">
                <a:solidFill>
                  <a:prstClr val="black"/>
                </a:solidFill>
                <a:latin typeface="Comic Sans MS" panose="030F0702030302020204" pitchFamily="66" charset="0"/>
              </a:rPr>
              <a:t>Lisätutkimuksia tehdään </a:t>
            </a:r>
            <a:r>
              <a:rPr lang="fi-FI" sz="1350" b="1" dirty="0">
                <a:solidFill>
                  <a:srgbClr val="FF0000"/>
                </a:solidFill>
                <a:latin typeface="Comic Sans MS" panose="030F0702030302020204" pitchFamily="66" charset="0"/>
              </a:rPr>
              <a:t>kliinisen oirekuvan ja edellä mainittujen tutkimusten antamien viitteiden perusteella</a:t>
            </a:r>
            <a:r>
              <a:rPr lang="fi-FI" sz="1350" dirty="0">
                <a:solidFill>
                  <a:prstClr val="black"/>
                </a:solidFill>
                <a:latin typeface="Comic Sans MS" panose="030F0702030302020204" pitchFamily="66" charset="0"/>
              </a:rPr>
              <a:t> </a:t>
            </a:r>
            <a:endParaRPr lang="fi-FI" sz="1350" dirty="0">
              <a:solidFill>
                <a:prstClr val="black"/>
              </a:solidFill>
              <a:latin typeface="Calibri"/>
            </a:endParaRPr>
          </a:p>
        </p:txBody>
      </p:sp>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9" y="1772817"/>
            <a:ext cx="3337877" cy="3072775"/>
          </a:xfrm>
          <a:prstGeom prst="rect">
            <a:avLst/>
          </a:prstGeom>
        </p:spPr>
      </p:pic>
      <p:pic>
        <p:nvPicPr>
          <p:cNvPr id="7" name="Sisällön paikkamerkki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048" y="1930394"/>
            <a:ext cx="2232248" cy="3354473"/>
          </a:xfrm>
          <a:prstGeom prst="rect">
            <a:avLst/>
          </a:prstGeom>
        </p:spPr>
      </p:pic>
    </p:spTree>
    <p:extLst>
      <p:ext uri="{BB962C8B-B14F-4D97-AF65-F5344CB8AC3E}">
        <p14:creationId xmlns:p14="http://schemas.microsoft.com/office/powerpoint/2010/main" val="1984573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5AAFED8-5572-9796-0294-C2C4F9117563}"/>
              </a:ext>
            </a:extLst>
          </p:cNvPr>
          <p:cNvSpPr txBox="1"/>
          <p:nvPr/>
        </p:nvSpPr>
        <p:spPr>
          <a:xfrm>
            <a:off x="1469477" y="96827"/>
            <a:ext cx="7221849" cy="584775"/>
          </a:xfrm>
          <a:prstGeom prst="rect">
            <a:avLst/>
          </a:prstGeom>
          <a:noFill/>
        </p:spPr>
        <p:txBody>
          <a:bodyPr wrap="none" rtlCol="0">
            <a:spAutoFit/>
          </a:bodyPr>
          <a:lstStyle/>
          <a:p>
            <a:r>
              <a:rPr lang="fi-FI" sz="3200" dirty="0">
                <a:solidFill>
                  <a:srgbClr val="9AB1B5"/>
                </a:solidFill>
                <a:latin typeface="Arial" panose="020B0604020202020204" pitchFamily="34" charset="0"/>
                <a:cs typeface="Arial" panose="020B0604020202020204" pitchFamily="34" charset="0"/>
              </a:rPr>
              <a:t>Osteoporoosin kokonaisvaltainen hoito</a:t>
            </a:r>
          </a:p>
        </p:txBody>
      </p:sp>
      <p:pic>
        <p:nvPicPr>
          <p:cNvPr id="15" name="Picture 14" descr="hashOverlay-FullResolve.png">
            <a:extLst>
              <a:ext uri="{FF2B5EF4-FFF2-40B4-BE49-F238E27FC236}">
                <a16:creationId xmlns:a16="http://schemas.microsoft.com/office/drawing/2014/main" id="{5C72C809-0F8B-96C5-9A04-4E10B2340100}"/>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0548594" y="0"/>
            <a:ext cx="1643405" cy="6858000"/>
          </a:xfrm>
          <a:prstGeom prst="rect">
            <a:avLst/>
          </a:prstGeom>
        </p:spPr>
      </p:pic>
      <p:sp>
        <p:nvSpPr>
          <p:cNvPr id="16" name="Rectangle 15">
            <a:extLst>
              <a:ext uri="{FF2B5EF4-FFF2-40B4-BE49-F238E27FC236}">
                <a16:creationId xmlns:a16="http://schemas.microsoft.com/office/drawing/2014/main" id="{AB316E1D-623C-695F-D2F3-B5CC7E1AFE18}"/>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BA03CA3-5BC5-A008-AC45-720B3714E3D4}"/>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56D0A62-0A66-D6B7-3513-2F40D64855DB}"/>
              </a:ext>
            </a:extLst>
          </p:cNvPr>
          <p:cNvPicPr>
            <a:picLocks noChangeAspect="1"/>
          </p:cNvPicPr>
          <p:nvPr/>
        </p:nvPicPr>
        <p:blipFill>
          <a:blip r:embed="rId3"/>
          <a:stretch>
            <a:fillRect/>
          </a:stretch>
        </p:blipFill>
        <p:spPr>
          <a:xfrm>
            <a:off x="10798862" y="6400347"/>
            <a:ext cx="1117216" cy="486530"/>
          </a:xfrm>
          <a:prstGeom prst="rect">
            <a:avLst/>
          </a:prstGeom>
        </p:spPr>
      </p:pic>
      <p:sp>
        <p:nvSpPr>
          <p:cNvPr id="19" name="Rectangle 18">
            <a:extLst>
              <a:ext uri="{FF2B5EF4-FFF2-40B4-BE49-F238E27FC236}">
                <a16:creationId xmlns:a16="http://schemas.microsoft.com/office/drawing/2014/main" id="{C2EB90E1-0893-5882-7337-9F3F0D23A0E8}"/>
              </a:ext>
            </a:extLst>
          </p:cNvPr>
          <p:cNvSpPr/>
          <p:nvPr/>
        </p:nvSpPr>
        <p:spPr>
          <a:xfrm flipH="1">
            <a:off x="0" y="8043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F4D3221-D6BF-7FE8-6F2E-28CF5773D325}"/>
              </a:ext>
            </a:extLst>
          </p:cNvPr>
          <p:cNvSpPr/>
          <p:nvPr/>
        </p:nvSpPr>
        <p:spPr>
          <a:xfrm flipH="1">
            <a:off x="445011" y="8043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161A54-556C-FC44-5748-F3955E14BE2C}"/>
              </a:ext>
            </a:extLst>
          </p:cNvPr>
          <p:cNvSpPr/>
          <p:nvPr/>
        </p:nvSpPr>
        <p:spPr>
          <a:xfrm flipH="1">
            <a:off x="1533146" y="8043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7B12A45-849C-BA6E-61EE-5712B15FA579}"/>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E2A25D86-9DD2-A870-0034-8428D2F11DE3}"/>
              </a:ext>
            </a:extLst>
          </p:cNvPr>
          <p:cNvPicPr>
            <a:picLocks noChangeAspect="1"/>
          </p:cNvPicPr>
          <p:nvPr/>
        </p:nvPicPr>
        <p:blipFill>
          <a:blip r:embed="rId4"/>
          <a:stretch>
            <a:fillRect/>
          </a:stretch>
        </p:blipFill>
        <p:spPr>
          <a:xfrm>
            <a:off x="2546972" y="1272972"/>
            <a:ext cx="6369050" cy="3423453"/>
          </a:xfrm>
          <a:prstGeom prst="rect">
            <a:avLst/>
          </a:prstGeom>
        </p:spPr>
      </p:pic>
      <p:sp>
        <p:nvSpPr>
          <p:cNvPr id="25" name="Rectangle 24">
            <a:extLst>
              <a:ext uri="{FF2B5EF4-FFF2-40B4-BE49-F238E27FC236}">
                <a16:creationId xmlns:a16="http://schemas.microsoft.com/office/drawing/2014/main" id="{13213353-C523-280A-71FB-E174FDBFE73B}"/>
              </a:ext>
            </a:extLst>
          </p:cNvPr>
          <p:cNvSpPr/>
          <p:nvPr/>
        </p:nvSpPr>
        <p:spPr>
          <a:xfrm>
            <a:off x="-306003" y="5330679"/>
            <a:ext cx="11594588" cy="369332"/>
          </a:xfrm>
          <a:prstGeom prst="rect">
            <a:avLst/>
          </a:prstGeom>
        </p:spPr>
        <p:txBody>
          <a:bodyPr wrap="square">
            <a:spAutoFit/>
          </a:bodyPr>
          <a:lstStyle/>
          <a:p>
            <a:pPr algn="ctr" defTabSz="685800">
              <a:defRPr/>
            </a:pPr>
            <a:r>
              <a:rPr lang="fi-FI" b="1" dirty="0">
                <a:solidFill>
                  <a:srgbClr val="728387"/>
                </a:solidFill>
                <a:latin typeface="Arial" panose="020B0604020202020204" pitchFamily="34" charset="0"/>
                <a:cs typeface="Arial" panose="020B0604020202020204" pitchFamily="34" charset="0"/>
              </a:rPr>
              <a:t>Osteoporoosin hoidon tavoitteena on luunmurtumien ehkäiseminen</a:t>
            </a:r>
          </a:p>
        </p:txBody>
      </p:sp>
      <p:sp>
        <p:nvSpPr>
          <p:cNvPr id="26" name="object 7">
            <a:extLst>
              <a:ext uri="{FF2B5EF4-FFF2-40B4-BE49-F238E27FC236}">
                <a16:creationId xmlns:a16="http://schemas.microsoft.com/office/drawing/2014/main" id="{58AD4679-6255-09A1-5AFF-7357034DEA70}"/>
              </a:ext>
            </a:extLst>
          </p:cNvPr>
          <p:cNvSpPr/>
          <p:nvPr/>
        </p:nvSpPr>
        <p:spPr>
          <a:xfrm>
            <a:off x="1936908" y="5828793"/>
            <a:ext cx="7010053" cy="107592"/>
          </a:xfrm>
          <a:prstGeom prst="rect">
            <a:avLst/>
          </a:prstGeom>
          <a:blipFill>
            <a:blip r:embed="rId5" cstate="print"/>
            <a:stretch>
              <a:fillRect/>
            </a:stretch>
          </a:blipFill>
        </p:spPr>
        <p:txBody>
          <a:bodyPr wrap="square" lIns="0" tIns="0" rIns="0" bIns="0" rtlCol="0"/>
          <a:lstStyle/>
          <a:p>
            <a:pPr defTabSz="415778"/>
            <a:endParaRPr sz="818">
              <a:solidFill>
                <a:prstClr val="black"/>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3B1162BC-0D6F-1C4B-3C4E-0248AD67AA70}"/>
              </a:ext>
            </a:extLst>
          </p:cNvPr>
          <p:cNvSpPr/>
          <p:nvPr/>
        </p:nvSpPr>
        <p:spPr>
          <a:xfrm>
            <a:off x="4991393" y="1205848"/>
            <a:ext cx="1393827" cy="7031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8" name="Rectangle 27">
            <a:extLst>
              <a:ext uri="{FF2B5EF4-FFF2-40B4-BE49-F238E27FC236}">
                <a16:creationId xmlns:a16="http://schemas.microsoft.com/office/drawing/2014/main" id="{C260BD73-28C0-2783-A30D-39F57AB6CE51}"/>
              </a:ext>
            </a:extLst>
          </p:cNvPr>
          <p:cNvSpPr/>
          <p:nvPr/>
        </p:nvSpPr>
        <p:spPr>
          <a:xfrm>
            <a:off x="4774547" y="1338369"/>
            <a:ext cx="1803400" cy="369332"/>
          </a:xfrm>
          <a:prstGeom prst="rect">
            <a:avLst/>
          </a:prstGeom>
        </p:spPr>
        <p:txBody>
          <a:bodyPr wrap="square">
            <a:spAutoFit/>
          </a:bodyPr>
          <a:lstStyle/>
          <a:p>
            <a:pPr algn="ctr"/>
            <a:r>
              <a:rPr lang="fi-FI" b="1" dirty="0">
                <a:solidFill>
                  <a:schemeClr val="tx1">
                    <a:lumMod val="65000"/>
                    <a:lumOff val="35000"/>
                  </a:schemeClr>
                </a:solidFill>
                <a:effectLst/>
                <a:latin typeface="Arial" panose="020B0604020202020204" pitchFamily="34" charset="0"/>
                <a:cs typeface="Arial" panose="020B0604020202020204" pitchFamily="34" charset="0"/>
              </a:rPr>
              <a:t>D-vitamiini</a:t>
            </a:r>
            <a:endParaRPr lang="fi-FI"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8C16F18D-F4AF-9385-2539-F2F33C623E0F}"/>
              </a:ext>
            </a:extLst>
          </p:cNvPr>
          <p:cNvSpPr/>
          <p:nvPr/>
        </p:nvSpPr>
        <p:spPr>
          <a:xfrm>
            <a:off x="6585540" y="1482940"/>
            <a:ext cx="1393827" cy="701668"/>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0" name="Rectangle 29">
            <a:extLst>
              <a:ext uri="{FF2B5EF4-FFF2-40B4-BE49-F238E27FC236}">
                <a16:creationId xmlns:a16="http://schemas.microsoft.com/office/drawing/2014/main" id="{0C141787-92BC-4F09-1BEA-53C17BD53117}"/>
              </a:ext>
            </a:extLst>
          </p:cNvPr>
          <p:cNvSpPr/>
          <p:nvPr/>
        </p:nvSpPr>
        <p:spPr>
          <a:xfrm>
            <a:off x="6400439" y="1487587"/>
            <a:ext cx="1803400" cy="646331"/>
          </a:xfrm>
          <a:prstGeom prst="rect">
            <a:avLst/>
          </a:prstGeom>
        </p:spPr>
        <p:txBody>
          <a:bodyPr wrap="square">
            <a:spAutoFit/>
          </a:bodyPr>
          <a:lstStyle/>
          <a:p>
            <a:pPr algn="ctr"/>
            <a:r>
              <a:rPr lang="fi-FI" b="1" dirty="0">
                <a:solidFill>
                  <a:schemeClr val="tx1">
                    <a:lumMod val="65000"/>
                    <a:lumOff val="35000"/>
                  </a:schemeClr>
                </a:solidFill>
                <a:effectLst/>
                <a:latin typeface="Arial" panose="020B0604020202020204" pitchFamily="34" charset="0"/>
                <a:cs typeface="Arial" panose="020B0604020202020204" pitchFamily="34" charset="0"/>
              </a:rPr>
              <a:t>Kaatumis-</a:t>
            </a:r>
          </a:p>
          <a:p>
            <a:pPr algn="ctr"/>
            <a:r>
              <a:rPr lang="fi-FI" b="1" dirty="0">
                <a:solidFill>
                  <a:schemeClr val="tx1">
                    <a:lumMod val="65000"/>
                    <a:lumOff val="35000"/>
                  </a:schemeClr>
                </a:solidFill>
                <a:latin typeface="Arial" panose="020B0604020202020204" pitchFamily="34" charset="0"/>
                <a:cs typeface="Arial" panose="020B0604020202020204" pitchFamily="34" charset="0"/>
              </a:rPr>
              <a:t>suojaus</a:t>
            </a:r>
            <a:endParaRPr lang="fi-FI"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2313FB05-9878-1A1C-4A4C-8B129013E4B1}"/>
              </a:ext>
            </a:extLst>
          </p:cNvPr>
          <p:cNvSpPr/>
          <p:nvPr/>
        </p:nvSpPr>
        <p:spPr>
          <a:xfrm>
            <a:off x="3427069" y="1482940"/>
            <a:ext cx="1393827" cy="70317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2" name="Rounded Rectangle 31">
            <a:extLst>
              <a:ext uri="{FF2B5EF4-FFF2-40B4-BE49-F238E27FC236}">
                <a16:creationId xmlns:a16="http://schemas.microsoft.com/office/drawing/2014/main" id="{D3B228A5-C3E1-8DE2-E949-41795E9096CF}"/>
              </a:ext>
            </a:extLst>
          </p:cNvPr>
          <p:cNvSpPr/>
          <p:nvPr/>
        </p:nvSpPr>
        <p:spPr>
          <a:xfrm>
            <a:off x="2195823" y="2509034"/>
            <a:ext cx="1393827" cy="71439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3" name="Rounded Rectangle 32">
            <a:extLst>
              <a:ext uri="{FF2B5EF4-FFF2-40B4-BE49-F238E27FC236}">
                <a16:creationId xmlns:a16="http://schemas.microsoft.com/office/drawing/2014/main" id="{08454C05-FF4E-8295-4EF9-45553890A3F3}"/>
              </a:ext>
            </a:extLst>
          </p:cNvPr>
          <p:cNvSpPr/>
          <p:nvPr/>
        </p:nvSpPr>
        <p:spPr>
          <a:xfrm>
            <a:off x="1469477" y="3997566"/>
            <a:ext cx="2029046" cy="74160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4" name="Rectangle 33">
            <a:extLst>
              <a:ext uri="{FF2B5EF4-FFF2-40B4-BE49-F238E27FC236}">
                <a16:creationId xmlns:a16="http://schemas.microsoft.com/office/drawing/2014/main" id="{47712D49-9935-4667-94A9-704AB30660A5}"/>
              </a:ext>
            </a:extLst>
          </p:cNvPr>
          <p:cNvSpPr/>
          <p:nvPr/>
        </p:nvSpPr>
        <p:spPr>
          <a:xfrm>
            <a:off x="1336201" y="4040145"/>
            <a:ext cx="2315525" cy="646331"/>
          </a:xfrm>
          <a:prstGeom prst="rect">
            <a:avLst/>
          </a:prstGeom>
        </p:spPr>
        <p:txBody>
          <a:bodyPr wrap="square">
            <a:spAutoFit/>
          </a:bodyPr>
          <a:lstStyle/>
          <a:p>
            <a:pPr algn="ctr"/>
            <a:r>
              <a:rPr lang="fi-FI" b="1" dirty="0">
                <a:solidFill>
                  <a:schemeClr val="tx1">
                    <a:lumMod val="65000"/>
                    <a:lumOff val="35000"/>
                  </a:schemeClr>
                </a:solidFill>
                <a:effectLst/>
                <a:latin typeface="Arial" panose="020B0604020202020204" pitchFamily="34" charset="0"/>
                <a:cs typeface="Arial" panose="020B0604020202020204" pitchFamily="34" charset="0"/>
              </a:rPr>
              <a:t>Perus-</a:t>
            </a:r>
          </a:p>
          <a:p>
            <a:pPr algn="ctr"/>
            <a:r>
              <a:rPr lang="fi-FI" b="1" dirty="0">
                <a:solidFill>
                  <a:schemeClr val="tx1">
                    <a:lumMod val="65000"/>
                    <a:lumOff val="35000"/>
                  </a:schemeClr>
                </a:solidFill>
                <a:latin typeface="Arial" panose="020B0604020202020204" pitchFamily="34" charset="0"/>
                <a:cs typeface="Arial" panose="020B0604020202020204" pitchFamily="34" charset="0"/>
              </a:rPr>
              <a:t>sairauden hoito</a:t>
            </a:r>
            <a:endParaRPr lang="fi-FI"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98CC8740-15FD-1092-A655-890AC019902C}"/>
              </a:ext>
            </a:extLst>
          </p:cNvPr>
          <p:cNvSpPr/>
          <p:nvPr/>
        </p:nvSpPr>
        <p:spPr>
          <a:xfrm>
            <a:off x="2283776" y="2666998"/>
            <a:ext cx="1214747" cy="369332"/>
          </a:xfrm>
          <a:prstGeom prst="rect">
            <a:avLst/>
          </a:prstGeom>
        </p:spPr>
        <p:txBody>
          <a:bodyPr wrap="square">
            <a:spAutoFit/>
          </a:bodyPr>
          <a:lstStyle/>
          <a:p>
            <a:pPr algn="ctr"/>
            <a:r>
              <a:rPr lang="fi-FI" b="1" dirty="0">
                <a:solidFill>
                  <a:schemeClr val="tx1">
                    <a:lumMod val="65000"/>
                    <a:lumOff val="35000"/>
                  </a:schemeClr>
                </a:solidFill>
                <a:effectLst/>
                <a:latin typeface="Arial" panose="020B0604020202020204" pitchFamily="34" charset="0"/>
                <a:cs typeface="Arial" panose="020B0604020202020204" pitchFamily="34" charset="0"/>
              </a:rPr>
              <a:t>Liikunta</a:t>
            </a:r>
            <a:endParaRPr lang="fi-FI"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17568331-0945-9DB5-5C3C-009099AFABF1}"/>
              </a:ext>
            </a:extLst>
          </p:cNvPr>
          <p:cNvSpPr/>
          <p:nvPr/>
        </p:nvSpPr>
        <p:spPr>
          <a:xfrm>
            <a:off x="3500750" y="1626793"/>
            <a:ext cx="1214747" cy="369332"/>
          </a:xfrm>
          <a:prstGeom prst="rect">
            <a:avLst/>
          </a:prstGeom>
        </p:spPr>
        <p:txBody>
          <a:bodyPr wrap="square">
            <a:spAutoFit/>
          </a:bodyPr>
          <a:lstStyle/>
          <a:p>
            <a:pPr algn="ctr"/>
            <a:r>
              <a:rPr lang="fi-FI" b="1" dirty="0">
                <a:solidFill>
                  <a:schemeClr val="tx1">
                    <a:lumMod val="65000"/>
                    <a:lumOff val="35000"/>
                  </a:schemeClr>
                </a:solidFill>
                <a:effectLst/>
                <a:latin typeface="Arial" panose="020B0604020202020204" pitchFamily="34" charset="0"/>
                <a:cs typeface="Arial" panose="020B0604020202020204" pitchFamily="34" charset="0"/>
              </a:rPr>
              <a:t>Kalsium</a:t>
            </a:r>
            <a:endParaRPr lang="fi-FI"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D638B981-AC79-6AB0-2FCA-D7927F6B30BD}"/>
              </a:ext>
            </a:extLst>
          </p:cNvPr>
          <p:cNvSpPr/>
          <p:nvPr/>
        </p:nvSpPr>
        <p:spPr>
          <a:xfrm>
            <a:off x="7560297" y="2534478"/>
            <a:ext cx="1393827" cy="68894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8" name="Rectangle 37">
            <a:extLst>
              <a:ext uri="{FF2B5EF4-FFF2-40B4-BE49-F238E27FC236}">
                <a16:creationId xmlns:a16="http://schemas.microsoft.com/office/drawing/2014/main" id="{F3F8C3AD-5A9D-3FD6-FCBE-28CC9101F599}"/>
              </a:ext>
            </a:extLst>
          </p:cNvPr>
          <p:cNvSpPr/>
          <p:nvPr/>
        </p:nvSpPr>
        <p:spPr>
          <a:xfrm>
            <a:off x="7667610" y="2531546"/>
            <a:ext cx="1214747" cy="646331"/>
          </a:xfrm>
          <a:prstGeom prst="rect">
            <a:avLst/>
          </a:prstGeom>
        </p:spPr>
        <p:txBody>
          <a:bodyPr wrap="square">
            <a:spAutoFit/>
          </a:bodyPr>
          <a:lstStyle/>
          <a:p>
            <a:pPr algn="ctr"/>
            <a:r>
              <a:rPr lang="fi-FI" b="1" dirty="0">
                <a:solidFill>
                  <a:schemeClr val="tx1">
                    <a:lumMod val="65000"/>
                    <a:lumOff val="35000"/>
                  </a:schemeClr>
                </a:solidFill>
                <a:effectLst/>
                <a:latin typeface="Arial" panose="020B0604020202020204" pitchFamily="34" charset="0"/>
                <a:cs typeface="Arial" panose="020B0604020202020204" pitchFamily="34" charset="0"/>
              </a:rPr>
              <a:t>Hormoni-</a:t>
            </a:r>
          </a:p>
          <a:p>
            <a:pPr algn="ctr"/>
            <a:r>
              <a:rPr lang="fi-FI" b="1" dirty="0">
                <a:solidFill>
                  <a:schemeClr val="tx1">
                    <a:lumMod val="65000"/>
                    <a:lumOff val="35000"/>
                  </a:schemeClr>
                </a:solidFill>
                <a:latin typeface="Arial" panose="020B0604020202020204" pitchFamily="34" charset="0"/>
                <a:cs typeface="Arial" panose="020B0604020202020204" pitchFamily="34" charset="0"/>
              </a:rPr>
              <a:t>lääkkeet</a:t>
            </a:r>
            <a:endParaRPr lang="fi-FI"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86272F0B-256C-8DF9-216F-B541EAB4E319}"/>
              </a:ext>
            </a:extLst>
          </p:cNvPr>
          <p:cNvSpPr/>
          <p:nvPr/>
        </p:nvSpPr>
        <p:spPr>
          <a:xfrm>
            <a:off x="8033716" y="3993985"/>
            <a:ext cx="1393827" cy="71550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0" name="Rectangle 39">
            <a:extLst>
              <a:ext uri="{FF2B5EF4-FFF2-40B4-BE49-F238E27FC236}">
                <a16:creationId xmlns:a16="http://schemas.microsoft.com/office/drawing/2014/main" id="{9BAB0168-0162-B69C-86A4-A2FDA2F44FA0}"/>
              </a:ext>
            </a:extLst>
          </p:cNvPr>
          <p:cNvSpPr/>
          <p:nvPr/>
        </p:nvSpPr>
        <p:spPr>
          <a:xfrm>
            <a:off x="7838221" y="4013641"/>
            <a:ext cx="1803400" cy="646331"/>
          </a:xfrm>
          <a:prstGeom prst="rect">
            <a:avLst/>
          </a:prstGeom>
        </p:spPr>
        <p:txBody>
          <a:bodyPr wrap="square">
            <a:spAutoFit/>
          </a:bodyPr>
          <a:lstStyle/>
          <a:p>
            <a:pPr algn="ctr"/>
            <a:r>
              <a:rPr lang="fi-FI" b="1" dirty="0">
                <a:solidFill>
                  <a:schemeClr val="tx1">
                    <a:lumMod val="65000"/>
                    <a:lumOff val="35000"/>
                  </a:schemeClr>
                </a:solidFill>
                <a:effectLst/>
                <a:latin typeface="Arial" panose="020B0604020202020204" pitchFamily="34" charset="0"/>
                <a:cs typeface="Arial" panose="020B0604020202020204" pitchFamily="34" charset="0"/>
              </a:rPr>
              <a:t>Luu-</a:t>
            </a:r>
          </a:p>
          <a:p>
            <a:pPr algn="ctr"/>
            <a:r>
              <a:rPr lang="fi-FI" b="1" dirty="0">
                <a:solidFill>
                  <a:schemeClr val="tx1">
                    <a:lumMod val="65000"/>
                    <a:lumOff val="35000"/>
                  </a:schemeClr>
                </a:solidFill>
                <a:latin typeface="Arial" panose="020B0604020202020204" pitchFamily="34" charset="0"/>
                <a:cs typeface="Arial" panose="020B0604020202020204" pitchFamily="34" charset="0"/>
              </a:rPr>
              <a:t>lääkkeet</a:t>
            </a:r>
            <a:endParaRPr lang="fi-FI" dirty="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5E11CEC-4862-19A9-8807-3B68DB870E4E}"/>
              </a:ext>
            </a:extLst>
          </p:cNvPr>
          <p:cNvSpPr/>
          <p:nvPr/>
        </p:nvSpPr>
        <p:spPr>
          <a:xfrm>
            <a:off x="4227331" y="3895898"/>
            <a:ext cx="3037867" cy="400110"/>
          </a:xfrm>
          <a:prstGeom prst="rect">
            <a:avLst/>
          </a:prstGeom>
        </p:spPr>
        <p:txBody>
          <a:bodyPr wrap="square">
            <a:spAutoFit/>
          </a:bodyPr>
          <a:lstStyle/>
          <a:p>
            <a:pPr algn="ctr" defTabSz="685800">
              <a:defRPr/>
            </a:pPr>
            <a:r>
              <a:rPr lang="fi-FI" sz="2000" b="1" dirty="0">
                <a:solidFill>
                  <a:srgbClr val="728387"/>
                </a:solidFill>
                <a:latin typeface="Arial" panose="020B0604020202020204" pitchFamily="34" charset="0"/>
                <a:cs typeface="Arial" panose="020B0604020202020204" pitchFamily="34" charset="0"/>
              </a:rPr>
              <a:t>OSTEOPOROOSI</a:t>
            </a:r>
          </a:p>
        </p:txBody>
      </p:sp>
      <p:sp>
        <p:nvSpPr>
          <p:cNvPr id="42" name="Left Arrow 41">
            <a:extLst>
              <a:ext uri="{FF2B5EF4-FFF2-40B4-BE49-F238E27FC236}">
                <a16:creationId xmlns:a16="http://schemas.microsoft.com/office/drawing/2014/main" id="{22C64AB2-7612-FAE8-ED54-6EA154A88303}"/>
              </a:ext>
            </a:extLst>
          </p:cNvPr>
          <p:cNvSpPr/>
          <p:nvPr/>
        </p:nvSpPr>
        <p:spPr>
          <a:xfrm rot="16200000">
            <a:off x="5488252" y="4388752"/>
            <a:ext cx="400109" cy="339538"/>
          </a:xfrm>
          <a:prstGeom prst="leftArrow">
            <a:avLst>
              <a:gd name="adj1" fmla="val 60000"/>
              <a:gd name="adj2" fmla="val 50000"/>
            </a:avLst>
          </a:prstGeom>
          <a:solidFill>
            <a:schemeClr val="accent3">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3" name="Rectangle 42">
            <a:extLst>
              <a:ext uri="{FF2B5EF4-FFF2-40B4-BE49-F238E27FC236}">
                <a16:creationId xmlns:a16="http://schemas.microsoft.com/office/drawing/2014/main" id="{BBE79090-30FD-6976-BF41-5B7A444D5B18}"/>
              </a:ext>
            </a:extLst>
          </p:cNvPr>
          <p:cNvSpPr/>
          <p:nvPr/>
        </p:nvSpPr>
        <p:spPr>
          <a:xfrm>
            <a:off x="4163738" y="4762341"/>
            <a:ext cx="3037867" cy="400110"/>
          </a:xfrm>
          <a:prstGeom prst="rect">
            <a:avLst/>
          </a:prstGeom>
        </p:spPr>
        <p:txBody>
          <a:bodyPr wrap="square">
            <a:spAutoFit/>
          </a:bodyPr>
          <a:lstStyle/>
          <a:p>
            <a:pPr algn="ctr" defTabSz="685800">
              <a:defRPr/>
            </a:pPr>
            <a:r>
              <a:rPr lang="fi-FI" sz="2000" b="1" dirty="0">
                <a:solidFill>
                  <a:srgbClr val="FF0000"/>
                </a:solidFill>
                <a:latin typeface="Arial" panose="020B0604020202020204" pitchFamily="34" charset="0"/>
                <a:cs typeface="Arial" panose="020B0604020202020204" pitchFamily="34" charset="0"/>
              </a:rPr>
              <a:t>Murtuma</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ashOverlay-FullResolve.png">
            <a:extLst>
              <a:ext uri="{FF2B5EF4-FFF2-40B4-BE49-F238E27FC236}">
                <a16:creationId xmlns:a16="http://schemas.microsoft.com/office/drawing/2014/main" id="{D25868D9-8170-D956-8A44-56ABC5E87A5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0548594" y="0"/>
            <a:ext cx="1643405" cy="6858000"/>
          </a:xfrm>
          <a:prstGeom prst="rect">
            <a:avLst/>
          </a:prstGeom>
        </p:spPr>
      </p:pic>
      <p:sp>
        <p:nvSpPr>
          <p:cNvPr id="12" name="Rectangle 11">
            <a:extLst>
              <a:ext uri="{FF2B5EF4-FFF2-40B4-BE49-F238E27FC236}">
                <a16:creationId xmlns:a16="http://schemas.microsoft.com/office/drawing/2014/main" id="{2C7EF386-3B2E-25F7-F90E-0E030F89CAB6}"/>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F0EEAD13-DD16-ED04-C557-ACAD18BA3548}"/>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7788336-1043-25A9-6F76-705810DD49D5}"/>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EDA4E302-D5F3-A5EF-BA04-57016F388C53}"/>
              </a:ext>
            </a:extLst>
          </p:cNvPr>
          <p:cNvPicPr>
            <a:picLocks noChangeAspect="1"/>
          </p:cNvPicPr>
          <p:nvPr/>
        </p:nvPicPr>
        <p:blipFill>
          <a:blip r:embed="rId3"/>
          <a:stretch>
            <a:fillRect/>
          </a:stretch>
        </p:blipFill>
        <p:spPr>
          <a:xfrm>
            <a:off x="10798862" y="6400347"/>
            <a:ext cx="1117216" cy="486530"/>
          </a:xfrm>
          <a:prstGeom prst="rect">
            <a:avLst/>
          </a:prstGeom>
        </p:spPr>
      </p:pic>
      <p:sp>
        <p:nvSpPr>
          <p:cNvPr id="16" name="Rectangle 15">
            <a:extLst>
              <a:ext uri="{FF2B5EF4-FFF2-40B4-BE49-F238E27FC236}">
                <a16:creationId xmlns:a16="http://schemas.microsoft.com/office/drawing/2014/main" id="{8B8FEDB8-2192-FCA9-B0C0-B3211FD705E1}"/>
              </a:ext>
            </a:extLst>
          </p:cNvPr>
          <p:cNvSpPr/>
          <p:nvPr/>
        </p:nvSpPr>
        <p:spPr>
          <a:xfrm flipH="1">
            <a:off x="0" y="11472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12120102-1324-DB9A-02F2-82B8A1F21238}"/>
              </a:ext>
            </a:extLst>
          </p:cNvPr>
          <p:cNvSpPr/>
          <p:nvPr/>
        </p:nvSpPr>
        <p:spPr>
          <a:xfrm flipH="1">
            <a:off x="445011" y="11472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DB869342-B2BD-261F-8FA3-6442AB78DAF4}"/>
              </a:ext>
            </a:extLst>
          </p:cNvPr>
          <p:cNvSpPr/>
          <p:nvPr/>
        </p:nvSpPr>
        <p:spPr>
          <a:xfrm flipH="1">
            <a:off x="1533146" y="11472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B12C8228-146A-9748-CFAB-18F4C5E5EA0B}"/>
              </a:ext>
            </a:extLst>
          </p:cNvPr>
          <p:cNvSpPr/>
          <p:nvPr/>
        </p:nvSpPr>
        <p:spPr>
          <a:xfrm>
            <a:off x="1512803" y="6278553"/>
            <a:ext cx="863449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253848"/>
                </a:solidFill>
                <a:effectLst/>
                <a:uLnTx/>
                <a:uFillTx/>
                <a:latin typeface="Adelle Sans W01 Bold"/>
                <a:ea typeface="+mn-ea"/>
                <a:cs typeface="+mn-cs"/>
              </a:rPr>
              <a:t>UKK instituutti, Artikkelista: Osteoporoosia ja kaatumisia voidaan ehkäistä liikunnalla. Päivitetty</a:t>
            </a:r>
            <a:r>
              <a:rPr kumimoji="0" lang="fi-FI" sz="900" b="0" i="0" u="none" strike="noStrike" kern="1200" cap="none" spc="0" normalizeH="0" baseline="0" noProof="0">
                <a:ln>
                  <a:noFill/>
                </a:ln>
                <a:solidFill>
                  <a:srgbClr val="253848"/>
                </a:solidFill>
                <a:effectLst/>
                <a:uLnTx/>
                <a:uFillTx/>
                <a:latin typeface="Adelle Sans W01 Bold"/>
                <a:ea typeface="+mn-ea"/>
                <a:cs typeface="+mn-cs"/>
              </a:rPr>
              <a:t>: 17.12.2020, saatavilla osoitteessa: https://ukkinstituutti.fi/liike-laakkeena/liikunta-ja-sairaudet/osteoporoosi/</a:t>
            </a:r>
            <a:endParaRPr kumimoji="0" lang="fi-FI" sz="900" b="0" i="0" u="none" strike="noStrike" kern="1200" cap="none" spc="0" normalizeH="0" baseline="0" noProof="0" dirty="0">
              <a:ln>
                <a:noFill/>
              </a:ln>
              <a:solidFill>
                <a:srgbClr val="253848"/>
              </a:solidFill>
              <a:effectLst/>
              <a:uLnTx/>
              <a:uFillTx/>
              <a:latin typeface="Adelle Sans W01 Bold"/>
              <a:ea typeface="+mn-ea"/>
              <a:cs typeface="+mn-cs"/>
            </a:endParaRPr>
          </a:p>
        </p:txBody>
      </p:sp>
      <p:sp>
        <p:nvSpPr>
          <p:cNvPr id="33" name="Rectangle 32">
            <a:extLst>
              <a:ext uri="{FF2B5EF4-FFF2-40B4-BE49-F238E27FC236}">
                <a16:creationId xmlns:a16="http://schemas.microsoft.com/office/drawing/2014/main" id="{41B55183-CC92-0F91-22F8-CD6BBA139422}"/>
              </a:ext>
            </a:extLst>
          </p:cNvPr>
          <p:cNvSpPr/>
          <p:nvPr/>
        </p:nvSpPr>
        <p:spPr>
          <a:xfrm>
            <a:off x="1469478" y="66049"/>
            <a:ext cx="6898692" cy="1015663"/>
          </a:xfrm>
          <a:prstGeom prst="rect">
            <a:avLst/>
          </a:prstGeom>
        </p:spPr>
        <p:txBody>
          <a:bodyPr wrap="square">
            <a:spAutoFit/>
          </a:bodyPr>
          <a:lstStyle/>
          <a:p>
            <a:pPr marL="0" marR="0" lvl="0" indent="0" algn="l" defTabSz="914400" rtl="0" eaLnBrk="1" fontAlgn="auto" latinLnBrk="0" hangingPunct="1">
              <a:lnSpc>
                <a:spcPts val="364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Liikuntasuositus ikääntyneiden luuston vahvistamiseen</a:t>
            </a:r>
          </a:p>
        </p:txBody>
      </p:sp>
      <p:sp>
        <p:nvSpPr>
          <p:cNvPr id="34" name="Sisällön paikkamerkki 2">
            <a:extLst>
              <a:ext uri="{FF2B5EF4-FFF2-40B4-BE49-F238E27FC236}">
                <a16:creationId xmlns:a16="http://schemas.microsoft.com/office/drawing/2014/main" id="{03F35AA3-50B3-5F5E-F113-1592DA7F918E}"/>
              </a:ext>
            </a:extLst>
          </p:cNvPr>
          <p:cNvSpPr>
            <a:spLocks noGrp="1"/>
          </p:cNvSpPr>
          <p:nvPr>
            <p:ph idx="1"/>
          </p:nvPr>
        </p:nvSpPr>
        <p:spPr>
          <a:xfrm>
            <a:off x="1469477" y="1567353"/>
            <a:ext cx="8677823" cy="4351338"/>
          </a:xfrm>
        </p:spPr>
        <p:txBody>
          <a:bodyPr>
            <a:normAutofit/>
          </a:bodyPr>
          <a:lstStyle/>
          <a:p>
            <a:pPr marL="372600" indent="-372600">
              <a:lnSpc>
                <a:spcPct val="100000"/>
              </a:lnSpc>
              <a:buClr>
                <a:srgbClr val="00B050"/>
              </a:buClr>
              <a:buFont typeface="Wingdings" pitchFamily="2" charset="2"/>
              <a:buChar char="v"/>
            </a:pPr>
            <a:r>
              <a:rPr lang="fi-FI" sz="2200" dirty="0">
                <a:solidFill>
                  <a:srgbClr val="595959"/>
                </a:solidFill>
                <a:latin typeface="Arial" panose="020B0604020202020204" pitchFamily="34" charset="0"/>
                <a:cs typeface="Arial" panose="020B0604020202020204" pitchFamily="34" charset="0"/>
              </a:rPr>
              <a:t>Liikunta on tärkein kaatumisia ennaltaehkäisevä tekijä. Säännöllinen voima- ja tasapainoharjoittelu 2–3 kertaa </a:t>
            </a:r>
            <a:br>
              <a:rPr lang="fi-FI" sz="2200" dirty="0">
                <a:solidFill>
                  <a:srgbClr val="595959"/>
                </a:solidFill>
                <a:latin typeface="Arial" panose="020B0604020202020204" pitchFamily="34" charset="0"/>
                <a:cs typeface="Arial" panose="020B0604020202020204" pitchFamily="34" charset="0"/>
              </a:rPr>
            </a:br>
            <a:r>
              <a:rPr lang="fi-FI" sz="2200" dirty="0">
                <a:solidFill>
                  <a:srgbClr val="595959"/>
                </a:solidFill>
                <a:latin typeface="Arial" panose="020B0604020202020204" pitchFamily="34" charset="0"/>
                <a:cs typeface="Arial" panose="020B0604020202020204" pitchFamily="34" charset="0"/>
              </a:rPr>
              <a:t>viikossa </a:t>
            </a:r>
            <a:r>
              <a:rPr lang="fi-FI" sz="2200" b="1" dirty="0">
                <a:solidFill>
                  <a:srgbClr val="595959"/>
                </a:solidFill>
                <a:latin typeface="Arial" panose="020B0604020202020204" pitchFamily="34" charset="0"/>
                <a:cs typeface="Arial" panose="020B0604020202020204" pitchFamily="34" charset="0"/>
              </a:rPr>
              <a:t>vähentää</a:t>
            </a:r>
            <a:r>
              <a:rPr lang="fi-FI" sz="2200" dirty="0">
                <a:solidFill>
                  <a:srgbClr val="595959"/>
                </a:solidFill>
                <a:latin typeface="Arial" panose="020B0604020202020204" pitchFamily="34" charset="0"/>
                <a:cs typeface="Arial" panose="020B0604020202020204" pitchFamily="34" charset="0"/>
              </a:rPr>
              <a:t> kaatumisia </a:t>
            </a:r>
            <a:r>
              <a:rPr lang="fi-FI" sz="2200" b="1" dirty="0">
                <a:solidFill>
                  <a:srgbClr val="595959"/>
                </a:solidFill>
                <a:latin typeface="Arial" panose="020B0604020202020204" pitchFamily="34" charset="0"/>
                <a:cs typeface="Arial" panose="020B0604020202020204" pitchFamily="34" charset="0"/>
              </a:rPr>
              <a:t>30–50 %.</a:t>
            </a:r>
          </a:p>
          <a:p>
            <a:pPr marL="372600" indent="-372600">
              <a:lnSpc>
                <a:spcPct val="100000"/>
              </a:lnSpc>
              <a:buClr>
                <a:srgbClr val="00B050"/>
              </a:buClr>
              <a:buFont typeface="Wingdings" pitchFamily="2" charset="2"/>
              <a:buChar char="v"/>
            </a:pPr>
            <a:r>
              <a:rPr lang="fi-FI" sz="2200" dirty="0">
                <a:solidFill>
                  <a:srgbClr val="595959"/>
                </a:solidFill>
                <a:latin typeface="Arial" panose="020B0604020202020204" pitchFamily="34" charset="0"/>
                <a:cs typeface="Arial" panose="020B0604020202020204" pitchFamily="34" charset="0"/>
              </a:rPr>
              <a:t>2–3 kertaa viikossa progressiivista lihasvoimaharjoittelua 2–3 sarjaa, 8–12 toistoa/sarja kuormalla, joka vastaa 70–80 % </a:t>
            </a:r>
            <a:br>
              <a:rPr lang="fi-FI" sz="2200" dirty="0">
                <a:solidFill>
                  <a:srgbClr val="595959"/>
                </a:solidFill>
                <a:latin typeface="Arial" panose="020B0604020202020204" pitchFamily="34" charset="0"/>
                <a:cs typeface="Arial" panose="020B0604020202020204" pitchFamily="34" charset="0"/>
              </a:rPr>
            </a:br>
            <a:r>
              <a:rPr lang="fi-FI" sz="2200" dirty="0">
                <a:solidFill>
                  <a:srgbClr val="595959"/>
                </a:solidFill>
                <a:latin typeface="Arial" panose="020B0604020202020204" pitchFamily="34" charset="0"/>
                <a:cs typeface="Arial" panose="020B0604020202020204" pitchFamily="34" charset="0"/>
              </a:rPr>
              <a:t>yhden toiston maksimista (suoritus kuormalla, jolla henkilö </a:t>
            </a:r>
            <a:br>
              <a:rPr lang="fi-FI" sz="2200" dirty="0">
                <a:solidFill>
                  <a:srgbClr val="595959"/>
                </a:solidFill>
                <a:latin typeface="Arial" panose="020B0604020202020204" pitchFamily="34" charset="0"/>
                <a:cs typeface="Arial" panose="020B0604020202020204" pitchFamily="34" charset="0"/>
              </a:rPr>
            </a:br>
            <a:r>
              <a:rPr lang="fi-FI" sz="2200" dirty="0">
                <a:solidFill>
                  <a:srgbClr val="595959"/>
                </a:solidFill>
                <a:latin typeface="Arial" panose="020B0604020202020204" pitchFamily="34" charset="0"/>
                <a:cs typeface="Arial" panose="020B0604020202020204" pitchFamily="34" charset="0"/>
              </a:rPr>
              <a:t>pystyy tekemään yhden toiston) </a:t>
            </a:r>
          </a:p>
          <a:p>
            <a:pPr marL="372600" indent="-372600">
              <a:lnSpc>
                <a:spcPct val="100000"/>
              </a:lnSpc>
              <a:buClr>
                <a:srgbClr val="00B050"/>
              </a:buClr>
              <a:buFont typeface="Wingdings" pitchFamily="2" charset="2"/>
              <a:buChar char="v"/>
            </a:pPr>
            <a:r>
              <a:rPr lang="fi-FI" sz="2200" dirty="0">
                <a:solidFill>
                  <a:srgbClr val="595959"/>
                </a:solidFill>
                <a:latin typeface="Arial" panose="020B0604020202020204" pitchFamily="34" charset="0"/>
                <a:cs typeface="Arial" panose="020B0604020202020204" pitchFamily="34" charset="0"/>
              </a:rPr>
              <a:t>tasapaino- ja ketteryysharjoittelua </a:t>
            </a:r>
          </a:p>
          <a:p>
            <a:pPr marL="372600" indent="-372600">
              <a:lnSpc>
                <a:spcPct val="100000"/>
              </a:lnSpc>
              <a:buClr>
                <a:srgbClr val="00B050"/>
              </a:buClr>
              <a:buFont typeface="Wingdings" pitchFamily="2" charset="2"/>
              <a:buChar char="v"/>
            </a:pPr>
            <a:r>
              <a:rPr lang="fi-FI" sz="2200" dirty="0">
                <a:solidFill>
                  <a:srgbClr val="595959"/>
                </a:solidFill>
                <a:latin typeface="Arial" panose="020B0604020202020204" pitchFamily="34" charset="0"/>
                <a:cs typeface="Arial" panose="020B0604020202020204" pitchFamily="34" charset="0"/>
              </a:rPr>
              <a:t>reipasta kestävyysliikuntaa vähintään 30 minuuttia päivittäin. </a:t>
            </a:r>
          </a:p>
          <a:p>
            <a:pPr marL="372600" indent="-372600">
              <a:lnSpc>
                <a:spcPct val="100000"/>
              </a:lnSpc>
              <a:buClr>
                <a:srgbClr val="00B050"/>
              </a:buClr>
              <a:buFont typeface="Wingdings" pitchFamily="2" charset="2"/>
              <a:buChar char="v"/>
            </a:pPr>
            <a:r>
              <a:rPr lang="fi-FI" sz="2200" dirty="0">
                <a:solidFill>
                  <a:srgbClr val="595959"/>
                </a:solidFill>
                <a:latin typeface="Arial" panose="020B0604020202020204" pitchFamily="34" charset="0"/>
                <a:cs typeface="Arial" panose="020B0604020202020204" pitchFamily="34" charset="0"/>
              </a:rPr>
              <a:t>selän lihaksien vahvistamista ja ryhdin parantamista pienellä </a:t>
            </a:r>
            <a:br>
              <a:rPr lang="fi-FI" sz="2200" dirty="0">
                <a:solidFill>
                  <a:srgbClr val="595959"/>
                </a:solidFill>
                <a:latin typeface="Arial" panose="020B0604020202020204" pitchFamily="34" charset="0"/>
                <a:cs typeface="Arial" panose="020B0604020202020204" pitchFamily="34" charset="0"/>
              </a:rPr>
            </a:br>
            <a:r>
              <a:rPr lang="fi-FI" sz="2200" dirty="0">
                <a:solidFill>
                  <a:srgbClr val="595959"/>
                </a:solidFill>
                <a:latin typeface="Arial" panose="020B0604020202020204" pitchFamily="34" charset="0"/>
                <a:cs typeface="Arial" panose="020B0604020202020204" pitchFamily="34" charset="0"/>
              </a:rPr>
              <a:t>tai kohtalaisella teholla. </a:t>
            </a:r>
          </a:p>
        </p:txBody>
      </p:sp>
    </p:spTree>
    <p:extLst>
      <p:ext uri="{BB962C8B-B14F-4D97-AF65-F5344CB8AC3E}">
        <p14:creationId xmlns:p14="http://schemas.microsoft.com/office/powerpoint/2010/main" val="3680380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0C1652-ECA0-EC0E-365D-909FABB663CD}"/>
              </a:ext>
            </a:extLst>
          </p:cNvPr>
          <p:cNvSpPr>
            <a:spLocks noGrp="1"/>
          </p:cNvSpPr>
          <p:nvPr>
            <p:ph type="title"/>
          </p:nvPr>
        </p:nvSpPr>
        <p:spPr>
          <a:xfrm>
            <a:off x="97972" y="-157390"/>
            <a:ext cx="10515600" cy="1325563"/>
          </a:xfrm>
        </p:spPr>
        <p:txBody>
          <a:bodyPr/>
          <a:lstStyle/>
          <a:p>
            <a:r>
              <a:rPr lang="fi-FI" dirty="0"/>
              <a:t>Osteoporoosin määritelmä ongelmallinen</a:t>
            </a:r>
          </a:p>
        </p:txBody>
      </p:sp>
      <p:sp>
        <p:nvSpPr>
          <p:cNvPr id="3" name="Sisällön paikkamerkki 2">
            <a:extLst>
              <a:ext uri="{FF2B5EF4-FFF2-40B4-BE49-F238E27FC236}">
                <a16:creationId xmlns:a16="http://schemas.microsoft.com/office/drawing/2014/main" id="{73C1FFC4-C33A-46C5-E89A-01990A1FE902}"/>
              </a:ext>
            </a:extLst>
          </p:cNvPr>
          <p:cNvSpPr>
            <a:spLocks noGrp="1"/>
          </p:cNvSpPr>
          <p:nvPr>
            <p:ph idx="1"/>
          </p:nvPr>
        </p:nvSpPr>
        <p:spPr>
          <a:xfrm>
            <a:off x="228601" y="1037723"/>
            <a:ext cx="10058400" cy="3179811"/>
          </a:xfrm>
        </p:spPr>
        <p:txBody>
          <a:bodyPr>
            <a:normAutofit fontScale="85000" lnSpcReduction="20000"/>
          </a:bodyPr>
          <a:lstStyle/>
          <a:p>
            <a:pPr marL="342900" lvl="0" indent="-342900">
              <a:lnSpc>
                <a:spcPct val="150000"/>
              </a:lnSpc>
              <a:buFont typeface="Times New Roman" panose="02020603050405020304" pitchFamily="18" charset="0"/>
              <a:buChar char="-"/>
              <a:tabLst>
                <a:tab pos="228600" algn="l"/>
              </a:tabLst>
            </a:pPr>
            <a:r>
              <a:rPr lang="fi-FI" dirty="0">
                <a:effectLst/>
                <a:latin typeface="Arial" panose="020B0604020202020204" pitchFamily="34" charset="0"/>
                <a:ea typeface="Times New Roman" panose="02020603050405020304" pitchFamily="18" charset="0"/>
                <a:cs typeface="Times New Roman" panose="02020603050405020304" pitchFamily="18" charset="0"/>
              </a:rPr>
              <a:t>Jos luuntiheys on pienentynyt 2,5 SD tai enemmän naisväestön huipputiheyden keskiarvosta (T-luku ≤ –2,5), kyse on </a:t>
            </a:r>
            <a:r>
              <a:rPr lang="fi-FI" b="1" dirty="0">
                <a:effectLst/>
                <a:latin typeface="Arial" panose="020B0604020202020204" pitchFamily="34" charset="0"/>
                <a:ea typeface="Times New Roman" panose="02020603050405020304" pitchFamily="18" charset="0"/>
                <a:cs typeface="Times New Roman" panose="02020603050405020304" pitchFamily="18" charset="0"/>
              </a:rPr>
              <a:t>osteoporoosista</a:t>
            </a:r>
          </a:p>
          <a:p>
            <a:pPr marL="342900" lvl="0" indent="-342900">
              <a:lnSpc>
                <a:spcPct val="150000"/>
              </a:lnSpc>
              <a:buFont typeface="Times New Roman" panose="02020603050405020304" pitchFamily="18" charset="0"/>
              <a:buChar char="-"/>
              <a:tabLst>
                <a:tab pos="228600" algn="l"/>
              </a:tabLst>
            </a:pPr>
            <a:r>
              <a:rPr lang="fi-FI" b="1" dirty="0" err="1">
                <a:effectLst/>
                <a:latin typeface="Arial" panose="020B0604020202020204" pitchFamily="34" charset="0"/>
                <a:ea typeface="Times New Roman" panose="02020603050405020304" pitchFamily="18" charset="0"/>
                <a:cs typeface="Times New Roman" panose="02020603050405020304" pitchFamily="18" charset="0"/>
              </a:rPr>
              <a:t>Osteopeniasta</a:t>
            </a:r>
            <a:r>
              <a:rPr lang="fi-FI" dirty="0">
                <a:effectLst/>
                <a:latin typeface="Arial" panose="020B0604020202020204" pitchFamily="34" charset="0"/>
                <a:ea typeface="Times New Roman" panose="02020603050405020304" pitchFamily="18" charset="0"/>
                <a:cs typeface="Times New Roman" panose="02020603050405020304" pitchFamily="18" charset="0"/>
              </a:rPr>
              <a:t> eli pienentyneestä luuntiheydestä on kyse, kun tiheys on 1–2,5 SD kyseistä keskiarvoa pienempi (–2,5 &lt; T-luku &lt; –1) . Luuntiheys on normaali, kun T-luku ≥ –1 SD.</a:t>
            </a:r>
          </a:p>
          <a:p>
            <a:endParaRPr lang="fi-FI" dirty="0"/>
          </a:p>
        </p:txBody>
      </p:sp>
      <p:pic>
        <p:nvPicPr>
          <p:cNvPr id="4" name="Kuva 3">
            <a:extLst>
              <a:ext uri="{FF2B5EF4-FFF2-40B4-BE49-F238E27FC236}">
                <a16:creationId xmlns:a16="http://schemas.microsoft.com/office/drawing/2014/main" id="{89F1C0E2-4EEE-5E0A-649B-BDE449E4D65B}"/>
              </a:ext>
            </a:extLst>
          </p:cNvPr>
          <p:cNvPicPr>
            <a:picLocks noChangeAspect="1"/>
          </p:cNvPicPr>
          <p:nvPr/>
        </p:nvPicPr>
        <p:blipFill>
          <a:blip r:embed="rId2"/>
          <a:stretch>
            <a:fillRect/>
          </a:stretch>
        </p:blipFill>
        <p:spPr>
          <a:xfrm>
            <a:off x="1215768" y="4140403"/>
            <a:ext cx="7873803" cy="2909078"/>
          </a:xfrm>
          <a:prstGeom prst="rect">
            <a:avLst/>
          </a:prstGeom>
        </p:spPr>
      </p:pic>
    </p:spTree>
    <p:extLst>
      <p:ext uri="{BB962C8B-B14F-4D97-AF65-F5344CB8AC3E}">
        <p14:creationId xmlns:p14="http://schemas.microsoft.com/office/powerpoint/2010/main" val="561864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4" name="Sisällön paikkamerkki 3"/>
          <p:cNvPicPr>
            <a:picLocks noGrp="1" noChangeAspect="1"/>
          </p:cNvPicPr>
          <p:nvPr>
            <p:ph idx="1"/>
          </p:nvPr>
        </p:nvPicPr>
        <p:blipFill>
          <a:blip r:embed="rId2"/>
          <a:stretch>
            <a:fillRect/>
          </a:stretch>
        </p:blipFill>
        <p:spPr>
          <a:xfrm>
            <a:off x="1847528" y="7993"/>
            <a:ext cx="7886700" cy="3252829"/>
          </a:xfrm>
          <a:prstGeom prst="rect">
            <a:avLst/>
          </a:prstGeom>
        </p:spPr>
      </p:pic>
      <p:pic>
        <p:nvPicPr>
          <p:cNvPr id="5" name="Sisällön paikkamerkki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9" y="3717033"/>
            <a:ext cx="2490993" cy="2490993"/>
          </a:xfrm>
          <a:prstGeom prst="rect">
            <a:avLst/>
          </a:prstGeom>
        </p:spPr>
      </p:pic>
      <p:pic>
        <p:nvPicPr>
          <p:cNvPr id="6" name="Picture 2" descr="Bildresultat fÃ¶r kalsium tablet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44" y="3387192"/>
            <a:ext cx="4614622" cy="315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83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2169780" y="188640"/>
            <a:ext cx="7886700" cy="994172"/>
          </a:xfrm>
        </p:spPr>
        <p:txBody>
          <a:bodyPr/>
          <a:lstStyle/>
          <a:p>
            <a:r>
              <a:rPr lang="fi-FI" b="1" dirty="0">
                <a:latin typeface="Arial" panose="020B0604020202020204" pitchFamily="34" charset="0"/>
                <a:cs typeface="Arial" panose="020B0604020202020204" pitchFamily="34" charset="0"/>
              </a:rPr>
              <a:t>Osteoporoosiin Käypä Hoito: kalsium </a:t>
            </a:r>
          </a:p>
        </p:txBody>
      </p:sp>
      <p:sp>
        <p:nvSpPr>
          <p:cNvPr id="3" name="Sisällön paikkamerkki 2"/>
          <p:cNvSpPr>
            <a:spLocks noGrp="1"/>
          </p:cNvSpPr>
          <p:nvPr>
            <p:ph idx="1"/>
          </p:nvPr>
        </p:nvSpPr>
        <p:spPr>
          <a:xfrm>
            <a:off x="1775520" y="1195408"/>
            <a:ext cx="8176260" cy="3882628"/>
          </a:xfrm>
        </p:spPr>
        <p:txBody>
          <a:bodyPr>
            <a:noAutofit/>
          </a:bodyPr>
          <a:lstStyle/>
          <a:p>
            <a:r>
              <a:rPr lang="fi-FI" sz="1800" dirty="0">
                <a:latin typeface="Arial" panose="020B0604020202020204" pitchFamily="34" charset="0"/>
                <a:cs typeface="Arial" panose="020B0604020202020204" pitchFamily="34" charset="0"/>
              </a:rPr>
              <a:t>Osteoporoosipotilaan kalsiumin kokonaissaannin tulisi olla 1000–1500 mg vuorokaudessa.</a:t>
            </a:r>
          </a:p>
          <a:p>
            <a:r>
              <a:rPr lang="fi-FI" sz="1800" dirty="0">
                <a:latin typeface="Arial" panose="020B0604020202020204" pitchFamily="34" charset="0"/>
                <a:cs typeface="Arial" panose="020B0604020202020204" pitchFamily="34" charset="0"/>
              </a:rPr>
              <a:t>Kalsiumin lähteenä kannattaa suosia ravintoa. Muussa tapauksessa on syytä käyttää suosituksen mukaisia lisäravintovalmisteita annoksina, jotka yhdessä ravinnon kalsiumin kanssa eivät ylitä suositusta.</a:t>
            </a:r>
          </a:p>
          <a:p>
            <a:r>
              <a:rPr lang="fi-FI" sz="1800" dirty="0">
                <a:latin typeface="Arial" panose="020B0604020202020204" pitchFamily="34" charset="0"/>
                <a:cs typeface="Arial" panose="020B0604020202020204" pitchFamily="34" charset="0"/>
              </a:rPr>
              <a:t>Turvallisena saannin ylärajana pidetään terveillä aikuisilla 2500 mg:aa päivässä.</a:t>
            </a:r>
          </a:p>
          <a:p>
            <a:r>
              <a:rPr lang="fi-FI" sz="1800" dirty="0">
                <a:latin typeface="Arial" panose="020B0604020202020204" pitchFamily="34" charset="0"/>
                <a:cs typeface="Arial" panose="020B0604020202020204" pitchFamily="34" charset="0"/>
              </a:rPr>
              <a:t>Kalsiumin saantilaskuri Käypä Hoidossa</a:t>
            </a:r>
          </a:p>
          <a:p>
            <a:r>
              <a:rPr lang="fi-FI" sz="1800" dirty="0">
                <a:latin typeface="Arial" panose="020B0604020202020204" pitchFamily="34" charset="0"/>
                <a:cs typeface="Arial" panose="020B0604020202020204" pitchFamily="34" charset="0"/>
              </a:rPr>
              <a:t>Interventiotutkimuksissa on yleensä käytetty 1 000–1 500 mg:n kalsiumlisää vuorokaudessa </a:t>
            </a:r>
          </a:p>
          <a:p>
            <a:r>
              <a:rPr lang="fi-FI" sz="1800" dirty="0">
                <a:latin typeface="Arial" panose="020B0604020202020204" pitchFamily="34" charset="0"/>
                <a:cs typeface="Arial" panose="020B0604020202020204" pitchFamily="34" charset="0"/>
              </a:rPr>
              <a:t>Kalsiumin saannin vaikutuksesta sydän- ja verisuonitautien ilmaantuvuuteen on raportoitu ristiriitaisia tutkimustuloksia</a:t>
            </a:r>
          </a:p>
          <a:p>
            <a:r>
              <a:rPr lang="fi-FI" sz="1800" dirty="0">
                <a:latin typeface="Arial" panose="020B0604020202020204" pitchFamily="34" charset="0"/>
                <a:cs typeface="Arial" panose="020B0604020202020204" pitchFamily="34" charset="0"/>
              </a:rPr>
              <a:t>Tutkimustulosten ristiriitaisuuden vuoksi on syytä korostaa, ettei ravinnon kalsiumin ole todettu suurentavan sydän- ja verisuonitautiriskiä ja että se on siten ensisijainen kalsiumin saannin turvaaja.</a:t>
            </a:r>
          </a:p>
          <a:p>
            <a:endParaRPr lang="fi-FI" sz="1600" dirty="0">
              <a:latin typeface="Arial" panose="020B0604020202020204" pitchFamily="34" charset="0"/>
              <a:cs typeface="Arial" panose="020B0604020202020204" pitchFamily="34" charset="0"/>
            </a:endParaRPr>
          </a:p>
        </p:txBody>
      </p:sp>
      <p:pic>
        <p:nvPicPr>
          <p:cNvPr id="4" name="Picture 2" descr="Bildresultat fÃ¶r kalsium tabletti">
            <a:extLst>
              <a:ext uri="{FF2B5EF4-FFF2-40B4-BE49-F238E27FC236}">
                <a16:creationId xmlns:a16="http://schemas.microsoft.com/office/drawing/2014/main" id="{DB471EF0-1049-68B1-1400-ADFAAA6A4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944" y="4710124"/>
            <a:ext cx="2790056" cy="190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523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2AFB13C-2651-4153-A731-D36B527B1988}"/>
              </a:ext>
            </a:extLst>
          </p:cNvPr>
          <p:cNvSpPr>
            <a:spLocks noGrp="1"/>
          </p:cNvSpPr>
          <p:nvPr>
            <p:ph type="title"/>
          </p:nvPr>
        </p:nvSpPr>
        <p:spPr/>
        <p:txBody>
          <a:bodyPr/>
          <a:lstStyle/>
          <a:p>
            <a:r>
              <a:rPr lang="fi-FI"/>
              <a:t>Luulääkkeistä </a:t>
            </a:r>
            <a:endParaRPr lang="fi-FI" dirty="0"/>
          </a:p>
        </p:txBody>
      </p:sp>
      <p:sp>
        <p:nvSpPr>
          <p:cNvPr id="3" name="Sisällön paikkamerkki 2">
            <a:extLst>
              <a:ext uri="{FF2B5EF4-FFF2-40B4-BE49-F238E27FC236}">
                <a16:creationId xmlns:a16="http://schemas.microsoft.com/office/drawing/2014/main" id="{C946E1EA-63F6-49A7-AB79-5DC42430CE7B}"/>
              </a:ext>
            </a:extLst>
          </p:cNvPr>
          <p:cNvSpPr>
            <a:spLocks noGrp="1"/>
          </p:cNvSpPr>
          <p:nvPr>
            <p:ph sz="half" idx="1"/>
          </p:nvPr>
        </p:nvSpPr>
        <p:spPr/>
        <p:txBody>
          <a:bodyPr>
            <a:normAutofit fontScale="92500" lnSpcReduction="10000"/>
          </a:bodyPr>
          <a:lstStyle/>
          <a:p>
            <a:pPr algn="l"/>
            <a:r>
              <a:rPr lang="en-US" b="0" i="0" dirty="0" err="1">
                <a:solidFill>
                  <a:srgbClr val="333333"/>
                </a:solidFill>
                <a:effectLst/>
                <a:latin typeface="Roboto" panose="02000000000000000000" pitchFamily="2" charset="0"/>
              </a:rPr>
              <a:t>Hoitojen</a:t>
            </a:r>
            <a:r>
              <a:rPr lang="en-US" b="0" i="0" dirty="0">
                <a:solidFill>
                  <a:srgbClr val="333333"/>
                </a:solidFill>
                <a:effectLst/>
                <a:latin typeface="Roboto" panose="02000000000000000000" pitchFamily="2" charset="0"/>
              </a:rPr>
              <a:t> on </a:t>
            </a:r>
            <a:r>
              <a:rPr lang="en-US" b="0" i="0" dirty="0" err="1">
                <a:solidFill>
                  <a:srgbClr val="333333"/>
                </a:solidFill>
                <a:effectLst/>
                <a:latin typeface="Roboto" panose="02000000000000000000" pitchFamily="2" charset="0"/>
              </a:rPr>
              <a:t>osoitettu</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vähentävän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lonkkamurtumia</a:t>
            </a:r>
            <a:r>
              <a:rPr lang="en-US" b="0" i="0" dirty="0">
                <a:solidFill>
                  <a:srgbClr val="333333"/>
                </a:solidFill>
                <a:effectLst/>
                <a:latin typeface="Roboto" panose="02000000000000000000" pitchFamily="2" charset="0"/>
              </a:rPr>
              <a:t> ad. 40 %%, </a:t>
            </a:r>
            <a:r>
              <a:rPr lang="en-US" b="0" i="0" dirty="0" err="1">
                <a:solidFill>
                  <a:srgbClr val="333333"/>
                </a:solidFill>
                <a:effectLst/>
                <a:latin typeface="Roboto" panose="02000000000000000000" pitchFamily="2" charset="0"/>
              </a:rPr>
              <a:t>nikamamurtumia</a:t>
            </a:r>
            <a:r>
              <a:rPr lang="en-US" b="0" i="0" dirty="0">
                <a:solidFill>
                  <a:srgbClr val="333333"/>
                </a:solidFill>
                <a:effectLst/>
                <a:latin typeface="Roboto" panose="02000000000000000000" pitchFamily="2" charset="0"/>
              </a:rPr>
              <a:t> 30-70 % ja </a:t>
            </a:r>
            <a:r>
              <a:rPr lang="en-US" dirty="0" err="1">
                <a:solidFill>
                  <a:srgbClr val="333333"/>
                </a:solidFill>
                <a:latin typeface="Roboto" panose="02000000000000000000" pitchFamily="2" charset="0"/>
              </a:rPr>
              <a:t>nikamien</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ulkopuolisia</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murtumia</a:t>
            </a:r>
            <a:r>
              <a:rPr lang="en-US" dirty="0">
                <a:solidFill>
                  <a:srgbClr val="333333"/>
                </a:solidFill>
                <a:latin typeface="Roboto" panose="02000000000000000000" pitchFamily="2" charset="0"/>
              </a:rPr>
              <a:t> 15-20 %</a:t>
            </a:r>
          </a:p>
          <a:p>
            <a:pPr algn="l"/>
            <a:r>
              <a:rPr lang="en-US" b="0" i="0" dirty="0" err="1">
                <a:solidFill>
                  <a:srgbClr val="333333"/>
                </a:solidFill>
                <a:effectLst/>
                <a:latin typeface="Roboto" panose="02000000000000000000" pitchFamily="2" charset="0"/>
              </a:rPr>
              <a:t>Hoitojen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periaate</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voidaan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jakaa</a:t>
            </a:r>
            <a:r>
              <a:rPr lang="en-US" b="0" i="0" dirty="0">
                <a:solidFill>
                  <a:srgbClr val="333333"/>
                </a:solidFill>
                <a:effectLst/>
                <a:latin typeface="Roboto" panose="02000000000000000000" pitchFamily="2" charset="0"/>
              </a:rPr>
              <a:t> </a:t>
            </a:r>
            <a:r>
              <a:rPr lang="en-US" dirty="0" err="1">
                <a:solidFill>
                  <a:srgbClr val="333333"/>
                </a:solidFill>
                <a:latin typeface="Roboto" panose="02000000000000000000" pitchFamily="2" charset="0"/>
              </a:rPr>
              <a:t>seuraavasti</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antiresorptiiviset</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eli</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luun</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hajoamista</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estävät</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valmisteet</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jotka</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estävät</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luun</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tiheyden</a:t>
            </a:r>
            <a:r>
              <a:rPr lang="en-US" dirty="0">
                <a:solidFill>
                  <a:srgbClr val="333333"/>
                </a:solidFill>
                <a:latin typeface="Roboto" panose="02000000000000000000" pitchFamily="2" charset="0"/>
              </a:rPr>
              <a:t>(BMD) </a:t>
            </a:r>
            <a:r>
              <a:rPr lang="en-US" dirty="0" err="1">
                <a:solidFill>
                  <a:srgbClr val="333333"/>
                </a:solidFill>
                <a:latin typeface="Roboto" panose="02000000000000000000" pitchFamily="2" charset="0"/>
              </a:rPr>
              <a:t>laskua</a:t>
            </a:r>
            <a:r>
              <a:rPr lang="en-US" dirty="0">
                <a:solidFill>
                  <a:srgbClr val="333333"/>
                </a:solidFill>
                <a:latin typeface="Roboto" panose="02000000000000000000" pitchFamily="2" charset="0"/>
              </a:rPr>
              <a:t>  ja </a:t>
            </a:r>
            <a:r>
              <a:rPr lang="en-US" dirty="0" err="1">
                <a:solidFill>
                  <a:srgbClr val="333333"/>
                </a:solidFill>
                <a:latin typeface="Roboto" panose="02000000000000000000" pitchFamily="2" charset="0"/>
              </a:rPr>
              <a:t>luun</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muodostusta</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lisäävät</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anaboliset</a:t>
            </a:r>
            <a:r>
              <a:rPr lang="en-US" dirty="0">
                <a:solidFill>
                  <a:srgbClr val="333333"/>
                </a:solidFill>
                <a:latin typeface="Roboto" panose="02000000000000000000" pitchFamily="2" charset="0"/>
              </a:rPr>
              <a:t>)</a:t>
            </a:r>
            <a:r>
              <a:rPr lang="en-US" b="0" i="0" dirty="0">
                <a:solidFill>
                  <a:srgbClr val="333333"/>
                </a:solidFill>
                <a:effectLst/>
                <a:latin typeface="Roboto" panose="02000000000000000000" pitchFamily="2" charset="0"/>
              </a:rPr>
              <a:t>.</a:t>
            </a:r>
          </a:p>
          <a:p>
            <a:endParaRPr lang="fi-FI" dirty="0"/>
          </a:p>
        </p:txBody>
      </p:sp>
      <p:sp>
        <p:nvSpPr>
          <p:cNvPr id="5" name="Sisällön paikkamerkki 4">
            <a:extLst>
              <a:ext uri="{FF2B5EF4-FFF2-40B4-BE49-F238E27FC236}">
                <a16:creationId xmlns:a16="http://schemas.microsoft.com/office/drawing/2014/main" id="{BAC27C05-CEC2-4333-B7A7-35DFAE7F7B3F}"/>
              </a:ext>
            </a:extLst>
          </p:cNvPr>
          <p:cNvSpPr>
            <a:spLocks noGrp="1"/>
          </p:cNvSpPr>
          <p:nvPr>
            <p:ph sz="half" idx="2"/>
          </p:nvPr>
        </p:nvSpPr>
        <p:spPr/>
        <p:txBody>
          <a:bodyPr>
            <a:normAutofit fontScale="92500" lnSpcReduction="10000"/>
          </a:bodyPr>
          <a:lstStyle/>
          <a:p>
            <a:pPr algn="l">
              <a:buFont typeface="Arial" panose="020B0604020202020204" pitchFamily="34" charset="0"/>
              <a:buChar char="•"/>
            </a:pPr>
            <a:r>
              <a:rPr lang="fi-FI" b="1" i="0" dirty="0" err="1">
                <a:solidFill>
                  <a:srgbClr val="333333"/>
                </a:solidFill>
                <a:effectLst/>
                <a:latin typeface="Roboto" panose="02000000000000000000" pitchFamily="2" charset="0"/>
              </a:rPr>
              <a:t>Bisfosfonaatit</a:t>
            </a:r>
            <a:r>
              <a:rPr lang="fi-FI" b="0" i="0" dirty="0">
                <a:solidFill>
                  <a:srgbClr val="333333"/>
                </a:solidFill>
                <a:effectLst/>
                <a:latin typeface="Roboto" panose="02000000000000000000" pitchFamily="2" charset="0"/>
              </a:rPr>
              <a:t> (</a:t>
            </a:r>
            <a:r>
              <a:rPr lang="fi-FI" b="0" i="0" dirty="0" err="1">
                <a:solidFill>
                  <a:srgbClr val="333333"/>
                </a:solidFill>
                <a:effectLst/>
                <a:latin typeface="Roboto" panose="02000000000000000000" pitchFamily="2" charset="0"/>
              </a:rPr>
              <a:t>alendronaatti</a:t>
            </a:r>
            <a:r>
              <a:rPr lang="fi-FI" b="0" i="0" dirty="0">
                <a:solidFill>
                  <a:srgbClr val="333333"/>
                </a:solidFill>
                <a:effectLst/>
                <a:latin typeface="Roboto" panose="02000000000000000000" pitchFamily="2" charset="0"/>
              </a:rPr>
              <a:t> </a:t>
            </a:r>
            <a:r>
              <a:rPr lang="fi-FI" b="0" i="0" dirty="0" err="1">
                <a:solidFill>
                  <a:srgbClr val="333333"/>
                </a:solidFill>
                <a:effectLst/>
                <a:latin typeface="Roboto" panose="02000000000000000000" pitchFamily="2" charset="0"/>
              </a:rPr>
              <a:t>risedronaatti</a:t>
            </a:r>
            <a:r>
              <a:rPr lang="fi-FI" b="0" i="0" dirty="0">
                <a:solidFill>
                  <a:srgbClr val="333333"/>
                </a:solidFill>
                <a:effectLst/>
                <a:latin typeface="Roboto" panose="02000000000000000000" pitchFamily="2" charset="0"/>
              </a:rPr>
              <a:t>, </a:t>
            </a:r>
            <a:r>
              <a:rPr lang="fi-FI" b="0" i="0" dirty="0" err="1">
                <a:solidFill>
                  <a:srgbClr val="333333"/>
                </a:solidFill>
                <a:effectLst/>
                <a:latin typeface="Roboto" panose="02000000000000000000" pitchFamily="2" charset="0"/>
              </a:rPr>
              <a:t>ibandronaatti</a:t>
            </a:r>
            <a:r>
              <a:rPr lang="fi-FI" b="0" i="0" dirty="0">
                <a:solidFill>
                  <a:srgbClr val="333333"/>
                </a:solidFill>
                <a:effectLst/>
                <a:latin typeface="Roboto" panose="02000000000000000000" pitchFamily="2" charset="0"/>
              </a:rPr>
              <a:t> </a:t>
            </a:r>
            <a:r>
              <a:rPr lang="fi-FI" b="0" i="0" dirty="0" err="1">
                <a:solidFill>
                  <a:srgbClr val="333333"/>
                </a:solidFill>
                <a:effectLst/>
                <a:latin typeface="Roboto" panose="02000000000000000000" pitchFamily="2" charset="0"/>
              </a:rPr>
              <a:t>zoledronihappo</a:t>
            </a:r>
            <a:r>
              <a:rPr lang="fi-FI" b="0" i="0" dirty="0">
                <a:solidFill>
                  <a:srgbClr val="333333"/>
                </a:solidFill>
                <a:effectLst/>
                <a:latin typeface="Roboto" panose="02000000000000000000" pitchFamily="2" charset="0"/>
              </a:rPr>
              <a:t>)</a:t>
            </a:r>
          </a:p>
          <a:p>
            <a:pPr algn="l">
              <a:buFont typeface="Arial" panose="020B0604020202020204" pitchFamily="34" charset="0"/>
              <a:buChar char="•"/>
            </a:pPr>
            <a:r>
              <a:rPr lang="fi-FI" b="1" i="0" dirty="0" err="1">
                <a:solidFill>
                  <a:srgbClr val="333333"/>
                </a:solidFill>
                <a:effectLst/>
                <a:latin typeface="Roboto" panose="02000000000000000000" pitchFamily="2" charset="0"/>
              </a:rPr>
              <a:t>Teriparatidi</a:t>
            </a:r>
            <a:endParaRPr lang="fi-FI" b="1" i="0" dirty="0">
              <a:solidFill>
                <a:srgbClr val="333333"/>
              </a:solidFill>
              <a:effectLst/>
              <a:latin typeface="Roboto" panose="02000000000000000000" pitchFamily="2" charset="0"/>
            </a:endParaRPr>
          </a:p>
          <a:p>
            <a:pPr algn="l">
              <a:buFont typeface="Arial" panose="020B0604020202020204" pitchFamily="34" charset="0"/>
              <a:buChar char="•"/>
            </a:pPr>
            <a:r>
              <a:rPr lang="fi-FI" b="1" i="0" dirty="0" err="1">
                <a:solidFill>
                  <a:srgbClr val="333333"/>
                </a:solidFill>
                <a:effectLst/>
                <a:latin typeface="Roboto" panose="02000000000000000000" pitchFamily="2" charset="0"/>
              </a:rPr>
              <a:t>Denosumabi</a:t>
            </a:r>
            <a:endParaRPr lang="fi-FI" b="1" i="0" dirty="0">
              <a:solidFill>
                <a:srgbClr val="333333"/>
              </a:solidFill>
              <a:effectLst/>
              <a:latin typeface="Roboto" panose="02000000000000000000" pitchFamily="2" charset="0"/>
            </a:endParaRPr>
          </a:p>
          <a:p>
            <a:pPr algn="l">
              <a:buFont typeface="Arial" panose="020B0604020202020204" pitchFamily="34" charset="0"/>
              <a:buChar char="•"/>
            </a:pPr>
            <a:r>
              <a:rPr lang="fi-FI" b="1" i="0" dirty="0" err="1">
                <a:solidFill>
                  <a:srgbClr val="333333"/>
                </a:solidFill>
                <a:effectLst/>
                <a:latin typeface="Roboto" panose="02000000000000000000" pitchFamily="2" charset="0"/>
              </a:rPr>
              <a:t>Romosotsumabi</a:t>
            </a:r>
            <a:endParaRPr lang="fi-FI" b="1" i="0" dirty="0">
              <a:solidFill>
                <a:srgbClr val="333333"/>
              </a:solidFill>
              <a:effectLst/>
              <a:latin typeface="Roboto" panose="02000000000000000000" pitchFamily="2" charset="0"/>
            </a:endParaRPr>
          </a:p>
          <a:p>
            <a:pPr algn="l">
              <a:buFont typeface="Arial" panose="020B0604020202020204" pitchFamily="34" charset="0"/>
              <a:buChar char="•"/>
            </a:pPr>
            <a:r>
              <a:rPr lang="fi-FI" b="1" i="0" dirty="0" err="1">
                <a:solidFill>
                  <a:srgbClr val="333333"/>
                </a:solidFill>
                <a:effectLst/>
                <a:latin typeface="Roboto" panose="02000000000000000000" pitchFamily="2" charset="0"/>
              </a:rPr>
              <a:t>Menopausaalinen</a:t>
            </a:r>
            <a:r>
              <a:rPr lang="fi-FI" b="1" i="0" dirty="0">
                <a:solidFill>
                  <a:srgbClr val="333333"/>
                </a:solidFill>
                <a:effectLst/>
                <a:latin typeface="Roboto" panose="02000000000000000000" pitchFamily="2" charset="0"/>
              </a:rPr>
              <a:t> sukuhormoni hoito </a:t>
            </a:r>
            <a:endParaRPr lang="fi-FI" b="0" i="0" dirty="0">
              <a:solidFill>
                <a:srgbClr val="333333"/>
              </a:solidFill>
              <a:effectLst/>
              <a:latin typeface="Roboto" panose="02000000000000000000" pitchFamily="2" charset="0"/>
            </a:endParaRPr>
          </a:p>
          <a:p>
            <a:endParaRPr lang="fi-FI" dirty="0"/>
          </a:p>
        </p:txBody>
      </p:sp>
    </p:spTree>
    <p:extLst>
      <p:ext uri="{BB962C8B-B14F-4D97-AF65-F5344CB8AC3E}">
        <p14:creationId xmlns:p14="http://schemas.microsoft.com/office/powerpoint/2010/main" val="2390957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4C04E89-8AA7-472B-B810-4C368CE2D336}"/>
              </a:ext>
            </a:extLst>
          </p:cNvPr>
          <p:cNvSpPr>
            <a:spLocks noGrp="1"/>
          </p:cNvSpPr>
          <p:nvPr>
            <p:ph type="title"/>
          </p:nvPr>
        </p:nvSpPr>
        <p:spPr>
          <a:xfrm>
            <a:off x="753357" y="186015"/>
            <a:ext cx="10515600" cy="1325563"/>
          </a:xfrm>
        </p:spPr>
        <p:txBody>
          <a:bodyPr/>
          <a:lstStyle/>
          <a:p>
            <a:r>
              <a:rPr lang="fi-FI" b="1" dirty="0"/>
              <a:t>Luulääkkeiden kehityskaari</a:t>
            </a:r>
          </a:p>
        </p:txBody>
      </p:sp>
      <p:pic>
        <p:nvPicPr>
          <p:cNvPr id="1026" name="Picture 2">
            <a:extLst>
              <a:ext uri="{FF2B5EF4-FFF2-40B4-BE49-F238E27FC236}">
                <a16:creationId xmlns:a16="http://schemas.microsoft.com/office/drawing/2014/main" id="{17BC055C-E396-466B-95BA-F305EA03B7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0729" y="1736726"/>
            <a:ext cx="10910539" cy="512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315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650" name="Group 9"/>
          <p:cNvGrpSpPr>
            <a:grpSpLocks/>
          </p:cNvGrpSpPr>
          <p:nvPr/>
        </p:nvGrpSpPr>
        <p:grpSpPr bwMode="auto">
          <a:xfrm>
            <a:off x="5303839" y="476251"/>
            <a:ext cx="1152525" cy="1038225"/>
            <a:chOff x="748347" y="1765302"/>
            <a:chExt cx="1336041" cy="1254475"/>
          </a:xfrm>
        </p:grpSpPr>
        <p:grpSp>
          <p:nvGrpSpPr>
            <p:cNvPr id="283818" name="Group 106"/>
            <p:cNvGrpSpPr>
              <a:grpSpLocks/>
            </p:cNvGrpSpPr>
            <p:nvPr/>
          </p:nvGrpSpPr>
          <p:grpSpPr bwMode="auto">
            <a:xfrm>
              <a:off x="914400" y="1765302"/>
              <a:ext cx="1087438" cy="679451"/>
              <a:chOff x="2466" y="968"/>
              <a:chExt cx="685" cy="428"/>
            </a:xfrm>
          </p:grpSpPr>
          <p:sp>
            <p:nvSpPr>
              <p:cNvPr id="13" name="Oval 107"/>
              <p:cNvSpPr>
                <a:spLocks noChangeArrowheads="1"/>
              </p:cNvSpPr>
              <p:nvPr/>
            </p:nvSpPr>
            <p:spPr bwMode="ltGray">
              <a:xfrm>
                <a:off x="2466" y="1053"/>
                <a:ext cx="343" cy="343"/>
              </a:xfrm>
              <a:prstGeom prst="ellipse">
                <a:avLst/>
              </a:prstGeom>
              <a:solidFill>
                <a:srgbClr val="5B9AD9"/>
              </a:solidFill>
              <a:ln w="28575">
                <a:solidFill>
                  <a:srgbClr val="73B5FF"/>
                </a:solidFill>
                <a:round/>
                <a:headEnd/>
                <a:tailEnd/>
              </a:ln>
            </p:spPr>
            <p:txBody>
              <a:bodyPr wrap="none" anchor="ctr"/>
              <a:lstStyle/>
              <a:p>
                <a:pPr>
                  <a:defRPr/>
                </a:pPr>
                <a:endParaRPr lang="de-CH" sz="800" kern="0">
                  <a:solidFill>
                    <a:prstClr val="black"/>
                  </a:solidFill>
                  <a:latin typeface="Lucida Sans Unicode"/>
                  <a:cs typeface="Arial" charset="0"/>
                </a:endParaRPr>
              </a:p>
            </p:txBody>
          </p:sp>
          <p:sp>
            <p:nvSpPr>
              <p:cNvPr id="14" name="Oval 108"/>
              <p:cNvSpPr>
                <a:spLocks noChangeArrowheads="1"/>
              </p:cNvSpPr>
              <p:nvPr/>
            </p:nvSpPr>
            <p:spPr bwMode="auto">
              <a:xfrm>
                <a:off x="2511" y="1112"/>
                <a:ext cx="213" cy="153"/>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prstClr val="black"/>
                  </a:solidFill>
                  <a:latin typeface="Lucida Sans Unicode"/>
                  <a:cs typeface="Arial" charset="0"/>
                </a:endParaRPr>
              </a:p>
            </p:txBody>
          </p:sp>
          <p:sp>
            <p:nvSpPr>
              <p:cNvPr id="15" name="Oval 109"/>
              <p:cNvSpPr>
                <a:spLocks noChangeArrowheads="1"/>
              </p:cNvSpPr>
              <p:nvPr/>
            </p:nvSpPr>
            <p:spPr bwMode="ltGray">
              <a:xfrm>
                <a:off x="2809" y="968"/>
                <a:ext cx="342" cy="342"/>
              </a:xfrm>
              <a:prstGeom prst="ellipse">
                <a:avLst/>
              </a:prstGeom>
              <a:solidFill>
                <a:srgbClr val="5B9AD9"/>
              </a:solidFill>
              <a:ln w="28575">
                <a:solidFill>
                  <a:srgbClr val="73B5FF"/>
                </a:solidFill>
                <a:round/>
                <a:headEnd/>
                <a:tailEnd/>
              </a:ln>
            </p:spPr>
            <p:txBody>
              <a:bodyPr wrap="none" anchor="ctr"/>
              <a:lstStyle/>
              <a:p>
                <a:pPr>
                  <a:defRPr/>
                </a:pPr>
                <a:endParaRPr lang="de-CH" sz="800" kern="0">
                  <a:solidFill>
                    <a:prstClr val="black"/>
                  </a:solidFill>
                  <a:latin typeface="Lucida Sans Unicode"/>
                  <a:cs typeface="Arial" charset="0"/>
                </a:endParaRPr>
              </a:p>
            </p:txBody>
          </p:sp>
          <p:sp>
            <p:nvSpPr>
              <p:cNvPr id="16" name="Oval 110"/>
              <p:cNvSpPr>
                <a:spLocks noChangeArrowheads="1"/>
              </p:cNvSpPr>
              <p:nvPr/>
            </p:nvSpPr>
            <p:spPr bwMode="auto">
              <a:xfrm>
                <a:off x="2854" y="1027"/>
                <a:ext cx="213" cy="15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prstClr val="black"/>
                  </a:solidFill>
                  <a:latin typeface="Lucida Sans Unicode"/>
                  <a:cs typeface="Arial" charset="0"/>
                </a:endParaRPr>
              </a:p>
            </p:txBody>
          </p:sp>
        </p:grpSp>
        <p:sp>
          <p:nvSpPr>
            <p:cNvPr id="12" name="Text Box 111"/>
            <p:cNvSpPr txBox="1">
              <a:spLocks noChangeArrowheads="1"/>
            </p:cNvSpPr>
            <p:nvPr/>
          </p:nvSpPr>
          <p:spPr bwMode="auto">
            <a:xfrm>
              <a:off x="748347" y="2461594"/>
              <a:ext cx="1336041" cy="558183"/>
            </a:xfrm>
            <a:prstGeom prst="rect">
              <a:avLst/>
            </a:prstGeom>
            <a:noFill/>
            <a:ln w="12700">
              <a:noFill/>
              <a:miter lim="800000"/>
              <a:headEnd type="none" w="sm" len="sm"/>
              <a:tailEnd type="none" w="sm" len="sm"/>
            </a:ln>
          </p:spPr>
          <p:txBody>
            <a:bodyPr>
              <a:spAutoFit/>
            </a:bodyPr>
            <a:lstStyle/>
            <a:p>
              <a:pPr defTabSz="762000" eaLnBrk="0" hangingPunct="0">
                <a:defRPr/>
              </a:pPr>
              <a:r>
                <a:rPr lang="en-US" sz="1200" b="1" kern="0" dirty="0">
                  <a:solidFill>
                    <a:prstClr val="black"/>
                  </a:solidFill>
                  <a:latin typeface="Lucida Sans Unicode"/>
                  <a:ea typeface="Arial Unicode MS" pitchFamily="34" charset="-128"/>
                  <a:cs typeface="Arial" charset="0"/>
                </a:rPr>
                <a:t>Osteoklastin </a:t>
              </a:r>
              <a:r>
                <a:rPr lang="en-US" sz="1200" b="1" kern="0" dirty="0" err="1">
                  <a:solidFill>
                    <a:prstClr val="black"/>
                  </a:solidFill>
                  <a:latin typeface="Lucida Sans Unicode"/>
                  <a:ea typeface="Arial Unicode MS" pitchFamily="34" charset="-128"/>
                  <a:cs typeface="Arial" charset="0"/>
                </a:rPr>
                <a:t>esiasteita</a:t>
              </a:r>
              <a:endParaRPr lang="en-US" sz="1200" b="1" kern="0" dirty="0">
                <a:solidFill>
                  <a:prstClr val="black"/>
                </a:solidFill>
                <a:latin typeface="Lucida Sans Unicode"/>
                <a:ea typeface="Arial Unicode MS" pitchFamily="34" charset="-128"/>
                <a:cs typeface="Arial" charset="0"/>
              </a:endParaRPr>
            </a:p>
          </p:txBody>
        </p:sp>
      </p:grpSp>
      <p:grpSp>
        <p:nvGrpSpPr>
          <p:cNvPr id="283651" name="Group 198"/>
          <p:cNvGrpSpPr>
            <a:grpSpLocks/>
          </p:cNvGrpSpPr>
          <p:nvPr/>
        </p:nvGrpSpPr>
        <p:grpSpPr bwMode="auto">
          <a:xfrm>
            <a:off x="1549400" y="3625851"/>
            <a:ext cx="3106738" cy="2398713"/>
            <a:chOff x="5634038" y="3694119"/>
            <a:chExt cx="3106737" cy="2398726"/>
          </a:xfrm>
        </p:grpSpPr>
        <p:sp>
          <p:nvSpPr>
            <p:cNvPr id="200" name="Text Box 93"/>
            <p:cNvSpPr txBox="1">
              <a:spLocks noChangeArrowheads="1"/>
            </p:cNvSpPr>
            <p:nvPr/>
          </p:nvSpPr>
          <p:spPr bwMode="auto">
            <a:xfrm>
              <a:off x="5634038" y="5138752"/>
              <a:ext cx="3106737" cy="954093"/>
            </a:xfrm>
            <a:prstGeom prst="rect">
              <a:avLst/>
            </a:prstGeom>
            <a:noFill/>
            <a:ln w="12700">
              <a:noFill/>
              <a:miter lim="800000"/>
              <a:headEnd type="none" w="sm" len="sm"/>
              <a:tailEnd type="none" w="sm" len="sm"/>
            </a:ln>
          </p:spPr>
          <p:txBody>
            <a:bodyPr>
              <a:spAutoFit/>
            </a:bodyPr>
            <a:lstStyle/>
            <a:p>
              <a:pPr defTabSz="762000" eaLnBrk="0" hangingPunct="0">
                <a:defRPr/>
              </a:pPr>
              <a:r>
                <a:rPr lang="fi-FI" sz="1400" b="1" kern="0" dirty="0">
                  <a:solidFill>
                    <a:prstClr val="black"/>
                  </a:solidFill>
                  <a:latin typeface="Lucida Sans Unicode"/>
                  <a:ea typeface="Arial Unicode MS" pitchFamily="34" charset="-128"/>
                  <a:cs typeface="Arial" charset="0"/>
                </a:rPr>
                <a:t>Denosumabi vähentää osteoklastien muodostumista ja toimintaa ja lyhentää niiden elinkykyä</a:t>
              </a:r>
            </a:p>
          </p:txBody>
        </p:sp>
        <p:grpSp>
          <p:nvGrpSpPr>
            <p:cNvPr id="283806" name="Group 94"/>
            <p:cNvGrpSpPr>
              <a:grpSpLocks/>
            </p:cNvGrpSpPr>
            <p:nvPr/>
          </p:nvGrpSpPr>
          <p:grpSpPr bwMode="auto">
            <a:xfrm>
              <a:off x="6332538" y="3694119"/>
              <a:ext cx="1708150" cy="1406527"/>
              <a:chOff x="289" y="2327"/>
              <a:chExt cx="1076" cy="886"/>
            </a:xfrm>
          </p:grpSpPr>
          <p:sp>
            <p:nvSpPr>
              <p:cNvPr id="202" name="Rectangle 95" descr="Stationery"/>
              <p:cNvSpPr>
                <a:spLocks noChangeArrowheads="1"/>
              </p:cNvSpPr>
              <p:nvPr/>
            </p:nvSpPr>
            <p:spPr bwMode="auto">
              <a:xfrm>
                <a:off x="289" y="2874"/>
                <a:ext cx="1076" cy="339"/>
              </a:xfrm>
              <a:prstGeom prst="rect">
                <a:avLst/>
              </a:prstGeom>
              <a:blipFill dpi="0" rotWithShape="1">
                <a:blip r:embed="rId3" cstate="print"/>
                <a:srcRect/>
                <a:tile tx="0" ty="0" sx="100000" sy="100000" flip="none" algn="tl"/>
              </a:blipFill>
              <a:ln w="9525">
                <a:solidFill>
                  <a:srgbClr val="000000"/>
                </a:solidFill>
                <a:miter lim="800000"/>
                <a:headEnd/>
                <a:tailEnd/>
              </a:ln>
            </p:spPr>
            <p:txBody>
              <a:bodyPr wrap="none" anchor="ctr"/>
              <a:lstStyle/>
              <a:p>
                <a:pPr>
                  <a:defRPr/>
                </a:pPr>
                <a:endParaRPr lang="de-CH" sz="800" kern="0">
                  <a:solidFill>
                    <a:srgbClr val="FFFFFF"/>
                  </a:solidFill>
                  <a:latin typeface="Lucida Sans Unicode"/>
                  <a:cs typeface="Arial" charset="0"/>
                </a:endParaRPr>
              </a:p>
            </p:txBody>
          </p:sp>
          <p:grpSp>
            <p:nvGrpSpPr>
              <p:cNvPr id="283808" name="Group 96"/>
              <p:cNvGrpSpPr>
                <a:grpSpLocks/>
              </p:cNvGrpSpPr>
              <p:nvPr/>
            </p:nvGrpSpPr>
            <p:grpSpPr bwMode="auto">
              <a:xfrm>
                <a:off x="432" y="2372"/>
                <a:ext cx="765" cy="630"/>
                <a:chOff x="2326" y="3282"/>
                <a:chExt cx="909" cy="666"/>
              </a:xfrm>
            </p:grpSpPr>
            <p:sp>
              <p:nvSpPr>
                <p:cNvPr id="206" name="Freeform 97"/>
                <p:cNvSpPr>
                  <a:spLocks/>
                </p:cNvSpPr>
                <p:nvPr/>
              </p:nvSpPr>
              <p:spPr bwMode="auto">
                <a:xfrm>
                  <a:off x="2326" y="3282"/>
                  <a:ext cx="909" cy="561"/>
                </a:xfrm>
                <a:custGeom>
                  <a:avLst/>
                  <a:gdLst>
                    <a:gd name="T0" fmla="*/ 48 w 987"/>
                    <a:gd name="T1" fmla="*/ 842 h 481"/>
                    <a:gd name="T2" fmla="*/ 64 w 987"/>
                    <a:gd name="T3" fmla="*/ 637 h 481"/>
                    <a:gd name="T4" fmla="*/ 112 w 987"/>
                    <a:gd name="T5" fmla="*/ 654 h 481"/>
                    <a:gd name="T6" fmla="*/ 122 w 987"/>
                    <a:gd name="T7" fmla="*/ 842 h 481"/>
                    <a:gd name="T8" fmla="*/ 154 w 987"/>
                    <a:gd name="T9" fmla="*/ 858 h 481"/>
                    <a:gd name="T10" fmla="*/ 173 w 987"/>
                    <a:gd name="T11" fmla="*/ 647 h 481"/>
                    <a:gd name="T12" fmla="*/ 214 w 987"/>
                    <a:gd name="T13" fmla="*/ 620 h 481"/>
                    <a:gd name="T14" fmla="*/ 220 w 987"/>
                    <a:gd name="T15" fmla="*/ 780 h 481"/>
                    <a:gd name="T16" fmla="*/ 227 w 987"/>
                    <a:gd name="T17" fmla="*/ 842 h 481"/>
                    <a:gd name="T18" fmla="*/ 252 w 987"/>
                    <a:gd name="T19" fmla="*/ 858 h 481"/>
                    <a:gd name="T20" fmla="*/ 272 w 987"/>
                    <a:gd name="T21" fmla="*/ 759 h 481"/>
                    <a:gd name="T22" fmla="*/ 272 w 987"/>
                    <a:gd name="T23" fmla="*/ 637 h 481"/>
                    <a:gd name="T24" fmla="*/ 302 w 987"/>
                    <a:gd name="T25" fmla="*/ 588 h 481"/>
                    <a:gd name="T26" fmla="*/ 331 w 987"/>
                    <a:gd name="T27" fmla="*/ 658 h 481"/>
                    <a:gd name="T28" fmla="*/ 332 w 987"/>
                    <a:gd name="T29" fmla="*/ 799 h 481"/>
                    <a:gd name="T30" fmla="*/ 343 w 987"/>
                    <a:gd name="T31" fmla="*/ 869 h 481"/>
                    <a:gd name="T32" fmla="*/ 380 w 987"/>
                    <a:gd name="T33" fmla="*/ 853 h 481"/>
                    <a:gd name="T34" fmla="*/ 384 w 987"/>
                    <a:gd name="T35" fmla="*/ 654 h 481"/>
                    <a:gd name="T36" fmla="*/ 403 w 987"/>
                    <a:gd name="T37" fmla="*/ 598 h 481"/>
                    <a:gd name="T38" fmla="*/ 425 w 987"/>
                    <a:gd name="T39" fmla="*/ 598 h 481"/>
                    <a:gd name="T40" fmla="*/ 434 w 987"/>
                    <a:gd name="T41" fmla="*/ 676 h 481"/>
                    <a:gd name="T42" fmla="*/ 436 w 987"/>
                    <a:gd name="T43" fmla="*/ 799 h 481"/>
                    <a:gd name="T44" fmla="*/ 458 w 987"/>
                    <a:gd name="T45" fmla="*/ 865 h 481"/>
                    <a:gd name="T46" fmla="*/ 479 w 987"/>
                    <a:gd name="T47" fmla="*/ 848 h 481"/>
                    <a:gd name="T48" fmla="*/ 489 w 987"/>
                    <a:gd name="T49" fmla="*/ 703 h 481"/>
                    <a:gd name="T50" fmla="*/ 492 w 987"/>
                    <a:gd name="T51" fmla="*/ 631 h 481"/>
                    <a:gd name="T52" fmla="*/ 516 w 987"/>
                    <a:gd name="T53" fmla="*/ 598 h 481"/>
                    <a:gd name="T54" fmla="*/ 542 w 987"/>
                    <a:gd name="T55" fmla="*/ 631 h 481"/>
                    <a:gd name="T56" fmla="*/ 546 w 987"/>
                    <a:gd name="T57" fmla="*/ 709 h 481"/>
                    <a:gd name="T58" fmla="*/ 549 w 987"/>
                    <a:gd name="T59" fmla="*/ 820 h 481"/>
                    <a:gd name="T60" fmla="*/ 559 w 987"/>
                    <a:gd name="T61" fmla="*/ 869 h 481"/>
                    <a:gd name="T62" fmla="*/ 583 w 987"/>
                    <a:gd name="T63" fmla="*/ 858 h 481"/>
                    <a:gd name="T64" fmla="*/ 600 w 987"/>
                    <a:gd name="T65" fmla="*/ 743 h 481"/>
                    <a:gd name="T66" fmla="*/ 600 w 987"/>
                    <a:gd name="T67" fmla="*/ 626 h 481"/>
                    <a:gd name="T68" fmla="*/ 623 w 987"/>
                    <a:gd name="T69" fmla="*/ 598 h 481"/>
                    <a:gd name="T70" fmla="*/ 647 w 987"/>
                    <a:gd name="T71" fmla="*/ 647 h 481"/>
                    <a:gd name="T72" fmla="*/ 657 w 987"/>
                    <a:gd name="T73" fmla="*/ 809 h 481"/>
                    <a:gd name="T74" fmla="*/ 668 w 987"/>
                    <a:gd name="T75" fmla="*/ 869 h 481"/>
                    <a:gd name="T76" fmla="*/ 691 w 987"/>
                    <a:gd name="T77" fmla="*/ 865 h 481"/>
                    <a:gd name="T78" fmla="*/ 705 w 987"/>
                    <a:gd name="T79" fmla="*/ 786 h 481"/>
                    <a:gd name="T80" fmla="*/ 705 w 987"/>
                    <a:gd name="T81" fmla="*/ 610 h 481"/>
                    <a:gd name="T82" fmla="*/ 678 w 987"/>
                    <a:gd name="T83" fmla="*/ 426 h 481"/>
                    <a:gd name="T84" fmla="*/ 598 w 987"/>
                    <a:gd name="T85" fmla="*/ 210 h 481"/>
                    <a:gd name="T86" fmla="*/ 565 w 987"/>
                    <a:gd name="T87" fmla="*/ 159 h 481"/>
                    <a:gd name="T88" fmla="*/ 519 w 987"/>
                    <a:gd name="T89" fmla="*/ 92 h 481"/>
                    <a:gd name="T90" fmla="*/ 436 w 987"/>
                    <a:gd name="T91" fmla="*/ 20 h 481"/>
                    <a:gd name="T92" fmla="*/ 356 w 987"/>
                    <a:gd name="T93" fmla="*/ 9 h 481"/>
                    <a:gd name="T94" fmla="*/ 339 w 987"/>
                    <a:gd name="T95" fmla="*/ 2 h 481"/>
                    <a:gd name="T96" fmla="*/ 246 w 987"/>
                    <a:gd name="T97" fmla="*/ 31 h 481"/>
                    <a:gd name="T98" fmla="*/ 167 w 987"/>
                    <a:gd name="T99" fmla="*/ 114 h 481"/>
                    <a:gd name="T100" fmla="*/ 82 w 987"/>
                    <a:gd name="T101" fmla="*/ 280 h 481"/>
                    <a:gd name="T102" fmla="*/ 43 w 987"/>
                    <a:gd name="T103" fmla="*/ 420 h 481"/>
                    <a:gd name="T104" fmla="*/ 17 w 987"/>
                    <a:gd name="T105" fmla="*/ 521 h 481"/>
                    <a:gd name="T106" fmla="*/ 3 w 987"/>
                    <a:gd name="T107" fmla="*/ 665 h 481"/>
                    <a:gd name="T108" fmla="*/ 6 w 987"/>
                    <a:gd name="T109" fmla="*/ 802 h 481"/>
                    <a:gd name="T110" fmla="*/ 22 w 987"/>
                    <a:gd name="T111" fmla="*/ 853 h 481"/>
                    <a:gd name="T112" fmla="*/ 48 w 987"/>
                    <a:gd name="T113" fmla="*/ 842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7"/>
                    <a:gd name="T172" fmla="*/ 0 h 481"/>
                    <a:gd name="T173" fmla="*/ 987 w 987"/>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7" h="481">
                      <a:moveTo>
                        <a:pt x="66" y="455"/>
                      </a:moveTo>
                      <a:cubicBezTo>
                        <a:pt x="76" y="436"/>
                        <a:pt x="75" y="361"/>
                        <a:pt x="90" y="344"/>
                      </a:cubicBezTo>
                      <a:cubicBezTo>
                        <a:pt x="105" y="327"/>
                        <a:pt x="143" y="335"/>
                        <a:pt x="156" y="353"/>
                      </a:cubicBezTo>
                      <a:cubicBezTo>
                        <a:pt x="169" y="371"/>
                        <a:pt x="159" y="437"/>
                        <a:pt x="168" y="455"/>
                      </a:cubicBezTo>
                      <a:cubicBezTo>
                        <a:pt x="177" y="473"/>
                        <a:pt x="201" y="481"/>
                        <a:pt x="213" y="464"/>
                      </a:cubicBezTo>
                      <a:cubicBezTo>
                        <a:pt x="225" y="447"/>
                        <a:pt x="226" y="371"/>
                        <a:pt x="240" y="350"/>
                      </a:cubicBezTo>
                      <a:cubicBezTo>
                        <a:pt x="254" y="329"/>
                        <a:pt x="286" y="323"/>
                        <a:pt x="297" y="335"/>
                      </a:cubicBezTo>
                      <a:cubicBezTo>
                        <a:pt x="308" y="347"/>
                        <a:pt x="303" y="402"/>
                        <a:pt x="306" y="422"/>
                      </a:cubicBezTo>
                      <a:cubicBezTo>
                        <a:pt x="309" y="442"/>
                        <a:pt x="307" y="448"/>
                        <a:pt x="315" y="455"/>
                      </a:cubicBezTo>
                      <a:cubicBezTo>
                        <a:pt x="323" y="462"/>
                        <a:pt x="341" y="471"/>
                        <a:pt x="351" y="464"/>
                      </a:cubicBezTo>
                      <a:cubicBezTo>
                        <a:pt x="361" y="457"/>
                        <a:pt x="374" y="430"/>
                        <a:pt x="378" y="410"/>
                      </a:cubicBezTo>
                      <a:cubicBezTo>
                        <a:pt x="382" y="390"/>
                        <a:pt x="371" y="359"/>
                        <a:pt x="378" y="344"/>
                      </a:cubicBezTo>
                      <a:cubicBezTo>
                        <a:pt x="385" y="329"/>
                        <a:pt x="407" y="315"/>
                        <a:pt x="420" y="317"/>
                      </a:cubicBezTo>
                      <a:cubicBezTo>
                        <a:pt x="433" y="319"/>
                        <a:pt x="452" y="337"/>
                        <a:pt x="459" y="356"/>
                      </a:cubicBezTo>
                      <a:cubicBezTo>
                        <a:pt x="466" y="375"/>
                        <a:pt x="459" y="412"/>
                        <a:pt x="462" y="431"/>
                      </a:cubicBezTo>
                      <a:cubicBezTo>
                        <a:pt x="465" y="450"/>
                        <a:pt x="466" y="465"/>
                        <a:pt x="477" y="470"/>
                      </a:cubicBezTo>
                      <a:cubicBezTo>
                        <a:pt x="488" y="475"/>
                        <a:pt x="519" y="480"/>
                        <a:pt x="528" y="461"/>
                      </a:cubicBezTo>
                      <a:cubicBezTo>
                        <a:pt x="537" y="442"/>
                        <a:pt x="528" y="376"/>
                        <a:pt x="534" y="353"/>
                      </a:cubicBezTo>
                      <a:cubicBezTo>
                        <a:pt x="540" y="330"/>
                        <a:pt x="552" y="328"/>
                        <a:pt x="561" y="323"/>
                      </a:cubicBezTo>
                      <a:cubicBezTo>
                        <a:pt x="570" y="318"/>
                        <a:pt x="584" y="316"/>
                        <a:pt x="591" y="323"/>
                      </a:cubicBezTo>
                      <a:cubicBezTo>
                        <a:pt x="598" y="330"/>
                        <a:pt x="601" y="347"/>
                        <a:pt x="603" y="365"/>
                      </a:cubicBezTo>
                      <a:cubicBezTo>
                        <a:pt x="605" y="383"/>
                        <a:pt x="601" y="414"/>
                        <a:pt x="606" y="431"/>
                      </a:cubicBezTo>
                      <a:cubicBezTo>
                        <a:pt x="611" y="448"/>
                        <a:pt x="626" y="463"/>
                        <a:pt x="636" y="467"/>
                      </a:cubicBezTo>
                      <a:cubicBezTo>
                        <a:pt x="646" y="471"/>
                        <a:pt x="659" y="472"/>
                        <a:pt x="666" y="458"/>
                      </a:cubicBezTo>
                      <a:cubicBezTo>
                        <a:pt x="673" y="444"/>
                        <a:pt x="678" y="399"/>
                        <a:pt x="681" y="380"/>
                      </a:cubicBezTo>
                      <a:cubicBezTo>
                        <a:pt x="684" y="361"/>
                        <a:pt x="678" y="350"/>
                        <a:pt x="684" y="341"/>
                      </a:cubicBezTo>
                      <a:cubicBezTo>
                        <a:pt x="690" y="332"/>
                        <a:pt x="706" y="323"/>
                        <a:pt x="717" y="323"/>
                      </a:cubicBezTo>
                      <a:cubicBezTo>
                        <a:pt x="728" y="323"/>
                        <a:pt x="746" y="331"/>
                        <a:pt x="753" y="341"/>
                      </a:cubicBezTo>
                      <a:cubicBezTo>
                        <a:pt x="760" y="351"/>
                        <a:pt x="757" y="366"/>
                        <a:pt x="759" y="383"/>
                      </a:cubicBezTo>
                      <a:cubicBezTo>
                        <a:pt x="761" y="400"/>
                        <a:pt x="759" y="429"/>
                        <a:pt x="762" y="443"/>
                      </a:cubicBezTo>
                      <a:cubicBezTo>
                        <a:pt x="765" y="457"/>
                        <a:pt x="769" y="467"/>
                        <a:pt x="777" y="470"/>
                      </a:cubicBezTo>
                      <a:cubicBezTo>
                        <a:pt x="785" y="473"/>
                        <a:pt x="801" y="475"/>
                        <a:pt x="810" y="464"/>
                      </a:cubicBezTo>
                      <a:cubicBezTo>
                        <a:pt x="819" y="453"/>
                        <a:pt x="830" y="422"/>
                        <a:pt x="834" y="401"/>
                      </a:cubicBezTo>
                      <a:cubicBezTo>
                        <a:pt x="838" y="380"/>
                        <a:pt x="829" y="351"/>
                        <a:pt x="834" y="338"/>
                      </a:cubicBezTo>
                      <a:cubicBezTo>
                        <a:pt x="839" y="325"/>
                        <a:pt x="856" y="321"/>
                        <a:pt x="867" y="323"/>
                      </a:cubicBezTo>
                      <a:cubicBezTo>
                        <a:pt x="878" y="325"/>
                        <a:pt x="893" y="331"/>
                        <a:pt x="900" y="350"/>
                      </a:cubicBezTo>
                      <a:cubicBezTo>
                        <a:pt x="907" y="369"/>
                        <a:pt x="908" y="417"/>
                        <a:pt x="912" y="437"/>
                      </a:cubicBezTo>
                      <a:cubicBezTo>
                        <a:pt x="916" y="457"/>
                        <a:pt x="919" y="465"/>
                        <a:pt x="927" y="470"/>
                      </a:cubicBezTo>
                      <a:cubicBezTo>
                        <a:pt x="935" y="475"/>
                        <a:pt x="951" y="475"/>
                        <a:pt x="960" y="467"/>
                      </a:cubicBezTo>
                      <a:cubicBezTo>
                        <a:pt x="969" y="459"/>
                        <a:pt x="978" y="448"/>
                        <a:pt x="981" y="425"/>
                      </a:cubicBezTo>
                      <a:cubicBezTo>
                        <a:pt x="984" y="402"/>
                        <a:pt x="987" y="361"/>
                        <a:pt x="981" y="329"/>
                      </a:cubicBezTo>
                      <a:cubicBezTo>
                        <a:pt x="975" y="297"/>
                        <a:pt x="967" y="266"/>
                        <a:pt x="942" y="230"/>
                      </a:cubicBezTo>
                      <a:cubicBezTo>
                        <a:pt x="917" y="194"/>
                        <a:pt x="857" y="137"/>
                        <a:pt x="831" y="113"/>
                      </a:cubicBezTo>
                      <a:cubicBezTo>
                        <a:pt x="805" y="89"/>
                        <a:pt x="804" y="96"/>
                        <a:pt x="786" y="86"/>
                      </a:cubicBezTo>
                      <a:cubicBezTo>
                        <a:pt x="768" y="76"/>
                        <a:pt x="750" y="62"/>
                        <a:pt x="720" y="50"/>
                      </a:cubicBezTo>
                      <a:cubicBezTo>
                        <a:pt x="690" y="38"/>
                        <a:pt x="643" y="18"/>
                        <a:pt x="606" y="11"/>
                      </a:cubicBezTo>
                      <a:cubicBezTo>
                        <a:pt x="569" y="4"/>
                        <a:pt x="517" y="6"/>
                        <a:pt x="495" y="5"/>
                      </a:cubicBezTo>
                      <a:cubicBezTo>
                        <a:pt x="473" y="4"/>
                        <a:pt x="496" y="0"/>
                        <a:pt x="471" y="2"/>
                      </a:cubicBezTo>
                      <a:cubicBezTo>
                        <a:pt x="446" y="4"/>
                        <a:pt x="382" y="7"/>
                        <a:pt x="342" y="17"/>
                      </a:cubicBezTo>
                      <a:cubicBezTo>
                        <a:pt x="302" y="27"/>
                        <a:pt x="269" y="39"/>
                        <a:pt x="231" y="62"/>
                      </a:cubicBezTo>
                      <a:cubicBezTo>
                        <a:pt x="193" y="85"/>
                        <a:pt x="142" y="125"/>
                        <a:pt x="114" y="152"/>
                      </a:cubicBezTo>
                      <a:cubicBezTo>
                        <a:pt x="86" y="179"/>
                        <a:pt x="75" y="206"/>
                        <a:pt x="60" y="227"/>
                      </a:cubicBezTo>
                      <a:cubicBezTo>
                        <a:pt x="45" y="248"/>
                        <a:pt x="33" y="259"/>
                        <a:pt x="24" y="281"/>
                      </a:cubicBezTo>
                      <a:cubicBezTo>
                        <a:pt x="15" y="303"/>
                        <a:pt x="6" y="334"/>
                        <a:pt x="3" y="359"/>
                      </a:cubicBezTo>
                      <a:cubicBezTo>
                        <a:pt x="0" y="384"/>
                        <a:pt x="2" y="417"/>
                        <a:pt x="6" y="434"/>
                      </a:cubicBezTo>
                      <a:cubicBezTo>
                        <a:pt x="10" y="451"/>
                        <a:pt x="20" y="458"/>
                        <a:pt x="30" y="461"/>
                      </a:cubicBezTo>
                      <a:cubicBezTo>
                        <a:pt x="40" y="464"/>
                        <a:pt x="56" y="474"/>
                        <a:pt x="66" y="455"/>
                      </a:cubicBezTo>
                      <a:close/>
                    </a:path>
                  </a:pathLst>
                </a:custGeom>
                <a:solidFill>
                  <a:srgbClr val="5B9AD9"/>
                </a:solidFill>
                <a:ln w="9525" cap="flat" cmpd="sng">
                  <a:solidFill>
                    <a:srgbClr val="FFFFFF"/>
                  </a:solidFill>
                  <a:prstDash val="solid"/>
                  <a:round/>
                  <a:headEnd type="none" w="med" len="med"/>
                  <a:tailEnd type="none" w="med" len="med"/>
                </a:ln>
              </p:spPr>
              <p:txBody>
                <a:bodyPr wrap="none" anchor="ctr"/>
                <a:lstStyle/>
                <a:p>
                  <a:pPr>
                    <a:defRPr/>
                  </a:pPr>
                  <a:endParaRPr lang="en-US" sz="800" kern="0">
                    <a:solidFill>
                      <a:srgbClr val="FFFFFF"/>
                    </a:solidFill>
                    <a:latin typeface="Lucida Sans Unicode"/>
                    <a:cs typeface="Arial" charset="0"/>
                  </a:endParaRPr>
                </a:p>
              </p:txBody>
            </p:sp>
            <p:sp>
              <p:nvSpPr>
                <p:cNvPr id="207" name="Oval 98"/>
                <p:cNvSpPr>
                  <a:spLocks noChangeArrowheads="1"/>
                </p:cNvSpPr>
                <p:nvPr/>
              </p:nvSpPr>
              <p:spPr bwMode="auto">
                <a:xfrm>
                  <a:off x="2518" y="3465"/>
                  <a:ext cx="139" cy="7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208" name="Oval 99"/>
                <p:cNvSpPr>
                  <a:spLocks noChangeArrowheads="1"/>
                </p:cNvSpPr>
                <p:nvPr/>
              </p:nvSpPr>
              <p:spPr bwMode="auto">
                <a:xfrm>
                  <a:off x="2734" y="3387"/>
                  <a:ext cx="139" cy="7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209" name="Oval 100"/>
                <p:cNvSpPr>
                  <a:spLocks noChangeArrowheads="1"/>
                </p:cNvSpPr>
                <p:nvPr/>
              </p:nvSpPr>
              <p:spPr bwMode="auto">
                <a:xfrm>
                  <a:off x="2933" y="3493"/>
                  <a:ext cx="140" cy="88"/>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210" name="Freeform 101"/>
                <p:cNvSpPr>
                  <a:spLocks/>
                </p:cNvSpPr>
                <p:nvPr/>
              </p:nvSpPr>
              <p:spPr bwMode="auto">
                <a:xfrm>
                  <a:off x="2351" y="3617"/>
                  <a:ext cx="829" cy="331"/>
                </a:xfrm>
                <a:custGeom>
                  <a:avLst/>
                  <a:gdLst>
                    <a:gd name="T0" fmla="*/ 6 w 900"/>
                    <a:gd name="T1" fmla="*/ 276 h 284"/>
                    <a:gd name="T2" fmla="*/ 64 w 900"/>
                    <a:gd name="T3" fmla="*/ 409 h 284"/>
                    <a:gd name="T4" fmla="*/ 165 w 900"/>
                    <a:gd name="T5" fmla="*/ 491 h 284"/>
                    <a:gd name="T6" fmla="*/ 307 w 900"/>
                    <a:gd name="T7" fmla="*/ 519 h 284"/>
                    <a:gd name="T8" fmla="*/ 468 w 900"/>
                    <a:gd name="T9" fmla="*/ 514 h 284"/>
                    <a:gd name="T10" fmla="*/ 570 w 900"/>
                    <a:gd name="T11" fmla="*/ 452 h 284"/>
                    <a:gd name="T12" fmla="*/ 629 w 900"/>
                    <a:gd name="T13" fmla="*/ 364 h 284"/>
                    <a:gd name="T14" fmla="*/ 647 w 900"/>
                    <a:gd name="T15" fmla="*/ 290 h 284"/>
                    <a:gd name="T16" fmla="*/ 640 w 900"/>
                    <a:gd name="T17" fmla="*/ 241 h 284"/>
                    <a:gd name="T18" fmla="*/ 638 w 900"/>
                    <a:gd name="T19" fmla="*/ 125 h 284"/>
                    <a:gd name="T20" fmla="*/ 634 w 900"/>
                    <a:gd name="T21" fmla="*/ 42 h 284"/>
                    <a:gd name="T22" fmla="*/ 601 w 900"/>
                    <a:gd name="T23" fmla="*/ 31 h 284"/>
                    <a:gd name="T24" fmla="*/ 584 w 900"/>
                    <a:gd name="T25" fmla="*/ 48 h 284"/>
                    <a:gd name="T26" fmla="*/ 578 w 900"/>
                    <a:gd name="T27" fmla="*/ 159 h 284"/>
                    <a:gd name="T28" fmla="*/ 579 w 900"/>
                    <a:gd name="T29" fmla="*/ 209 h 284"/>
                    <a:gd name="T30" fmla="*/ 565 w 900"/>
                    <a:gd name="T31" fmla="*/ 258 h 284"/>
                    <a:gd name="T32" fmla="*/ 541 w 900"/>
                    <a:gd name="T33" fmla="*/ 265 h 284"/>
                    <a:gd name="T34" fmla="*/ 531 w 900"/>
                    <a:gd name="T35" fmla="*/ 136 h 284"/>
                    <a:gd name="T36" fmla="*/ 523 w 900"/>
                    <a:gd name="T37" fmla="*/ 58 h 284"/>
                    <a:gd name="T38" fmla="*/ 497 w 900"/>
                    <a:gd name="T39" fmla="*/ 26 h 284"/>
                    <a:gd name="T40" fmla="*/ 471 w 900"/>
                    <a:gd name="T41" fmla="*/ 76 h 284"/>
                    <a:gd name="T42" fmla="*/ 468 w 900"/>
                    <a:gd name="T43" fmla="*/ 209 h 284"/>
                    <a:gd name="T44" fmla="*/ 461 w 900"/>
                    <a:gd name="T45" fmla="*/ 265 h 284"/>
                    <a:gd name="T46" fmla="*/ 446 w 900"/>
                    <a:gd name="T47" fmla="*/ 297 h 284"/>
                    <a:gd name="T48" fmla="*/ 422 w 900"/>
                    <a:gd name="T49" fmla="*/ 241 h 284"/>
                    <a:gd name="T50" fmla="*/ 414 w 900"/>
                    <a:gd name="T51" fmla="*/ 121 h 284"/>
                    <a:gd name="T52" fmla="*/ 412 w 900"/>
                    <a:gd name="T53" fmla="*/ 36 h 284"/>
                    <a:gd name="T54" fmla="*/ 391 w 900"/>
                    <a:gd name="T55" fmla="*/ 9 h 284"/>
                    <a:gd name="T56" fmla="*/ 368 w 900"/>
                    <a:gd name="T57" fmla="*/ 65 h 284"/>
                    <a:gd name="T58" fmla="*/ 363 w 900"/>
                    <a:gd name="T59" fmla="*/ 159 h 284"/>
                    <a:gd name="T60" fmla="*/ 363 w 900"/>
                    <a:gd name="T61" fmla="*/ 247 h 284"/>
                    <a:gd name="T62" fmla="*/ 349 w 900"/>
                    <a:gd name="T63" fmla="*/ 309 h 284"/>
                    <a:gd name="T64" fmla="*/ 322 w 900"/>
                    <a:gd name="T65" fmla="*/ 287 h 284"/>
                    <a:gd name="T66" fmla="*/ 316 w 900"/>
                    <a:gd name="T67" fmla="*/ 181 h 284"/>
                    <a:gd name="T68" fmla="*/ 309 w 900"/>
                    <a:gd name="T69" fmla="*/ 76 h 284"/>
                    <a:gd name="T70" fmla="*/ 284 w 900"/>
                    <a:gd name="T71" fmla="*/ 2 h 284"/>
                    <a:gd name="T72" fmla="*/ 258 w 900"/>
                    <a:gd name="T73" fmla="*/ 48 h 284"/>
                    <a:gd name="T74" fmla="*/ 250 w 900"/>
                    <a:gd name="T75" fmla="*/ 159 h 284"/>
                    <a:gd name="T76" fmla="*/ 241 w 900"/>
                    <a:gd name="T77" fmla="*/ 241 h 284"/>
                    <a:gd name="T78" fmla="*/ 216 w 900"/>
                    <a:gd name="T79" fmla="*/ 287 h 284"/>
                    <a:gd name="T80" fmla="*/ 202 w 900"/>
                    <a:gd name="T81" fmla="*/ 220 h 284"/>
                    <a:gd name="T82" fmla="*/ 197 w 900"/>
                    <a:gd name="T83" fmla="*/ 76 h 284"/>
                    <a:gd name="T84" fmla="*/ 188 w 900"/>
                    <a:gd name="T85" fmla="*/ 36 h 284"/>
                    <a:gd name="T86" fmla="*/ 160 w 900"/>
                    <a:gd name="T87" fmla="*/ 55 h 284"/>
                    <a:gd name="T88" fmla="*/ 147 w 900"/>
                    <a:gd name="T89" fmla="*/ 114 h 284"/>
                    <a:gd name="T90" fmla="*/ 146 w 900"/>
                    <a:gd name="T91" fmla="*/ 198 h 284"/>
                    <a:gd name="T92" fmla="*/ 136 w 900"/>
                    <a:gd name="T93" fmla="*/ 269 h 284"/>
                    <a:gd name="T94" fmla="*/ 114 w 900"/>
                    <a:gd name="T95" fmla="*/ 276 h 284"/>
                    <a:gd name="T96" fmla="*/ 100 w 900"/>
                    <a:gd name="T97" fmla="*/ 159 h 284"/>
                    <a:gd name="T98" fmla="*/ 91 w 900"/>
                    <a:gd name="T99" fmla="*/ 69 h 284"/>
                    <a:gd name="T100" fmla="*/ 68 w 900"/>
                    <a:gd name="T101" fmla="*/ 36 h 284"/>
                    <a:gd name="T102" fmla="*/ 41 w 900"/>
                    <a:gd name="T103" fmla="*/ 80 h 284"/>
                    <a:gd name="T104" fmla="*/ 31 w 900"/>
                    <a:gd name="T105" fmla="*/ 191 h 284"/>
                    <a:gd name="T106" fmla="*/ 29 w 900"/>
                    <a:gd name="T107" fmla="*/ 258 h 284"/>
                    <a:gd name="T108" fmla="*/ 20 w 900"/>
                    <a:gd name="T109" fmla="*/ 287 h 284"/>
                    <a:gd name="T110" fmla="*/ 6 w 900"/>
                    <a:gd name="T111" fmla="*/ 276 h 2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0"/>
                    <a:gd name="T169" fmla="*/ 0 h 284"/>
                    <a:gd name="T170" fmla="*/ 900 w 900"/>
                    <a:gd name="T171" fmla="*/ 284 h 2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0" h="284">
                      <a:moveTo>
                        <a:pt x="10" y="149"/>
                      </a:moveTo>
                      <a:cubicBezTo>
                        <a:pt x="20" y="160"/>
                        <a:pt x="52" y="202"/>
                        <a:pt x="88" y="221"/>
                      </a:cubicBezTo>
                      <a:cubicBezTo>
                        <a:pt x="124" y="240"/>
                        <a:pt x="173" y="256"/>
                        <a:pt x="229" y="266"/>
                      </a:cubicBezTo>
                      <a:cubicBezTo>
                        <a:pt x="285" y="276"/>
                        <a:pt x="357" y="279"/>
                        <a:pt x="427" y="281"/>
                      </a:cubicBezTo>
                      <a:cubicBezTo>
                        <a:pt x="497" y="283"/>
                        <a:pt x="588" y="284"/>
                        <a:pt x="649" y="278"/>
                      </a:cubicBezTo>
                      <a:cubicBezTo>
                        <a:pt x="710" y="272"/>
                        <a:pt x="756" y="258"/>
                        <a:pt x="793" y="245"/>
                      </a:cubicBezTo>
                      <a:cubicBezTo>
                        <a:pt x="830" y="232"/>
                        <a:pt x="857" y="211"/>
                        <a:pt x="874" y="197"/>
                      </a:cubicBezTo>
                      <a:cubicBezTo>
                        <a:pt x="891" y="183"/>
                        <a:pt x="896" y="169"/>
                        <a:pt x="898" y="158"/>
                      </a:cubicBezTo>
                      <a:cubicBezTo>
                        <a:pt x="900" y="147"/>
                        <a:pt x="891" y="146"/>
                        <a:pt x="889" y="131"/>
                      </a:cubicBezTo>
                      <a:cubicBezTo>
                        <a:pt x="887" y="116"/>
                        <a:pt x="888" y="86"/>
                        <a:pt x="886" y="68"/>
                      </a:cubicBezTo>
                      <a:cubicBezTo>
                        <a:pt x="884" y="50"/>
                        <a:pt x="888" y="31"/>
                        <a:pt x="880" y="23"/>
                      </a:cubicBezTo>
                      <a:cubicBezTo>
                        <a:pt x="872" y="15"/>
                        <a:pt x="846" y="17"/>
                        <a:pt x="835" y="17"/>
                      </a:cubicBezTo>
                      <a:cubicBezTo>
                        <a:pt x="824" y="17"/>
                        <a:pt x="816" y="15"/>
                        <a:pt x="811" y="26"/>
                      </a:cubicBezTo>
                      <a:cubicBezTo>
                        <a:pt x="806" y="37"/>
                        <a:pt x="803" y="72"/>
                        <a:pt x="802" y="86"/>
                      </a:cubicBezTo>
                      <a:cubicBezTo>
                        <a:pt x="801" y="100"/>
                        <a:pt x="808" y="104"/>
                        <a:pt x="805" y="113"/>
                      </a:cubicBezTo>
                      <a:cubicBezTo>
                        <a:pt x="802" y="122"/>
                        <a:pt x="793" y="135"/>
                        <a:pt x="784" y="140"/>
                      </a:cubicBezTo>
                      <a:cubicBezTo>
                        <a:pt x="775" y="145"/>
                        <a:pt x="759" y="154"/>
                        <a:pt x="751" y="143"/>
                      </a:cubicBezTo>
                      <a:cubicBezTo>
                        <a:pt x="743" y="132"/>
                        <a:pt x="740" y="92"/>
                        <a:pt x="736" y="74"/>
                      </a:cubicBezTo>
                      <a:cubicBezTo>
                        <a:pt x="732" y="56"/>
                        <a:pt x="734" y="42"/>
                        <a:pt x="727" y="32"/>
                      </a:cubicBezTo>
                      <a:cubicBezTo>
                        <a:pt x="720" y="22"/>
                        <a:pt x="703" y="13"/>
                        <a:pt x="691" y="14"/>
                      </a:cubicBezTo>
                      <a:cubicBezTo>
                        <a:pt x="679" y="15"/>
                        <a:pt x="662" y="25"/>
                        <a:pt x="655" y="41"/>
                      </a:cubicBezTo>
                      <a:cubicBezTo>
                        <a:pt x="648" y="57"/>
                        <a:pt x="651" y="96"/>
                        <a:pt x="649" y="113"/>
                      </a:cubicBezTo>
                      <a:cubicBezTo>
                        <a:pt x="647" y="130"/>
                        <a:pt x="645" y="135"/>
                        <a:pt x="640" y="143"/>
                      </a:cubicBezTo>
                      <a:cubicBezTo>
                        <a:pt x="635" y="151"/>
                        <a:pt x="628" y="163"/>
                        <a:pt x="619" y="161"/>
                      </a:cubicBezTo>
                      <a:cubicBezTo>
                        <a:pt x="610" y="159"/>
                        <a:pt x="593" y="147"/>
                        <a:pt x="586" y="131"/>
                      </a:cubicBezTo>
                      <a:cubicBezTo>
                        <a:pt x="579" y="115"/>
                        <a:pt x="576" y="83"/>
                        <a:pt x="574" y="65"/>
                      </a:cubicBezTo>
                      <a:cubicBezTo>
                        <a:pt x="572" y="47"/>
                        <a:pt x="576" y="30"/>
                        <a:pt x="571" y="20"/>
                      </a:cubicBezTo>
                      <a:cubicBezTo>
                        <a:pt x="566" y="10"/>
                        <a:pt x="554" y="2"/>
                        <a:pt x="544" y="5"/>
                      </a:cubicBezTo>
                      <a:cubicBezTo>
                        <a:pt x="534" y="8"/>
                        <a:pt x="517" y="22"/>
                        <a:pt x="511" y="35"/>
                      </a:cubicBezTo>
                      <a:cubicBezTo>
                        <a:pt x="505" y="48"/>
                        <a:pt x="506" y="70"/>
                        <a:pt x="505" y="86"/>
                      </a:cubicBezTo>
                      <a:cubicBezTo>
                        <a:pt x="504" y="102"/>
                        <a:pt x="508" y="121"/>
                        <a:pt x="505" y="134"/>
                      </a:cubicBezTo>
                      <a:cubicBezTo>
                        <a:pt x="502" y="147"/>
                        <a:pt x="493" y="163"/>
                        <a:pt x="484" y="167"/>
                      </a:cubicBezTo>
                      <a:cubicBezTo>
                        <a:pt x="475" y="171"/>
                        <a:pt x="455" y="167"/>
                        <a:pt x="448" y="155"/>
                      </a:cubicBezTo>
                      <a:cubicBezTo>
                        <a:pt x="441" y="143"/>
                        <a:pt x="442" y="117"/>
                        <a:pt x="439" y="98"/>
                      </a:cubicBezTo>
                      <a:cubicBezTo>
                        <a:pt x="436" y="79"/>
                        <a:pt x="437" y="57"/>
                        <a:pt x="430" y="41"/>
                      </a:cubicBezTo>
                      <a:cubicBezTo>
                        <a:pt x="423" y="25"/>
                        <a:pt x="406" y="4"/>
                        <a:pt x="394" y="2"/>
                      </a:cubicBezTo>
                      <a:cubicBezTo>
                        <a:pt x="382" y="0"/>
                        <a:pt x="366" y="12"/>
                        <a:pt x="358" y="26"/>
                      </a:cubicBezTo>
                      <a:cubicBezTo>
                        <a:pt x="350" y="40"/>
                        <a:pt x="350" y="69"/>
                        <a:pt x="346" y="86"/>
                      </a:cubicBezTo>
                      <a:cubicBezTo>
                        <a:pt x="342" y="103"/>
                        <a:pt x="341" y="119"/>
                        <a:pt x="334" y="131"/>
                      </a:cubicBezTo>
                      <a:cubicBezTo>
                        <a:pt x="327" y="143"/>
                        <a:pt x="310" y="157"/>
                        <a:pt x="301" y="155"/>
                      </a:cubicBezTo>
                      <a:cubicBezTo>
                        <a:pt x="292" y="153"/>
                        <a:pt x="284" y="138"/>
                        <a:pt x="280" y="119"/>
                      </a:cubicBezTo>
                      <a:cubicBezTo>
                        <a:pt x="276" y="100"/>
                        <a:pt x="277" y="57"/>
                        <a:pt x="274" y="41"/>
                      </a:cubicBezTo>
                      <a:cubicBezTo>
                        <a:pt x="271" y="25"/>
                        <a:pt x="270" y="22"/>
                        <a:pt x="262" y="20"/>
                      </a:cubicBezTo>
                      <a:cubicBezTo>
                        <a:pt x="254" y="18"/>
                        <a:pt x="232" y="22"/>
                        <a:pt x="223" y="29"/>
                      </a:cubicBezTo>
                      <a:cubicBezTo>
                        <a:pt x="214" y="36"/>
                        <a:pt x="208" y="49"/>
                        <a:pt x="205" y="62"/>
                      </a:cubicBezTo>
                      <a:cubicBezTo>
                        <a:pt x="202" y="75"/>
                        <a:pt x="204" y="93"/>
                        <a:pt x="202" y="107"/>
                      </a:cubicBezTo>
                      <a:cubicBezTo>
                        <a:pt x="200" y="121"/>
                        <a:pt x="197" y="139"/>
                        <a:pt x="190" y="146"/>
                      </a:cubicBezTo>
                      <a:cubicBezTo>
                        <a:pt x="183" y="153"/>
                        <a:pt x="168" y="159"/>
                        <a:pt x="160" y="149"/>
                      </a:cubicBezTo>
                      <a:cubicBezTo>
                        <a:pt x="152" y="139"/>
                        <a:pt x="144" y="104"/>
                        <a:pt x="139" y="86"/>
                      </a:cubicBezTo>
                      <a:cubicBezTo>
                        <a:pt x="134" y="68"/>
                        <a:pt x="134" y="49"/>
                        <a:pt x="127" y="38"/>
                      </a:cubicBezTo>
                      <a:cubicBezTo>
                        <a:pt x="120" y="27"/>
                        <a:pt x="105" y="19"/>
                        <a:pt x="94" y="20"/>
                      </a:cubicBezTo>
                      <a:cubicBezTo>
                        <a:pt x="83" y="21"/>
                        <a:pt x="66" y="30"/>
                        <a:pt x="58" y="44"/>
                      </a:cubicBezTo>
                      <a:cubicBezTo>
                        <a:pt x="50" y="58"/>
                        <a:pt x="46" y="88"/>
                        <a:pt x="43" y="104"/>
                      </a:cubicBezTo>
                      <a:cubicBezTo>
                        <a:pt x="40" y="120"/>
                        <a:pt x="42" y="132"/>
                        <a:pt x="40" y="140"/>
                      </a:cubicBezTo>
                      <a:cubicBezTo>
                        <a:pt x="38" y="148"/>
                        <a:pt x="33" y="154"/>
                        <a:pt x="28" y="155"/>
                      </a:cubicBezTo>
                      <a:cubicBezTo>
                        <a:pt x="23" y="156"/>
                        <a:pt x="0" y="138"/>
                        <a:pt x="10" y="149"/>
                      </a:cubicBezTo>
                      <a:close/>
                    </a:path>
                  </a:pathLst>
                </a:custGeom>
                <a:solidFill>
                  <a:srgbClr val="FFFF99"/>
                </a:solidFill>
                <a:ln w="9525" cap="flat" cmpd="sng">
                  <a:solidFill>
                    <a:srgbClr val="FAB900"/>
                  </a:solidFill>
                  <a:prstDash val="solid"/>
                  <a:round/>
                  <a:headEnd/>
                  <a:tailEnd/>
                </a:ln>
              </p:spPr>
              <p:txBody>
                <a:bodyPr wrap="none" anchor="ctr"/>
                <a:lstStyle/>
                <a:p>
                  <a:pPr>
                    <a:defRPr/>
                  </a:pPr>
                  <a:endParaRPr lang="en-US" sz="800" kern="0">
                    <a:solidFill>
                      <a:srgbClr val="FFFFFF"/>
                    </a:solidFill>
                    <a:latin typeface="Lucida Sans Unicode"/>
                    <a:cs typeface="Arial" charset="0"/>
                  </a:endParaRPr>
                </a:p>
              </p:txBody>
            </p:sp>
            <p:sp>
              <p:nvSpPr>
                <p:cNvPr id="211" name="Oval 102"/>
                <p:cNvSpPr>
                  <a:spLocks noChangeArrowheads="1"/>
                </p:cNvSpPr>
                <p:nvPr/>
              </p:nvSpPr>
              <p:spPr bwMode="auto">
                <a:xfrm>
                  <a:off x="2712" y="3508"/>
                  <a:ext cx="139" cy="7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212" name="Oval 103"/>
                <p:cNvSpPr>
                  <a:spLocks noChangeArrowheads="1"/>
                </p:cNvSpPr>
                <p:nvPr/>
              </p:nvSpPr>
              <p:spPr bwMode="auto">
                <a:xfrm>
                  <a:off x="2606" y="3373"/>
                  <a:ext cx="139" cy="7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grpSp>
          <p:sp>
            <p:nvSpPr>
              <p:cNvPr id="204" name="Text Box 104"/>
              <p:cNvSpPr txBox="1">
                <a:spLocks noChangeArrowheads="1"/>
              </p:cNvSpPr>
              <p:nvPr/>
            </p:nvSpPr>
            <p:spPr bwMode="ltGray">
              <a:xfrm>
                <a:off x="536" y="2327"/>
                <a:ext cx="585" cy="704"/>
              </a:xfrm>
              <a:prstGeom prst="rect">
                <a:avLst/>
              </a:prstGeom>
              <a:noFill/>
              <a:ln w="28575">
                <a:noFill/>
                <a:miter lim="800000"/>
                <a:headEnd/>
                <a:tailEnd/>
              </a:ln>
            </p:spPr>
            <p:txBody>
              <a:bodyPr anchor="ctr">
                <a:spAutoFit/>
              </a:bodyPr>
              <a:lstStyle/>
              <a:p>
                <a:pPr>
                  <a:lnSpc>
                    <a:spcPct val="90000"/>
                  </a:lnSpc>
                  <a:defRPr/>
                </a:pPr>
                <a:r>
                  <a:rPr lang="en-US" sz="7200" b="1" kern="0" dirty="0">
                    <a:solidFill>
                      <a:srgbClr val="B4005A"/>
                    </a:solidFill>
                    <a:latin typeface="Lucida Sans Unicode"/>
                    <a:ea typeface="Arial Unicode MS" pitchFamily="34" charset="-128"/>
                    <a:cs typeface="Arial Unicode MS" pitchFamily="34" charset="-128"/>
                  </a:rPr>
                  <a:t>X</a:t>
                </a:r>
              </a:p>
            </p:txBody>
          </p:sp>
          <p:sp>
            <p:nvSpPr>
              <p:cNvPr id="205" name="Rectangle 105"/>
              <p:cNvSpPr>
                <a:spLocks noChangeArrowheads="1"/>
              </p:cNvSpPr>
              <p:nvPr/>
            </p:nvSpPr>
            <p:spPr bwMode="auto">
              <a:xfrm>
                <a:off x="320" y="3027"/>
                <a:ext cx="268" cy="136"/>
              </a:xfrm>
              <a:prstGeom prst="rect">
                <a:avLst/>
              </a:prstGeom>
              <a:noFill/>
              <a:ln w="9525">
                <a:noFill/>
                <a:miter lim="800000"/>
                <a:headEnd/>
                <a:tailEnd/>
              </a:ln>
            </p:spPr>
            <p:txBody>
              <a:bodyPr wrap="none" lIns="0" tIns="0" rIns="0" bIns="0">
                <a:spAutoFit/>
              </a:bodyPr>
              <a:lstStyle/>
              <a:p>
                <a:pPr defTabSz="762000" eaLnBrk="0" hangingPunct="0">
                  <a:defRPr/>
                </a:pPr>
                <a:r>
                  <a:rPr lang="en-US" sz="1400" b="1" kern="0" dirty="0">
                    <a:solidFill>
                      <a:srgbClr val="000000"/>
                    </a:solidFill>
                    <a:latin typeface="Lucida Sans Unicode"/>
                    <a:ea typeface="Arial Unicode MS" pitchFamily="34" charset="-128"/>
                    <a:cs typeface="Arial" charset="0"/>
                  </a:rPr>
                  <a:t>Bone</a:t>
                </a:r>
              </a:p>
            </p:txBody>
          </p:sp>
        </p:grpSp>
      </p:grpSp>
      <p:grpSp>
        <p:nvGrpSpPr>
          <p:cNvPr id="283652" name="Group 283"/>
          <p:cNvGrpSpPr>
            <a:grpSpLocks/>
          </p:cNvGrpSpPr>
          <p:nvPr/>
        </p:nvGrpSpPr>
        <p:grpSpPr bwMode="auto">
          <a:xfrm flipH="1">
            <a:off x="2566988" y="1412877"/>
            <a:ext cx="2089150" cy="2038975"/>
            <a:chOff x="3157537" y="2381250"/>
            <a:chExt cx="2147888" cy="2039768"/>
          </a:xfrm>
        </p:grpSpPr>
        <p:pic>
          <p:nvPicPr>
            <p:cNvPr id="283735" name="Picture 21" descr="24_RANK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200000" flipH="1">
              <a:off x="4027488" y="2587625"/>
              <a:ext cx="1778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736" name="Group 22"/>
            <p:cNvGrpSpPr>
              <a:grpSpLocks/>
            </p:cNvGrpSpPr>
            <p:nvPr/>
          </p:nvGrpSpPr>
          <p:grpSpPr bwMode="auto">
            <a:xfrm rot="19200000" flipH="1">
              <a:off x="4092974" y="2582617"/>
              <a:ext cx="248597" cy="382771"/>
              <a:chOff x="2144" y="1434"/>
              <a:chExt cx="410" cy="480"/>
            </a:xfrm>
          </p:grpSpPr>
          <p:sp>
            <p:nvSpPr>
              <p:cNvPr id="345" name="Rectangle 23"/>
              <p:cNvSpPr>
                <a:spLocks noChangeArrowheads="1"/>
              </p:cNvSpPr>
              <p:nvPr/>
            </p:nvSpPr>
            <p:spPr bwMode="auto">
              <a:xfrm rot="19578152">
                <a:off x="2269" y="1524"/>
                <a:ext cx="51" cy="270"/>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46" name="Rectangle 24"/>
              <p:cNvSpPr>
                <a:spLocks noChangeArrowheads="1"/>
              </p:cNvSpPr>
              <p:nvPr/>
            </p:nvSpPr>
            <p:spPr bwMode="auto">
              <a:xfrm>
                <a:off x="2191" y="1516"/>
                <a:ext cx="313" cy="270"/>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47" name="Rectangle 25"/>
              <p:cNvSpPr>
                <a:spLocks noChangeArrowheads="1"/>
              </p:cNvSpPr>
              <p:nvPr/>
            </p:nvSpPr>
            <p:spPr bwMode="auto">
              <a:xfrm>
                <a:off x="2183" y="1573"/>
                <a:ext cx="313" cy="270"/>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48" name="Rectangle 26"/>
              <p:cNvSpPr>
                <a:spLocks noChangeArrowheads="1"/>
              </p:cNvSpPr>
              <p:nvPr/>
            </p:nvSpPr>
            <p:spPr bwMode="auto">
              <a:xfrm>
                <a:off x="2144" y="1642"/>
                <a:ext cx="313" cy="270"/>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49" name="Rectangle 27"/>
              <p:cNvSpPr>
                <a:spLocks noChangeArrowheads="1"/>
              </p:cNvSpPr>
              <p:nvPr/>
            </p:nvSpPr>
            <p:spPr bwMode="auto">
              <a:xfrm rot="19660972">
                <a:off x="2245" y="1434"/>
                <a:ext cx="30" cy="27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50" name="Rectangle 28"/>
              <p:cNvSpPr>
                <a:spLocks noChangeArrowheads="1"/>
              </p:cNvSpPr>
              <p:nvPr/>
            </p:nvSpPr>
            <p:spPr bwMode="auto">
              <a:xfrm rot="19660972">
                <a:off x="2220" y="1467"/>
                <a:ext cx="30" cy="27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51" name="Rectangle 29"/>
              <p:cNvSpPr>
                <a:spLocks noChangeArrowheads="1"/>
              </p:cNvSpPr>
              <p:nvPr/>
            </p:nvSpPr>
            <p:spPr bwMode="auto">
              <a:xfrm rot="2021848" flipH="1">
                <a:off x="2374" y="1528"/>
                <a:ext cx="48" cy="270"/>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52" name="Rectangle 30"/>
              <p:cNvSpPr>
                <a:spLocks noChangeArrowheads="1"/>
              </p:cNvSpPr>
              <p:nvPr/>
            </p:nvSpPr>
            <p:spPr bwMode="auto">
              <a:xfrm>
                <a:off x="2241" y="1644"/>
                <a:ext cx="313" cy="270"/>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53" name="Rectangle 31"/>
              <p:cNvSpPr>
                <a:spLocks noChangeArrowheads="1"/>
              </p:cNvSpPr>
              <p:nvPr/>
            </p:nvSpPr>
            <p:spPr bwMode="auto">
              <a:xfrm rot="1939028" flipH="1">
                <a:off x="2433" y="1444"/>
                <a:ext cx="32" cy="27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54" name="Rectangle 32"/>
              <p:cNvSpPr>
                <a:spLocks noChangeArrowheads="1"/>
              </p:cNvSpPr>
              <p:nvPr/>
            </p:nvSpPr>
            <p:spPr bwMode="auto">
              <a:xfrm rot="1939028" flipH="1">
                <a:off x="2434" y="1469"/>
                <a:ext cx="32" cy="27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grpSp>
        <p:pic>
          <p:nvPicPr>
            <p:cNvPr id="283737" name="Picture 33" descr="26_RANK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27425" y="3381375"/>
              <a:ext cx="1793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738" name="Group 34"/>
            <p:cNvGrpSpPr>
              <a:grpSpLocks/>
            </p:cNvGrpSpPr>
            <p:nvPr/>
          </p:nvGrpSpPr>
          <p:grpSpPr bwMode="auto">
            <a:xfrm rot="4483428" flipH="1">
              <a:off x="3364831" y="3282670"/>
              <a:ext cx="235256" cy="390589"/>
              <a:chOff x="2200" y="1433"/>
              <a:chExt cx="388" cy="458"/>
            </a:xfrm>
          </p:grpSpPr>
          <p:sp>
            <p:nvSpPr>
              <p:cNvPr id="335" name="Rectangle 35"/>
              <p:cNvSpPr>
                <a:spLocks noChangeArrowheads="1"/>
              </p:cNvSpPr>
              <p:nvPr/>
            </p:nvSpPr>
            <p:spPr bwMode="auto">
              <a:xfrm rot="19578152">
                <a:off x="2275" y="1527"/>
                <a:ext cx="52" cy="260"/>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36" name="Rectangle 36"/>
              <p:cNvSpPr>
                <a:spLocks noChangeArrowheads="1"/>
              </p:cNvSpPr>
              <p:nvPr/>
            </p:nvSpPr>
            <p:spPr bwMode="auto">
              <a:xfrm>
                <a:off x="2235" y="1511"/>
                <a:ext cx="305" cy="260"/>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37" name="Rectangle 37"/>
              <p:cNvSpPr>
                <a:spLocks noChangeArrowheads="1"/>
              </p:cNvSpPr>
              <p:nvPr/>
            </p:nvSpPr>
            <p:spPr bwMode="auto">
              <a:xfrm>
                <a:off x="2216" y="1574"/>
                <a:ext cx="305" cy="260"/>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38" name="Rectangle 38"/>
              <p:cNvSpPr>
                <a:spLocks noChangeArrowheads="1"/>
              </p:cNvSpPr>
              <p:nvPr/>
            </p:nvSpPr>
            <p:spPr bwMode="auto">
              <a:xfrm>
                <a:off x="2200" y="1629"/>
                <a:ext cx="305" cy="260"/>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39" name="Rectangle 39"/>
              <p:cNvSpPr>
                <a:spLocks noChangeArrowheads="1"/>
              </p:cNvSpPr>
              <p:nvPr/>
            </p:nvSpPr>
            <p:spPr bwMode="auto">
              <a:xfrm rot="19660972">
                <a:off x="2275" y="1448"/>
                <a:ext cx="31" cy="26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40" name="Rectangle 40"/>
              <p:cNvSpPr>
                <a:spLocks noChangeArrowheads="1"/>
              </p:cNvSpPr>
              <p:nvPr/>
            </p:nvSpPr>
            <p:spPr bwMode="auto">
              <a:xfrm rot="19660972">
                <a:off x="2240" y="1462"/>
                <a:ext cx="31" cy="26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41" name="Rectangle 41"/>
              <p:cNvSpPr>
                <a:spLocks noChangeArrowheads="1"/>
              </p:cNvSpPr>
              <p:nvPr/>
            </p:nvSpPr>
            <p:spPr bwMode="auto">
              <a:xfrm rot="2021848" flipH="1">
                <a:off x="2452" y="1501"/>
                <a:ext cx="50" cy="260"/>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42" name="Rectangle 42"/>
              <p:cNvSpPr>
                <a:spLocks noChangeArrowheads="1"/>
              </p:cNvSpPr>
              <p:nvPr/>
            </p:nvSpPr>
            <p:spPr bwMode="auto">
              <a:xfrm>
                <a:off x="2283" y="1631"/>
                <a:ext cx="305" cy="260"/>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43" name="Rectangle 43"/>
              <p:cNvSpPr>
                <a:spLocks noChangeArrowheads="1"/>
              </p:cNvSpPr>
              <p:nvPr/>
            </p:nvSpPr>
            <p:spPr bwMode="auto">
              <a:xfrm rot="1939028" flipH="1">
                <a:off x="2475" y="1433"/>
                <a:ext cx="29" cy="26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44" name="Rectangle 44"/>
              <p:cNvSpPr>
                <a:spLocks noChangeArrowheads="1"/>
              </p:cNvSpPr>
              <p:nvPr/>
            </p:nvSpPr>
            <p:spPr bwMode="auto">
              <a:xfrm rot="1939028" flipH="1">
                <a:off x="2486" y="1475"/>
                <a:ext cx="31" cy="26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grpSp>
        <p:pic>
          <p:nvPicPr>
            <p:cNvPr id="283739" name="Picture 45" descr="30_OPG-RANK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709988" y="2381250"/>
              <a:ext cx="2349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740" name="Picture 46" descr="32_OPG-RANK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760000" flipH="1">
              <a:off x="3152775" y="2468563"/>
              <a:ext cx="19685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741" name="Picture 47" descr="18_OPG_lr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440113" y="2614613"/>
              <a:ext cx="2698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742" name="Group 48"/>
            <p:cNvGrpSpPr>
              <a:grpSpLocks/>
            </p:cNvGrpSpPr>
            <p:nvPr/>
          </p:nvGrpSpPr>
          <p:grpSpPr bwMode="auto">
            <a:xfrm flipH="1">
              <a:off x="3706813" y="3286125"/>
              <a:ext cx="542925" cy="544513"/>
              <a:chOff x="4594" y="928"/>
              <a:chExt cx="382" cy="382"/>
            </a:xfrm>
          </p:grpSpPr>
          <p:sp>
            <p:nvSpPr>
              <p:cNvPr id="333" name="Oval 49"/>
              <p:cNvSpPr>
                <a:spLocks noChangeArrowheads="1"/>
              </p:cNvSpPr>
              <p:nvPr/>
            </p:nvSpPr>
            <p:spPr bwMode="ltGray">
              <a:xfrm>
                <a:off x="4594" y="928"/>
                <a:ext cx="378" cy="382"/>
              </a:xfrm>
              <a:prstGeom prst="ellipse">
                <a:avLst/>
              </a:prstGeom>
              <a:solidFill>
                <a:srgbClr val="5B9AD9"/>
              </a:solidFill>
              <a:ln w="28575">
                <a:solidFill>
                  <a:srgbClr val="73B5FF"/>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334" name="Oval 50"/>
              <p:cNvSpPr>
                <a:spLocks noChangeArrowheads="1"/>
              </p:cNvSpPr>
              <p:nvPr/>
            </p:nvSpPr>
            <p:spPr bwMode="auto">
              <a:xfrm>
                <a:off x="4644" y="994"/>
                <a:ext cx="240" cy="170"/>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grpSp>
        <p:pic>
          <p:nvPicPr>
            <p:cNvPr id="283743" name="Picture 51" descr="17_RANK_lr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010025" y="3181350"/>
              <a:ext cx="2730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744" name="Picture 52" descr="17_RANK_lr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706813" y="3143250"/>
              <a:ext cx="2730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745" name="Picture 53" descr="16_RANKL_lr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030663" y="3111500"/>
              <a:ext cx="1952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746" name="Picture 54" descr="16_RANKL_lr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386263" y="3105150"/>
              <a:ext cx="1952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747" name="Picture 55" descr="29_RANK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302608" flipH="1">
              <a:off x="5127625" y="3930650"/>
              <a:ext cx="1778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748" name="Group 56"/>
            <p:cNvGrpSpPr>
              <a:grpSpLocks/>
            </p:cNvGrpSpPr>
            <p:nvPr/>
          </p:nvGrpSpPr>
          <p:grpSpPr bwMode="auto">
            <a:xfrm rot="5602608" flipH="1">
              <a:off x="4943013" y="3797790"/>
              <a:ext cx="224950" cy="419695"/>
              <a:chOff x="2187" y="1422"/>
              <a:chExt cx="371" cy="490"/>
            </a:xfrm>
          </p:grpSpPr>
          <p:sp>
            <p:nvSpPr>
              <p:cNvPr id="323" name="Rectangle 57"/>
              <p:cNvSpPr>
                <a:spLocks noChangeArrowheads="1"/>
              </p:cNvSpPr>
              <p:nvPr/>
            </p:nvSpPr>
            <p:spPr bwMode="auto">
              <a:xfrm rot="19578152">
                <a:off x="2273" y="1500"/>
                <a:ext cx="52" cy="259"/>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24" name="Rectangle 58"/>
              <p:cNvSpPr>
                <a:spLocks noChangeArrowheads="1"/>
              </p:cNvSpPr>
              <p:nvPr/>
            </p:nvSpPr>
            <p:spPr bwMode="auto">
              <a:xfrm>
                <a:off x="2216" y="1530"/>
                <a:ext cx="305" cy="259"/>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25" name="Rectangle 59"/>
              <p:cNvSpPr>
                <a:spLocks noChangeArrowheads="1"/>
              </p:cNvSpPr>
              <p:nvPr/>
            </p:nvSpPr>
            <p:spPr bwMode="auto">
              <a:xfrm>
                <a:off x="2231" y="1548"/>
                <a:ext cx="305" cy="259"/>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26" name="Rectangle 60"/>
              <p:cNvSpPr>
                <a:spLocks noChangeArrowheads="1"/>
              </p:cNvSpPr>
              <p:nvPr/>
            </p:nvSpPr>
            <p:spPr bwMode="auto">
              <a:xfrm>
                <a:off x="2187" y="1625"/>
                <a:ext cx="305" cy="259"/>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27" name="Rectangle 61"/>
              <p:cNvSpPr>
                <a:spLocks noChangeArrowheads="1"/>
              </p:cNvSpPr>
              <p:nvPr/>
            </p:nvSpPr>
            <p:spPr bwMode="auto">
              <a:xfrm rot="19660972">
                <a:off x="2274" y="1422"/>
                <a:ext cx="31" cy="259"/>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28" name="Rectangle 62"/>
              <p:cNvSpPr>
                <a:spLocks noChangeArrowheads="1"/>
              </p:cNvSpPr>
              <p:nvPr/>
            </p:nvSpPr>
            <p:spPr bwMode="auto">
              <a:xfrm rot="19660972">
                <a:off x="2233" y="1446"/>
                <a:ext cx="31" cy="259"/>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29" name="Rectangle 63"/>
              <p:cNvSpPr>
                <a:spLocks noChangeArrowheads="1"/>
              </p:cNvSpPr>
              <p:nvPr/>
            </p:nvSpPr>
            <p:spPr bwMode="auto">
              <a:xfrm rot="2021848" flipH="1">
                <a:off x="2415" y="1531"/>
                <a:ext cx="52" cy="259"/>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30" name="Rectangle 64"/>
              <p:cNvSpPr>
                <a:spLocks noChangeArrowheads="1"/>
              </p:cNvSpPr>
              <p:nvPr/>
            </p:nvSpPr>
            <p:spPr bwMode="auto">
              <a:xfrm>
                <a:off x="2253" y="1653"/>
                <a:ext cx="305" cy="259"/>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31" name="Rectangle 65"/>
              <p:cNvSpPr>
                <a:spLocks noChangeArrowheads="1"/>
              </p:cNvSpPr>
              <p:nvPr/>
            </p:nvSpPr>
            <p:spPr bwMode="auto">
              <a:xfrm rot="1939028" flipH="1">
                <a:off x="2455" y="1430"/>
                <a:ext cx="31" cy="259"/>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32" name="Rectangle 66"/>
              <p:cNvSpPr>
                <a:spLocks noChangeArrowheads="1"/>
              </p:cNvSpPr>
              <p:nvPr/>
            </p:nvSpPr>
            <p:spPr bwMode="auto">
              <a:xfrm rot="1939028" flipH="1">
                <a:off x="2480" y="1476"/>
                <a:ext cx="31" cy="259"/>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grpSp>
        <p:pic>
          <p:nvPicPr>
            <p:cNvPr id="283749" name="Picture 67" descr="24_RANK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02608" flipH="1">
              <a:off x="4432300" y="3725863"/>
              <a:ext cx="1778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750" name="Group 68"/>
            <p:cNvGrpSpPr>
              <a:grpSpLocks/>
            </p:cNvGrpSpPr>
            <p:nvPr/>
          </p:nvGrpSpPr>
          <p:grpSpPr bwMode="auto">
            <a:xfrm rot="17902608" flipH="1">
              <a:off x="4534948" y="3689603"/>
              <a:ext cx="231917" cy="380205"/>
              <a:chOff x="2172" y="1442"/>
              <a:chExt cx="386" cy="479"/>
            </a:xfrm>
          </p:grpSpPr>
          <p:sp>
            <p:nvSpPr>
              <p:cNvPr id="313" name="Rectangle 69"/>
              <p:cNvSpPr>
                <a:spLocks noChangeArrowheads="1"/>
              </p:cNvSpPr>
              <p:nvPr/>
            </p:nvSpPr>
            <p:spPr bwMode="auto">
              <a:xfrm rot="19578152">
                <a:off x="2268" y="1527"/>
                <a:ext cx="50" cy="279"/>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14" name="Rectangle 70"/>
              <p:cNvSpPr>
                <a:spLocks noChangeArrowheads="1"/>
              </p:cNvSpPr>
              <p:nvPr/>
            </p:nvSpPr>
            <p:spPr bwMode="auto">
              <a:xfrm>
                <a:off x="2215" y="1521"/>
                <a:ext cx="308" cy="279"/>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15" name="Rectangle 71"/>
              <p:cNvSpPr>
                <a:spLocks noChangeArrowheads="1"/>
              </p:cNvSpPr>
              <p:nvPr/>
            </p:nvSpPr>
            <p:spPr bwMode="auto">
              <a:xfrm>
                <a:off x="2215" y="1558"/>
                <a:ext cx="308" cy="279"/>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16" name="Rectangle 72"/>
              <p:cNvSpPr>
                <a:spLocks noChangeArrowheads="1"/>
              </p:cNvSpPr>
              <p:nvPr/>
            </p:nvSpPr>
            <p:spPr bwMode="auto">
              <a:xfrm>
                <a:off x="2172" y="1642"/>
                <a:ext cx="308" cy="279"/>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17" name="Rectangle 73"/>
              <p:cNvSpPr>
                <a:spLocks noChangeArrowheads="1"/>
              </p:cNvSpPr>
              <p:nvPr/>
            </p:nvSpPr>
            <p:spPr bwMode="auto">
              <a:xfrm rot="19660972">
                <a:off x="2268" y="1442"/>
                <a:ext cx="32" cy="279"/>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18" name="Rectangle 74"/>
              <p:cNvSpPr>
                <a:spLocks noChangeArrowheads="1"/>
              </p:cNvSpPr>
              <p:nvPr/>
            </p:nvSpPr>
            <p:spPr bwMode="auto">
              <a:xfrm rot="19660972">
                <a:off x="2223" y="1468"/>
                <a:ext cx="32" cy="279"/>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19" name="Rectangle 75"/>
              <p:cNvSpPr>
                <a:spLocks noChangeArrowheads="1"/>
              </p:cNvSpPr>
              <p:nvPr/>
            </p:nvSpPr>
            <p:spPr bwMode="auto">
              <a:xfrm rot="2021848" flipH="1">
                <a:off x="2414" y="1525"/>
                <a:ext cx="50" cy="279"/>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20" name="Rectangle 76"/>
              <p:cNvSpPr>
                <a:spLocks noChangeArrowheads="1"/>
              </p:cNvSpPr>
              <p:nvPr/>
            </p:nvSpPr>
            <p:spPr bwMode="auto">
              <a:xfrm>
                <a:off x="2250" y="1640"/>
                <a:ext cx="308" cy="279"/>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21" name="Rectangle 77"/>
              <p:cNvSpPr>
                <a:spLocks noChangeArrowheads="1"/>
              </p:cNvSpPr>
              <p:nvPr/>
            </p:nvSpPr>
            <p:spPr bwMode="auto">
              <a:xfrm rot="1939028" flipH="1">
                <a:off x="2438" y="1445"/>
                <a:ext cx="32" cy="279"/>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22" name="Rectangle 78"/>
              <p:cNvSpPr>
                <a:spLocks noChangeArrowheads="1"/>
              </p:cNvSpPr>
              <p:nvPr/>
            </p:nvSpPr>
            <p:spPr bwMode="auto">
              <a:xfrm rot="1939028" flipH="1">
                <a:off x="2480" y="1467"/>
                <a:ext cx="32" cy="279"/>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grpSp>
        <p:pic>
          <p:nvPicPr>
            <p:cNvPr id="283751" name="Picture 79" descr="26_RANK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02608" flipH="1">
              <a:off x="4178300" y="4151313"/>
              <a:ext cx="1793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3752" name="Group 80"/>
            <p:cNvGrpSpPr>
              <a:grpSpLocks/>
            </p:cNvGrpSpPr>
            <p:nvPr/>
          </p:nvGrpSpPr>
          <p:grpSpPr bwMode="auto">
            <a:xfrm rot="3186036" flipH="1">
              <a:off x="4027760" y="4085459"/>
              <a:ext cx="245564" cy="425554"/>
              <a:chOff x="2185" y="1409"/>
              <a:chExt cx="405" cy="499"/>
            </a:xfrm>
          </p:grpSpPr>
          <p:sp>
            <p:nvSpPr>
              <p:cNvPr id="303" name="Rectangle 81"/>
              <p:cNvSpPr>
                <a:spLocks noChangeArrowheads="1"/>
              </p:cNvSpPr>
              <p:nvPr/>
            </p:nvSpPr>
            <p:spPr bwMode="auto">
              <a:xfrm rot="19578152">
                <a:off x="2279" y="1495"/>
                <a:ext cx="52" cy="260"/>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04" name="Rectangle 82"/>
              <p:cNvSpPr>
                <a:spLocks noChangeArrowheads="1"/>
              </p:cNvSpPr>
              <p:nvPr/>
            </p:nvSpPr>
            <p:spPr bwMode="auto">
              <a:xfrm>
                <a:off x="2237" y="1498"/>
                <a:ext cx="305" cy="260"/>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05" name="Rectangle 83"/>
              <p:cNvSpPr>
                <a:spLocks noChangeArrowheads="1"/>
              </p:cNvSpPr>
              <p:nvPr/>
            </p:nvSpPr>
            <p:spPr bwMode="auto">
              <a:xfrm>
                <a:off x="2216" y="1576"/>
                <a:ext cx="305" cy="260"/>
              </a:xfrm>
              <a:prstGeom prst="rect">
                <a:avLst/>
              </a:prstGeom>
              <a:solidFill>
                <a:srgbClr val="C0C0C0"/>
              </a:solidFill>
              <a:ln w="3175">
                <a:solidFill>
                  <a:srgbClr val="000000"/>
                </a:solid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06" name="Rectangle 84"/>
              <p:cNvSpPr>
                <a:spLocks noChangeArrowheads="1"/>
              </p:cNvSpPr>
              <p:nvPr/>
            </p:nvSpPr>
            <p:spPr bwMode="auto">
              <a:xfrm>
                <a:off x="2185" y="1648"/>
                <a:ext cx="305" cy="260"/>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07" name="Rectangle 85"/>
              <p:cNvSpPr>
                <a:spLocks noChangeArrowheads="1"/>
              </p:cNvSpPr>
              <p:nvPr/>
            </p:nvSpPr>
            <p:spPr bwMode="auto">
              <a:xfrm rot="19660972">
                <a:off x="2305" y="1409"/>
                <a:ext cx="29" cy="26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08" name="Rectangle 86"/>
              <p:cNvSpPr>
                <a:spLocks noChangeArrowheads="1"/>
              </p:cNvSpPr>
              <p:nvPr/>
            </p:nvSpPr>
            <p:spPr bwMode="auto">
              <a:xfrm rot="19660972">
                <a:off x="2239" y="1443"/>
                <a:ext cx="31" cy="26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09" name="Rectangle 87"/>
              <p:cNvSpPr>
                <a:spLocks noChangeArrowheads="1"/>
              </p:cNvSpPr>
              <p:nvPr/>
            </p:nvSpPr>
            <p:spPr bwMode="auto">
              <a:xfrm rot="2021848" flipH="1">
                <a:off x="2446" y="1496"/>
                <a:ext cx="50" cy="260"/>
              </a:xfrm>
              <a:prstGeom prst="rect">
                <a:avLst/>
              </a:prstGeom>
              <a:solidFill>
                <a:srgbClr val="C0C0C0"/>
              </a:solidFill>
              <a:ln w="3175">
                <a:solidFill>
                  <a:srgbClr val="000000"/>
                </a:solid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10" name="Rectangle 88"/>
              <p:cNvSpPr>
                <a:spLocks noChangeArrowheads="1"/>
              </p:cNvSpPr>
              <p:nvPr/>
            </p:nvSpPr>
            <p:spPr bwMode="auto">
              <a:xfrm>
                <a:off x="2285" y="1619"/>
                <a:ext cx="305" cy="260"/>
              </a:xfrm>
              <a:prstGeom prst="rect">
                <a:avLst/>
              </a:prstGeom>
              <a:solidFill>
                <a:srgbClr val="60E109"/>
              </a:solidFill>
              <a:ln w="9525">
                <a:noFill/>
                <a:miter lim="800000"/>
                <a:headEnd/>
                <a:tailEnd/>
              </a:ln>
            </p:spPr>
            <p:txBody>
              <a:bodyPr wrap="none" anchor="ctr">
                <a:spAutoFit/>
              </a:bodyPr>
              <a:lstStyle/>
              <a:p>
                <a:pPr>
                  <a:defRPr/>
                </a:pPr>
                <a:endParaRPr lang="de-CH" sz="800" kern="0">
                  <a:solidFill>
                    <a:srgbClr val="FFFFFF"/>
                  </a:solidFill>
                  <a:latin typeface="Lucida Sans Unicode"/>
                  <a:cs typeface="Arial" charset="0"/>
                </a:endParaRPr>
              </a:p>
            </p:txBody>
          </p:sp>
          <p:sp>
            <p:nvSpPr>
              <p:cNvPr id="311" name="Rectangle 89"/>
              <p:cNvSpPr>
                <a:spLocks noChangeArrowheads="1"/>
              </p:cNvSpPr>
              <p:nvPr/>
            </p:nvSpPr>
            <p:spPr bwMode="auto">
              <a:xfrm rot="1939028" flipH="1">
                <a:off x="2470" y="1416"/>
                <a:ext cx="29" cy="26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sp>
            <p:nvSpPr>
              <p:cNvPr id="312" name="Rectangle 90"/>
              <p:cNvSpPr>
                <a:spLocks noChangeArrowheads="1"/>
              </p:cNvSpPr>
              <p:nvPr/>
            </p:nvSpPr>
            <p:spPr bwMode="auto">
              <a:xfrm rot="1939028" flipH="1">
                <a:off x="2503" y="1446"/>
                <a:ext cx="31" cy="260"/>
              </a:xfrm>
              <a:prstGeom prst="rect">
                <a:avLst/>
              </a:prstGeom>
              <a:solidFill>
                <a:srgbClr val="60E109"/>
              </a:solidFill>
              <a:ln w="9525">
                <a:noFill/>
                <a:miter lim="800000"/>
                <a:headEnd/>
                <a:tailEnd/>
              </a:ln>
            </p:spPr>
            <p:txBody>
              <a:bodyPr anchor="ctr">
                <a:spAutoFit/>
              </a:bodyPr>
              <a:lstStyle/>
              <a:p>
                <a:pPr>
                  <a:defRPr/>
                </a:pPr>
                <a:endParaRPr lang="de-CH" sz="800" kern="0">
                  <a:solidFill>
                    <a:srgbClr val="FFFFFF"/>
                  </a:solidFill>
                  <a:latin typeface="Lucida Sans Unicode"/>
                  <a:cs typeface="Arial" charset="0"/>
                </a:endParaRPr>
              </a:p>
            </p:txBody>
          </p:sp>
        </p:grpSp>
      </p:grpSp>
      <p:sp>
        <p:nvSpPr>
          <p:cNvPr id="283653" name="Text Box 91"/>
          <p:cNvSpPr txBox="1">
            <a:spLocks noChangeArrowheads="1"/>
          </p:cNvSpPr>
          <p:nvPr/>
        </p:nvSpPr>
        <p:spPr bwMode="auto">
          <a:xfrm>
            <a:off x="4224339" y="2852739"/>
            <a:ext cx="17224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Font typeface="Arial" pitchFamily="34" charset="0"/>
              <a:buChar char="•"/>
              <a:defRPr sz="3200">
                <a:solidFill>
                  <a:schemeClr val="tx1"/>
                </a:solidFill>
                <a:latin typeface="Calibri" pitchFamily="34" charset="0"/>
              </a:defRPr>
            </a:lvl1pPr>
            <a:lvl2pPr marL="742950" indent="-285750" defTabSz="762000" eaLnBrk="0" hangingPunct="0">
              <a:spcBef>
                <a:spcPct val="20000"/>
              </a:spcBef>
              <a:buFont typeface="Arial" pitchFamily="34" charset="0"/>
              <a:buChar char="–"/>
              <a:defRPr sz="2800">
                <a:solidFill>
                  <a:schemeClr val="tx1"/>
                </a:solidFill>
                <a:latin typeface="Calibri" pitchFamily="34" charset="0"/>
              </a:defRPr>
            </a:lvl2pPr>
            <a:lvl3pPr marL="1143000" indent="-228600" defTabSz="762000" eaLnBrk="0" hangingPunct="0">
              <a:spcBef>
                <a:spcPct val="20000"/>
              </a:spcBef>
              <a:buFont typeface="Arial" pitchFamily="34" charset="0"/>
              <a:buChar char="•"/>
              <a:defRPr sz="2400">
                <a:solidFill>
                  <a:schemeClr val="tx1"/>
                </a:solidFill>
                <a:latin typeface="Calibri" pitchFamily="34" charset="0"/>
              </a:defRPr>
            </a:lvl3pPr>
            <a:lvl4pPr marL="1600200" indent="-228600" defTabSz="762000" eaLnBrk="0" hangingPunct="0">
              <a:spcBef>
                <a:spcPct val="20000"/>
              </a:spcBef>
              <a:buFont typeface="Arial" pitchFamily="34" charset="0"/>
              <a:buChar char="–"/>
              <a:defRPr sz="2000">
                <a:solidFill>
                  <a:schemeClr val="tx1"/>
                </a:solidFill>
                <a:latin typeface="Calibri" pitchFamily="34" charset="0"/>
              </a:defRPr>
            </a:lvl4pPr>
            <a:lvl5pPr marL="2057400" indent="-228600" defTabSz="762000" eaLnBrk="0" hangingPunct="0">
              <a:spcBef>
                <a:spcPct val="20000"/>
              </a:spcBef>
              <a:buFont typeface="Arial" pitchFamily="34"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None/>
            </a:pPr>
            <a:r>
              <a:rPr lang="fi-FI" altLang="fi-FI" sz="1400" b="1">
                <a:solidFill>
                  <a:srgbClr val="000000"/>
                </a:solidFill>
                <a:latin typeface="Lucida Sans Unicode" pitchFamily="34" charset="0"/>
                <a:ea typeface="Arial Unicode MS" pitchFamily="34" charset="-128"/>
                <a:cs typeface="Arial Unicode MS" pitchFamily="34" charset="-128"/>
              </a:rPr>
              <a:t>Denosumabi on liukoinen RANK-ligandin estäjä</a:t>
            </a:r>
          </a:p>
        </p:txBody>
      </p:sp>
      <p:grpSp>
        <p:nvGrpSpPr>
          <p:cNvPr id="283654" name="Group 4"/>
          <p:cNvGrpSpPr>
            <a:grpSpLocks/>
          </p:cNvGrpSpPr>
          <p:nvPr/>
        </p:nvGrpSpPr>
        <p:grpSpPr bwMode="auto">
          <a:xfrm>
            <a:off x="1631951" y="1628776"/>
            <a:ext cx="1490663" cy="1175055"/>
            <a:chOff x="289" y="1009"/>
            <a:chExt cx="927" cy="775"/>
          </a:xfrm>
        </p:grpSpPr>
        <p:sp>
          <p:nvSpPr>
            <p:cNvPr id="283720" name="Text Box 5"/>
            <p:cNvSpPr txBox="1">
              <a:spLocks noChangeArrowheads="1"/>
            </p:cNvSpPr>
            <p:nvPr/>
          </p:nvSpPr>
          <p:spPr bwMode="auto">
            <a:xfrm>
              <a:off x="470" y="1009"/>
              <a:ext cx="746"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40000"/>
                </a:lnSpc>
                <a:spcBef>
                  <a:spcPct val="0"/>
                </a:spcBef>
                <a:buNone/>
              </a:pPr>
              <a:r>
                <a:rPr lang="en-US" altLang="fi-FI" sz="1200" b="1">
                  <a:solidFill>
                    <a:srgbClr val="000000"/>
                  </a:solidFill>
                  <a:latin typeface="Lucida Sans Unicode" pitchFamily="34" charset="0"/>
                  <a:ea typeface="Arial Unicode MS" pitchFamily="34" charset="-128"/>
                  <a:cs typeface="Arial Unicode MS" pitchFamily="34" charset="-128"/>
                </a:rPr>
                <a:t>RANK-ligandi</a:t>
              </a:r>
            </a:p>
            <a:p>
              <a:pPr eaLnBrk="1" hangingPunct="1">
                <a:lnSpc>
                  <a:spcPct val="140000"/>
                </a:lnSpc>
                <a:spcBef>
                  <a:spcPct val="0"/>
                </a:spcBef>
                <a:buNone/>
              </a:pPr>
              <a:r>
                <a:rPr lang="en-US" altLang="fi-FI" sz="1200" b="1">
                  <a:solidFill>
                    <a:srgbClr val="000000"/>
                  </a:solidFill>
                  <a:latin typeface="Lucida Sans Unicode" pitchFamily="34" charset="0"/>
                  <a:ea typeface="Arial Unicode MS" pitchFamily="34" charset="-128"/>
                  <a:cs typeface="Arial Unicode MS" pitchFamily="34" charset="-128"/>
                </a:rPr>
                <a:t>RANK</a:t>
              </a:r>
            </a:p>
            <a:p>
              <a:pPr eaLnBrk="1" hangingPunct="1">
                <a:lnSpc>
                  <a:spcPct val="140000"/>
                </a:lnSpc>
                <a:spcBef>
                  <a:spcPct val="0"/>
                </a:spcBef>
                <a:buNone/>
              </a:pPr>
              <a:r>
                <a:rPr lang="en-US" altLang="fi-FI" sz="1200" b="1">
                  <a:solidFill>
                    <a:srgbClr val="000000"/>
                  </a:solidFill>
                  <a:latin typeface="Lucida Sans Unicode" pitchFamily="34" charset="0"/>
                  <a:ea typeface="Arial Unicode MS" pitchFamily="34" charset="-128"/>
                  <a:cs typeface="Arial Unicode MS" pitchFamily="34" charset="-128"/>
                </a:rPr>
                <a:t>OPG</a:t>
              </a:r>
              <a:br>
                <a:rPr lang="en-US" altLang="fi-FI" sz="1200" b="1">
                  <a:solidFill>
                    <a:srgbClr val="000000"/>
                  </a:solidFill>
                  <a:latin typeface="Lucida Sans Unicode" pitchFamily="34" charset="0"/>
                  <a:ea typeface="Arial Unicode MS" pitchFamily="34" charset="-128"/>
                  <a:cs typeface="Arial Unicode MS" pitchFamily="34" charset="-128"/>
                </a:rPr>
              </a:br>
              <a:r>
                <a:rPr lang="en-US" altLang="fi-FI" sz="1200" b="1">
                  <a:solidFill>
                    <a:srgbClr val="000000"/>
                  </a:solidFill>
                  <a:latin typeface="Lucida Sans Unicode" pitchFamily="34" charset="0"/>
                  <a:ea typeface="Arial Unicode MS" pitchFamily="34" charset="-128"/>
                  <a:cs typeface="Arial Unicode MS" pitchFamily="34" charset="-128"/>
                </a:rPr>
                <a:t>Denosumabi</a:t>
              </a:r>
            </a:p>
          </p:txBody>
        </p:sp>
        <p:grpSp>
          <p:nvGrpSpPr>
            <p:cNvPr id="283721" name="Group 6"/>
            <p:cNvGrpSpPr>
              <a:grpSpLocks/>
            </p:cNvGrpSpPr>
            <p:nvPr/>
          </p:nvGrpSpPr>
          <p:grpSpPr bwMode="auto">
            <a:xfrm>
              <a:off x="351" y="1567"/>
              <a:ext cx="154" cy="217"/>
              <a:chOff x="2216" y="1396"/>
              <a:chExt cx="642" cy="579"/>
            </a:xfrm>
          </p:grpSpPr>
          <p:sp>
            <p:nvSpPr>
              <p:cNvPr id="283725" name="Rectangle 7"/>
              <p:cNvSpPr>
                <a:spLocks noChangeArrowheads="1"/>
              </p:cNvSpPr>
              <p:nvPr/>
            </p:nvSpPr>
            <p:spPr bwMode="auto">
              <a:xfrm rot="19578152">
                <a:off x="2266" y="1464"/>
                <a:ext cx="51" cy="379"/>
              </a:xfrm>
              <a:prstGeom prst="rect">
                <a:avLst/>
              </a:prstGeom>
              <a:solidFill>
                <a:srgbClr val="C0C0C0"/>
              </a:solidFill>
              <a:ln w="3175">
                <a:solidFill>
                  <a:schemeClr val="bg2"/>
                </a:solidFill>
                <a:miter lim="800000"/>
                <a:headEnd/>
                <a:tailEnd/>
              </a:ln>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26" name="Rectangle 8"/>
              <p:cNvSpPr>
                <a:spLocks noChangeArrowheads="1"/>
              </p:cNvSpPr>
              <p:nvPr/>
            </p:nvSpPr>
            <p:spPr bwMode="auto">
              <a:xfrm>
                <a:off x="2329" y="1470"/>
                <a:ext cx="478" cy="378"/>
              </a:xfrm>
              <a:prstGeom prst="rect">
                <a:avLst/>
              </a:prstGeom>
              <a:solidFill>
                <a:srgbClr val="C0C0C0"/>
              </a:solidFill>
              <a:ln w="3175">
                <a:solidFill>
                  <a:schemeClr val="bg2"/>
                </a:solidFill>
                <a:miter lim="800000"/>
                <a:headEnd/>
                <a:tailEnd/>
              </a:ln>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27" name="Rectangle 9"/>
              <p:cNvSpPr>
                <a:spLocks noChangeArrowheads="1"/>
              </p:cNvSpPr>
              <p:nvPr/>
            </p:nvSpPr>
            <p:spPr bwMode="auto">
              <a:xfrm>
                <a:off x="2329" y="1518"/>
                <a:ext cx="478" cy="378"/>
              </a:xfrm>
              <a:prstGeom prst="rect">
                <a:avLst/>
              </a:prstGeom>
              <a:solidFill>
                <a:srgbClr val="C0C0C0"/>
              </a:solidFill>
              <a:ln w="3175">
                <a:solidFill>
                  <a:schemeClr val="bg2"/>
                </a:solidFill>
                <a:miter lim="800000"/>
                <a:headEnd/>
                <a:tailEnd/>
              </a:ln>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28" name="Rectangle 10"/>
              <p:cNvSpPr>
                <a:spLocks noChangeArrowheads="1"/>
              </p:cNvSpPr>
              <p:nvPr/>
            </p:nvSpPr>
            <p:spPr bwMode="auto">
              <a:xfrm>
                <a:off x="2308" y="1597"/>
                <a:ext cx="478" cy="378"/>
              </a:xfrm>
              <a:prstGeom prst="rect">
                <a:avLst/>
              </a:prstGeom>
              <a:solidFill>
                <a:srgbClr val="60E1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29" name="Rectangle 11"/>
              <p:cNvSpPr>
                <a:spLocks noChangeArrowheads="1"/>
              </p:cNvSpPr>
              <p:nvPr/>
            </p:nvSpPr>
            <p:spPr bwMode="auto">
              <a:xfrm rot="19660972">
                <a:off x="2261" y="1397"/>
                <a:ext cx="31" cy="378"/>
              </a:xfrm>
              <a:prstGeom prst="rect">
                <a:avLst/>
              </a:prstGeom>
              <a:solidFill>
                <a:srgbClr val="60E1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30" name="Rectangle 12"/>
              <p:cNvSpPr>
                <a:spLocks noChangeArrowheads="1"/>
              </p:cNvSpPr>
              <p:nvPr/>
            </p:nvSpPr>
            <p:spPr bwMode="auto">
              <a:xfrm rot="19660972">
                <a:off x="2216" y="1421"/>
                <a:ext cx="32" cy="378"/>
              </a:xfrm>
              <a:prstGeom prst="rect">
                <a:avLst/>
              </a:prstGeom>
              <a:solidFill>
                <a:srgbClr val="60E1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31" name="Rectangle 13"/>
              <p:cNvSpPr>
                <a:spLocks noChangeArrowheads="1"/>
              </p:cNvSpPr>
              <p:nvPr/>
            </p:nvSpPr>
            <p:spPr bwMode="auto">
              <a:xfrm rot="2021848" flipH="1">
                <a:off x="2407" y="1475"/>
                <a:ext cx="51" cy="378"/>
              </a:xfrm>
              <a:prstGeom prst="rect">
                <a:avLst/>
              </a:prstGeom>
              <a:solidFill>
                <a:srgbClr val="C0C0C0"/>
              </a:solidFill>
              <a:ln w="3175">
                <a:solidFill>
                  <a:schemeClr val="bg2"/>
                </a:solidFill>
                <a:miter lim="800000"/>
                <a:headEnd/>
                <a:tailEnd/>
              </a:ln>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32" name="Rectangle 14"/>
              <p:cNvSpPr>
                <a:spLocks noChangeArrowheads="1"/>
              </p:cNvSpPr>
              <p:nvPr/>
            </p:nvSpPr>
            <p:spPr bwMode="auto">
              <a:xfrm>
                <a:off x="2380" y="1596"/>
                <a:ext cx="478" cy="378"/>
              </a:xfrm>
              <a:prstGeom prst="rect">
                <a:avLst/>
              </a:prstGeom>
              <a:solidFill>
                <a:srgbClr val="60E1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33" name="Rectangle 15"/>
              <p:cNvSpPr>
                <a:spLocks noChangeArrowheads="1"/>
              </p:cNvSpPr>
              <p:nvPr/>
            </p:nvSpPr>
            <p:spPr bwMode="auto">
              <a:xfrm rot="1939028" flipH="1">
                <a:off x="2429" y="1396"/>
                <a:ext cx="32" cy="378"/>
              </a:xfrm>
              <a:prstGeom prst="rect">
                <a:avLst/>
              </a:prstGeom>
              <a:solidFill>
                <a:srgbClr val="60E1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sp>
            <p:nvSpPr>
              <p:cNvPr id="283734" name="Rectangle 16"/>
              <p:cNvSpPr>
                <a:spLocks noChangeArrowheads="1"/>
              </p:cNvSpPr>
              <p:nvPr/>
            </p:nvSpPr>
            <p:spPr bwMode="auto">
              <a:xfrm rot="1939028" flipH="1">
                <a:off x="2472" y="1417"/>
                <a:ext cx="31" cy="379"/>
              </a:xfrm>
              <a:prstGeom prst="rect">
                <a:avLst/>
              </a:prstGeom>
              <a:solidFill>
                <a:srgbClr val="60E1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endParaRPr lang="de-CH" altLang="fi-FI" sz="800">
                  <a:solidFill>
                    <a:srgbClr val="FFFFFF"/>
                  </a:solidFill>
                  <a:latin typeface="Lucida Sans Unicode" pitchFamily="34" charset="0"/>
                </a:endParaRPr>
              </a:p>
            </p:txBody>
          </p:sp>
        </p:grpSp>
        <p:pic>
          <p:nvPicPr>
            <p:cNvPr id="283722" name="Picture 17" descr="18_OPG_lr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 y="1458"/>
              <a:ext cx="17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723" name="Picture 18" descr="16_RANKL_lr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 y="1091"/>
              <a:ext cx="123"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724" name="Picture 19" descr="17_RANK_lr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9" y="1272"/>
              <a:ext cx="17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3655" name="Group 5"/>
          <p:cNvGrpSpPr>
            <a:grpSpLocks/>
          </p:cNvGrpSpPr>
          <p:nvPr/>
        </p:nvGrpSpPr>
        <p:grpSpPr bwMode="auto">
          <a:xfrm>
            <a:off x="7608888" y="1412875"/>
            <a:ext cx="1655762" cy="1333500"/>
            <a:chOff x="4074" y="1261"/>
            <a:chExt cx="1075" cy="840"/>
          </a:xfrm>
        </p:grpSpPr>
        <p:sp>
          <p:nvSpPr>
            <p:cNvPr id="394" name="Rectangle 6" descr="Stationery"/>
            <p:cNvSpPr>
              <a:spLocks noChangeArrowheads="1"/>
            </p:cNvSpPr>
            <p:nvPr/>
          </p:nvSpPr>
          <p:spPr bwMode="auto">
            <a:xfrm>
              <a:off x="4074" y="1762"/>
              <a:ext cx="1075" cy="339"/>
            </a:xfrm>
            <a:prstGeom prst="rect">
              <a:avLst/>
            </a:prstGeom>
            <a:blipFill dpi="0" rotWithShape="1">
              <a:blip r:embed="rId3" cstate="print"/>
              <a:srcRect/>
              <a:tile tx="0" ty="0" sx="100000" sy="100000" flip="none" algn="tl"/>
            </a:blipFill>
            <a:ln w="9525">
              <a:solidFill>
                <a:srgbClr val="000000"/>
              </a:solidFill>
              <a:miter lim="800000"/>
              <a:headEnd/>
              <a:tailEnd/>
            </a:ln>
          </p:spPr>
          <p:txBody>
            <a:bodyPr wrap="none" anchor="ctr"/>
            <a:lstStyle/>
            <a:p>
              <a:pPr>
                <a:defRPr/>
              </a:pPr>
              <a:endParaRPr lang="de-CH" sz="800" kern="0">
                <a:solidFill>
                  <a:srgbClr val="FFFFFF"/>
                </a:solidFill>
                <a:latin typeface="Lucida Sans Unicode"/>
                <a:cs typeface="Arial" charset="0"/>
              </a:endParaRPr>
            </a:p>
          </p:txBody>
        </p:sp>
        <p:grpSp>
          <p:nvGrpSpPr>
            <p:cNvPr id="283701" name="Group 7"/>
            <p:cNvGrpSpPr>
              <a:grpSpLocks/>
            </p:cNvGrpSpPr>
            <p:nvPr/>
          </p:nvGrpSpPr>
          <p:grpSpPr bwMode="auto">
            <a:xfrm>
              <a:off x="4217" y="1261"/>
              <a:ext cx="765" cy="630"/>
              <a:chOff x="2326" y="3282"/>
              <a:chExt cx="909" cy="666"/>
            </a:xfrm>
          </p:grpSpPr>
          <p:sp>
            <p:nvSpPr>
              <p:cNvPr id="407" name="Freeform 8"/>
              <p:cNvSpPr>
                <a:spLocks/>
              </p:cNvSpPr>
              <p:nvPr/>
            </p:nvSpPr>
            <p:spPr bwMode="auto">
              <a:xfrm>
                <a:off x="2326" y="3282"/>
                <a:ext cx="909" cy="561"/>
              </a:xfrm>
              <a:custGeom>
                <a:avLst/>
                <a:gdLst>
                  <a:gd name="T0" fmla="*/ 48 w 987"/>
                  <a:gd name="T1" fmla="*/ 842 h 481"/>
                  <a:gd name="T2" fmla="*/ 64 w 987"/>
                  <a:gd name="T3" fmla="*/ 637 h 481"/>
                  <a:gd name="T4" fmla="*/ 112 w 987"/>
                  <a:gd name="T5" fmla="*/ 654 h 481"/>
                  <a:gd name="T6" fmla="*/ 122 w 987"/>
                  <a:gd name="T7" fmla="*/ 842 h 481"/>
                  <a:gd name="T8" fmla="*/ 154 w 987"/>
                  <a:gd name="T9" fmla="*/ 858 h 481"/>
                  <a:gd name="T10" fmla="*/ 173 w 987"/>
                  <a:gd name="T11" fmla="*/ 647 h 481"/>
                  <a:gd name="T12" fmla="*/ 214 w 987"/>
                  <a:gd name="T13" fmla="*/ 620 h 481"/>
                  <a:gd name="T14" fmla="*/ 220 w 987"/>
                  <a:gd name="T15" fmla="*/ 780 h 481"/>
                  <a:gd name="T16" fmla="*/ 227 w 987"/>
                  <a:gd name="T17" fmla="*/ 842 h 481"/>
                  <a:gd name="T18" fmla="*/ 252 w 987"/>
                  <a:gd name="T19" fmla="*/ 858 h 481"/>
                  <a:gd name="T20" fmla="*/ 272 w 987"/>
                  <a:gd name="T21" fmla="*/ 759 h 481"/>
                  <a:gd name="T22" fmla="*/ 272 w 987"/>
                  <a:gd name="T23" fmla="*/ 637 h 481"/>
                  <a:gd name="T24" fmla="*/ 302 w 987"/>
                  <a:gd name="T25" fmla="*/ 588 h 481"/>
                  <a:gd name="T26" fmla="*/ 331 w 987"/>
                  <a:gd name="T27" fmla="*/ 658 h 481"/>
                  <a:gd name="T28" fmla="*/ 332 w 987"/>
                  <a:gd name="T29" fmla="*/ 799 h 481"/>
                  <a:gd name="T30" fmla="*/ 343 w 987"/>
                  <a:gd name="T31" fmla="*/ 869 h 481"/>
                  <a:gd name="T32" fmla="*/ 380 w 987"/>
                  <a:gd name="T33" fmla="*/ 853 h 481"/>
                  <a:gd name="T34" fmla="*/ 384 w 987"/>
                  <a:gd name="T35" fmla="*/ 654 h 481"/>
                  <a:gd name="T36" fmla="*/ 403 w 987"/>
                  <a:gd name="T37" fmla="*/ 598 h 481"/>
                  <a:gd name="T38" fmla="*/ 425 w 987"/>
                  <a:gd name="T39" fmla="*/ 598 h 481"/>
                  <a:gd name="T40" fmla="*/ 434 w 987"/>
                  <a:gd name="T41" fmla="*/ 676 h 481"/>
                  <a:gd name="T42" fmla="*/ 436 w 987"/>
                  <a:gd name="T43" fmla="*/ 799 h 481"/>
                  <a:gd name="T44" fmla="*/ 458 w 987"/>
                  <a:gd name="T45" fmla="*/ 865 h 481"/>
                  <a:gd name="T46" fmla="*/ 479 w 987"/>
                  <a:gd name="T47" fmla="*/ 848 h 481"/>
                  <a:gd name="T48" fmla="*/ 489 w 987"/>
                  <a:gd name="T49" fmla="*/ 703 h 481"/>
                  <a:gd name="T50" fmla="*/ 492 w 987"/>
                  <a:gd name="T51" fmla="*/ 631 h 481"/>
                  <a:gd name="T52" fmla="*/ 516 w 987"/>
                  <a:gd name="T53" fmla="*/ 598 h 481"/>
                  <a:gd name="T54" fmla="*/ 542 w 987"/>
                  <a:gd name="T55" fmla="*/ 631 h 481"/>
                  <a:gd name="T56" fmla="*/ 546 w 987"/>
                  <a:gd name="T57" fmla="*/ 709 h 481"/>
                  <a:gd name="T58" fmla="*/ 549 w 987"/>
                  <a:gd name="T59" fmla="*/ 820 h 481"/>
                  <a:gd name="T60" fmla="*/ 559 w 987"/>
                  <a:gd name="T61" fmla="*/ 869 h 481"/>
                  <a:gd name="T62" fmla="*/ 583 w 987"/>
                  <a:gd name="T63" fmla="*/ 858 h 481"/>
                  <a:gd name="T64" fmla="*/ 600 w 987"/>
                  <a:gd name="T65" fmla="*/ 743 h 481"/>
                  <a:gd name="T66" fmla="*/ 600 w 987"/>
                  <a:gd name="T67" fmla="*/ 626 h 481"/>
                  <a:gd name="T68" fmla="*/ 623 w 987"/>
                  <a:gd name="T69" fmla="*/ 598 h 481"/>
                  <a:gd name="T70" fmla="*/ 647 w 987"/>
                  <a:gd name="T71" fmla="*/ 647 h 481"/>
                  <a:gd name="T72" fmla="*/ 657 w 987"/>
                  <a:gd name="T73" fmla="*/ 809 h 481"/>
                  <a:gd name="T74" fmla="*/ 668 w 987"/>
                  <a:gd name="T75" fmla="*/ 869 h 481"/>
                  <a:gd name="T76" fmla="*/ 691 w 987"/>
                  <a:gd name="T77" fmla="*/ 865 h 481"/>
                  <a:gd name="T78" fmla="*/ 705 w 987"/>
                  <a:gd name="T79" fmla="*/ 786 h 481"/>
                  <a:gd name="T80" fmla="*/ 705 w 987"/>
                  <a:gd name="T81" fmla="*/ 610 h 481"/>
                  <a:gd name="T82" fmla="*/ 678 w 987"/>
                  <a:gd name="T83" fmla="*/ 426 h 481"/>
                  <a:gd name="T84" fmla="*/ 598 w 987"/>
                  <a:gd name="T85" fmla="*/ 210 h 481"/>
                  <a:gd name="T86" fmla="*/ 565 w 987"/>
                  <a:gd name="T87" fmla="*/ 159 h 481"/>
                  <a:gd name="T88" fmla="*/ 519 w 987"/>
                  <a:gd name="T89" fmla="*/ 92 h 481"/>
                  <a:gd name="T90" fmla="*/ 436 w 987"/>
                  <a:gd name="T91" fmla="*/ 20 h 481"/>
                  <a:gd name="T92" fmla="*/ 356 w 987"/>
                  <a:gd name="T93" fmla="*/ 9 h 481"/>
                  <a:gd name="T94" fmla="*/ 339 w 987"/>
                  <a:gd name="T95" fmla="*/ 2 h 481"/>
                  <a:gd name="T96" fmla="*/ 246 w 987"/>
                  <a:gd name="T97" fmla="*/ 31 h 481"/>
                  <a:gd name="T98" fmla="*/ 167 w 987"/>
                  <a:gd name="T99" fmla="*/ 114 h 481"/>
                  <a:gd name="T100" fmla="*/ 82 w 987"/>
                  <a:gd name="T101" fmla="*/ 280 h 481"/>
                  <a:gd name="T102" fmla="*/ 43 w 987"/>
                  <a:gd name="T103" fmla="*/ 420 h 481"/>
                  <a:gd name="T104" fmla="*/ 17 w 987"/>
                  <a:gd name="T105" fmla="*/ 521 h 481"/>
                  <a:gd name="T106" fmla="*/ 3 w 987"/>
                  <a:gd name="T107" fmla="*/ 665 h 481"/>
                  <a:gd name="T108" fmla="*/ 6 w 987"/>
                  <a:gd name="T109" fmla="*/ 802 h 481"/>
                  <a:gd name="T110" fmla="*/ 22 w 987"/>
                  <a:gd name="T111" fmla="*/ 853 h 481"/>
                  <a:gd name="T112" fmla="*/ 48 w 987"/>
                  <a:gd name="T113" fmla="*/ 842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7"/>
                  <a:gd name="T172" fmla="*/ 0 h 481"/>
                  <a:gd name="T173" fmla="*/ 987 w 987"/>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7" h="481">
                    <a:moveTo>
                      <a:pt x="66" y="455"/>
                    </a:moveTo>
                    <a:cubicBezTo>
                      <a:pt x="76" y="436"/>
                      <a:pt x="75" y="361"/>
                      <a:pt x="90" y="344"/>
                    </a:cubicBezTo>
                    <a:cubicBezTo>
                      <a:pt x="105" y="327"/>
                      <a:pt x="143" y="335"/>
                      <a:pt x="156" y="353"/>
                    </a:cubicBezTo>
                    <a:cubicBezTo>
                      <a:pt x="169" y="371"/>
                      <a:pt x="159" y="437"/>
                      <a:pt x="168" y="455"/>
                    </a:cubicBezTo>
                    <a:cubicBezTo>
                      <a:pt x="177" y="473"/>
                      <a:pt x="201" y="481"/>
                      <a:pt x="213" y="464"/>
                    </a:cubicBezTo>
                    <a:cubicBezTo>
                      <a:pt x="225" y="447"/>
                      <a:pt x="226" y="371"/>
                      <a:pt x="240" y="350"/>
                    </a:cubicBezTo>
                    <a:cubicBezTo>
                      <a:pt x="254" y="329"/>
                      <a:pt x="286" y="323"/>
                      <a:pt x="297" y="335"/>
                    </a:cubicBezTo>
                    <a:cubicBezTo>
                      <a:pt x="308" y="347"/>
                      <a:pt x="303" y="402"/>
                      <a:pt x="306" y="422"/>
                    </a:cubicBezTo>
                    <a:cubicBezTo>
                      <a:pt x="309" y="442"/>
                      <a:pt x="307" y="448"/>
                      <a:pt x="315" y="455"/>
                    </a:cubicBezTo>
                    <a:cubicBezTo>
                      <a:pt x="323" y="462"/>
                      <a:pt x="341" y="471"/>
                      <a:pt x="351" y="464"/>
                    </a:cubicBezTo>
                    <a:cubicBezTo>
                      <a:pt x="361" y="457"/>
                      <a:pt x="374" y="430"/>
                      <a:pt x="378" y="410"/>
                    </a:cubicBezTo>
                    <a:cubicBezTo>
                      <a:pt x="382" y="390"/>
                      <a:pt x="371" y="359"/>
                      <a:pt x="378" y="344"/>
                    </a:cubicBezTo>
                    <a:cubicBezTo>
                      <a:pt x="385" y="329"/>
                      <a:pt x="407" y="315"/>
                      <a:pt x="420" y="317"/>
                    </a:cubicBezTo>
                    <a:cubicBezTo>
                      <a:pt x="433" y="319"/>
                      <a:pt x="452" y="337"/>
                      <a:pt x="459" y="356"/>
                    </a:cubicBezTo>
                    <a:cubicBezTo>
                      <a:pt x="466" y="375"/>
                      <a:pt x="459" y="412"/>
                      <a:pt x="462" y="431"/>
                    </a:cubicBezTo>
                    <a:cubicBezTo>
                      <a:pt x="465" y="450"/>
                      <a:pt x="466" y="465"/>
                      <a:pt x="477" y="470"/>
                    </a:cubicBezTo>
                    <a:cubicBezTo>
                      <a:pt x="488" y="475"/>
                      <a:pt x="519" y="480"/>
                      <a:pt x="528" y="461"/>
                    </a:cubicBezTo>
                    <a:cubicBezTo>
                      <a:pt x="537" y="442"/>
                      <a:pt x="528" y="376"/>
                      <a:pt x="534" y="353"/>
                    </a:cubicBezTo>
                    <a:cubicBezTo>
                      <a:pt x="540" y="330"/>
                      <a:pt x="552" y="328"/>
                      <a:pt x="561" y="323"/>
                    </a:cubicBezTo>
                    <a:cubicBezTo>
                      <a:pt x="570" y="318"/>
                      <a:pt x="584" y="316"/>
                      <a:pt x="591" y="323"/>
                    </a:cubicBezTo>
                    <a:cubicBezTo>
                      <a:pt x="598" y="330"/>
                      <a:pt x="601" y="347"/>
                      <a:pt x="603" y="365"/>
                    </a:cubicBezTo>
                    <a:cubicBezTo>
                      <a:pt x="605" y="383"/>
                      <a:pt x="601" y="414"/>
                      <a:pt x="606" y="431"/>
                    </a:cubicBezTo>
                    <a:cubicBezTo>
                      <a:pt x="611" y="448"/>
                      <a:pt x="626" y="463"/>
                      <a:pt x="636" y="467"/>
                    </a:cubicBezTo>
                    <a:cubicBezTo>
                      <a:pt x="646" y="471"/>
                      <a:pt x="659" y="472"/>
                      <a:pt x="666" y="458"/>
                    </a:cubicBezTo>
                    <a:cubicBezTo>
                      <a:pt x="673" y="444"/>
                      <a:pt x="678" y="399"/>
                      <a:pt x="681" y="380"/>
                    </a:cubicBezTo>
                    <a:cubicBezTo>
                      <a:pt x="684" y="361"/>
                      <a:pt x="678" y="350"/>
                      <a:pt x="684" y="341"/>
                    </a:cubicBezTo>
                    <a:cubicBezTo>
                      <a:pt x="690" y="332"/>
                      <a:pt x="706" y="323"/>
                      <a:pt x="717" y="323"/>
                    </a:cubicBezTo>
                    <a:cubicBezTo>
                      <a:pt x="728" y="323"/>
                      <a:pt x="746" y="331"/>
                      <a:pt x="753" y="341"/>
                    </a:cubicBezTo>
                    <a:cubicBezTo>
                      <a:pt x="760" y="351"/>
                      <a:pt x="757" y="366"/>
                      <a:pt x="759" y="383"/>
                    </a:cubicBezTo>
                    <a:cubicBezTo>
                      <a:pt x="761" y="400"/>
                      <a:pt x="759" y="429"/>
                      <a:pt x="762" y="443"/>
                    </a:cubicBezTo>
                    <a:cubicBezTo>
                      <a:pt x="765" y="457"/>
                      <a:pt x="769" y="467"/>
                      <a:pt x="777" y="470"/>
                    </a:cubicBezTo>
                    <a:cubicBezTo>
                      <a:pt x="785" y="473"/>
                      <a:pt x="801" y="475"/>
                      <a:pt x="810" y="464"/>
                    </a:cubicBezTo>
                    <a:cubicBezTo>
                      <a:pt x="819" y="453"/>
                      <a:pt x="830" y="422"/>
                      <a:pt x="834" y="401"/>
                    </a:cubicBezTo>
                    <a:cubicBezTo>
                      <a:pt x="838" y="380"/>
                      <a:pt x="829" y="351"/>
                      <a:pt x="834" y="338"/>
                    </a:cubicBezTo>
                    <a:cubicBezTo>
                      <a:pt x="839" y="325"/>
                      <a:pt x="856" y="321"/>
                      <a:pt x="867" y="323"/>
                    </a:cubicBezTo>
                    <a:cubicBezTo>
                      <a:pt x="878" y="325"/>
                      <a:pt x="893" y="331"/>
                      <a:pt x="900" y="350"/>
                    </a:cubicBezTo>
                    <a:cubicBezTo>
                      <a:pt x="907" y="369"/>
                      <a:pt x="908" y="417"/>
                      <a:pt x="912" y="437"/>
                    </a:cubicBezTo>
                    <a:cubicBezTo>
                      <a:pt x="916" y="457"/>
                      <a:pt x="919" y="465"/>
                      <a:pt x="927" y="470"/>
                    </a:cubicBezTo>
                    <a:cubicBezTo>
                      <a:pt x="935" y="475"/>
                      <a:pt x="951" y="475"/>
                      <a:pt x="960" y="467"/>
                    </a:cubicBezTo>
                    <a:cubicBezTo>
                      <a:pt x="969" y="459"/>
                      <a:pt x="978" y="448"/>
                      <a:pt x="981" y="425"/>
                    </a:cubicBezTo>
                    <a:cubicBezTo>
                      <a:pt x="984" y="402"/>
                      <a:pt x="987" y="361"/>
                      <a:pt x="981" y="329"/>
                    </a:cubicBezTo>
                    <a:cubicBezTo>
                      <a:pt x="975" y="297"/>
                      <a:pt x="967" y="266"/>
                      <a:pt x="942" y="230"/>
                    </a:cubicBezTo>
                    <a:cubicBezTo>
                      <a:pt x="917" y="194"/>
                      <a:pt x="857" y="137"/>
                      <a:pt x="831" y="113"/>
                    </a:cubicBezTo>
                    <a:cubicBezTo>
                      <a:pt x="805" y="89"/>
                      <a:pt x="804" y="96"/>
                      <a:pt x="786" y="86"/>
                    </a:cubicBezTo>
                    <a:cubicBezTo>
                      <a:pt x="768" y="76"/>
                      <a:pt x="750" y="62"/>
                      <a:pt x="720" y="50"/>
                    </a:cubicBezTo>
                    <a:cubicBezTo>
                      <a:pt x="690" y="38"/>
                      <a:pt x="643" y="18"/>
                      <a:pt x="606" y="11"/>
                    </a:cubicBezTo>
                    <a:cubicBezTo>
                      <a:pt x="569" y="4"/>
                      <a:pt x="517" y="6"/>
                      <a:pt x="495" y="5"/>
                    </a:cubicBezTo>
                    <a:cubicBezTo>
                      <a:pt x="473" y="4"/>
                      <a:pt x="496" y="0"/>
                      <a:pt x="471" y="2"/>
                    </a:cubicBezTo>
                    <a:cubicBezTo>
                      <a:pt x="446" y="4"/>
                      <a:pt x="382" y="7"/>
                      <a:pt x="342" y="17"/>
                    </a:cubicBezTo>
                    <a:cubicBezTo>
                      <a:pt x="302" y="27"/>
                      <a:pt x="269" y="39"/>
                      <a:pt x="231" y="62"/>
                    </a:cubicBezTo>
                    <a:cubicBezTo>
                      <a:pt x="193" y="85"/>
                      <a:pt x="142" y="125"/>
                      <a:pt x="114" y="152"/>
                    </a:cubicBezTo>
                    <a:cubicBezTo>
                      <a:pt x="86" y="179"/>
                      <a:pt x="75" y="206"/>
                      <a:pt x="60" y="227"/>
                    </a:cubicBezTo>
                    <a:cubicBezTo>
                      <a:pt x="45" y="248"/>
                      <a:pt x="33" y="259"/>
                      <a:pt x="24" y="281"/>
                    </a:cubicBezTo>
                    <a:cubicBezTo>
                      <a:pt x="15" y="303"/>
                      <a:pt x="6" y="334"/>
                      <a:pt x="3" y="359"/>
                    </a:cubicBezTo>
                    <a:cubicBezTo>
                      <a:pt x="0" y="384"/>
                      <a:pt x="2" y="417"/>
                      <a:pt x="6" y="434"/>
                    </a:cubicBezTo>
                    <a:cubicBezTo>
                      <a:pt x="10" y="451"/>
                      <a:pt x="20" y="458"/>
                      <a:pt x="30" y="461"/>
                    </a:cubicBezTo>
                    <a:cubicBezTo>
                      <a:pt x="40" y="464"/>
                      <a:pt x="56" y="474"/>
                      <a:pt x="66" y="455"/>
                    </a:cubicBezTo>
                    <a:close/>
                  </a:path>
                </a:pathLst>
              </a:custGeom>
              <a:solidFill>
                <a:srgbClr val="5B9AD9"/>
              </a:solidFill>
              <a:ln w="9525" cap="flat" cmpd="sng">
                <a:solidFill>
                  <a:srgbClr val="FFFFFF"/>
                </a:solidFill>
                <a:prstDash val="solid"/>
                <a:round/>
                <a:headEnd type="none" w="med" len="med"/>
                <a:tailEnd type="none" w="med" len="med"/>
              </a:ln>
            </p:spPr>
            <p:txBody>
              <a:bodyPr wrap="none" anchor="ctr"/>
              <a:lstStyle/>
              <a:p>
                <a:pPr>
                  <a:defRPr/>
                </a:pPr>
                <a:endParaRPr lang="en-US" sz="800" kern="0">
                  <a:solidFill>
                    <a:srgbClr val="FFFFFF"/>
                  </a:solidFill>
                  <a:latin typeface="Lucida Sans Unicode"/>
                  <a:cs typeface="Arial" charset="0"/>
                </a:endParaRPr>
              </a:p>
            </p:txBody>
          </p:sp>
          <p:sp>
            <p:nvSpPr>
              <p:cNvPr id="408" name="Oval 9"/>
              <p:cNvSpPr>
                <a:spLocks noChangeArrowheads="1"/>
              </p:cNvSpPr>
              <p:nvPr/>
            </p:nvSpPr>
            <p:spPr bwMode="auto">
              <a:xfrm>
                <a:off x="2520" y="3465"/>
                <a:ext cx="138" cy="7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409" name="Oval 10"/>
              <p:cNvSpPr>
                <a:spLocks noChangeArrowheads="1"/>
              </p:cNvSpPr>
              <p:nvPr/>
            </p:nvSpPr>
            <p:spPr bwMode="auto">
              <a:xfrm>
                <a:off x="2733" y="3387"/>
                <a:ext cx="138" cy="7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410" name="Oval 11"/>
              <p:cNvSpPr>
                <a:spLocks noChangeArrowheads="1"/>
              </p:cNvSpPr>
              <p:nvPr/>
            </p:nvSpPr>
            <p:spPr bwMode="auto">
              <a:xfrm>
                <a:off x="2933" y="3493"/>
                <a:ext cx="142" cy="88"/>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411" name="Freeform 12"/>
              <p:cNvSpPr>
                <a:spLocks/>
              </p:cNvSpPr>
              <p:nvPr/>
            </p:nvSpPr>
            <p:spPr bwMode="auto">
              <a:xfrm>
                <a:off x="2351" y="3617"/>
                <a:ext cx="829" cy="331"/>
              </a:xfrm>
              <a:custGeom>
                <a:avLst/>
                <a:gdLst>
                  <a:gd name="T0" fmla="*/ 6 w 900"/>
                  <a:gd name="T1" fmla="*/ 276 h 284"/>
                  <a:gd name="T2" fmla="*/ 64 w 900"/>
                  <a:gd name="T3" fmla="*/ 409 h 284"/>
                  <a:gd name="T4" fmla="*/ 165 w 900"/>
                  <a:gd name="T5" fmla="*/ 491 h 284"/>
                  <a:gd name="T6" fmla="*/ 307 w 900"/>
                  <a:gd name="T7" fmla="*/ 519 h 284"/>
                  <a:gd name="T8" fmla="*/ 468 w 900"/>
                  <a:gd name="T9" fmla="*/ 514 h 284"/>
                  <a:gd name="T10" fmla="*/ 570 w 900"/>
                  <a:gd name="T11" fmla="*/ 452 h 284"/>
                  <a:gd name="T12" fmla="*/ 629 w 900"/>
                  <a:gd name="T13" fmla="*/ 364 h 284"/>
                  <a:gd name="T14" fmla="*/ 647 w 900"/>
                  <a:gd name="T15" fmla="*/ 290 h 284"/>
                  <a:gd name="T16" fmla="*/ 640 w 900"/>
                  <a:gd name="T17" fmla="*/ 241 h 284"/>
                  <a:gd name="T18" fmla="*/ 638 w 900"/>
                  <a:gd name="T19" fmla="*/ 125 h 284"/>
                  <a:gd name="T20" fmla="*/ 634 w 900"/>
                  <a:gd name="T21" fmla="*/ 42 h 284"/>
                  <a:gd name="T22" fmla="*/ 601 w 900"/>
                  <a:gd name="T23" fmla="*/ 31 h 284"/>
                  <a:gd name="T24" fmla="*/ 584 w 900"/>
                  <a:gd name="T25" fmla="*/ 48 h 284"/>
                  <a:gd name="T26" fmla="*/ 578 w 900"/>
                  <a:gd name="T27" fmla="*/ 159 h 284"/>
                  <a:gd name="T28" fmla="*/ 579 w 900"/>
                  <a:gd name="T29" fmla="*/ 209 h 284"/>
                  <a:gd name="T30" fmla="*/ 565 w 900"/>
                  <a:gd name="T31" fmla="*/ 258 h 284"/>
                  <a:gd name="T32" fmla="*/ 541 w 900"/>
                  <a:gd name="T33" fmla="*/ 265 h 284"/>
                  <a:gd name="T34" fmla="*/ 531 w 900"/>
                  <a:gd name="T35" fmla="*/ 136 h 284"/>
                  <a:gd name="T36" fmla="*/ 523 w 900"/>
                  <a:gd name="T37" fmla="*/ 58 h 284"/>
                  <a:gd name="T38" fmla="*/ 497 w 900"/>
                  <a:gd name="T39" fmla="*/ 26 h 284"/>
                  <a:gd name="T40" fmla="*/ 471 w 900"/>
                  <a:gd name="T41" fmla="*/ 76 h 284"/>
                  <a:gd name="T42" fmla="*/ 468 w 900"/>
                  <a:gd name="T43" fmla="*/ 209 h 284"/>
                  <a:gd name="T44" fmla="*/ 461 w 900"/>
                  <a:gd name="T45" fmla="*/ 265 h 284"/>
                  <a:gd name="T46" fmla="*/ 446 w 900"/>
                  <a:gd name="T47" fmla="*/ 297 h 284"/>
                  <a:gd name="T48" fmla="*/ 422 w 900"/>
                  <a:gd name="T49" fmla="*/ 241 h 284"/>
                  <a:gd name="T50" fmla="*/ 414 w 900"/>
                  <a:gd name="T51" fmla="*/ 121 h 284"/>
                  <a:gd name="T52" fmla="*/ 412 w 900"/>
                  <a:gd name="T53" fmla="*/ 36 h 284"/>
                  <a:gd name="T54" fmla="*/ 391 w 900"/>
                  <a:gd name="T55" fmla="*/ 9 h 284"/>
                  <a:gd name="T56" fmla="*/ 368 w 900"/>
                  <a:gd name="T57" fmla="*/ 65 h 284"/>
                  <a:gd name="T58" fmla="*/ 363 w 900"/>
                  <a:gd name="T59" fmla="*/ 159 h 284"/>
                  <a:gd name="T60" fmla="*/ 363 w 900"/>
                  <a:gd name="T61" fmla="*/ 247 h 284"/>
                  <a:gd name="T62" fmla="*/ 349 w 900"/>
                  <a:gd name="T63" fmla="*/ 309 h 284"/>
                  <a:gd name="T64" fmla="*/ 322 w 900"/>
                  <a:gd name="T65" fmla="*/ 287 h 284"/>
                  <a:gd name="T66" fmla="*/ 316 w 900"/>
                  <a:gd name="T67" fmla="*/ 181 h 284"/>
                  <a:gd name="T68" fmla="*/ 309 w 900"/>
                  <a:gd name="T69" fmla="*/ 76 h 284"/>
                  <a:gd name="T70" fmla="*/ 284 w 900"/>
                  <a:gd name="T71" fmla="*/ 2 h 284"/>
                  <a:gd name="T72" fmla="*/ 258 w 900"/>
                  <a:gd name="T73" fmla="*/ 48 h 284"/>
                  <a:gd name="T74" fmla="*/ 250 w 900"/>
                  <a:gd name="T75" fmla="*/ 159 h 284"/>
                  <a:gd name="T76" fmla="*/ 241 w 900"/>
                  <a:gd name="T77" fmla="*/ 241 h 284"/>
                  <a:gd name="T78" fmla="*/ 216 w 900"/>
                  <a:gd name="T79" fmla="*/ 287 h 284"/>
                  <a:gd name="T80" fmla="*/ 202 w 900"/>
                  <a:gd name="T81" fmla="*/ 220 h 284"/>
                  <a:gd name="T82" fmla="*/ 197 w 900"/>
                  <a:gd name="T83" fmla="*/ 76 h 284"/>
                  <a:gd name="T84" fmla="*/ 188 w 900"/>
                  <a:gd name="T85" fmla="*/ 36 h 284"/>
                  <a:gd name="T86" fmla="*/ 160 w 900"/>
                  <a:gd name="T87" fmla="*/ 55 h 284"/>
                  <a:gd name="T88" fmla="*/ 147 w 900"/>
                  <a:gd name="T89" fmla="*/ 114 h 284"/>
                  <a:gd name="T90" fmla="*/ 146 w 900"/>
                  <a:gd name="T91" fmla="*/ 198 h 284"/>
                  <a:gd name="T92" fmla="*/ 136 w 900"/>
                  <a:gd name="T93" fmla="*/ 269 h 284"/>
                  <a:gd name="T94" fmla="*/ 114 w 900"/>
                  <a:gd name="T95" fmla="*/ 276 h 284"/>
                  <a:gd name="T96" fmla="*/ 100 w 900"/>
                  <a:gd name="T97" fmla="*/ 159 h 284"/>
                  <a:gd name="T98" fmla="*/ 91 w 900"/>
                  <a:gd name="T99" fmla="*/ 69 h 284"/>
                  <a:gd name="T100" fmla="*/ 68 w 900"/>
                  <a:gd name="T101" fmla="*/ 36 h 284"/>
                  <a:gd name="T102" fmla="*/ 41 w 900"/>
                  <a:gd name="T103" fmla="*/ 80 h 284"/>
                  <a:gd name="T104" fmla="*/ 31 w 900"/>
                  <a:gd name="T105" fmla="*/ 191 h 284"/>
                  <a:gd name="T106" fmla="*/ 29 w 900"/>
                  <a:gd name="T107" fmla="*/ 258 h 284"/>
                  <a:gd name="T108" fmla="*/ 20 w 900"/>
                  <a:gd name="T109" fmla="*/ 287 h 284"/>
                  <a:gd name="T110" fmla="*/ 6 w 900"/>
                  <a:gd name="T111" fmla="*/ 276 h 2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0"/>
                  <a:gd name="T169" fmla="*/ 0 h 284"/>
                  <a:gd name="T170" fmla="*/ 900 w 900"/>
                  <a:gd name="T171" fmla="*/ 284 h 2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0" h="284">
                    <a:moveTo>
                      <a:pt x="10" y="149"/>
                    </a:moveTo>
                    <a:cubicBezTo>
                      <a:pt x="20" y="160"/>
                      <a:pt x="52" y="202"/>
                      <a:pt x="88" y="221"/>
                    </a:cubicBezTo>
                    <a:cubicBezTo>
                      <a:pt x="124" y="240"/>
                      <a:pt x="173" y="256"/>
                      <a:pt x="229" y="266"/>
                    </a:cubicBezTo>
                    <a:cubicBezTo>
                      <a:pt x="285" y="276"/>
                      <a:pt x="357" y="279"/>
                      <a:pt x="427" y="281"/>
                    </a:cubicBezTo>
                    <a:cubicBezTo>
                      <a:pt x="497" y="283"/>
                      <a:pt x="588" y="284"/>
                      <a:pt x="649" y="278"/>
                    </a:cubicBezTo>
                    <a:cubicBezTo>
                      <a:pt x="710" y="272"/>
                      <a:pt x="756" y="258"/>
                      <a:pt x="793" y="245"/>
                    </a:cubicBezTo>
                    <a:cubicBezTo>
                      <a:pt x="830" y="232"/>
                      <a:pt x="857" y="211"/>
                      <a:pt x="874" y="197"/>
                    </a:cubicBezTo>
                    <a:cubicBezTo>
                      <a:pt x="891" y="183"/>
                      <a:pt x="896" y="169"/>
                      <a:pt x="898" y="158"/>
                    </a:cubicBezTo>
                    <a:cubicBezTo>
                      <a:pt x="900" y="147"/>
                      <a:pt x="891" y="146"/>
                      <a:pt x="889" y="131"/>
                    </a:cubicBezTo>
                    <a:cubicBezTo>
                      <a:pt x="887" y="116"/>
                      <a:pt x="888" y="86"/>
                      <a:pt x="886" y="68"/>
                    </a:cubicBezTo>
                    <a:cubicBezTo>
                      <a:pt x="884" y="50"/>
                      <a:pt x="888" y="31"/>
                      <a:pt x="880" y="23"/>
                    </a:cubicBezTo>
                    <a:cubicBezTo>
                      <a:pt x="872" y="15"/>
                      <a:pt x="846" y="17"/>
                      <a:pt x="835" y="17"/>
                    </a:cubicBezTo>
                    <a:cubicBezTo>
                      <a:pt x="824" y="17"/>
                      <a:pt x="816" y="15"/>
                      <a:pt x="811" y="26"/>
                    </a:cubicBezTo>
                    <a:cubicBezTo>
                      <a:pt x="806" y="37"/>
                      <a:pt x="803" y="72"/>
                      <a:pt x="802" y="86"/>
                    </a:cubicBezTo>
                    <a:cubicBezTo>
                      <a:pt x="801" y="100"/>
                      <a:pt x="808" y="104"/>
                      <a:pt x="805" y="113"/>
                    </a:cubicBezTo>
                    <a:cubicBezTo>
                      <a:pt x="802" y="122"/>
                      <a:pt x="793" y="135"/>
                      <a:pt x="784" y="140"/>
                    </a:cubicBezTo>
                    <a:cubicBezTo>
                      <a:pt x="775" y="145"/>
                      <a:pt x="759" y="154"/>
                      <a:pt x="751" y="143"/>
                    </a:cubicBezTo>
                    <a:cubicBezTo>
                      <a:pt x="743" y="132"/>
                      <a:pt x="740" y="92"/>
                      <a:pt x="736" y="74"/>
                    </a:cubicBezTo>
                    <a:cubicBezTo>
                      <a:pt x="732" y="56"/>
                      <a:pt x="734" y="42"/>
                      <a:pt x="727" y="32"/>
                    </a:cubicBezTo>
                    <a:cubicBezTo>
                      <a:pt x="720" y="22"/>
                      <a:pt x="703" y="13"/>
                      <a:pt x="691" y="14"/>
                    </a:cubicBezTo>
                    <a:cubicBezTo>
                      <a:pt x="679" y="15"/>
                      <a:pt x="662" y="25"/>
                      <a:pt x="655" y="41"/>
                    </a:cubicBezTo>
                    <a:cubicBezTo>
                      <a:pt x="648" y="57"/>
                      <a:pt x="651" y="96"/>
                      <a:pt x="649" y="113"/>
                    </a:cubicBezTo>
                    <a:cubicBezTo>
                      <a:pt x="647" y="130"/>
                      <a:pt x="645" y="135"/>
                      <a:pt x="640" y="143"/>
                    </a:cubicBezTo>
                    <a:cubicBezTo>
                      <a:pt x="635" y="151"/>
                      <a:pt x="628" y="163"/>
                      <a:pt x="619" y="161"/>
                    </a:cubicBezTo>
                    <a:cubicBezTo>
                      <a:pt x="610" y="159"/>
                      <a:pt x="593" y="147"/>
                      <a:pt x="586" y="131"/>
                    </a:cubicBezTo>
                    <a:cubicBezTo>
                      <a:pt x="579" y="115"/>
                      <a:pt x="576" y="83"/>
                      <a:pt x="574" y="65"/>
                    </a:cubicBezTo>
                    <a:cubicBezTo>
                      <a:pt x="572" y="47"/>
                      <a:pt x="576" y="30"/>
                      <a:pt x="571" y="20"/>
                    </a:cubicBezTo>
                    <a:cubicBezTo>
                      <a:pt x="566" y="10"/>
                      <a:pt x="554" y="2"/>
                      <a:pt x="544" y="5"/>
                    </a:cubicBezTo>
                    <a:cubicBezTo>
                      <a:pt x="534" y="8"/>
                      <a:pt x="517" y="22"/>
                      <a:pt x="511" y="35"/>
                    </a:cubicBezTo>
                    <a:cubicBezTo>
                      <a:pt x="505" y="48"/>
                      <a:pt x="506" y="70"/>
                      <a:pt x="505" y="86"/>
                    </a:cubicBezTo>
                    <a:cubicBezTo>
                      <a:pt x="504" y="102"/>
                      <a:pt x="508" y="121"/>
                      <a:pt x="505" y="134"/>
                    </a:cubicBezTo>
                    <a:cubicBezTo>
                      <a:pt x="502" y="147"/>
                      <a:pt x="493" y="163"/>
                      <a:pt x="484" y="167"/>
                    </a:cubicBezTo>
                    <a:cubicBezTo>
                      <a:pt x="475" y="171"/>
                      <a:pt x="455" y="167"/>
                      <a:pt x="448" y="155"/>
                    </a:cubicBezTo>
                    <a:cubicBezTo>
                      <a:pt x="441" y="143"/>
                      <a:pt x="442" y="117"/>
                      <a:pt x="439" y="98"/>
                    </a:cubicBezTo>
                    <a:cubicBezTo>
                      <a:pt x="436" y="79"/>
                      <a:pt x="437" y="57"/>
                      <a:pt x="430" y="41"/>
                    </a:cubicBezTo>
                    <a:cubicBezTo>
                      <a:pt x="423" y="25"/>
                      <a:pt x="406" y="4"/>
                      <a:pt x="394" y="2"/>
                    </a:cubicBezTo>
                    <a:cubicBezTo>
                      <a:pt x="382" y="0"/>
                      <a:pt x="366" y="12"/>
                      <a:pt x="358" y="26"/>
                    </a:cubicBezTo>
                    <a:cubicBezTo>
                      <a:pt x="350" y="40"/>
                      <a:pt x="350" y="69"/>
                      <a:pt x="346" y="86"/>
                    </a:cubicBezTo>
                    <a:cubicBezTo>
                      <a:pt x="342" y="103"/>
                      <a:pt x="341" y="119"/>
                      <a:pt x="334" y="131"/>
                    </a:cubicBezTo>
                    <a:cubicBezTo>
                      <a:pt x="327" y="143"/>
                      <a:pt x="310" y="157"/>
                      <a:pt x="301" y="155"/>
                    </a:cubicBezTo>
                    <a:cubicBezTo>
                      <a:pt x="292" y="153"/>
                      <a:pt x="284" y="138"/>
                      <a:pt x="280" y="119"/>
                    </a:cubicBezTo>
                    <a:cubicBezTo>
                      <a:pt x="276" y="100"/>
                      <a:pt x="277" y="57"/>
                      <a:pt x="274" y="41"/>
                    </a:cubicBezTo>
                    <a:cubicBezTo>
                      <a:pt x="271" y="25"/>
                      <a:pt x="270" y="22"/>
                      <a:pt x="262" y="20"/>
                    </a:cubicBezTo>
                    <a:cubicBezTo>
                      <a:pt x="254" y="18"/>
                      <a:pt x="232" y="22"/>
                      <a:pt x="223" y="29"/>
                    </a:cubicBezTo>
                    <a:cubicBezTo>
                      <a:pt x="214" y="36"/>
                      <a:pt x="208" y="49"/>
                      <a:pt x="205" y="62"/>
                    </a:cubicBezTo>
                    <a:cubicBezTo>
                      <a:pt x="202" y="75"/>
                      <a:pt x="204" y="93"/>
                      <a:pt x="202" y="107"/>
                    </a:cubicBezTo>
                    <a:cubicBezTo>
                      <a:pt x="200" y="121"/>
                      <a:pt x="197" y="139"/>
                      <a:pt x="190" y="146"/>
                    </a:cubicBezTo>
                    <a:cubicBezTo>
                      <a:pt x="183" y="153"/>
                      <a:pt x="168" y="159"/>
                      <a:pt x="160" y="149"/>
                    </a:cubicBezTo>
                    <a:cubicBezTo>
                      <a:pt x="152" y="139"/>
                      <a:pt x="144" y="104"/>
                      <a:pt x="139" y="86"/>
                    </a:cubicBezTo>
                    <a:cubicBezTo>
                      <a:pt x="134" y="68"/>
                      <a:pt x="134" y="49"/>
                      <a:pt x="127" y="38"/>
                    </a:cubicBezTo>
                    <a:cubicBezTo>
                      <a:pt x="120" y="27"/>
                      <a:pt x="105" y="19"/>
                      <a:pt x="94" y="20"/>
                    </a:cubicBezTo>
                    <a:cubicBezTo>
                      <a:pt x="83" y="21"/>
                      <a:pt x="66" y="30"/>
                      <a:pt x="58" y="44"/>
                    </a:cubicBezTo>
                    <a:cubicBezTo>
                      <a:pt x="50" y="58"/>
                      <a:pt x="46" y="88"/>
                      <a:pt x="43" y="104"/>
                    </a:cubicBezTo>
                    <a:cubicBezTo>
                      <a:pt x="40" y="120"/>
                      <a:pt x="42" y="132"/>
                      <a:pt x="40" y="140"/>
                    </a:cubicBezTo>
                    <a:cubicBezTo>
                      <a:pt x="38" y="148"/>
                      <a:pt x="33" y="154"/>
                      <a:pt x="28" y="155"/>
                    </a:cubicBezTo>
                    <a:cubicBezTo>
                      <a:pt x="23" y="156"/>
                      <a:pt x="0" y="138"/>
                      <a:pt x="10" y="149"/>
                    </a:cubicBezTo>
                    <a:close/>
                  </a:path>
                </a:pathLst>
              </a:custGeom>
              <a:solidFill>
                <a:srgbClr val="FFFF99"/>
              </a:solidFill>
              <a:ln w="9525" cap="flat" cmpd="sng">
                <a:solidFill>
                  <a:srgbClr val="FAB900"/>
                </a:solidFill>
                <a:prstDash val="solid"/>
                <a:round/>
                <a:headEnd/>
                <a:tailEnd/>
              </a:ln>
            </p:spPr>
            <p:txBody>
              <a:bodyPr wrap="none" anchor="ctr"/>
              <a:lstStyle/>
              <a:p>
                <a:pPr>
                  <a:defRPr/>
                </a:pPr>
                <a:endParaRPr lang="en-US" sz="800" kern="0">
                  <a:solidFill>
                    <a:srgbClr val="FFFFFF"/>
                  </a:solidFill>
                  <a:latin typeface="Lucida Sans Unicode"/>
                  <a:cs typeface="Arial" charset="0"/>
                </a:endParaRPr>
              </a:p>
            </p:txBody>
          </p:sp>
          <p:sp>
            <p:nvSpPr>
              <p:cNvPr id="412" name="Oval 13"/>
              <p:cNvSpPr>
                <a:spLocks noChangeArrowheads="1"/>
              </p:cNvSpPr>
              <p:nvPr/>
            </p:nvSpPr>
            <p:spPr bwMode="auto">
              <a:xfrm>
                <a:off x="2712" y="3508"/>
                <a:ext cx="140" cy="7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413" name="Oval 14"/>
              <p:cNvSpPr>
                <a:spLocks noChangeArrowheads="1"/>
              </p:cNvSpPr>
              <p:nvPr/>
            </p:nvSpPr>
            <p:spPr bwMode="auto">
              <a:xfrm>
                <a:off x="2607" y="3373"/>
                <a:ext cx="138" cy="72"/>
              </a:xfrm>
              <a:prstGeom prst="ellipse">
                <a:avLst/>
              </a:prstGeom>
              <a:solidFill>
                <a:srgbClr val="006AD0"/>
              </a:solidFill>
              <a:ln w="9525">
                <a:solidFill>
                  <a:srgbClr val="006AD0"/>
                </a:solidFill>
                <a:round/>
                <a:headEnd/>
                <a:tailEnd/>
              </a:ln>
            </p:spPr>
            <p:txBody>
              <a:bodyPr wrap="none" anchor="ctr"/>
              <a:lstStyle/>
              <a:p>
                <a:pPr>
                  <a:defRPr/>
                </a:pPr>
                <a:endParaRPr lang="de-CH" sz="800" kern="0">
                  <a:solidFill>
                    <a:srgbClr val="FFFFFF"/>
                  </a:solidFill>
                  <a:latin typeface="Lucida Sans Unicode"/>
                  <a:cs typeface="Arial" charset="0"/>
                </a:endParaRPr>
              </a:p>
            </p:txBody>
          </p:sp>
        </p:grpSp>
        <p:sp>
          <p:nvSpPr>
            <p:cNvPr id="396" name="Freeform 15"/>
            <p:cNvSpPr>
              <a:spLocks/>
            </p:cNvSpPr>
            <p:nvPr/>
          </p:nvSpPr>
          <p:spPr bwMode="auto">
            <a:xfrm>
              <a:off x="4217" y="1772"/>
              <a:ext cx="120" cy="136"/>
            </a:xfrm>
            <a:custGeom>
              <a:avLst/>
              <a:gdLst>
                <a:gd name="T0" fmla="*/ 0 w 528"/>
                <a:gd name="T1" fmla="*/ 40 h 120"/>
                <a:gd name="T2" fmla="*/ 958 w 528"/>
                <a:gd name="T3" fmla="*/ 515 h 120"/>
                <a:gd name="T4" fmla="*/ 1197 w 528"/>
                <a:gd name="T5" fmla="*/ 515 h 120"/>
                <a:gd name="T6" fmla="*/ 1436 w 528"/>
                <a:gd name="T7" fmla="*/ 515 h 120"/>
                <a:gd name="T8" fmla="*/ 1675 w 528"/>
                <a:gd name="T9" fmla="*/ 515 h 120"/>
                <a:gd name="T10" fmla="*/ 1916 w 528"/>
                <a:gd name="T11" fmla="*/ 515 h 120"/>
                <a:gd name="T12" fmla="*/ 2155 w 528"/>
                <a:gd name="T13" fmla="*/ 277 h 120"/>
                <a:gd name="T14" fmla="*/ 2391 w 528"/>
                <a:gd name="T15" fmla="*/ 40 h 120"/>
                <a:gd name="T16" fmla="*/ 2633 w 528"/>
                <a:gd name="T17" fmla="*/ 4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120"/>
                <a:gd name="T29" fmla="*/ 528 w 528"/>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120">
                  <a:moveTo>
                    <a:pt x="0" y="8"/>
                  </a:moveTo>
                  <a:cubicBezTo>
                    <a:pt x="76" y="48"/>
                    <a:pt x="152" y="88"/>
                    <a:pt x="192" y="104"/>
                  </a:cubicBezTo>
                  <a:cubicBezTo>
                    <a:pt x="232" y="120"/>
                    <a:pt x="224" y="104"/>
                    <a:pt x="240" y="104"/>
                  </a:cubicBezTo>
                  <a:cubicBezTo>
                    <a:pt x="256" y="104"/>
                    <a:pt x="272" y="104"/>
                    <a:pt x="288" y="104"/>
                  </a:cubicBezTo>
                  <a:cubicBezTo>
                    <a:pt x="304" y="104"/>
                    <a:pt x="320" y="104"/>
                    <a:pt x="336" y="104"/>
                  </a:cubicBezTo>
                  <a:cubicBezTo>
                    <a:pt x="352" y="104"/>
                    <a:pt x="368" y="112"/>
                    <a:pt x="384" y="104"/>
                  </a:cubicBezTo>
                  <a:cubicBezTo>
                    <a:pt x="400" y="96"/>
                    <a:pt x="416" y="72"/>
                    <a:pt x="432" y="56"/>
                  </a:cubicBezTo>
                  <a:cubicBezTo>
                    <a:pt x="448" y="40"/>
                    <a:pt x="464" y="16"/>
                    <a:pt x="480" y="8"/>
                  </a:cubicBezTo>
                  <a:cubicBezTo>
                    <a:pt x="496" y="0"/>
                    <a:pt x="520" y="8"/>
                    <a:pt x="528" y="8"/>
                  </a:cubicBezTo>
                </a:path>
              </a:pathLst>
            </a:custGeom>
            <a:noFill/>
            <a:ln w="57150" cap="flat" cmpd="sng">
              <a:solidFill>
                <a:srgbClr val="CC3300"/>
              </a:solidFill>
              <a:prstDash val="solid"/>
              <a:round/>
              <a:headEnd/>
              <a:tailEnd/>
            </a:ln>
          </p:spPr>
          <p:txBody>
            <a:bodyPr wrap="none" anchor="ctr">
              <a:spAutoFit/>
            </a:bodyPr>
            <a:lstStyle/>
            <a:p>
              <a:pPr>
                <a:defRPr/>
              </a:pPr>
              <a:endParaRPr lang="en-US" sz="800" kern="0">
                <a:solidFill>
                  <a:srgbClr val="FFFFFF"/>
                </a:solidFill>
                <a:latin typeface="Lucida Sans Unicode"/>
                <a:cs typeface="Arial" charset="0"/>
              </a:endParaRPr>
            </a:p>
          </p:txBody>
        </p:sp>
        <p:sp>
          <p:nvSpPr>
            <p:cNvPr id="397" name="Rectangle 16"/>
            <p:cNvSpPr>
              <a:spLocks noChangeArrowheads="1"/>
            </p:cNvSpPr>
            <p:nvPr/>
          </p:nvSpPr>
          <p:spPr bwMode="auto">
            <a:xfrm>
              <a:off x="4462" y="1834"/>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398" name="Rectangle 17"/>
            <p:cNvSpPr>
              <a:spLocks noChangeArrowheads="1"/>
            </p:cNvSpPr>
            <p:nvPr/>
          </p:nvSpPr>
          <p:spPr bwMode="auto">
            <a:xfrm>
              <a:off x="4677" y="1834"/>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dirty="0">
                  <a:solidFill>
                    <a:srgbClr val="000000"/>
                  </a:solidFill>
                  <a:latin typeface="Lucida Sans Unicode"/>
                  <a:ea typeface="Arial Unicode MS" pitchFamily="34" charset="-128"/>
                  <a:cs typeface="Arial" charset="0"/>
                </a:rPr>
                <a:t>BP</a:t>
              </a:r>
              <a:endParaRPr lang="en-US" b="1" kern="0" dirty="0">
                <a:solidFill>
                  <a:srgbClr val="FAB900"/>
                </a:solidFill>
                <a:latin typeface="Lucida Sans Unicode"/>
                <a:ea typeface="Arial Unicode MS" pitchFamily="34" charset="-128"/>
                <a:cs typeface="Arial" charset="0"/>
              </a:endParaRPr>
            </a:p>
          </p:txBody>
        </p:sp>
        <p:sp>
          <p:nvSpPr>
            <p:cNvPr id="399" name="Rectangle 18"/>
            <p:cNvSpPr>
              <a:spLocks noChangeArrowheads="1"/>
            </p:cNvSpPr>
            <p:nvPr/>
          </p:nvSpPr>
          <p:spPr bwMode="auto">
            <a:xfrm>
              <a:off x="4821" y="1762"/>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00" name="Rectangle 19"/>
            <p:cNvSpPr>
              <a:spLocks noChangeArrowheads="1"/>
            </p:cNvSpPr>
            <p:nvPr/>
          </p:nvSpPr>
          <p:spPr bwMode="auto">
            <a:xfrm>
              <a:off x="4293" y="1762"/>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01" name="Rectangle 20"/>
            <p:cNvSpPr>
              <a:spLocks noChangeArrowheads="1"/>
            </p:cNvSpPr>
            <p:nvPr/>
          </p:nvSpPr>
          <p:spPr bwMode="auto">
            <a:xfrm>
              <a:off x="4671" y="1347"/>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02" name="Rectangle 21"/>
            <p:cNvSpPr>
              <a:spLocks noChangeArrowheads="1"/>
            </p:cNvSpPr>
            <p:nvPr/>
          </p:nvSpPr>
          <p:spPr bwMode="auto">
            <a:xfrm>
              <a:off x="4829" y="1519"/>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03" name="Rectangle 22"/>
            <p:cNvSpPr>
              <a:spLocks noChangeArrowheads="1"/>
            </p:cNvSpPr>
            <p:nvPr/>
          </p:nvSpPr>
          <p:spPr bwMode="auto">
            <a:xfrm>
              <a:off x="4284" y="1519"/>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04" name="Rectangle 23"/>
            <p:cNvSpPr>
              <a:spLocks noChangeArrowheads="1"/>
            </p:cNvSpPr>
            <p:nvPr/>
          </p:nvSpPr>
          <p:spPr bwMode="auto">
            <a:xfrm>
              <a:off x="4443" y="1519"/>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05" name="Rectangle 24"/>
            <p:cNvSpPr>
              <a:spLocks noChangeArrowheads="1"/>
            </p:cNvSpPr>
            <p:nvPr/>
          </p:nvSpPr>
          <p:spPr bwMode="auto">
            <a:xfrm>
              <a:off x="4499" y="1734"/>
              <a:ext cx="94" cy="97"/>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dirty="0">
                  <a:solidFill>
                    <a:srgbClr val="000000"/>
                  </a:solidFill>
                  <a:latin typeface="Lucida Sans Unicode"/>
                  <a:ea typeface="Arial Unicode MS" pitchFamily="34" charset="-128"/>
                  <a:cs typeface="Arial" charset="0"/>
                </a:rPr>
                <a:t>BP</a:t>
              </a:r>
              <a:endParaRPr lang="en-US" b="1" kern="0" dirty="0">
                <a:solidFill>
                  <a:srgbClr val="FAB900"/>
                </a:solidFill>
                <a:latin typeface="Lucida Sans Unicode"/>
                <a:ea typeface="Arial Unicode MS" pitchFamily="34" charset="-128"/>
                <a:cs typeface="Arial" charset="0"/>
              </a:endParaRPr>
            </a:p>
          </p:txBody>
        </p:sp>
        <p:sp>
          <p:nvSpPr>
            <p:cNvPr id="406" name="Rectangle 25"/>
            <p:cNvSpPr>
              <a:spLocks noChangeArrowheads="1"/>
            </p:cNvSpPr>
            <p:nvPr/>
          </p:nvSpPr>
          <p:spPr bwMode="auto">
            <a:xfrm>
              <a:off x="4102" y="1943"/>
              <a:ext cx="276" cy="136"/>
            </a:xfrm>
            <a:prstGeom prst="rect">
              <a:avLst/>
            </a:prstGeom>
            <a:noFill/>
            <a:ln w="9525">
              <a:noFill/>
              <a:miter lim="800000"/>
              <a:headEnd/>
              <a:tailEnd/>
            </a:ln>
          </p:spPr>
          <p:txBody>
            <a:bodyPr wrap="none" lIns="0" tIns="0" rIns="0" bIns="0">
              <a:spAutoFit/>
            </a:bodyPr>
            <a:lstStyle/>
            <a:p>
              <a:pPr defTabSz="762000" eaLnBrk="0" hangingPunct="0">
                <a:defRPr/>
              </a:pPr>
              <a:r>
                <a:rPr lang="en-US" sz="1400" b="1" kern="0">
                  <a:solidFill>
                    <a:srgbClr val="000000"/>
                  </a:solidFill>
                  <a:latin typeface="Lucida Sans Unicode"/>
                  <a:ea typeface="Arial Unicode MS" pitchFamily="34" charset="-128"/>
                  <a:cs typeface="Arial" charset="0"/>
                </a:rPr>
                <a:t>Bone</a:t>
              </a:r>
            </a:p>
          </p:txBody>
        </p:sp>
      </p:grpSp>
      <p:sp>
        <p:nvSpPr>
          <p:cNvPr id="283656" name="Text Box 4"/>
          <p:cNvSpPr txBox="1">
            <a:spLocks noChangeArrowheads="1"/>
          </p:cNvSpPr>
          <p:nvPr/>
        </p:nvSpPr>
        <p:spPr bwMode="auto">
          <a:xfrm>
            <a:off x="6937376" y="2781300"/>
            <a:ext cx="34067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Font typeface="Arial" pitchFamily="34" charset="0"/>
              <a:buChar char="•"/>
              <a:defRPr sz="3200">
                <a:solidFill>
                  <a:schemeClr val="tx1"/>
                </a:solidFill>
                <a:latin typeface="Calibri" pitchFamily="34" charset="0"/>
              </a:defRPr>
            </a:lvl1pPr>
            <a:lvl2pPr marL="742950" indent="-285750" defTabSz="762000" eaLnBrk="0" hangingPunct="0">
              <a:spcBef>
                <a:spcPct val="20000"/>
              </a:spcBef>
              <a:buFont typeface="Arial" pitchFamily="34" charset="0"/>
              <a:buChar char="–"/>
              <a:defRPr sz="2800">
                <a:solidFill>
                  <a:schemeClr val="tx1"/>
                </a:solidFill>
                <a:latin typeface="Calibri" pitchFamily="34" charset="0"/>
              </a:defRPr>
            </a:lvl2pPr>
            <a:lvl3pPr marL="1143000" indent="-228600" defTabSz="762000" eaLnBrk="0" hangingPunct="0">
              <a:spcBef>
                <a:spcPct val="20000"/>
              </a:spcBef>
              <a:buFont typeface="Arial" pitchFamily="34" charset="0"/>
              <a:buChar char="•"/>
              <a:defRPr sz="2400">
                <a:solidFill>
                  <a:schemeClr val="tx1"/>
                </a:solidFill>
                <a:latin typeface="Calibri" pitchFamily="34" charset="0"/>
              </a:defRPr>
            </a:lvl3pPr>
            <a:lvl4pPr marL="1600200" indent="-228600" defTabSz="762000" eaLnBrk="0" hangingPunct="0">
              <a:spcBef>
                <a:spcPct val="20000"/>
              </a:spcBef>
              <a:buFont typeface="Arial" pitchFamily="34" charset="0"/>
              <a:buChar char="–"/>
              <a:defRPr sz="2000">
                <a:solidFill>
                  <a:schemeClr val="tx1"/>
                </a:solidFill>
                <a:latin typeface="Calibri" pitchFamily="34" charset="0"/>
              </a:defRPr>
            </a:lvl4pPr>
            <a:lvl5pPr marL="2057400" indent="-228600" defTabSz="762000" eaLnBrk="0" hangingPunct="0">
              <a:spcBef>
                <a:spcPct val="20000"/>
              </a:spcBef>
              <a:buFont typeface="Arial" pitchFamily="34"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None/>
            </a:pPr>
            <a:r>
              <a:rPr lang="fi-FI" altLang="fi-FI" sz="1400" b="1" dirty="0" err="1">
                <a:solidFill>
                  <a:srgbClr val="000000"/>
                </a:solidFill>
                <a:latin typeface="Lucida Sans Unicode" pitchFamily="34" charset="0"/>
                <a:ea typeface="Arial Unicode MS" pitchFamily="34" charset="-128"/>
                <a:cs typeface="Arial Unicode MS" pitchFamily="34" charset="-128"/>
              </a:rPr>
              <a:t>Bisfosfonaatit</a:t>
            </a:r>
            <a:r>
              <a:rPr lang="fi-FI" altLang="fi-FI" sz="1400" b="1" dirty="0">
                <a:solidFill>
                  <a:srgbClr val="000000"/>
                </a:solidFill>
                <a:latin typeface="Lucida Sans Unicode" pitchFamily="34" charset="0"/>
                <a:ea typeface="Arial Unicode MS" pitchFamily="34" charset="-128"/>
                <a:cs typeface="Arial Unicode MS" pitchFamily="34" charset="-128"/>
              </a:rPr>
              <a:t> sitoutuvat luun mineraaleihin </a:t>
            </a:r>
            <a:r>
              <a:rPr lang="fi-FI" altLang="fi-FI" sz="1400" b="1" dirty="0" err="1">
                <a:solidFill>
                  <a:srgbClr val="000000"/>
                </a:solidFill>
                <a:latin typeface="Lucida Sans Unicode" pitchFamily="34" charset="0"/>
                <a:ea typeface="Arial Unicode MS" pitchFamily="34" charset="-128"/>
                <a:cs typeface="Arial Unicode MS" pitchFamily="34" charset="-128"/>
              </a:rPr>
              <a:t>hajoamis</a:t>
            </a:r>
            <a:r>
              <a:rPr lang="fi-FI" altLang="fi-FI" sz="1400" b="1" dirty="0">
                <a:solidFill>
                  <a:srgbClr val="000000"/>
                </a:solidFill>
                <a:latin typeface="Lucida Sans Unicode" pitchFamily="34" charset="0"/>
                <a:ea typeface="Arial Unicode MS" pitchFamily="34" charset="-128"/>
                <a:cs typeface="Arial Unicode MS" pitchFamily="34" charset="-128"/>
              </a:rPr>
              <a:t> eli </a:t>
            </a:r>
            <a:r>
              <a:rPr lang="fi-FI" altLang="fi-FI" sz="1400" b="1" dirty="0" err="1">
                <a:solidFill>
                  <a:srgbClr val="000000"/>
                </a:solidFill>
                <a:latin typeface="Lucida Sans Unicode" pitchFamily="34" charset="0"/>
                <a:ea typeface="Arial Unicode MS" pitchFamily="34" charset="-128"/>
                <a:cs typeface="Arial Unicode MS" pitchFamily="34" charset="-128"/>
              </a:rPr>
              <a:t>resorptiokohdissa</a:t>
            </a:r>
            <a:endParaRPr lang="fi-FI" altLang="fi-FI" sz="1400" b="1" dirty="0">
              <a:solidFill>
                <a:srgbClr val="000000"/>
              </a:solidFill>
              <a:latin typeface="Lucida Sans Unicode" pitchFamily="34" charset="0"/>
              <a:ea typeface="Arial Unicode MS" pitchFamily="34" charset="-128"/>
              <a:cs typeface="Arial Unicode MS" pitchFamily="34" charset="-128"/>
            </a:endParaRPr>
          </a:p>
          <a:p>
            <a:pPr>
              <a:spcBef>
                <a:spcPct val="0"/>
              </a:spcBef>
              <a:buNone/>
            </a:pPr>
            <a:r>
              <a:rPr lang="fi-FI" altLang="fi-FI" sz="1400" b="1" dirty="0" err="1">
                <a:solidFill>
                  <a:srgbClr val="000000"/>
                </a:solidFill>
                <a:latin typeface="Lucida Sans Unicode" pitchFamily="34" charset="0"/>
                <a:ea typeface="Arial Unicode MS" pitchFamily="34" charset="-128"/>
                <a:cs typeface="Arial Unicode MS" pitchFamily="34" charset="-128"/>
              </a:rPr>
              <a:t>Osteoklasti</a:t>
            </a:r>
            <a:r>
              <a:rPr lang="fi-FI" altLang="fi-FI" sz="1400" b="1" dirty="0">
                <a:solidFill>
                  <a:srgbClr val="000000"/>
                </a:solidFill>
                <a:latin typeface="Lucida Sans Unicode" pitchFamily="34" charset="0"/>
                <a:ea typeface="Arial Unicode MS" pitchFamily="34" charset="-128"/>
                <a:cs typeface="Arial Unicode MS" pitchFamily="34" charset="-128"/>
              </a:rPr>
              <a:t> ottaa </a:t>
            </a:r>
            <a:r>
              <a:rPr lang="fi-FI" altLang="fi-FI" sz="1400" b="1" dirty="0" err="1">
                <a:solidFill>
                  <a:srgbClr val="000000"/>
                </a:solidFill>
                <a:latin typeface="Lucida Sans Unicode" pitchFamily="34" charset="0"/>
                <a:ea typeface="Arial Unicode MS" pitchFamily="34" charset="-128"/>
                <a:cs typeface="Arial Unicode MS" pitchFamily="34" charset="-128"/>
              </a:rPr>
              <a:t>bisfosfonaatteja</a:t>
            </a:r>
            <a:r>
              <a:rPr lang="fi-FI" altLang="fi-FI" sz="1400" b="1" dirty="0">
                <a:solidFill>
                  <a:srgbClr val="000000"/>
                </a:solidFill>
                <a:latin typeface="Lucida Sans Unicode" pitchFamily="34" charset="0"/>
                <a:ea typeface="Arial Unicode MS" pitchFamily="34" charset="-128"/>
                <a:cs typeface="Arial Unicode MS" pitchFamily="34" charset="-128"/>
              </a:rPr>
              <a:t> sisäänsä hajottaessaan luuta</a:t>
            </a:r>
          </a:p>
        </p:txBody>
      </p:sp>
      <p:grpSp>
        <p:nvGrpSpPr>
          <p:cNvPr id="283657" name="Group 34"/>
          <p:cNvGrpSpPr>
            <a:grpSpLocks/>
          </p:cNvGrpSpPr>
          <p:nvPr/>
        </p:nvGrpSpPr>
        <p:grpSpPr bwMode="auto">
          <a:xfrm>
            <a:off x="7742238" y="4437063"/>
            <a:ext cx="1738312" cy="1295400"/>
            <a:chOff x="4497" y="2372"/>
            <a:chExt cx="1121" cy="841"/>
          </a:xfrm>
        </p:grpSpPr>
        <p:sp>
          <p:nvSpPr>
            <p:cNvPr id="486" name="Rectangle 35" descr="Stationery"/>
            <p:cNvSpPr>
              <a:spLocks noChangeArrowheads="1"/>
            </p:cNvSpPr>
            <p:nvPr/>
          </p:nvSpPr>
          <p:spPr bwMode="auto">
            <a:xfrm>
              <a:off x="4497" y="2874"/>
              <a:ext cx="1121" cy="339"/>
            </a:xfrm>
            <a:prstGeom prst="rect">
              <a:avLst/>
            </a:prstGeom>
            <a:blipFill dpi="0" rotWithShape="1">
              <a:blip r:embed="rId3" cstate="print"/>
              <a:srcRect/>
              <a:tile tx="0" ty="0" sx="100000" sy="100000" flip="none" algn="tl"/>
            </a:blipFill>
            <a:ln w="9525">
              <a:solidFill>
                <a:srgbClr val="000000"/>
              </a:solidFill>
              <a:miter lim="800000"/>
              <a:headEnd/>
              <a:tailEnd/>
            </a:ln>
          </p:spPr>
          <p:txBody>
            <a:bodyPr wrap="none" anchor="ctr"/>
            <a:lstStyle/>
            <a:p>
              <a:pPr>
                <a:defRPr/>
              </a:pPr>
              <a:endParaRPr lang="de-CH" sz="800" kern="0">
                <a:solidFill>
                  <a:srgbClr val="FFFFFF"/>
                </a:solidFill>
                <a:latin typeface="Lucida Sans Unicode"/>
                <a:cs typeface="Arial" charset="0"/>
              </a:endParaRPr>
            </a:p>
          </p:txBody>
        </p:sp>
        <p:grpSp>
          <p:nvGrpSpPr>
            <p:cNvPr id="283667" name="Group 36"/>
            <p:cNvGrpSpPr>
              <a:grpSpLocks/>
            </p:cNvGrpSpPr>
            <p:nvPr/>
          </p:nvGrpSpPr>
          <p:grpSpPr bwMode="auto">
            <a:xfrm>
              <a:off x="4646" y="2372"/>
              <a:ext cx="798" cy="630"/>
              <a:chOff x="2326" y="3282"/>
              <a:chExt cx="909" cy="666"/>
            </a:xfrm>
          </p:grpSpPr>
          <p:sp>
            <p:nvSpPr>
              <p:cNvPr id="513" name="Freeform 37"/>
              <p:cNvSpPr>
                <a:spLocks/>
              </p:cNvSpPr>
              <p:nvPr/>
            </p:nvSpPr>
            <p:spPr bwMode="auto">
              <a:xfrm>
                <a:off x="2330" y="3282"/>
                <a:ext cx="905" cy="561"/>
              </a:xfrm>
              <a:custGeom>
                <a:avLst/>
                <a:gdLst>
                  <a:gd name="T0" fmla="*/ 48 w 987"/>
                  <a:gd name="T1" fmla="*/ 842 h 481"/>
                  <a:gd name="T2" fmla="*/ 64 w 987"/>
                  <a:gd name="T3" fmla="*/ 637 h 481"/>
                  <a:gd name="T4" fmla="*/ 112 w 987"/>
                  <a:gd name="T5" fmla="*/ 654 h 481"/>
                  <a:gd name="T6" fmla="*/ 122 w 987"/>
                  <a:gd name="T7" fmla="*/ 842 h 481"/>
                  <a:gd name="T8" fmla="*/ 154 w 987"/>
                  <a:gd name="T9" fmla="*/ 858 h 481"/>
                  <a:gd name="T10" fmla="*/ 173 w 987"/>
                  <a:gd name="T11" fmla="*/ 647 h 481"/>
                  <a:gd name="T12" fmla="*/ 214 w 987"/>
                  <a:gd name="T13" fmla="*/ 620 h 481"/>
                  <a:gd name="T14" fmla="*/ 220 w 987"/>
                  <a:gd name="T15" fmla="*/ 780 h 481"/>
                  <a:gd name="T16" fmla="*/ 227 w 987"/>
                  <a:gd name="T17" fmla="*/ 842 h 481"/>
                  <a:gd name="T18" fmla="*/ 252 w 987"/>
                  <a:gd name="T19" fmla="*/ 858 h 481"/>
                  <a:gd name="T20" fmla="*/ 272 w 987"/>
                  <a:gd name="T21" fmla="*/ 759 h 481"/>
                  <a:gd name="T22" fmla="*/ 272 w 987"/>
                  <a:gd name="T23" fmla="*/ 637 h 481"/>
                  <a:gd name="T24" fmla="*/ 302 w 987"/>
                  <a:gd name="T25" fmla="*/ 588 h 481"/>
                  <a:gd name="T26" fmla="*/ 331 w 987"/>
                  <a:gd name="T27" fmla="*/ 658 h 481"/>
                  <a:gd name="T28" fmla="*/ 332 w 987"/>
                  <a:gd name="T29" fmla="*/ 799 h 481"/>
                  <a:gd name="T30" fmla="*/ 343 w 987"/>
                  <a:gd name="T31" fmla="*/ 869 h 481"/>
                  <a:gd name="T32" fmla="*/ 380 w 987"/>
                  <a:gd name="T33" fmla="*/ 853 h 481"/>
                  <a:gd name="T34" fmla="*/ 384 w 987"/>
                  <a:gd name="T35" fmla="*/ 654 h 481"/>
                  <a:gd name="T36" fmla="*/ 403 w 987"/>
                  <a:gd name="T37" fmla="*/ 598 h 481"/>
                  <a:gd name="T38" fmla="*/ 425 w 987"/>
                  <a:gd name="T39" fmla="*/ 598 h 481"/>
                  <a:gd name="T40" fmla="*/ 434 w 987"/>
                  <a:gd name="T41" fmla="*/ 676 h 481"/>
                  <a:gd name="T42" fmla="*/ 436 w 987"/>
                  <a:gd name="T43" fmla="*/ 799 h 481"/>
                  <a:gd name="T44" fmla="*/ 458 w 987"/>
                  <a:gd name="T45" fmla="*/ 865 h 481"/>
                  <a:gd name="T46" fmla="*/ 479 w 987"/>
                  <a:gd name="T47" fmla="*/ 848 h 481"/>
                  <a:gd name="T48" fmla="*/ 489 w 987"/>
                  <a:gd name="T49" fmla="*/ 703 h 481"/>
                  <a:gd name="T50" fmla="*/ 492 w 987"/>
                  <a:gd name="T51" fmla="*/ 631 h 481"/>
                  <a:gd name="T52" fmla="*/ 516 w 987"/>
                  <a:gd name="T53" fmla="*/ 598 h 481"/>
                  <a:gd name="T54" fmla="*/ 542 w 987"/>
                  <a:gd name="T55" fmla="*/ 631 h 481"/>
                  <a:gd name="T56" fmla="*/ 546 w 987"/>
                  <a:gd name="T57" fmla="*/ 709 h 481"/>
                  <a:gd name="T58" fmla="*/ 549 w 987"/>
                  <a:gd name="T59" fmla="*/ 820 h 481"/>
                  <a:gd name="T60" fmla="*/ 559 w 987"/>
                  <a:gd name="T61" fmla="*/ 869 h 481"/>
                  <a:gd name="T62" fmla="*/ 583 w 987"/>
                  <a:gd name="T63" fmla="*/ 858 h 481"/>
                  <a:gd name="T64" fmla="*/ 600 w 987"/>
                  <a:gd name="T65" fmla="*/ 743 h 481"/>
                  <a:gd name="T66" fmla="*/ 600 w 987"/>
                  <a:gd name="T67" fmla="*/ 626 h 481"/>
                  <a:gd name="T68" fmla="*/ 623 w 987"/>
                  <a:gd name="T69" fmla="*/ 598 h 481"/>
                  <a:gd name="T70" fmla="*/ 647 w 987"/>
                  <a:gd name="T71" fmla="*/ 647 h 481"/>
                  <a:gd name="T72" fmla="*/ 657 w 987"/>
                  <a:gd name="T73" fmla="*/ 809 h 481"/>
                  <a:gd name="T74" fmla="*/ 668 w 987"/>
                  <a:gd name="T75" fmla="*/ 869 h 481"/>
                  <a:gd name="T76" fmla="*/ 691 w 987"/>
                  <a:gd name="T77" fmla="*/ 865 h 481"/>
                  <a:gd name="T78" fmla="*/ 705 w 987"/>
                  <a:gd name="T79" fmla="*/ 786 h 481"/>
                  <a:gd name="T80" fmla="*/ 705 w 987"/>
                  <a:gd name="T81" fmla="*/ 610 h 481"/>
                  <a:gd name="T82" fmla="*/ 678 w 987"/>
                  <a:gd name="T83" fmla="*/ 426 h 481"/>
                  <a:gd name="T84" fmla="*/ 598 w 987"/>
                  <a:gd name="T85" fmla="*/ 210 h 481"/>
                  <a:gd name="T86" fmla="*/ 565 w 987"/>
                  <a:gd name="T87" fmla="*/ 159 h 481"/>
                  <a:gd name="T88" fmla="*/ 519 w 987"/>
                  <a:gd name="T89" fmla="*/ 92 h 481"/>
                  <a:gd name="T90" fmla="*/ 436 w 987"/>
                  <a:gd name="T91" fmla="*/ 20 h 481"/>
                  <a:gd name="T92" fmla="*/ 356 w 987"/>
                  <a:gd name="T93" fmla="*/ 9 h 481"/>
                  <a:gd name="T94" fmla="*/ 339 w 987"/>
                  <a:gd name="T95" fmla="*/ 2 h 481"/>
                  <a:gd name="T96" fmla="*/ 246 w 987"/>
                  <a:gd name="T97" fmla="*/ 31 h 481"/>
                  <a:gd name="T98" fmla="*/ 167 w 987"/>
                  <a:gd name="T99" fmla="*/ 114 h 481"/>
                  <a:gd name="T100" fmla="*/ 82 w 987"/>
                  <a:gd name="T101" fmla="*/ 280 h 481"/>
                  <a:gd name="T102" fmla="*/ 43 w 987"/>
                  <a:gd name="T103" fmla="*/ 420 h 481"/>
                  <a:gd name="T104" fmla="*/ 17 w 987"/>
                  <a:gd name="T105" fmla="*/ 521 h 481"/>
                  <a:gd name="T106" fmla="*/ 3 w 987"/>
                  <a:gd name="T107" fmla="*/ 665 h 481"/>
                  <a:gd name="T108" fmla="*/ 6 w 987"/>
                  <a:gd name="T109" fmla="*/ 802 h 481"/>
                  <a:gd name="T110" fmla="*/ 22 w 987"/>
                  <a:gd name="T111" fmla="*/ 853 h 481"/>
                  <a:gd name="T112" fmla="*/ 48 w 987"/>
                  <a:gd name="T113" fmla="*/ 842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7"/>
                  <a:gd name="T172" fmla="*/ 0 h 481"/>
                  <a:gd name="T173" fmla="*/ 987 w 987"/>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7" h="481">
                    <a:moveTo>
                      <a:pt x="66" y="455"/>
                    </a:moveTo>
                    <a:cubicBezTo>
                      <a:pt x="76" y="436"/>
                      <a:pt x="75" y="361"/>
                      <a:pt x="90" y="344"/>
                    </a:cubicBezTo>
                    <a:cubicBezTo>
                      <a:pt x="105" y="327"/>
                      <a:pt x="143" y="335"/>
                      <a:pt x="156" y="353"/>
                    </a:cubicBezTo>
                    <a:cubicBezTo>
                      <a:pt x="169" y="371"/>
                      <a:pt x="159" y="437"/>
                      <a:pt x="168" y="455"/>
                    </a:cubicBezTo>
                    <a:cubicBezTo>
                      <a:pt x="177" y="473"/>
                      <a:pt x="201" y="481"/>
                      <a:pt x="213" y="464"/>
                    </a:cubicBezTo>
                    <a:cubicBezTo>
                      <a:pt x="225" y="447"/>
                      <a:pt x="226" y="371"/>
                      <a:pt x="240" y="350"/>
                    </a:cubicBezTo>
                    <a:cubicBezTo>
                      <a:pt x="254" y="329"/>
                      <a:pt x="286" y="323"/>
                      <a:pt x="297" y="335"/>
                    </a:cubicBezTo>
                    <a:cubicBezTo>
                      <a:pt x="308" y="347"/>
                      <a:pt x="303" y="402"/>
                      <a:pt x="306" y="422"/>
                    </a:cubicBezTo>
                    <a:cubicBezTo>
                      <a:pt x="309" y="442"/>
                      <a:pt x="307" y="448"/>
                      <a:pt x="315" y="455"/>
                    </a:cubicBezTo>
                    <a:cubicBezTo>
                      <a:pt x="323" y="462"/>
                      <a:pt x="341" y="471"/>
                      <a:pt x="351" y="464"/>
                    </a:cubicBezTo>
                    <a:cubicBezTo>
                      <a:pt x="361" y="457"/>
                      <a:pt x="374" y="430"/>
                      <a:pt x="378" y="410"/>
                    </a:cubicBezTo>
                    <a:cubicBezTo>
                      <a:pt x="382" y="390"/>
                      <a:pt x="371" y="359"/>
                      <a:pt x="378" y="344"/>
                    </a:cubicBezTo>
                    <a:cubicBezTo>
                      <a:pt x="385" y="329"/>
                      <a:pt x="407" y="315"/>
                      <a:pt x="420" y="317"/>
                    </a:cubicBezTo>
                    <a:cubicBezTo>
                      <a:pt x="433" y="319"/>
                      <a:pt x="452" y="337"/>
                      <a:pt x="459" y="356"/>
                    </a:cubicBezTo>
                    <a:cubicBezTo>
                      <a:pt x="466" y="375"/>
                      <a:pt x="459" y="412"/>
                      <a:pt x="462" y="431"/>
                    </a:cubicBezTo>
                    <a:cubicBezTo>
                      <a:pt x="465" y="450"/>
                      <a:pt x="466" y="465"/>
                      <a:pt x="477" y="470"/>
                    </a:cubicBezTo>
                    <a:cubicBezTo>
                      <a:pt x="488" y="475"/>
                      <a:pt x="519" y="480"/>
                      <a:pt x="528" y="461"/>
                    </a:cubicBezTo>
                    <a:cubicBezTo>
                      <a:pt x="537" y="442"/>
                      <a:pt x="528" y="376"/>
                      <a:pt x="534" y="353"/>
                    </a:cubicBezTo>
                    <a:cubicBezTo>
                      <a:pt x="540" y="330"/>
                      <a:pt x="552" y="328"/>
                      <a:pt x="561" y="323"/>
                    </a:cubicBezTo>
                    <a:cubicBezTo>
                      <a:pt x="570" y="318"/>
                      <a:pt x="584" y="316"/>
                      <a:pt x="591" y="323"/>
                    </a:cubicBezTo>
                    <a:cubicBezTo>
                      <a:pt x="598" y="330"/>
                      <a:pt x="601" y="347"/>
                      <a:pt x="603" y="365"/>
                    </a:cubicBezTo>
                    <a:cubicBezTo>
                      <a:pt x="605" y="383"/>
                      <a:pt x="601" y="414"/>
                      <a:pt x="606" y="431"/>
                    </a:cubicBezTo>
                    <a:cubicBezTo>
                      <a:pt x="611" y="448"/>
                      <a:pt x="626" y="463"/>
                      <a:pt x="636" y="467"/>
                    </a:cubicBezTo>
                    <a:cubicBezTo>
                      <a:pt x="646" y="471"/>
                      <a:pt x="659" y="472"/>
                      <a:pt x="666" y="458"/>
                    </a:cubicBezTo>
                    <a:cubicBezTo>
                      <a:pt x="673" y="444"/>
                      <a:pt x="678" y="399"/>
                      <a:pt x="681" y="380"/>
                    </a:cubicBezTo>
                    <a:cubicBezTo>
                      <a:pt x="684" y="361"/>
                      <a:pt x="678" y="350"/>
                      <a:pt x="684" y="341"/>
                    </a:cubicBezTo>
                    <a:cubicBezTo>
                      <a:pt x="690" y="332"/>
                      <a:pt x="706" y="323"/>
                      <a:pt x="717" y="323"/>
                    </a:cubicBezTo>
                    <a:cubicBezTo>
                      <a:pt x="728" y="323"/>
                      <a:pt x="746" y="331"/>
                      <a:pt x="753" y="341"/>
                    </a:cubicBezTo>
                    <a:cubicBezTo>
                      <a:pt x="760" y="351"/>
                      <a:pt x="757" y="366"/>
                      <a:pt x="759" y="383"/>
                    </a:cubicBezTo>
                    <a:cubicBezTo>
                      <a:pt x="761" y="400"/>
                      <a:pt x="759" y="429"/>
                      <a:pt x="762" y="443"/>
                    </a:cubicBezTo>
                    <a:cubicBezTo>
                      <a:pt x="765" y="457"/>
                      <a:pt x="769" y="467"/>
                      <a:pt x="777" y="470"/>
                    </a:cubicBezTo>
                    <a:cubicBezTo>
                      <a:pt x="785" y="473"/>
                      <a:pt x="801" y="475"/>
                      <a:pt x="810" y="464"/>
                    </a:cubicBezTo>
                    <a:cubicBezTo>
                      <a:pt x="819" y="453"/>
                      <a:pt x="830" y="422"/>
                      <a:pt x="834" y="401"/>
                    </a:cubicBezTo>
                    <a:cubicBezTo>
                      <a:pt x="838" y="380"/>
                      <a:pt x="829" y="351"/>
                      <a:pt x="834" y="338"/>
                    </a:cubicBezTo>
                    <a:cubicBezTo>
                      <a:pt x="839" y="325"/>
                      <a:pt x="856" y="321"/>
                      <a:pt x="867" y="323"/>
                    </a:cubicBezTo>
                    <a:cubicBezTo>
                      <a:pt x="878" y="325"/>
                      <a:pt x="893" y="331"/>
                      <a:pt x="900" y="350"/>
                    </a:cubicBezTo>
                    <a:cubicBezTo>
                      <a:pt x="907" y="369"/>
                      <a:pt x="908" y="417"/>
                      <a:pt x="912" y="437"/>
                    </a:cubicBezTo>
                    <a:cubicBezTo>
                      <a:pt x="916" y="457"/>
                      <a:pt x="919" y="465"/>
                      <a:pt x="927" y="470"/>
                    </a:cubicBezTo>
                    <a:cubicBezTo>
                      <a:pt x="935" y="475"/>
                      <a:pt x="951" y="475"/>
                      <a:pt x="960" y="467"/>
                    </a:cubicBezTo>
                    <a:cubicBezTo>
                      <a:pt x="969" y="459"/>
                      <a:pt x="978" y="448"/>
                      <a:pt x="981" y="425"/>
                    </a:cubicBezTo>
                    <a:cubicBezTo>
                      <a:pt x="984" y="402"/>
                      <a:pt x="987" y="361"/>
                      <a:pt x="981" y="329"/>
                    </a:cubicBezTo>
                    <a:cubicBezTo>
                      <a:pt x="975" y="297"/>
                      <a:pt x="967" y="266"/>
                      <a:pt x="942" y="230"/>
                    </a:cubicBezTo>
                    <a:cubicBezTo>
                      <a:pt x="917" y="194"/>
                      <a:pt x="857" y="137"/>
                      <a:pt x="831" y="113"/>
                    </a:cubicBezTo>
                    <a:cubicBezTo>
                      <a:pt x="805" y="89"/>
                      <a:pt x="804" y="96"/>
                      <a:pt x="786" y="86"/>
                    </a:cubicBezTo>
                    <a:cubicBezTo>
                      <a:pt x="768" y="76"/>
                      <a:pt x="750" y="62"/>
                      <a:pt x="720" y="50"/>
                    </a:cubicBezTo>
                    <a:cubicBezTo>
                      <a:pt x="690" y="38"/>
                      <a:pt x="643" y="18"/>
                      <a:pt x="606" y="11"/>
                    </a:cubicBezTo>
                    <a:cubicBezTo>
                      <a:pt x="569" y="4"/>
                      <a:pt x="517" y="6"/>
                      <a:pt x="495" y="5"/>
                    </a:cubicBezTo>
                    <a:cubicBezTo>
                      <a:pt x="473" y="4"/>
                      <a:pt x="496" y="0"/>
                      <a:pt x="471" y="2"/>
                    </a:cubicBezTo>
                    <a:cubicBezTo>
                      <a:pt x="446" y="4"/>
                      <a:pt x="382" y="7"/>
                      <a:pt x="342" y="17"/>
                    </a:cubicBezTo>
                    <a:cubicBezTo>
                      <a:pt x="302" y="27"/>
                      <a:pt x="269" y="39"/>
                      <a:pt x="231" y="62"/>
                    </a:cubicBezTo>
                    <a:cubicBezTo>
                      <a:pt x="193" y="85"/>
                      <a:pt x="142" y="125"/>
                      <a:pt x="114" y="152"/>
                    </a:cubicBezTo>
                    <a:cubicBezTo>
                      <a:pt x="86" y="179"/>
                      <a:pt x="75" y="206"/>
                      <a:pt x="60" y="227"/>
                    </a:cubicBezTo>
                    <a:cubicBezTo>
                      <a:pt x="45" y="248"/>
                      <a:pt x="33" y="259"/>
                      <a:pt x="24" y="281"/>
                    </a:cubicBezTo>
                    <a:cubicBezTo>
                      <a:pt x="15" y="303"/>
                      <a:pt x="6" y="334"/>
                      <a:pt x="3" y="359"/>
                    </a:cubicBezTo>
                    <a:cubicBezTo>
                      <a:pt x="0" y="384"/>
                      <a:pt x="2" y="417"/>
                      <a:pt x="6" y="434"/>
                    </a:cubicBezTo>
                    <a:cubicBezTo>
                      <a:pt x="10" y="451"/>
                      <a:pt x="20" y="458"/>
                      <a:pt x="30" y="461"/>
                    </a:cubicBezTo>
                    <a:cubicBezTo>
                      <a:pt x="40" y="464"/>
                      <a:pt x="56" y="474"/>
                      <a:pt x="66" y="455"/>
                    </a:cubicBezTo>
                    <a:close/>
                  </a:path>
                </a:pathLst>
              </a:custGeom>
              <a:solidFill>
                <a:srgbClr val="5B9AD9"/>
              </a:solidFill>
              <a:ln w="9525" cap="flat" cmpd="sng">
                <a:solidFill>
                  <a:srgbClr val="FFFFFF"/>
                </a:solidFill>
                <a:prstDash val="solid"/>
                <a:round/>
                <a:headEnd type="none" w="med" len="med"/>
                <a:tailEnd type="none" w="med" len="med"/>
              </a:ln>
            </p:spPr>
            <p:txBody>
              <a:bodyPr wrap="none" anchor="ctr"/>
              <a:lstStyle/>
              <a:p>
                <a:pPr>
                  <a:defRPr/>
                </a:pPr>
                <a:endParaRPr lang="en-US" sz="800" kern="0">
                  <a:solidFill>
                    <a:srgbClr val="FFFFFF"/>
                  </a:solidFill>
                  <a:latin typeface="Lucida Sans Unicode"/>
                  <a:cs typeface="Arial" charset="0"/>
                </a:endParaRPr>
              </a:p>
            </p:txBody>
          </p:sp>
          <p:sp>
            <p:nvSpPr>
              <p:cNvPr id="514" name="Oval 38"/>
              <p:cNvSpPr>
                <a:spLocks noChangeArrowheads="1"/>
              </p:cNvSpPr>
              <p:nvPr/>
            </p:nvSpPr>
            <p:spPr bwMode="auto">
              <a:xfrm>
                <a:off x="2519" y="3465"/>
                <a:ext cx="140" cy="72"/>
              </a:xfrm>
              <a:prstGeom prst="ellipse">
                <a:avLst/>
              </a:prstGeom>
              <a:solidFill>
                <a:srgbClr val="FAB900"/>
              </a:solidFill>
              <a:ln w="9525">
                <a:solidFill>
                  <a:srgbClr val="FAB90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515" name="Oval 39"/>
              <p:cNvSpPr>
                <a:spLocks noChangeArrowheads="1"/>
              </p:cNvSpPr>
              <p:nvPr/>
            </p:nvSpPr>
            <p:spPr bwMode="auto">
              <a:xfrm>
                <a:off x="2736" y="3387"/>
                <a:ext cx="139" cy="72"/>
              </a:xfrm>
              <a:prstGeom prst="ellipse">
                <a:avLst/>
              </a:prstGeom>
              <a:solidFill>
                <a:srgbClr val="FAB900"/>
              </a:solidFill>
              <a:ln w="9525">
                <a:solidFill>
                  <a:srgbClr val="FAB90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516" name="Oval 40"/>
              <p:cNvSpPr>
                <a:spLocks noChangeArrowheads="1"/>
              </p:cNvSpPr>
              <p:nvPr/>
            </p:nvSpPr>
            <p:spPr bwMode="auto">
              <a:xfrm>
                <a:off x="2933" y="3493"/>
                <a:ext cx="140" cy="85"/>
              </a:xfrm>
              <a:prstGeom prst="ellipse">
                <a:avLst/>
              </a:prstGeom>
              <a:solidFill>
                <a:srgbClr val="FAB900"/>
              </a:solidFill>
              <a:ln w="9525">
                <a:solidFill>
                  <a:srgbClr val="FAB90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517" name="Freeform 41"/>
              <p:cNvSpPr>
                <a:spLocks/>
              </p:cNvSpPr>
              <p:nvPr/>
            </p:nvSpPr>
            <p:spPr bwMode="auto">
              <a:xfrm>
                <a:off x="2351" y="3615"/>
                <a:ext cx="829" cy="326"/>
              </a:xfrm>
              <a:custGeom>
                <a:avLst/>
                <a:gdLst>
                  <a:gd name="T0" fmla="*/ 6 w 900"/>
                  <a:gd name="T1" fmla="*/ 276 h 284"/>
                  <a:gd name="T2" fmla="*/ 64 w 900"/>
                  <a:gd name="T3" fmla="*/ 409 h 284"/>
                  <a:gd name="T4" fmla="*/ 165 w 900"/>
                  <a:gd name="T5" fmla="*/ 491 h 284"/>
                  <a:gd name="T6" fmla="*/ 307 w 900"/>
                  <a:gd name="T7" fmla="*/ 519 h 284"/>
                  <a:gd name="T8" fmla="*/ 468 w 900"/>
                  <a:gd name="T9" fmla="*/ 514 h 284"/>
                  <a:gd name="T10" fmla="*/ 570 w 900"/>
                  <a:gd name="T11" fmla="*/ 452 h 284"/>
                  <a:gd name="T12" fmla="*/ 629 w 900"/>
                  <a:gd name="T13" fmla="*/ 364 h 284"/>
                  <a:gd name="T14" fmla="*/ 647 w 900"/>
                  <a:gd name="T15" fmla="*/ 290 h 284"/>
                  <a:gd name="T16" fmla="*/ 640 w 900"/>
                  <a:gd name="T17" fmla="*/ 241 h 284"/>
                  <a:gd name="T18" fmla="*/ 638 w 900"/>
                  <a:gd name="T19" fmla="*/ 125 h 284"/>
                  <a:gd name="T20" fmla="*/ 634 w 900"/>
                  <a:gd name="T21" fmla="*/ 42 h 284"/>
                  <a:gd name="T22" fmla="*/ 601 w 900"/>
                  <a:gd name="T23" fmla="*/ 31 h 284"/>
                  <a:gd name="T24" fmla="*/ 584 w 900"/>
                  <a:gd name="T25" fmla="*/ 48 h 284"/>
                  <a:gd name="T26" fmla="*/ 578 w 900"/>
                  <a:gd name="T27" fmla="*/ 159 h 284"/>
                  <a:gd name="T28" fmla="*/ 579 w 900"/>
                  <a:gd name="T29" fmla="*/ 209 h 284"/>
                  <a:gd name="T30" fmla="*/ 565 w 900"/>
                  <a:gd name="T31" fmla="*/ 258 h 284"/>
                  <a:gd name="T32" fmla="*/ 541 w 900"/>
                  <a:gd name="T33" fmla="*/ 265 h 284"/>
                  <a:gd name="T34" fmla="*/ 531 w 900"/>
                  <a:gd name="T35" fmla="*/ 136 h 284"/>
                  <a:gd name="T36" fmla="*/ 523 w 900"/>
                  <a:gd name="T37" fmla="*/ 58 h 284"/>
                  <a:gd name="T38" fmla="*/ 497 w 900"/>
                  <a:gd name="T39" fmla="*/ 26 h 284"/>
                  <a:gd name="T40" fmla="*/ 471 w 900"/>
                  <a:gd name="T41" fmla="*/ 76 h 284"/>
                  <a:gd name="T42" fmla="*/ 468 w 900"/>
                  <a:gd name="T43" fmla="*/ 209 h 284"/>
                  <a:gd name="T44" fmla="*/ 461 w 900"/>
                  <a:gd name="T45" fmla="*/ 265 h 284"/>
                  <a:gd name="T46" fmla="*/ 446 w 900"/>
                  <a:gd name="T47" fmla="*/ 297 h 284"/>
                  <a:gd name="T48" fmla="*/ 422 w 900"/>
                  <a:gd name="T49" fmla="*/ 241 h 284"/>
                  <a:gd name="T50" fmla="*/ 414 w 900"/>
                  <a:gd name="T51" fmla="*/ 121 h 284"/>
                  <a:gd name="T52" fmla="*/ 412 w 900"/>
                  <a:gd name="T53" fmla="*/ 36 h 284"/>
                  <a:gd name="T54" fmla="*/ 391 w 900"/>
                  <a:gd name="T55" fmla="*/ 9 h 284"/>
                  <a:gd name="T56" fmla="*/ 368 w 900"/>
                  <a:gd name="T57" fmla="*/ 65 h 284"/>
                  <a:gd name="T58" fmla="*/ 363 w 900"/>
                  <a:gd name="T59" fmla="*/ 159 h 284"/>
                  <a:gd name="T60" fmla="*/ 363 w 900"/>
                  <a:gd name="T61" fmla="*/ 247 h 284"/>
                  <a:gd name="T62" fmla="*/ 349 w 900"/>
                  <a:gd name="T63" fmla="*/ 309 h 284"/>
                  <a:gd name="T64" fmla="*/ 322 w 900"/>
                  <a:gd name="T65" fmla="*/ 287 h 284"/>
                  <a:gd name="T66" fmla="*/ 316 w 900"/>
                  <a:gd name="T67" fmla="*/ 181 h 284"/>
                  <a:gd name="T68" fmla="*/ 309 w 900"/>
                  <a:gd name="T69" fmla="*/ 76 h 284"/>
                  <a:gd name="T70" fmla="*/ 284 w 900"/>
                  <a:gd name="T71" fmla="*/ 2 h 284"/>
                  <a:gd name="T72" fmla="*/ 258 w 900"/>
                  <a:gd name="T73" fmla="*/ 48 h 284"/>
                  <a:gd name="T74" fmla="*/ 250 w 900"/>
                  <a:gd name="T75" fmla="*/ 159 h 284"/>
                  <a:gd name="T76" fmla="*/ 241 w 900"/>
                  <a:gd name="T77" fmla="*/ 241 h 284"/>
                  <a:gd name="T78" fmla="*/ 216 w 900"/>
                  <a:gd name="T79" fmla="*/ 287 h 284"/>
                  <a:gd name="T80" fmla="*/ 202 w 900"/>
                  <a:gd name="T81" fmla="*/ 220 h 284"/>
                  <a:gd name="T82" fmla="*/ 197 w 900"/>
                  <a:gd name="T83" fmla="*/ 76 h 284"/>
                  <a:gd name="T84" fmla="*/ 188 w 900"/>
                  <a:gd name="T85" fmla="*/ 36 h 284"/>
                  <a:gd name="T86" fmla="*/ 160 w 900"/>
                  <a:gd name="T87" fmla="*/ 55 h 284"/>
                  <a:gd name="T88" fmla="*/ 147 w 900"/>
                  <a:gd name="T89" fmla="*/ 114 h 284"/>
                  <a:gd name="T90" fmla="*/ 146 w 900"/>
                  <a:gd name="T91" fmla="*/ 198 h 284"/>
                  <a:gd name="T92" fmla="*/ 136 w 900"/>
                  <a:gd name="T93" fmla="*/ 269 h 284"/>
                  <a:gd name="T94" fmla="*/ 114 w 900"/>
                  <a:gd name="T95" fmla="*/ 276 h 284"/>
                  <a:gd name="T96" fmla="*/ 100 w 900"/>
                  <a:gd name="T97" fmla="*/ 159 h 284"/>
                  <a:gd name="T98" fmla="*/ 91 w 900"/>
                  <a:gd name="T99" fmla="*/ 69 h 284"/>
                  <a:gd name="T100" fmla="*/ 68 w 900"/>
                  <a:gd name="T101" fmla="*/ 36 h 284"/>
                  <a:gd name="T102" fmla="*/ 41 w 900"/>
                  <a:gd name="T103" fmla="*/ 80 h 284"/>
                  <a:gd name="T104" fmla="*/ 31 w 900"/>
                  <a:gd name="T105" fmla="*/ 191 h 284"/>
                  <a:gd name="T106" fmla="*/ 29 w 900"/>
                  <a:gd name="T107" fmla="*/ 258 h 284"/>
                  <a:gd name="T108" fmla="*/ 20 w 900"/>
                  <a:gd name="T109" fmla="*/ 287 h 284"/>
                  <a:gd name="T110" fmla="*/ 6 w 900"/>
                  <a:gd name="T111" fmla="*/ 276 h 2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0"/>
                  <a:gd name="T169" fmla="*/ 0 h 284"/>
                  <a:gd name="T170" fmla="*/ 900 w 900"/>
                  <a:gd name="T171" fmla="*/ 284 h 2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0" h="284">
                    <a:moveTo>
                      <a:pt x="10" y="149"/>
                    </a:moveTo>
                    <a:cubicBezTo>
                      <a:pt x="20" y="160"/>
                      <a:pt x="52" y="202"/>
                      <a:pt x="88" y="221"/>
                    </a:cubicBezTo>
                    <a:cubicBezTo>
                      <a:pt x="124" y="240"/>
                      <a:pt x="173" y="256"/>
                      <a:pt x="229" y="266"/>
                    </a:cubicBezTo>
                    <a:cubicBezTo>
                      <a:pt x="285" y="276"/>
                      <a:pt x="357" y="279"/>
                      <a:pt x="427" y="281"/>
                    </a:cubicBezTo>
                    <a:cubicBezTo>
                      <a:pt x="497" y="283"/>
                      <a:pt x="588" y="284"/>
                      <a:pt x="649" y="278"/>
                    </a:cubicBezTo>
                    <a:cubicBezTo>
                      <a:pt x="710" y="272"/>
                      <a:pt x="756" y="258"/>
                      <a:pt x="793" y="245"/>
                    </a:cubicBezTo>
                    <a:cubicBezTo>
                      <a:pt x="830" y="232"/>
                      <a:pt x="857" y="211"/>
                      <a:pt x="874" y="197"/>
                    </a:cubicBezTo>
                    <a:cubicBezTo>
                      <a:pt x="891" y="183"/>
                      <a:pt x="896" y="169"/>
                      <a:pt x="898" y="158"/>
                    </a:cubicBezTo>
                    <a:cubicBezTo>
                      <a:pt x="900" y="147"/>
                      <a:pt x="891" y="146"/>
                      <a:pt x="889" y="131"/>
                    </a:cubicBezTo>
                    <a:cubicBezTo>
                      <a:pt x="887" y="116"/>
                      <a:pt x="888" y="86"/>
                      <a:pt x="886" y="68"/>
                    </a:cubicBezTo>
                    <a:cubicBezTo>
                      <a:pt x="884" y="50"/>
                      <a:pt x="888" y="31"/>
                      <a:pt x="880" y="23"/>
                    </a:cubicBezTo>
                    <a:cubicBezTo>
                      <a:pt x="872" y="15"/>
                      <a:pt x="846" y="17"/>
                      <a:pt x="835" y="17"/>
                    </a:cubicBezTo>
                    <a:cubicBezTo>
                      <a:pt x="824" y="17"/>
                      <a:pt x="816" y="15"/>
                      <a:pt x="811" y="26"/>
                    </a:cubicBezTo>
                    <a:cubicBezTo>
                      <a:pt x="806" y="37"/>
                      <a:pt x="803" y="72"/>
                      <a:pt x="802" y="86"/>
                    </a:cubicBezTo>
                    <a:cubicBezTo>
                      <a:pt x="801" y="100"/>
                      <a:pt x="808" y="104"/>
                      <a:pt x="805" y="113"/>
                    </a:cubicBezTo>
                    <a:cubicBezTo>
                      <a:pt x="802" y="122"/>
                      <a:pt x="793" y="135"/>
                      <a:pt x="784" y="140"/>
                    </a:cubicBezTo>
                    <a:cubicBezTo>
                      <a:pt x="775" y="145"/>
                      <a:pt x="759" y="154"/>
                      <a:pt x="751" y="143"/>
                    </a:cubicBezTo>
                    <a:cubicBezTo>
                      <a:pt x="743" y="132"/>
                      <a:pt x="740" y="92"/>
                      <a:pt x="736" y="74"/>
                    </a:cubicBezTo>
                    <a:cubicBezTo>
                      <a:pt x="732" y="56"/>
                      <a:pt x="734" y="42"/>
                      <a:pt x="727" y="32"/>
                    </a:cubicBezTo>
                    <a:cubicBezTo>
                      <a:pt x="720" y="22"/>
                      <a:pt x="703" y="13"/>
                      <a:pt x="691" y="14"/>
                    </a:cubicBezTo>
                    <a:cubicBezTo>
                      <a:pt x="679" y="15"/>
                      <a:pt x="662" y="25"/>
                      <a:pt x="655" y="41"/>
                    </a:cubicBezTo>
                    <a:cubicBezTo>
                      <a:pt x="648" y="57"/>
                      <a:pt x="651" y="96"/>
                      <a:pt x="649" y="113"/>
                    </a:cubicBezTo>
                    <a:cubicBezTo>
                      <a:pt x="647" y="130"/>
                      <a:pt x="645" y="135"/>
                      <a:pt x="640" y="143"/>
                    </a:cubicBezTo>
                    <a:cubicBezTo>
                      <a:pt x="635" y="151"/>
                      <a:pt x="628" y="163"/>
                      <a:pt x="619" y="161"/>
                    </a:cubicBezTo>
                    <a:cubicBezTo>
                      <a:pt x="610" y="159"/>
                      <a:pt x="593" y="147"/>
                      <a:pt x="586" y="131"/>
                    </a:cubicBezTo>
                    <a:cubicBezTo>
                      <a:pt x="579" y="115"/>
                      <a:pt x="576" y="83"/>
                      <a:pt x="574" y="65"/>
                    </a:cubicBezTo>
                    <a:cubicBezTo>
                      <a:pt x="572" y="47"/>
                      <a:pt x="576" y="30"/>
                      <a:pt x="571" y="20"/>
                    </a:cubicBezTo>
                    <a:cubicBezTo>
                      <a:pt x="566" y="10"/>
                      <a:pt x="554" y="2"/>
                      <a:pt x="544" y="5"/>
                    </a:cubicBezTo>
                    <a:cubicBezTo>
                      <a:pt x="534" y="8"/>
                      <a:pt x="517" y="22"/>
                      <a:pt x="511" y="35"/>
                    </a:cubicBezTo>
                    <a:cubicBezTo>
                      <a:pt x="505" y="48"/>
                      <a:pt x="506" y="70"/>
                      <a:pt x="505" y="86"/>
                    </a:cubicBezTo>
                    <a:cubicBezTo>
                      <a:pt x="504" y="102"/>
                      <a:pt x="508" y="121"/>
                      <a:pt x="505" y="134"/>
                    </a:cubicBezTo>
                    <a:cubicBezTo>
                      <a:pt x="502" y="147"/>
                      <a:pt x="493" y="163"/>
                      <a:pt x="484" y="167"/>
                    </a:cubicBezTo>
                    <a:cubicBezTo>
                      <a:pt x="475" y="171"/>
                      <a:pt x="455" y="167"/>
                      <a:pt x="448" y="155"/>
                    </a:cubicBezTo>
                    <a:cubicBezTo>
                      <a:pt x="441" y="143"/>
                      <a:pt x="442" y="117"/>
                      <a:pt x="439" y="98"/>
                    </a:cubicBezTo>
                    <a:cubicBezTo>
                      <a:pt x="436" y="79"/>
                      <a:pt x="437" y="57"/>
                      <a:pt x="430" y="41"/>
                    </a:cubicBezTo>
                    <a:cubicBezTo>
                      <a:pt x="423" y="25"/>
                      <a:pt x="406" y="4"/>
                      <a:pt x="394" y="2"/>
                    </a:cubicBezTo>
                    <a:cubicBezTo>
                      <a:pt x="382" y="0"/>
                      <a:pt x="366" y="12"/>
                      <a:pt x="358" y="26"/>
                    </a:cubicBezTo>
                    <a:cubicBezTo>
                      <a:pt x="350" y="40"/>
                      <a:pt x="350" y="69"/>
                      <a:pt x="346" y="86"/>
                    </a:cubicBezTo>
                    <a:cubicBezTo>
                      <a:pt x="342" y="103"/>
                      <a:pt x="341" y="119"/>
                      <a:pt x="334" y="131"/>
                    </a:cubicBezTo>
                    <a:cubicBezTo>
                      <a:pt x="327" y="143"/>
                      <a:pt x="310" y="157"/>
                      <a:pt x="301" y="155"/>
                    </a:cubicBezTo>
                    <a:cubicBezTo>
                      <a:pt x="292" y="153"/>
                      <a:pt x="284" y="138"/>
                      <a:pt x="280" y="119"/>
                    </a:cubicBezTo>
                    <a:cubicBezTo>
                      <a:pt x="276" y="100"/>
                      <a:pt x="277" y="57"/>
                      <a:pt x="274" y="41"/>
                    </a:cubicBezTo>
                    <a:cubicBezTo>
                      <a:pt x="271" y="25"/>
                      <a:pt x="270" y="22"/>
                      <a:pt x="262" y="20"/>
                    </a:cubicBezTo>
                    <a:cubicBezTo>
                      <a:pt x="254" y="18"/>
                      <a:pt x="232" y="22"/>
                      <a:pt x="223" y="29"/>
                    </a:cubicBezTo>
                    <a:cubicBezTo>
                      <a:pt x="214" y="36"/>
                      <a:pt x="208" y="49"/>
                      <a:pt x="205" y="62"/>
                    </a:cubicBezTo>
                    <a:cubicBezTo>
                      <a:pt x="202" y="75"/>
                      <a:pt x="204" y="93"/>
                      <a:pt x="202" y="107"/>
                    </a:cubicBezTo>
                    <a:cubicBezTo>
                      <a:pt x="200" y="121"/>
                      <a:pt x="197" y="139"/>
                      <a:pt x="190" y="146"/>
                    </a:cubicBezTo>
                    <a:cubicBezTo>
                      <a:pt x="183" y="153"/>
                      <a:pt x="168" y="159"/>
                      <a:pt x="160" y="149"/>
                    </a:cubicBezTo>
                    <a:cubicBezTo>
                      <a:pt x="152" y="139"/>
                      <a:pt x="144" y="104"/>
                      <a:pt x="139" y="86"/>
                    </a:cubicBezTo>
                    <a:cubicBezTo>
                      <a:pt x="134" y="68"/>
                      <a:pt x="134" y="49"/>
                      <a:pt x="127" y="38"/>
                    </a:cubicBezTo>
                    <a:cubicBezTo>
                      <a:pt x="120" y="27"/>
                      <a:pt x="105" y="19"/>
                      <a:pt x="94" y="20"/>
                    </a:cubicBezTo>
                    <a:cubicBezTo>
                      <a:pt x="83" y="21"/>
                      <a:pt x="66" y="30"/>
                      <a:pt x="58" y="44"/>
                    </a:cubicBezTo>
                    <a:cubicBezTo>
                      <a:pt x="50" y="58"/>
                      <a:pt x="46" y="88"/>
                      <a:pt x="43" y="104"/>
                    </a:cubicBezTo>
                    <a:cubicBezTo>
                      <a:pt x="40" y="120"/>
                      <a:pt x="42" y="132"/>
                      <a:pt x="40" y="140"/>
                    </a:cubicBezTo>
                    <a:cubicBezTo>
                      <a:pt x="38" y="148"/>
                      <a:pt x="33" y="154"/>
                      <a:pt x="28" y="155"/>
                    </a:cubicBezTo>
                    <a:cubicBezTo>
                      <a:pt x="23" y="156"/>
                      <a:pt x="0" y="138"/>
                      <a:pt x="10" y="149"/>
                    </a:cubicBezTo>
                    <a:close/>
                  </a:path>
                </a:pathLst>
              </a:custGeom>
              <a:solidFill>
                <a:srgbClr val="FFFF99"/>
              </a:solidFill>
              <a:ln w="9525" cap="flat" cmpd="sng">
                <a:solidFill>
                  <a:srgbClr val="FAB900"/>
                </a:solidFill>
                <a:prstDash val="solid"/>
                <a:round/>
                <a:headEnd/>
                <a:tailEnd/>
              </a:ln>
            </p:spPr>
            <p:txBody>
              <a:bodyPr wrap="none" anchor="ctr"/>
              <a:lstStyle/>
              <a:p>
                <a:pPr>
                  <a:defRPr/>
                </a:pPr>
                <a:endParaRPr lang="en-US" sz="800" kern="0">
                  <a:solidFill>
                    <a:srgbClr val="FFFFFF"/>
                  </a:solidFill>
                  <a:latin typeface="Lucida Sans Unicode"/>
                  <a:cs typeface="Arial" charset="0"/>
                </a:endParaRPr>
              </a:p>
            </p:txBody>
          </p:sp>
          <p:sp>
            <p:nvSpPr>
              <p:cNvPr id="518" name="Oval 42"/>
              <p:cNvSpPr>
                <a:spLocks noChangeArrowheads="1"/>
              </p:cNvSpPr>
              <p:nvPr/>
            </p:nvSpPr>
            <p:spPr bwMode="auto">
              <a:xfrm>
                <a:off x="2715" y="3508"/>
                <a:ext cx="139" cy="72"/>
              </a:xfrm>
              <a:prstGeom prst="ellipse">
                <a:avLst/>
              </a:prstGeom>
              <a:solidFill>
                <a:srgbClr val="FAB900"/>
              </a:solidFill>
              <a:ln w="9525">
                <a:solidFill>
                  <a:srgbClr val="FAB900"/>
                </a:solidFill>
                <a:round/>
                <a:headEnd/>
                <a:tailEnd/>
              </a:ln>
            </p:spPr>
            <p:txBody>
              <a:bodyPr wrap="none" anchor="ctr"/>
              <a:lstStyle/>
              <a:p>
                <a:pPr>
                  <a:defRPr/>
                </a:pPr>
                <a:endParaRPr lang="de-CH" sz="800" kern="0">
                  <a:solidFill>
                    <a:srgbClr val="FFFFFF"/>
                  </a:solidFill>
                  <a:latin typeface="Lucida Sans Unicode"/>
                  <a:cs typeface="Arial" charset="0"/>
                </a:endParaRPr>
              </a:p>
            </p:txBody>
          </p:sp>
          <p:sp>
            <p:nvSpPr>
              <p:cNvPr id="519" name="Oval 43"/>
              <p:cNvSpPr>
                <a:spLocks noChangeArrowheads="1"/>
              </p:cNvSpPr>
              <p:nvPr/>
            </p:nvSpPr>
            <p:spPr bwMode="auto">
              <a:xfrm>
                <a:off x="2606" y="3372"/>
                <a:ext cx="139" cy="73"/>
              </a:xfrm>
              <a:prstGeom prst="ellipse">
                <a:avLst/>
              </a:prstGeom>
              <a:solidFill>
                <a:srgbClr val="FAB900"/>
              </a:solidFill>
              <a:ln w="9525">
                <a:solidFill>
                  <a:srgbClr val="FAB900"/>
                </a:solidFill>
                <a:round/>
                <a:headEnd/>
                <a:tailEnd/>
              </a:ln>
            </p:spPr>
            <p:txBody>
              <a:bodyPr wrap="none" anchor="ctr"/>
              <a:lstStyle/>
              <a:p>
                <a:pPr>
                  <a:defRPr/>
                </a:pPr>
                <a:endParaRPr lang="de-CH" sz="800" kern="0">
                  <a:solidFill>
                    <a:srgbClr val="FFFFFF"/>
                  </a:solidFill>
                  <a:latin typeface="Lucida Sans Unicode"/>
                  <a:cs typeface="Arial" charset="0"/>
                </a:endParaRPr>
              </a:p>
            </p:txBody>
          </p:sp>
        </p:grpSp>
        <p:grpSp>
          <p:nvGrpSpPr>
            <p:cNvPr id="283668" name="Group 44"/>
            <p:cNvGrpSpPr>
              <a:grpSpLocks/>
            </p:cNvGrpSpPr>
            <p:nvPr/>
          </p:nvGrpSpPr>
          <p:grpSpPr bwMode="auto">
            <a:xfrm>
              <a:off x="4638" y="2372"/>
              <a:ext cx="791" cy="616"/>
              <a:chOff x="3947" y="2832"/>
              <a:chExt cx="847" cy="687"/>
            </a:xfrm>
          </p:grpSpPr>
          <p:sp>
            <p:nvSpPr>
              <p:cNvPr id="495" name="Rectangle 45"/>
              <p:cNvSpPr>
                <a:spLocks noChangeArrowheads="1"/>
              </p:cNvSpPr>
              <p:nvPr/>
            </p:nvSpPr>
            <p:spPr bwMode="auto">
              <a:xfrm>
                <a:off x="4462" y="2927"/>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96" name="Rectangle 46"/>
              <p:cNvSpPr>
                <a:spLocks noChangeArrowheads="1"/>
              </p:cNvSpPr>
              <p:nvPr/>
            </p:nvSpPr>
            <p:spPr bwMode="auto">
              <a:xfrm>
                <a:off x="4646" y="3119"/>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97" name="Rectangle 47"/>
              <p:cNvSpPr>
                <a:spLocks noChangeArrowheads="1"/>
              </p:cNvSpPr>
              <p:nvPr/>
            </p:nvSpPr>
            <p:spPr bwMode="auto">
              <a:xfrm>
                <a:off x="4033" y="3119"/>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98" name="Rectangle 48"/>
              <p:cNvSpPr>
                <a:spLocks noChangeArrowheads="1"/>
              </p:cNvSpPr>
              <p:nvPr/>
            </p:nvSpPr>
            <p:spPr bwMode="auto">
              <a:xfrm>
                <a:off x="4208" y="3119"/>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99" name="Rectangle 49"/>
              <p:cNvSpPr>
                <a:spLocks noChangeArrowheads="1"/>
              </p:cNvSpPr>
              <p:nvPr/>
            </p:nvSpPr>
            <p:spPr bwMode="auto">
              <a:xfrm>
                <a:off x="4269" y="3408"/>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grpSp>
            <p:nvGrpSpPr>
              <p:cNvPr id="283680" name="Group 50"/>
              <p:cNvGrpSpPr>
                <a:grpSpLocks/>
              </p:cNvGrpSpPr>
              <p:nvPr/>
            </p:nvGrpSpPr>
            <p:grpSpPr bwMode="auto">
              <a:xfrm>
                <a:off x="3947" y="2832"/>
                <a:ext cx="847" cy="592"/>
                <a:chOff x="2208" y="3648"/>
                <a:chExt cx="847" cy="592"/>
              </a:xfrm>
            </p:grpSpPr>
            <p:sp>
              <p:nvSpPr>
                <p:cNvPr id="511" name="Freeform 51"/>
                <p:cNvSpPr>
                  <a:spLocks/>
                </p:cNvSpPr>
                <p:nvPr/>
              </p:nvSpPr>
              <p:spPr bwMode="auto">
                <a:xfrm>
                  <a:off x="2208" y="3648"/>
                  <a:ext cx="847" cy="592"/>
                </a:xfrm>
                <a:custGeom>
                  <a:avLst/>
                  <a:gdLst>
                    <a:gd name="T0" fmla="*/ 36 w 987"/>
                    <a:gd name="T1" fmla="*/ 1044 h 481"/>
                    <a:gd name="T2" fmla="*/ 50 w 987"/>
                    <a:gd name="T3" fmla="*/ 789 h 481"/>
                    <a:gd name="T4" fmla="*/ 87 w 987"/>
                    <a:gd name="T5" fmla="*/ 809 h 481"/>
                    <a:gd name="T6" fmla="*/ 93 w 987"/>
                    <a:gd name="T7" fmla="*/ 1044 h 481"/>
                    <a:gd name="T8" fmla="*/ 118 w 987"/>
                    <a:gd name="T9" fmla="*/ 1065 h 481"/>
                    <a:gd name="T10" fmla="*/ 134 w 987"/>
                    <a:gd name="T11" fmla="*/ 802 h 481"/>
                    <a:gd name="T12" fmla="*/ 166 w 987"/>
                    <a:gd name="T13" fmla="*/ 768 h 481"/>
                    <a:gd name="T14" fmla="*/ 170 w 987"/>
                    <a:gd name="T15" fmla="*/ 967 h 481"/>
                    <a:gd name="T16" fmla="*/ 175 w 987"/>
                    <a:gd name="T17" fmla="*/ 1044 h 481"/>
                    <a:gd name="T18" fmla="*/ 195 w 987"/>
                    <a:gd name="T19" fmla="*/ 1065 h 481"/>
                    <a:gd name="T20" fmla="*/ 212 w 987"/>
                    <a:gd name="T21" fmla="*/ 943 h 481"/>
                    <a:gd name="T22" fmla="*/ 212 w 987"/>
                    <a:gd name="T23" fmla="*/ 789 h 481"/>
                    <a:gd name="T24" fmla="*/ 234 w 987"/>
                    <a:gd name="T25" fmla="*/ 727 h 481"/>
                    <a:gd name="T26" fmla="*/ 256 w 987"/>
                    <a:gd name="T27" fmla="*/ 816 h 481"/>
                    <a:gd name="T28" fmla="*/ 258 w 987"/>
                    <a:gd name="T29" fmla="*/ 987 h 481"/>
                    <a:gd name="T30" fmla="*/ 266 w 987"/>
                    <a:gd name="T31" fmla="*/ 1077 h 481"/>
                    <a:gd name="T32" fmla="*/ 295 w 987"/>
                    <a:gd name="T33" fmla="*/ 1057 h 481"/>
                    <a:gd name="T34" fmla="*/ 298 w 987"/>
                    <a:gd name="T35" fmla="*/ 809 h 481"/>
                    <a:gd name="T36" fmla="*/ 313 w 987"/>
                    <a:gd name="T37" fmla="*/ 742 h 481"/>
                    <a:gd name="T38" fmla="*/ 330 w 987"/>
                    <a:gd name="T39" fmla="*/ 742 h 481"/>
                    <a:gd name="T40" fmla="*/ 336 w 987"/>
                    <a:gd name="T41" fmla="*/ 838 h 481"/>
                    <a:gd name="T42" fmla="*/ 338 w 987"/>
                    <a:gd name="T43" fmla="*/ 987 h 481"/>
                    <a:gd name="T44" fmla="*/ 355 w 987"/>
                    <a:gd name="T45" fmla="*/ 1072 h 481"/>
                    <a:gd name="T46" fmla="*/ 372 w 987"/>
                    <a:gd name="T47" fmla="*/ 1051 h 481"/>
                    <a:gd name="T48" fmla="*/ 380 w 987"/>
                    <a:gd name="T49" fmla="*/ 873 h 481"/>
                    <a:gd name="T50" fmla="*/ 382 w 987"/>
                    <a:gd name="T51" fmla="*/ 783 h 481"/>
                    <a:gd name="T52" fmla="*/ 400 w 987"/>
                    <a:gd name="T53" fmla="*/ 742 h 481"/>
                    <a:gd name="T54" fmla="*/ 421 w 987"/>
                    <a:gd name="T55" fmla="*/ 783 h 481"/>
                    <a:gd name="T56" fmla="*/ 423 w 987"/>
                    <a:gd name="T57" fmla="*/ 879 h 481"/>
                    <a:gd name="T58" fmla="*/ 426 w 987"/>
                    <a:gd name="T59" fmla="*/ 1017 h 481"/>
                    <a:gd name="T60" fmla="*/ 434 w 987"/>
                    <a:gd name="T61" fmla="*/ 1077 h 481"/>
                    <a:gd name="T62" fmla="*/ 452 w 987"/>
                    <a:gd name="T63" fmla="*/ 1065 h 481"/>
                    <a:gd name="T64" fmla="*/ 465 w 987"/>
                    <a:gd name="T65" fmla="*/ 921 h 481"/>
                    <a:gd name="T66" fmla="*/ 465 w 987"/>
                    <a:gd name="T67" fmla="*/ 775 h 481"/>
                    <a:gd name="T68" fmla="*/ 483 w 987"/>
                    <a:gd name="T69" fmla="*/ 742 h 481"/>
                    <a:gd name="T70" fmla="*/ 502 w 987"/>
                    <a:gd name="T71" fmla="*/ 802 h 481"/>
                    <a:gd name="T72" fmla="*/ 509 w 987"/>
                    <a:gd name="T73" fmla="*/ 1003 h 481"/>
                    <a:gd name="T74" fmla="*/ 517 w 987"/>
                    <a:gd name="T75" fmla="*/ 1077 h 481"/>
                    <a:gd name="T76" fmla="*/ 536 w 987"/>
                    <a:gd name="T77" fmla="*/ 1072 h 481"/>
                    <a:gd name="T78" fmla="*/ 547 w 987"/>
                    <a:gd name="T79" fmla="*/ 976 h 481"/>
                    <a:gd name="T80" fmla="*/ 547 w 987"/>
                    <a:gd name="T81" fmla="*/ 754 h 481"/>
                    <a:gd name="T82" fmla="*/ 525 w 987"/>
                    <a:gd name="T83" fmla="*/ 527 h 481"/>
                    <a:gd name="T84" fmla="*/ 464 w 987"/>
                    <a:gd name="T85" fmla="*/ 258 h 481"/>
                    <a:gd name="T86" fmla="*/ 438 w 987"/>
                    <a:gd name="T87" fmla="*/ 197 h 481"/>
                    <a:gd name="T88" fmla="*/ 402 w 987"/>
                    <a:gd name="T89" fmla="*/ 116 h 481"/>
                    <a:gd name="T90" fmla="*/ 338 w 987"/>
                    <a:gd name="T91" fmla="*/ 26 h 481"/>
                    <a:gd name="T92" fmla="*/ 277 w 987"/>
                    <a:gd name="T93" fmla="*/ 11 h 481"/>
                    <a:gd name="T94" fmla="*/ 263 w 987"/>
                    <a:gd name="T95" fmla="*/ 2 h 481"/>
                    <a:gd name="T96" fmla="*/ 191 w 987"/>
                    <a:gd name="T97" fmla="*/ 39 h 481"/>
                    <a:gd name="T98" fmla="*/ 130 w 987"/>
                    <a:gd name="T99" fmla="*/ 143 h 481"/>
                    <a:gd name="T100" fmla="*/ 64 w 987"/>
                    <a:gd name="T101" fmla="*/ 348 h 481"/>
                    <a:gd name="T102" fmla="*/ 34 w 987"/>
                    <a:gd name="T103" fmla="*/ 519 h 481"/>
                    <a:gd name="T104" fmla="*/ 14 w 987"/>
                    <a:gd name="T105" fmla="*/ 645 h 481"/>
                    <a:gd name="T106" fmla="*/ 3 w 987"/>
                    <a:gd name="T107" fmla="*/ 825 h 481"/>
                    <a:gd name="T108" fmla="*/ 3 w 987"/>
                    <a:gd name="T109" fmla="*/ 996 h 481"/>
                    <a:gd name="T110" fmla="*/ 16 w 987"/>
                    <a:gd name="T111" fmla="*/ 1057 h 481"/>
                    <a:gd name="T112" fmla="*/ 36 w 987"/>
                    <a:gd name="T113" fmla="*/ 1044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7"/>
                    <a:gd name="T172" fmla="*/ 0 h 481"/>
                    <a:gd name="T173" fmla="*/ 987 w 987"/>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7" h="481">
                      <a:moveTo>
                        <a:pt x="66" y="455"/>
                      </a:moveTo>
                      <a:cubicBezTo>
                        <a:pt x="76" y="436"/>
                        <a:pt x="75" y="361"/>
                        <a:pt x="90" y="344"/>
                      </a:cubicBezTo>
                      <a:cubicBezTo>
                        <a:pt x="105" y="327"/>
                        <a:pt x="143" y="335"/>
                        <a:pt x="156" y="353"/>
                      </a:cubicBezTo>
                      <a:cubicBezTo>
                        <a:pt x="169" y="371"/>
                        <a:pt x="159" y="437"/>
                        <a:pt x="168" y="455"/>
                      </a:cubicBezTo>
                      <a:cubicBezTo>
                        <a:pt x="177" y="473"/>
                        <a:pt x="201" y="481"/>
                        <a:pt x="213" y="464"/>
                      </a:cubicBezTo>
                      <a:cubicBezTo>
                        <a:pt x="225" y="447"/>
                        <a:pt x="226" y="371"/>
                        <a:pt x="240" y="350"/>
                      </a:cubicBezTo>
                      <a:cubicBezTo>
                        <a:pt x="254" y="329"/>
                        <a:pt x="286" y="323"/>
                        <a:pt x="297" y="335"/>
                      </a:cubicBezTo>
                      <a:cubicBezTo>
                        <a:pt x="308" y="347"/>
                        <a:pt x="303" y="402"/>
                        <a:pt x="306" y="422"/>
                      </a:cubicBezTo>
                      <a:cubicBezTo>
                        <a:pt x="309" y="442"/>
                        <a:pt x="307" y="448"/>
                        <a:pt x="315" y="455"/>
                      </a:cubicBezTo>
                      <a:cubicBezTo>
                        <a:pt x="323" y="462"/>
                        <a:pt x="341" y="471"/>
                        <a:pt x="351" y="464"/>
                      </a:cubicBezTo>
                      <a:cubicBezTo>
                        <a:pt x="361" y="457"/>
                        <a:pt x="374" y="430"/>
                        <a:pt x="378" y="410"/>
                      </a:cubicBezTo>
                      <a:cubicBezTo>
                        <a:pt x="382" y="390"/>
                        <a:pt x="371" y="359"/>
                        <a:pt x="378" y="344"/>
                      </a:cubicBezTo>
                      <a:cubicBezTo>
                        <a:pt x="385" y="329"/>
                        <a:pt x="407" y="315"/>
                        <a:pt x="420" y="317"/>
                      </a:cubicBezTo>
                      <a:cubicBezTo>
                        <a:pt x="433" y="319"/>
                        <a:pt x="452" y="337"/>
                        <a:pt x="459" y="356"/>
                      </a:cubicBezTo>
                      <a:cubicBezTo>
                        <a:pt x="466" y="375"/>
                        <a:pt x="459" y="412"/>
                        <a:pt x="462" y="431"/>
                      </a:cubicBezTo>
                      <a:cubicBezTo>
                        <a:pt x="465" y="450"/>
                        <a:pt x="466" y="465"/>
                        <a:pt x="477" y="470"/>
                      </a:cubicBezTo>
                      <a:cubicBezTo>
                        <a:pt x="488" y="475"/>
                        <a:pt x="519" y="480"/>
                        <a:pt x="528" y="461"/>
                      </a:cubicBezTo>
                      <a:cubicBezTo>
                        <a:pt x="537" y="442"/>
                        <a:pt x="528" y="376"/>
                        <a:pt x="534" y="353"/>
                      </a:cubicBezTo>
                      <a:cubicBezTo>
                        <a:pt x="540" y="330"/>
                        <a:pt x="552" y="328"/>
                        <a:pt x="561" y="323"/>
                      </a:cubicBezTo>
                      <a:cubicBezTo>
                        <a:pt x="570" y="318"/>
                        <a:pt x="584" y="316"/>
                        <a:pt x="591" y="323"/>
                      </a:cubicBezTo>
                      <a:cubicBezTo>
                        <a:pt x="598" y="330"/>
                        <a:pt x="601" y="347"/>
                        <a:pt x="603" y="365"/>
                      </a:cubicBezTo>
                      <a:cubicBezTo>
                        <a:pt x="605" y="383"/>
                        <a:pt x="601" y="414"/>
                        <a:pt x="606" y="431"/>
                      </a:cubicBezTo>
                      <a:cubicBezTo>
                        <a:pt x="611" y="448"/>
                        <a:pt x="626" y="463"/>
                        <a:pt x="636" y="467"/>
                      </a:cubicBezTo>
                      <a:cubicBezTo>
                        <a:pt x="646" y="471"/>
                        <a:pt x="659" y="472"/>
                        <a:pt x="666" y="458"/>
                      </a:cubicBezTo>
                      <a:cubicBezTo>
                        <a:pt x="673" y="444"/>
                        <a:pt x="678" y="399"/>
                        <a:pt x="681" y="380"/>
                      </a:cubicBezTo>
                      <a:cubicBezTo>
                        <a:pt x="684" y="361"/>
                        <a:pt x="678" y="350"/>
                        <a:pt x="684" y="341"/>
                      </a:cubicBezTo>
                      <a:cubicBezTo>
                        <a:pt x="690" y="332"/>
                        <a:pt x="706" y="323"/>
                        <a:pt x="717" y="323"/>
                      </a:cubicBezTo>
                      <a:cubicBezTo>
                        <a:pt x="728" y="323"/>
                        <a:pt x="746" y="331"/>
                        <a:pt x="753" y="341"/>
                      </a:cubicBezTo>
                      <a:cubicBezTo>
                        <a:pt x="760" y="351"/>
                        <a:pt x="757" y="366"/>
                        <a:pt x="759" y="383"/>
                      </a:cubicBezTo>
                      <a:cubicBezTo>
                        <a:pt x="761" y="400"/>
                        <a:pt x="759" y="429"/>
                        <a:pt x="762" y="443"/>
                      </a:cubicBezTo>
                      <a:cubicBezTo>
                        <a:pt x="765" y="457"/>
                        <a:pt x="769" y="467"/>
                        <a:pt x="777" y="470"/>
                      </a:cubicBezTo>
                      <a:cubicBezTo>
                        <a:pt x="785" y="473"/>
                        <a:pt x="801" y="475"/>
                        <a:pt x="810" y="464"/>
                      </a:cubicBezTo>
                      <a:cubicBezTo>
                        <a:pt x="819" y="453"/>
                        <a:pt x="830" y="422"/>
                        <a:pt x="834" y="401"/>
                      </a:cubicBezTo>
                      <a:cubicBezTo>
                        <a:pt x="838" y="380"/>
                        <a:pt x="829" y="351"/>
                        <a:pt x="834" y="338"/>
                      </a:cubicBezTo>
                      <a:cubicBezTo>
                        <a:pt x="839" y="325"/>
                        <a:pt x="856" y="321"/>
                        <a:pt x="867" y="323"/>
                      </a:cubicBezTo>
                      <a:cubicBezTo>
                        <a:pt x="878" y="325"/>
                        <a:pt x="893" y="331"/>
                        <a:pt x="900" y="350"/>
                      </a:cubicBezTo>
                      <a:cubicBezTo>
                        <a:pt x="907" y="369"/>
                        <a:pt x="908" y="417"/>
                        <a:pt x="912" y="437"/>
                      </a:cubicBezTo>
                      <a:cubicBezTo>
                        <a:pt x="916" y="457"/>
                        <a:pt x="919" y="465"/>
                        <a:pt x="927" y="470"/>
                      </a:cubicBezTo>
                      <a:cubicBezTo>
                        <a:pt x="935" y="475"/>
                        <a:pt x="951" y="475"/>
                        <a:pt x="960" y="467"/>
                      </a:cubicBezTo>
                      <a:cubicBezTo>
                        <a:pt x="969" y="459"/>
                        <a:pt x="978" y="448"/>
                        <a:pt x="981" y="425"/>
                      </a:cubicBezTo>
                      <a:cubicBezTo>
                        <a:pt x="984" y="402"/>
                        <a:pt x="987" y="361"/>
                        <a:pt x="981" y="329"/>
                      </a:cubicBezTo>
                      <a:cubicBezTo>
                        <a:pt x="975" y="297"/>
                        <a:pt x="967" y="266"/>
                        <a:pt x="942" y="230"/>
                      </a:cubicBezTo>
                      <a:cubicBezTo>
                        <a:pt x="917" y="194"/>
                        <a:pt x="857" y="137"/>
                        <a:pt x="831" y="113"/>
                      </a:cubicBezTo>
                      <a:cubicBezTo>
                        <a:pt x="805" y="89"/>
                        <a:pt x="804" y="96"/>
                        <a:pt x="786" y="86"/>
                      </a:cubicBezTo>
                      <a:cubicBezTo>
                        <a:pt x="768" y="76"/>
                        <a:pt x="750" y="62"/>
                        <a:pt x="720" y="50"/>
                      </a:cubicBezTo>
                      <a:cubicBezTo>
                        <a:pt x="690" y="38"/>
                        <a:pt x="643" y="18"/>
                        <a:pt x="606" y="11"/>
                      </a:cubicBezTo>
                      <a:cubicBezTo>
                        <a:pt x="569" y="4"/>
                        <a:pt x="517" y="6"/>
                        <a:pt x="495" y="5"/>
                      </a:cubicBezTo>
                      <a:cubicBezTo>
                        <a:pt x="473" y="4"/>
                        <a:pt x="496" y="0"/>
                        <a:pt x="471" y="2"/>
                      </a:cubicBezTo>
                      <a:cubicBezTo>
                        <a:pt x="446" y="4"/>
                        <a:pt x="382" y="7"/>
                        <a:pt x="342" y="17"/>
                      </a:cubicBezTo>
                      <a:cubicBezTo>
                        <a:pt x="302" y="27"/>
                        <a:pt x="269" y="39"/>
                        <a:pt x="231" y="62"/>
                      </a:cubicBezTo>
                      <a:cubicBezTo>
                        <a:pt x="193" y="85"/>
                        <a:pt x="142" y="125"/>
                        <a:pt x="114" y="152"/>
                      </a:cubicBezTo>
                      <a:cubicBezTo>
                        <a:pt x="86" y="179"/>
                        <a:pt x="75" y="206"/>
                        <a:pt x="60" y="227"/>
                      </a:cubicBezTo>
                      <a:cubicBezTo>
                        <a:pt x="45" y="248"/>
                        <a:pt x="33" y="259"/>
                        <a:pt x="24" y="281"/>
                      </a:cubicBezTo>
                      <a:cubicBezTo>
                        <a:pt x="15" y="303"/>
                        <a:pt x="6" y="334"/>
                        <a:pt x="3" y="359"/>
                      </a:cubicBezTo>
                      <a:cubicBezTo>
                        <a:pt x="0" y="384"/>
                        <a:pt x="2" y="417"/>
                        <a:pt x="6" y="434"/>
                      </a:cubicBezTo>
                      <a:cubicBezTo>
                        <a:pt x="10" y="451"/>
                        <a:pt x="20" y="458"/>
                        <a:pt x="30" y="461"/>
                      </a:cubicBezTo>
                      <a:cubicBezTo>
                        <a:pt x="40" y="464"/>
                        <a:pt x="56" y="474"/>
                        <a:pt x="66" y="455"/>
                      </a:cubicBezTo>
                      <a:close/>
                    </a:path>
                  </a:pathLst>
                </a:custGeom>
                <a:solidFill>
                  <a:srgbClr val="5B9AD9"/>
                </a:solidFill>
                <a:ln w="9525" cap="flat" cmpd="sng">
                  <a:solidFill>
                    <a:srgbClr val="FFFFFF"/>
                  </a:solidFill>
                  <a:prstDash val="solid"/>
                  <a:round/>
                  <a:headEnd type="none" w="med" len="med"/>
                  <a:tailEnd type="none" w="med" len="med"/>
                </a:ln>
              </p:spPr>
              <p:txBody>
                <a:bodyPr wrap="none" anchor="ctr"/>
                <a:lstStyle/>
                <a:p>
                  <a:pPr>
                    <a:defRPr/>
                  </a:pPr>
                  <a:endParaRPr lang="en-US" sz="800" kern="0">
                    <a:solidFill>
                      <a:srgbClr val="FFFFFF"/>
                    </a:solidFill>
                    <a:latin typeface="Lucida Sans Unicode"/>
                    <a:cs typeface="Arial" charset="0"/>
                  </a:endParaRPr>
                </a:p>
              </p:txBody>
            </p:sp>
            <p:sp>
              <p:nvSpPr>
                <p:cNvPr id="512" name="Freeform 52"/>
                <p:cNvSpPr>
                  <a:spLocks/>
                </p:cNvSpPr>
                <p:nvPr/>
              </p:nvSpPr>
              <p:spPr bwMode="auto">
                <a:xfrm>
                  <a:off x="2237" y="4037"/>
                  <a:ext cx="127" cy="156"/>
                </a:xfrm>
                <a:custGeom>
                  <a:avLst/>
                  <a:gdLst>
                    <a:gd name="T0" fmla="*/ 15 w 787"/>
                    <a:gd name="T1" fmla="*/ 237 h 259"/>
                    <a:gd name="T2" fmla="*/ 178 w 787"/>
                    <a:gd name="T3" fmla="*/ 259 h 259"/>
                    <a:gd name="T4" fmla="*/ 393 w 787"/>
                    <a:gd name="T5" fmla="*/ 244 h 259"/>
                    <a:gd name="T6" fmla="*/ 785 w 787"/>
                    <a:gd name="T7" fmla="*/ 244 h 259"/>
                    <a:gd name="T8" fmla="*/ 787 w 787"/>
                    <a:gd name="T9" fmla="*/ 143 h 259"/>
                    <a:gd name="T10" fmla="*/ 755 w 787"/>
                    <a:gd name="T11" fmla="*/ 15 h 259"/>
                    <a:gd name="T12" fmla="*/ 718 w 787"/>
                    <a:gd name="T13" fmla="*/ 7 h 259"/>
                    <a:gd name="T14" fmla="*/ 556 w 787"/>
                    <a:gd name="T15" fmla="*/ 0 h 259"/>
                    <a:gd name="T16" fmla="*/ 30 w 787"/>
                    <a:gd name="T17" fmla="*/ 29 h 259"/>
                    <a:gd name="T18" fmla="*/ 0 w 787"/>
                    <a:gd name="T19" fmla="*/ 118 h 259"/>
                    <a:gd name="T20" fmla="*/ 7 w 787"/>
                    <a:gd name="T21" fmla="*/ 178 h 259"/>
                    <a:gd name="T22" fmla="*/ 15 w 787"/>
                    <a:gd name="T23" fmla="*/ 237 h 2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7"/>
                    <a:gd name="T37" fmla="*/ 0 h 259"/>
                    <a:gd name="T38" fmla="*/ 787 w 787"/>
                    <a:gd name="T39" fmla="*/ 259 h 2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7" h="259">
                      <a:moveTo>
                        <a:pt x="15" y="237"/>
                      </a:moveTo>
                      <a:cubicBezTo>
                        <a:pt x="81" y="241"/>
                        <a:pt x="117" y="249"/>
                        <a:pt x="178" y="259"/>
                      </a:cubicBezTo>
                      <a:cubicBezTo>
                        <a:pt x="279" y="251"/>
                        <a:pt x="293" y="236"/>
                        <a:pt x="393" y="244"/>
                      </a:cubicBezTo>
                      <a:cubicBezTo>
                        <a:pt x="521" y="228"/>
                        <a:pt x="655" y="244"/>
                        <a:pt x="785" y="244"/>
                      </a:cubicBezTo>
                      <a:lnTo>
                        <a:pt x="787" y="143"/>
                      </a:lnTo>
                      <a:cubicBezTo>
                        <a:pt x="776" y="100"/>
                        <a:pt x="774" y="54"/>
                        <a:pt x="755" y="15"/>
                      </a:cubicBezTo>
                      <a:cubicBezTo>
                        <a:pt x="749" y="3"/>
                        <a:pt x="730" y="7"/>
                        <a:pt x="718" y="7"/>
                      </a:cubicBezTo>
                      <a:cubicBezTo>
                        <a:pt x="664" y="2"/>
                        <a:pt x="556" y="0"/>
                        <a:pt x="556" y="0"/>
                      </a:cubicBezTo>
                      <a:cubicBezTo>
                        <a:pt x="379" y="18"/>
                        <a:pt x="207" y="24"/>
                        <a:pt x="30" y="29"/>
                      </a:cubicBezTo>
                      <a:cubicBezTo>
                        <a:pt x="20" y="58"/>
                        <a:pt x="9" y="88"/>
                        <a:pt x="0" y="118"/>
                      </a:cubicBezTo>
                      <a:cubicBezTo>
                        <a:pt x="2" y="138"/>
                        <a:pt x="4" y="158"/>
                        <a:pt x="7" y="178"/>
                      </a:cubicBezTo>
                      <a:cubicBezTo>
                        <a:pt x="9" y="197"/>
                        <a:pt x="15" y="237"/>
                        <a:pt x="15" y="237"/>
                      </a:cubicBezTo>
                      <a:close/>
                    </a:path>
                  </a:pathLst>
                </a:custGeom>
                <a:solidFill>
                  <a:srgbClr val="5B9AD9"/>
                </a:solidFill>
                <a:ln w="9525" cap="flat" cmpd="sng">
                  <a:noFill/>
                  <a:prstDash val="solid"/>
                  <a:round/>
                  <a:headEnd/>
                  <a:tailEnd/>
                </a:ln>
              </p:spPr>
              <p:txBody>
                <a:bodyPr wrap="none" anchor="ctr">
                  <a:spAutoFit/>
                </a:bodyPr>
                <a:lstStyle/>
                <a:p>
                  <a:pPr>
                    <a:defRPr/>
                  </a:pPr>
                  <a:endParaRPr lang="en-US" sz="800" kern="0">
                    <a:solidFill>
                      <a:srgbClr val="FFFFFF"/>
                    </a:solidFill>
                    <a:latin typeface="Lucida Sans Unicode"/>
                    <a:cs typeface="Arial" charset="0"/>
                  </a:endParaRPr>
                </a:p>
              </p:txBody>
            </p:sp>
          </p:grpSp>
          <p:grpSp>
            <p:nvGrpSpPr>
              <p:cNvPr id="283681" name="Group 53"/>
              <p:cNvGrpSpPr>
                <a:grpSpLocks/>
              </p:cNvGrpSpPr>
              <p:nvPr/>
            </p:nvGrpSpPr>
            <p:grpSpPr bwMode="auto">
              <a:xfrm>
                <a:off x="4224" y="2928"/>
                <a:ext cx="374" cy="288"/>
                <a:chOff x="1325" y="1891"/>
                <a:chExt cx="374" cy="288"/>
              </a:xfrm>
            </p:grpSpPr>
            <p:sp>
              <p:nvSpPr>
                <p:cNvPr id="506" name="Oval 54"/>
                <p:cNvSpPr>
                  <a:spLocks noChangeArrowheads="1"/>
                </p:cNvSpPr>
                <p:nvPr/>
              </p:nvSpPr>
              <p:spPr bwMode="auto">
                <a:xfrm rot="5400000">
                  <a:off x="1350" y="1919"/>
                  <a:ext cx="98" cy="136"/>
                </a:xfrm>
                <a:prstGeom prst="ellipse">
                  <a:avLst/>
                </a:prstGeom>
                <a:solidFill>
                  <a:srgbClr val="006AD0"/>
                </a:solidFill>
                <a:ln w="12700">
                  <a:solidFill>
                    <a:srgbClr val="006AD0"/>
                  </a:solidFill>
                  <a:round/>
                  <a:headEnd type="none" w="sm" len="sm"/>
                  <a:tailEnd type="none" w="sm" len="sm"/>
                </a:ln>
              </p:spPr>
              <p:txBody>
                <a:bodyPr wrap="none" anchor="ctr"/>
                <a:lstStyle/>
                <a:p>
                  <a:pPr>
                    <a:defRPr/>
                  </a:pPr>
                  <a:endParaRPr lang="de-CH" sz="800" kern="0">
                    <a:solidFill>
                      <a:srgbClr val="FFFFFF"/>
                    </a:solidFill>
                    <a:latin typeface="Lucida Sans Unicode"/>
                    <a:cs typeface="Arial" charset="0"/>
                  </a:endParaRPr>
                </a:p>
              </p:txBody>
            </p:sp>
            <p:sp>
              <p:nvSpPr>
                <p:cNvPr id="507" name="Oval 55"/>
                <p:cNvSpPr>
                  <a:spLocks noChangeArrowheads="1"/>
                </p:cNvSpPr>
                <p:nvPr/>
              </p:nvSpPr>
              <p:spPr bwMode="auto">
                <a:xfrm rot="5400000">
                  <a:off x="1442" y="2015"/>
                  <a:ext cx="94" cy="135"/>
                </a:xfrm>
                <a:prstGeom prst="ellipse">
                  <a:avLst/>
                </a:prstGeom>
                <a:solidFill>
                  <a:srgbClr val="006AD0"/>
                </a:solidFill>
                <a:ln w="12700">
                  <a:solidFill>
                    <a:srgbClr val="006AD0"/>
                  </a:solidFill>
                  <a:round/>
                  <a:headEnd type="none" w="sm" len="sm"/>
                  <a:tailEnd type="none" w="sm" len="sm"/>
                </a:ln>
              </p:spPr>
              <p:txBody>
                <a:bodyPr wrap="none" anchor="ctr"/>
                <a:lstStyle/>
                <a:p>
                  <a:pPr>
                    <a:defRPr/>
                  </a:pPr>
                  <a:endParaRPr lang="de-CH" sz="800" kern="0">
                    <a:solidFill>
                      <a:srgbClr val="FFFFFF"/>
                    </a:solidFill>
                    <a:latin typeface="Lucida Sans Unicode"/>
                    <a:cs typeface="Arial" charset="0"/>
                  </a:endParaRPr>
                </a:p>
              </p:txBody>
            </p:sp>
            <p:sp>
              <p:nvSpPr>
                <p:cNvPr id="508" name="Oval 56"/>
                <p:cNvSpPr>
                  <a:spLocks noChangeArrowheads="1"/>
                </p:cNvSpPr>
                <p:nvPr/>
              </p:nvSpPr>
              <p:spPr bwMode="auto">
                <a:xfrm rot="5400000">
                  <a:off x="1586" y="2016"/>
                  <a:ext cx="94" cy="134"/>
                </a:xfrm>
                <a:prstGeom prst="ellipse">
                  <a:avLst/>
                </a:prstGeom>
                <a:solidFill>
                  <a:srgbClr val="006AD0"/>
                </a:solidFill>
                <a:ln w="12700">
                  <a:solidFill>
                    <a:srgbClr val="006AD0"/>
                  </a:solidFill>
                  <a:round/>
                  <a:headEnd type="none" w="sm" len="sm"/>
                  <a:tailEnd type="none" w="sm" len="sm"/>
                </a:ln>
              </p:spPr>
              <p:txBody>
                <a:bodyPr wrap="none" anchor="ctr"/>
                <a:lstStyle/>
                <a:p>
                  <a:pPr>
                    <a:defRPr/>
                  </a:pPr>
                  <a:endParaRPr lang="de-CH" sz="800" kern="0">
                    <a:solidFill>
                      <a:srgbClr val="FFFFFF"/>
                    </a:solidFill>
                    <a:latin typeface="Lucida Sans Unicode"/>
                    <a:cs typeface="Arial" charset="0"/>
                  </a:endParaRPr>
                </a:p>
              </p:txBody>
            </p:sp>
            <p:sp>
              <p:nvSpPr>
                <p:cNvPr id="509" name="Oval 57"/>
                <p:cNvSpPr>
                  <a:spLocks noChangeArrowheads="1"/>
                </p:cNvSpPr>
                <p:nvPr/>
              </p:nvSpPr>
              <p:spPr bwMode="auto">
                <a:xfrm rot="5400000">
                  <a:off x="1358" y="2063"/>
                  <a:ext cx="99" cy="136"/>
                </a:xfrm>
                <a:prstGeom prst="ellipse">
                  <a:avLst/>
                </a:prstGeom>
                <a:solidFill>
                  <a:srgbClr val="006AD0"/>
                </a:solidFill>
                <a:ln w="12700">
                  <a:solidFill>
                    <a:srgbClr val="006AD0"/>
                  </a:solidFill>
                  <a:round/>
                  <a:headEnd type="none" w="sm" len="sm"/>
                  <a:tailEnd type="none" w="sm" len="sm"/>
                </a:ln>
              </p:spPr>
              <p:txBody>
                <a:bodyPr wrap="none" anchor="ctr"/>
                <a:lstStyle/>
                <a:p>
                  <a:pPr>
                    <a:defRPr/>
                  </a:pPr>
                  <a:endParaRPr lang="de-CH" sz="800" kern="0">
                    <a:solidFill>
                      <a:srgbClr val="FFFFFF"/>
                    </a:solidFill>
                    <a:latin typeface="Lucida Sans Unicode"/>
                    <a:cs typeface="Arial" charset="0"/>
                  </a:endParaRPr>
                </a:p>
              </p:txBody>
            </p:sp>
            <p:sp>
              <p:nvSpPr>
                <p:cNvPr id="510" name="Oval 58"/>
                <p:cNvSpPr>
                  <a:spLocks noChangeArrowheads="1"/>
                </p:cNvSpPr>
                <p:nvPr/>
              </p:nvSpPr>
              <p:spPr bwMode="auto">
                <a:xfrm rot="5400000">
                  <a:off x="1488" y="1870"/>
                  <a:ext cx="100" cy="134"/>
                </a:xfrm>
                <a:prstGeom prst="ellipse">
                  <a:avLst/>
                </a:prstGeom>
                <a:solidFill>
                  <a:srgbClr val="006AD0"/>
                </a:solidFill>
                <a:ln w="12700">
                  <a:solidFill>
                    <a:srgbClr val="006AD0"/>
                  </a:solidFill>
                  <a:round/>
                  <a:headEnd type="none" w="sm" len="sm"/>
                  <a:tailEnd type="none" w="sm" len="sm"/>
                </a:ln>
              </p:spPr>
              <p:txBody>
                <a:bodyPr wrap="none" anchor="ctr"/>
                <a:lstStyle/>
                <a:p>
                  <a:pPr>
                    <a:defRPr/>
                  </a:pPr>
                  <a:endParaRPr lang="de-CH" sz="800" kern="0">
                    <a:solidFill>
                      <a:srgbClr val="FFFFFF"/>
                    </a:solidFill>
                    <a:latin typeface="Lucida Sans Unicode"/>
                    <a:cs typeface="Arial" charset="0"/>
                  </a:endParaRPr>
                </a:p>
              </p:txBody>
            </p:sp>
          </p:grpSp>
          <p:sp>
            <p:nvSpPr>
              <p:cNvPr id="502" name="Rectangle 59"/>
              <p:cNvSpPr>
                <a:spLocks noChangeArrowheads="1"/>
              </p:cNvSpPr>
              <p:nvPr/>
            </p:nvSpPr>
            <p:spPr bwMode="auto">
              <a:xfrm>
                <a:off x="4317" y="3216"/>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dirty="0">
                    <a:solidFill>
                      <a:srgbClr val="000000"/>
                    </a:solidFill>
                    <a:latin typeface="Lucida Sans Unicode"/>
                    <a:ea typeface="Arial Unicode MS" pitchFamily="34" charset="-128"/>
                    <a:cs typeface="Arial" charset="0"/>
                  </a:rPr>
                  <a:t>BP</a:t>
                </a:r>
                <a:endParaRPr lang="en-US" b="1" kern="0" dirty="0">
                  <a:solidFill>
                    <a:srgbClr val="FAB900"/>
                  </a:solidFill>
                  <a:latin typeface="Lucida Sans Unicode"/>
                  <a:ea typeface="Arial Unicode MS" pitchFamily="34" charset="-128"/>
                  <a:cs typeface="Arial" charset="0"/>
                </a:endParaRPr>
              </a:p>
            </p:txBody>
          </p:sp>
          <p:sp>
            <p:nvSpPr>
              <p:cNvPr id="503" name="Rectangle 60"/>
              <p:cNvSpPr>
                <a:spLocks noChangeArrowheads="1"/>
              </p:cNvSpPr>
              <p:nvPr/>
            </p:nvSpPr>
            <p:spPr bwMode="auto">
              <a:xfrm>
                <a:off x="4056" y="3278"/>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504" name="Rectangle 61"/>
              <p:cNvSpPr>
                <a:spLocks noChangeArrowheads="1"/>
              </p:cNvSpPr>
              <p:nvPr/>
            </p:nvSpPr>
            <p:spPr bwMode="auto">
              <a:xfrm>
                <a:off x="4070" y="3119"/>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505" name="Rectangle 62"/>
              <p:cNvSpPr>
                <a:spLocks noChangeArrowheads="1"/>
              </p:cNvSpPr>
              <p:nvPr/>
            </p:nvSpPr>
            <p:spPr bwMode="auto">
              <a:xfrm>
                <a:off x="4646" y="3216"/>
                <a:ext cx="100" cy="111"/>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grpSp>
        <p:sp>
          <p:nvSpPr>
            <p:cNvPr id="489" name="Rectangle 63"/>
            <p:cNvSpPr>
              <a:spLocks noChangeArrowheads="1"/>
            </p:cNvSpPr>
            <p:nvPr/>
          </p:nvSpPr>
          <p:spPr bwMode="auto">
            <a:xfrm>
              <a:off x="4545" y="3055"/>
              <a:ext cx="274" cy="140"/>
            </a:xfrm>
            <a:prstGeom prst="rect">
              <a:avLst/>
            </a:prstGeom>
            <a:noFill/>
            <a:ln w="9525">
              <a:noFill/>
              <a:miter lim="800000"/>
              <a:headEnd/>
              <a:tailEnd/>
            </a:ln>
          </p:spPr>
          <p:txBody>
            <a:bodyPr wrap="none" lIns="0" tIns="0" rIns="0" bIns="0">
              <a:spAutoFit/>
            </a:bodyPr>
            <a:lstStyle/>
            <a:p>
              <a:pPr defTabSz="762000" eaLnBrk="0" hangingPunct="0">
                <a:defRPr/>
              </a:pPr>
              <a:r>
                <a:rPr lang="en-US" sz="1400" b="1" kern="0">
                  <a:solidFill>
                    <a:srgbClr val="000000"/>
                  </a:solidFill>
                  <a:latin typeface="Lucida Sans Unicode"/>
                  <a:ea typeface="Arial Unicode MS" pitchFamily="34" charset="-128"/>
                  <a:cs typeface="Arial" charset="0"/>
                </a:rPr>
                <a:t>Bone</a:t>
              </a:r>
              <a:endParaRPr lang="en-US" sz="1400" b="1" kern="0">
                <a:solidFill>
                  <a:srgbClr val="FAB900"/>
                </a:solidFill>
                <a:latin typeface="Lucida Sans Unicode"/>
                <a:ea typeface="Arial Unicode MS" pitchFamily="34" charset="-128"/>
                <a:cs typeface="Arial" charset="0"/>
              </a:endParaRPr>
            </a:p>
          </p:txBody>
        </p:sp>
        <p:sp>
          <p:nvSpPr>
            <p:cNvPr id="490" name="Freeform 64"/>
            <p:cNvSpPr>
              <a:spLocks/>
            </p:cNvSpPr>
            <p:nvPr/>
          </p:nvSpPr>
          <p:spPr bwMode="auto">
            <a:xfrm>
              <a:off x="4646" y="2882"/>
              <a:ext cx="119" cy="140"/>
            </a:xfrm>
            <a:custGeom>
              <a:avLst/>
              <a:gdLst>
                <a:gd name="T0" fmla="*/ 0 w 528"/>
                <a:gd name="T1" fmla="*/ 40 h 120"/>
                <a:gd name="T2" fmla="*/ 1132 w 528"/>
                <a:gd name="T3" fmla="*/ 515 h 120"/>
                <a:gd name="T4" fmla="*/ 1417 w 528"/>
                <a:gd name="T5" fmla="*/ 515 h 120"/>
                <a:gd name="T6" fmla="*/ 1701 w 528"/>
                <a:gd name="T7" fmla="*/ 515 h 120"/>
                <a:gd name="T8" fmla="*/ 1984 w 528"/>
                <a:gd name="T9" fmla="*/ 515 h 120"/>
                <a:gd name="T10" fmla="*/ 2269 w 528"/>
                <a:gd name="T11" fmla="*/ 515 h 120"/>
                <a:gd name="T12" fmla="*/ 2548 w 528"/>
                <a:gd name="T13" fmla="*/ 277 h 120"/>
                <a:gd name="T14" fmla="*/ 2832 w 528"/>
                <a:gd name="T15" fmla="*/ 40 h 120"/>
                <a:gd name="T16" fmla="*/ 3117 w 528"/>
                <a:gd name="T17" fmla="*/ 4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120"/>
                <a:gd name="T29" fmla="*/ 528 w 528"/>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120">
                  <a:moveTo>
                    <a:pt x="0" y="8"/>
                  </a:moveTo>
                  <a:cubicBezTo>
                    <a:pt x="76" y="48"/>
                    <a:pt x="152" y="88"/>
                    <a:pt x="192" y="104"/>
                  </a:cubicBezTo>
                  <a:cubicBezTo>
                    <a:pt x="232" y="120"/>
                    <a:pt x="224" y="104"/>
                    <a:pt x="240" y="104"/>
                  </a:cubicBezTo>
                  <a:cubicBezTo>
                    <a:pt x="256" y="104"/>
                    <a:pt x="272" y="104"/>
                    <a:pt x="288" y="104"/>
                  </a:cubicBezTo>
                  <a:cubicBezTo>
                    <a:pt x="304" y="104"/>
                    <a:pt x="320" y="104"/>
                    <a:pt x="336" y="104"/>
                  </a:cubicBezTo>
                  <a:cubicBezTo>
                    <a:pt x="352" y="104"/>
                    <a:pt x="368" y="112"/>
                    <a:pt x="384" y="104"/>
                  </a:cubicBezTo>
                  <a:cubicBezTo>
                    <a:pt x="400" y="96"/>
                    <a:pt x="416" y="72"/>
                    <a:pt x="432" y="56"/>
                  </a:cubicBezTo>
                  <a:cubicBezTo>
                    <a:pt x="448" y="40"/>
                    <a:pt x="464" y="16"/>
                    <a:pt x="480" y="8"/>
                  </a:cubicBezTo>
                  <a:cubicBezTo>
                    <a:pt x="496" y="0"/>
                    <a:pt x="520" y="8"/>
                    <a:pt x="528" y="8"/>
                  </a:cubicBezTo>
                </a:path>
              </a:pathLst>
            </a:custGeom>
            <a:noFill/>
            <a:ln w="57150" cap="flat" cmpd="sng">
              <a:solidFill>
                <a:srgbClr val="CC3300"/>
              </a:solidFill>
              <a:prstDash val="solid"/>
              <a:round/>
              <a:headEnd/>
              <a:tailEnd/>
            </a:ln>
          </p:spPr>
          <p:txBody>
            <a:bodyPr wrap="none" anchor="ctr">
              <a:spAutoFit/>
            </a:bodyPr>
            <a:lstStyle/>
            <a:p>
              <a:pPr>
                <a:defRPr/>
              </a:pPr>
              <a:endParaRPr lang="en-US" sz="800" kern="0">
                <a:solidFill>
                  <a:srgbClr val="FFFFFF"/>
                </a:solidFill>
                <a:latin typeface="Lucida Sans Unicode"/>
                <a:cs typeface="Arial" charset="0"/>
              </a:endParaRPr>
            </a:p>
          </p:txBody>
        </p:sp>
        <p:sp>
          <p:nvSpPr>
            <p:cNvPr id="491" name="Rectangle 65"/>
            <p:cNvSpPr>
              <a:spLocks noChangeArrowheads="1"/>
            </p:cNvSpPr>
            <p:nvPr/>
          </p:nvSpPr>
          <p:spPr bwMode="auto">
            <a:xfrm>
              <a:off x="4903" y="2946"/>
              <a:ext cx="93" cy="100"/>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92" name="Rectangle 66"/>
            <p:cNvSpPr>
              <a:spLocks noChangeArrowheads="1"/>
            </p:cNvSpPr>
            <p:nvPr/>
          </p:nvSpPr>
          <p:spPr bwMode="auto">
            <a:xfrm>
              <a:off x="5128" y="2946"/>
              <a:ext cx="93" cy="100"/>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93" name="Rectangle 67"/>
            <p:cNvSpPr>
              <a:spLocks noChangeArrowheads="1"/>
            </p:cNvSpPr>
            <p:nvPr/>
          </p:nvSpPr>
          <p:spPr bwMode="auto">
            <a:xfrm>
              <a:off x="5277" y="2874"/>
              <a:ext cx="93" cy="100"/>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sp>
          <p:nvSpPr>
            <p:cNvPr id="494" name="Rectangle 68"/>
            <p:cNvSpPr>
              <a:spLocks noChangeArrowheads="1"/>
            </p:cNvSpPr>
            <p:nvPr/>
          </p:nvSpPr>
          <p:spPr bwMode="auto">
            <a:xfrm>
              <a:off x="4731" y="2874"/>
              <a:ext cx="93" cy="100"/>
            </a:xfrm>
            <a:prstGeom prst="rect">
              <a:avLst/>
            </a:prstGeom>
            <a:noFill/>
            <a:ln w="9525">
              <a:noFill/>
              <a:miter lim="800000"/>
              <a:headEnd/>
              <a:tailEnd/>
            </a:ln>
          </p:spPr>
          <p:txBody>
            <a:bodyPr wrap="none" lIns="0" tIns="0" rIns="0" bIns="0">
              <a:spAutoFit/>
            </a:bodyPr>
            <a:lstStyle/>
            <a:p>
              <a:pPr defTabSz="762000" eaLnBrk="0" hangingPunct="0">
                <a:defRPr/>
              </a:pPr>
              <a:r>
                <a:rPr lang="en-US" sz="1000" b="1" kern="0">
                  <a:solidFill>
                    <a:srgbClr val="000000"/>
                  </a:solidFill>
                  <a:latin typeface="Lucida Sans Unicode"/>
                  <a:ea typeface="Arial Unicode MS" pitchFamily="34" charset="-128"/>
                  <a:cs typeface="Arial" charset="0"/>
                </a:rPr>
                <a:t>BP</a:t>
              </a:r>
              <a:endParaRPr lang="en-US" b="1" kern="0">
                <a:solidFill>
                  <a:srgbClr val="FAB900"/>
                </a:solidFill>
                <a:latin typeface="Lucida Sans Unicode"/>
                <a:ea typeface="Arial Unicode MS" pitchFamily="34" charset="-128"/>
                <a:cs typeface="Arial" charset="0"/>
              </a:endParaRPr>
            </a:p>
          </p:txBody>
        </p:sp>
      </p:grpSp>
      <p:sp>
        <p:nvSpPr>
          <p:cNvPr id="283658" name="Text Box 26"/>
          <p:cNvSpPr txBox="1">
            <a:spLocks noChangeArrowheads="1"/>
          </p:cNvSpPr>
          <p:nvPr/>
        </p:nvSpPr>
        <p:spPr bwMode="auto">
          <a:xfrm>
            <a:off x="6312867" y="5736414"/>
            <a:ext cx="417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Font typeface="Arial" pitchFamily="34" charset="0"/>
              <a:buChar char="•"/>
              <a:defRPr sz="3200">
                <a:solidFill>
                  <a:schemeClr val="tx1"/>
                </a:solidFill>
                <a:latin typeface="Calibri" pitchFamily="34" charset="0"/>
              </a:defRPr>
            </a:lvl1pPr>
            <a:lvl2pPr marL="742950" indent="-285750" defTabSz="762000" eaLnBrk="0" hangingPunct="0">
              <a:spcBef>
                <a:spcPct val="20000"/>
              </a:spcBef>
              <a:buFont typeface="Arial" pitchFamily="34" charset="0"/>
              <a:buChar char="–"/>
              <a:defRPr sz="2800">
                <a:solidFill>
                  <a:schemeClr val="tx1"/>
                </a:solidFill>
                <a:latin typeface="Calibri" pitchFamily="34" charset="0"/>
              </a:defRPr>
            </a:lvl2pPr>
            <a:lvl3pPr marL="1143000" indent="-228600" defTabSz="762000" eaLnBrk="0" hangingPunct="0">
              <a:spcBef>
                <a:spcPct val="20000"/>
              </a:spcBef>
              <a:buFont typeface="Arial" pitchFamily="34" charset="0"/>
              <a:buChar char="•"/>
              <a:defRPr sz="2400">
                <a:solidFill>
                  <a:schemeClr val="tx1"/>
                </a:solidFill>
                <a:latin typeface="Calibri" pitchFamily="34" charset="0"/>
              </a:defRPr>
            </a:lvl3pPr>
            <a:lvl4pPr marL="1600200" indent="-228600" defTabSz="762000" eaLnBrk="0" hangingPunct="0">
              <a:spcBef>
                <a:spcPct val="20000"/>
              </a:spcBef>
              <a:buFont typeface="Arial" pitchFamily="34" charset="0"/>
              <a:buChar char="–"/>
              <a:defRPr sz="2000">
                <a:solidFill>
                  <a:schemeClr val="tx1"/>
                </a:solidFill>
                <a:latin typeface="Calibri" pitchFamily="34" charset="0"/>
              </a:defRPr>
            </a:lvl4pPr>
            <a:lvl5pPr marL="2057400" indent="-228600" defTabSz="762000" eaLnBrk="0" hangingPunct="0">
              <a:spcBef>
                <a:spcPct val="20000"/>
              </a:spcBef>
              <a:buFont typeface="Arial" pitchFamily="34" charset="0"/>
              <a:buChar char="»"/>
              <a:defRPr sz="2000">
                <a:solidFill>
                  <a:schemeClr val="tx1"/>
                </a:solidFill>
                <a:latin typeface="Calibri" pitchFamily="34" charset="0"/>
              </a:defRPr>
            </a:lvl5pPr>
            <a:lvl6pPr marL="25146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620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None/>
            </a:pPr>
            <a:r>
              <a:rPr lang="fi-FI" altLang="fi-FI" sz="1400" b="1" dirty="0" err="1">
                <a:solidFill>
                  <a:srgbClr val="000000"/>
                </a:solidFill>
                <a:latin typeface="Lucida Sans Unicode" pitchFamily="34" charset="0"/>
                <a:ea typeface="Arial Unicode MS" pitchFamily="34" charset="-128"/>
                <a:cs typeface="Arial Unicode MS" pitchFamily="34" charset="-128"/>
              </a:rPr>
              <a:t>Bisfosfonaatit</a:t>
            </a:r>
            <a:r>
              <a:rPr lang="fi-FI" altLang="fi-FI" sz="1400" b="1" dirty="0">
                <a:solidFill>
                  <a:srgbClr val="000000"/>
                </a:solidFill>
                <a:latin typeface="Lucida Sans Unicode" pitchFamily="34" charset="0"/>
                <a:ea typeface="Arial Unicode MS" pitchFamily="34" charset="-128"/>
                <a:cs typeface="Arial Unicode MS" pitchFamily="34" charset="-128"/>
              </a:rPr>
              <a:t> vähentävät luun hajotusta </a:t>
            </a:r>
          </a:p>
        </p:txBody>
      </p:sp>
      <p:sp>
        <p:nvSpPr>
          <p:cNvPr id="521" name="TextBox 520"/>
          <p:cNvSpPr txBox="1"/>
          <p:nvPr/>
        </p:nvSpPr>
        <p:spPr>
          <a:xfrm>
            <a:off x="1839913" y="333376"/>
            <a:ext cx="2673350" cy="646113"/>
          </a:xfrm>
          <a:prstGeom prst="rect">
            <a:avLst/>
          </a:prstGeom>
          <a:solidFill>
            <a:srgbClr val="FF0000"/>
          </a:solidFill>
        </p:spPr>
        <p:txBody>
          <a:bodyPr wrap="none">
            <a:spAutoFit/>
          </a:bodyPr>
          <a:lstStyle/>
          <a:p>
            <a:pPr>
              <a:defRPr/>
            </a:pPr>
            <a:r>
              <a:rPr lang="fi-FI" b="1" dirty="0">
                <a:solidFill>
                  <a:srgbClr val="464646"/>
                </a:solidFill>
                <a:effectLst>
                  <a:outerShdw blurRad="31750" dist="25400" dir="5400000" algn="tl" rotWithShape="0">
                    <a:srgbClr val="000000">
                      <a:alpha val="25000"/>
                    </a:srgbClr>
                  </a:outerShdw>
                </a:effectLst>
                <a:latin typeface="Comic Sans MS" pitchFamily="66" charset="0"/>
                <a:cs typeface="Arial" charset="0"/>
              </a:rPr>
              <a:t>Denosumabin vaikutus </a:t>
            </a:r>
          </a:p>
          <a:p>
            <a:pPr>
              <a:defRPr/>
            </a:pPr>
            <a:r>
              <a:rPr lang="fi-FI" b="1" dirty="0">
                <a:solidFill>
                  <a:srgbClr val="464646"/>
                </a:solidFill>
                <a:effectLst>
                  <a:outerShdw blurRad="31750" dist="25400" dir="5400000" algn="tl" rotWithShape="0">
                    <a:srgbClr val="000000">
                      <a:alpha val="25000"/>
                    </a:srgbClr>
                  </a:outerShdw>
                </a:effectLst>
                <a:latin typeface="Comic Sans MS" pitchFamily="66" charset="0"/>
                <a:cs typeface="Arial" charset="0"/>
              </a:rPr>
              <a:t>osteoklasteihin</a:t>
            </a:r>
            <a:endParaRPr lang="en-US" b="1" dirty="0">
              <a:solidFill>
                <a:srgbClr val="464646"/>
              </a:solidFill>
              <a:effectLst>
                <a:outerShdw blurRad="31750" dist="25400" dir="5400000" algn="tl" rotWithShape="0">
                  <a:srgbClr val="000000">
                    <a:alpha val="25000"/>
                  </a:srgbClr>
                </a:outerShdw>
              </a:effectLst>
              <a:latin typeface="Comic Sans MS" pitchFamily="66" charset="0"/>
              <a:cs typeface="Arial" charset="0"/>
            </a:endParaRPr>
          </a:p>
        </p:txBody>
      </p:sp>
      <p:sp>
        <p:nvSpPr>
          <p:cNvPr id="522" name="TextBox 521"/>
          <p:cNvSpPr txBox="1"/>
          <p:nvPr/>
        </p:nvSpPr>
        <p:spPr>
          <a:xfrm>
            <a:off x="7165976" y="333376"/>
            <a:ext cx="3095625" cy="646113"/>
          </a:xfrm>
          <a:prstGeom prst="rect">
            <a:avLst/>
          </a:prstGeom>
          <a:solidFill>
            <a:srgbClr val="FF0000"/>
          </a:solidFill>
        </p:spPr>
        <p:txBody>
          <a:bodyPr wrap="none">
            <a:spAutoFit/>
          </a:bodyPr>
          <a:lstStyle/>
          <a:p>
            <a:pPr>
              <a:defRPr/>
            </a:pPr>
            <a:r>
              <a:rPr lang="fi-FI" b="1" dirty="0">
                <a:solidFill>
                  <a:srgbClr val="464646"/>
                </a:solidFill>
                <a:effectLst>
                  <a:outerShdw blurRad="31750" dist="25400" dir="5400000" algn="tl" rotWithShape="0">
                    <a:srgbClr val="000000">
                      <a:alpha val="25000"/>
                    </a:srgbClr>
                  </a:outerShdw>
                </a:effectLst>
                <a:latin typeface="Comic Sans MS" pitchFamily="66" charset="0"/>
                <a:cs typeface="Arial" charset="0"/>
              </a:rPr>
              <a:t>Bisfosfonaattien vaikutus </a:t>
            </a:r>
          </a:p>
          <a:p>
            <a:pPr>
              <a:defRPr/>
            </a:pPr>
            <a:r>
              <a:rPr lang="fi-FI" b="1" dirty="0">
                <a:solidFill>
                  <a:srgbClr val="464646"/>
                </a:solidFill>
                <a:effectLst>
                  <a:outerShdw blurRad="31750" dist="25400" dir="5400000" algn="tl" rotWithShape="0">
                    <a:srgbClr val="000000">
                      <a:alpha val="25000"/>
                    </a:srgbClr>
                  </a:outerShdw>
                </a:effectLst>
                <a:latin typeface="Comic Sans MS" pitchFamily="66" charset="0"/>
                <a:cs typeface="Arial" charset="0"/>
              </a:rPr>
              <a:t>osteoklasteihin</a:t>
            </a:r>
            <a:endParaRPr lang="en-US" b="1" dirty="0">
              <a:solidFill>
                <a:srgbClr val="464646"/>
              </a:solidFill>
              <a:effectLst>
                <a:outerShdw blurRad="31750" dist="25400" dir="5400000" algn="tl" rotWithShape="0">
                  <a:srgbClr val="000000">
                    <a:alpha val="25000"/>
                  </a:srgbClr>
                </a:outerShdw>
              </a:effectLst>
              <a:latin typeface="Comic Sans MS" pitchFamily="66" charset="0"/>
              <a:cs typeface="Arial" charset="0"/>
            </a:endParaRPr>
          </a:p>
        </p:txBody>
      </p:sp>
      <p:sp>
        <p:nvSpPr>
          <p:cNvPr id="283661" name="Line 112"/>
          <p:cNvSpPr>
            <a:spLocks noChangeShapeType="1"/>
          </p:cNvSpPr>
          <p:nvPr/>
        </p:nvSpPr>
        <p:spPr bwMode="auto">
          <a:xfrm rot="-3566408" flipH="1" flipV="1">
            <a:off x="4510882" y="1643857"/>
            <a:ext cx="803275" cy="290512"/>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i-FI">
              <a:solidFill>
                <a:prstClr val="black"/>
              </a:solidFill>
              <a:latin typeface="Calibri"/>
            </a:endParaRPr>
          </a:p>
        </p:txBody>
      </p:sp>
      <p:sp>
        <p:nvSpPr>
          <p:cNvPr id="283662" name="Line 112"/>
          <p:cNvSpPr>
            <a:spLocks noChangeShapeType="1"/>
          </p:cNvSpPr>
          <p:nvPr/>
        </p:nvSpPr>
        <p:spPr bwMode="auto">
          <a:xfrm rot="-3566408" flipH="1" flipV="1">
            <a:off x="2956719" y="3307556"/>
            <a:ext cx="723900" cy="1588"/>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i-FI">
              <a:solidFill>
                <a:prstClr val="black"/>
              </a:solidFill>
              <a:latin typeface="Calibri"/>
            </a:endParaRPr>
          </a:p>
        </p:txBody>
      </p:sp>
      <p:sp>
        <p:nvSpPr>
          <p:cNvPr id="283663" name="Line 112"/>
          <p:cNvSpPr>
            <a:spLocks noChangeShapeType="1"/>
          </p:cNvSpPr>
          <p:nvPr/>
        </p:nvSpPr>
        <p:spPr bwMode="auto">
          <a:xfrm rot="18033592" flipH="1">
            <a:off x="7142164" y="1073151"/>
            <a:ext cx="33337" cy="855663"/>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i-FI">
              <a:solidFill>
                <a:prstClr val="black"/>
              </a:solidFill>
              <a:latin typeface="Calibri"/>
            </a:endParaRPr>
          </a:p>
        </p:txBody>
      </p:sp>
      <p:sp>
        <p:nvSpPr>
          <p:cNvPr id="283664" name="TextBox 525"/>
          <p:cNvSpPr txBox="1">
            <a:spLocks noChangeArrowheads="1"/>
          </p:cNvSpPr>
          <p:nvPr/>
        </p:nvSpPr>
        <p:spPr bwMode="auto">
          <a:xfrm>
            <a:off x="8983664" y="1484313"/>
            <a:ext cx="1552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fi-FI" altLang="fi-FI" sz="1200" b="1">
                <a:solidFill>
                  <a:srgbClr val="000000"/>
                </a:solidFill>
                <a:latin typeface="Lucida Sans Unicode" pitchFamily="34" charset="0"/>
              </a:rPr>
              <a:t>BP= bisfosfonaatti</a:t>
            </a:r>
            <a:endParaRPr lang="en-US" altLang="fi-FI" sz="1200" b="1">
              <a:solidFill>
                <a:srgbClr val="000000"/>
              </a:solidFill>
              <a:latin typeface="Lucida Sans Unicode" pitchFamily="34" charset="0"/>
            </a:endParaRPr>
          </a:p>
        </p:txBody>
      </p:sp>
      <p:sp>
        <p:nvSpPr>
          <p:cNvPr id="283665" name="Line 112"/>
          <p:cNvSpPr>
            <a:spLocks noChangeShapeType="1"/>
          </p:cNvSpPr>
          <p:nvPr/>
        </p:nvSpPr>
        <p:spPr bwMode="auto">
          <a:xfrm rot="18033592" flipH="1">
            <a:off x="8231982" y="3853657"/>
            <a:ext cx="531813" cy="37465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i-FI">
              <a:solidFill>
                <a:prstClr val="black"/>
              </a:solidFill>
              <a:latin typeface="Calibri"/>
            </a:endParaRPr>
          </a:p>
        </p:txBody>
      </p:sp>
    </p:spTree>
    <p:extLst>
      <p:ext uri="{BB962C8B-B14F-4D97-AF65-F5344CB8AC3E}">
        <p14:creationId xmlns:p14="http://schemas.microsoft.com/office/powerpoint/2010/main" val="3730047345"/>
      </p:ext>
    </p:extLst>
  </p:cSld>
  <p:clrMapOvr>
    <a:masterClrMapping/>
  </p:clrMapOvr>
  <p:transition>
    <p:pull dir="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6"/>
          <p:cNvSpPr txBox="1">
            <a:spLocks noChangeArrowheads="1"/>
          </p:cNvSpPr>
          <p:nvPr/>
        </p:nvSpPr>
        <p:spPr bwMode="auto">
          <a:xfrm>
            <a:off x="1703512" y="538371"/>
            <a:ext cx="8382000" cy="461665"/>
          </a:xfrm>
          <a:prstGeom prst="rect">
            <a:avLst/>
          </a:prstGeom>
          <a:noFill/>
          <a:ln w="9525">
            <a:noFill/>
            <a:miter lim="800000"/>
            <a:headEnd/>
            <a:tailEnd/>
          </a:ln>
        </p:spPr>
        <p:txBody>
          <a:bodyPr>
            <a:spAutoFit/>
          </a:bodyPr>
          <a:lstStyle/>
          <a:p>
            <a:pPr algn="ctr"/>
            <a:r>
              <a:rPr lang="en-US" altLang="fi-FI" sz="2400" b="1" dirty="0" err="1">
                <a:solidFill>
                  <a:prstClr val="black"/>
                </a:solidFill>
                <a:latin typeface="Arial" pitchFamily="34" charset="0"/>
                <a:cs typeface="Arial" pitchFamily="34" charset="0"/>
              </a:rPr>
              <a:t>Osteoporoosin</a:t>
            </a:r>
            <a:r>
              <a:rPr lang="en-US" altLang="fi-FI" sz="2400" b="1" dirty="0">
                <a:solidFill>
                  <a:prstClr val="black"/>
                </a:solidFill>
                <a:latin typeface="Arial" pitchFamily="34" charset="0"/>
                <a:cs typeface="Arial" pitchFamily="34" charset="0"/>
              </a:rPr>
              <a:t> </a:t>
            </a:r>
            <a:r>
              <a:rPr lang="en-US" altLang="fi-FI" sz="2400" b="1" dirty="0" err="1">
                <a:solidFill>
                  <a:prstClr val="black"/>
                </a:solidFill>
                <a:latin typeface="Arial" pitchFamily="34" charset="0"/>
                <a:cs typeface="Arial" pitchFamily="34" charset="0"/>
              </a:rPr>
              <a:t>hoitojen</a:t>
            </a:r>
            <a:r>
              <a:rPr lang="en-US" altLang="fi-FI" sz="2400" b="1" dirty="0">
                <a:solidFill>
                  <a:prstClr val="black"/>
                </a:solidFill>
                <a:latin typeface="Arial" pitchFamily="34" charset="0"/>
                <a:cs typeface="Arial" pitchFamily="34" charset="0"/>
              </a:rPr>
              <a:t> </a:t>
            </a:r>
            <a:r>
              <a:rPr lang="en-US" altLang="fi-FI" sz="2400" b="1" dirty="0" err="1">
                <a:solidFill>
                  <a:prstClr val="black"/>
                </a:solidFill>
                <a:latin typeface="Arial" pitchFamily="34" charset="0"/>
                <a:cs typeface="Arial" pitchFamily="34" charset="0"/>
              </a:rPr>
              <a:t>vaikutus</a:t>
            </a:r>
            <a:r>
              <a:rPr lang="en-US" altLang="fi-FI" sz="2400" b="1" dirty="0">
                <a:solidFill>
                  <a:prstClr val="black"/>
                </a:solidFill>
                <a:latin typeface="Arial" pitchFamily="34" charset="0"/>
                <a:cs typeface="Arial" pitchFamily="34" charset="0"/>
              </a:rPr>
              <a:t> </a:t>
            </a:r>
            <a:r>
              <a:rPr lang="en-US" altLang="fi-FI" sz="2400" b="1" dirty="0" err="1">
                <a:solidFill>
                  <a:prstClr val="black"/>
                </a:solidFill>
                <a:latin typeface="Arial" pitchFamily="34" charset="0"/>
                <a:cs typeface="Arial" pitchFamily="34" charset="0"/>
              </a:rPr>
              <a:t>lonkan</a:t>
            </a:r>
            <a:r>
              <a:rPr lang="en-US" altLang="fi-FI" sz="2400" b="1" dirty="0">
                <a:solidFill>
                  <a:prstClr val="black"/>
                </a:solidFill>
                <a:latin typeface="Arial" pitchFamily="34" charset="0"/>
                <a:cs typeface="Arial" pitchFamily="34" charset="0"/>
              </a:rPr>
              <a:t> </a:t>
            </a:r>
            <a:r>
              <a:rPr lang="en-US" altLang="fi-FI" sz="2400" b="1" dirty="0" err="1">
                <a:solidFill>
                  <a:prstClr val="black"/>
                </a:solidFill>
                <a:latin typeface="Arial" pitchFamily="34" charset="0"/>
                <a:cs typeface="Arial" pitchFamily="34" charset="0"/>
              </a:rPr>
              <a:t>luutiheyteen</a:t>
            </a:r>
            <a:endParaRPr lang="en-US" altLang="fi-FI" sz="2400" dirty="0">
              <a:solidFill>
                <a:prstClr val="black"/>
              </a:solidFill>
              <a:latin typeface="Arial" pitchFamily="34" charset="0"/>
              <a:cs typeface="Arial" pitchFamily="34" charset="0"/>
            </a:endParaRPr>
          </a:p>
        </p:txBody>
      </p:sp>
      <p:sp>
        <p:nvSpPr>
          <p:cNvPr id="3075" name="Text Box 15"/>
          <p:cNvSpPr txBox="1">
            <a:spLocks noChangeArrowheads="1"/>
          </p:cNvSpPr>
          <p:nvPr/>
        </p:nvSpPr>
        <p:spPr bwMode="auto">
          <a:xfrm>
            <a:off x="2209800" y="6275389"/>
            <a:ext cx="7772400" cy="369887"/>
          </a:xfrm>
          <a:prstGeom prst="rect">
            <a:avLst/>
          </a:prstGeom>
          <a:noFill/>
          <a:ln w="9525">
            <a:noFill/>
            <a:miter lim="800000"/>
            <a:headEnd/>
            <a:tailEnd/>
          </a:ln>
        </p:spPr>
        <p:txBody>
          <a:bodyPr>
            <a:spAutoFit/>
          </a:bodyPr>
          <a:lstStyle/>
          <a:p>
            <a:pPr algn="ctr"/>
            <a:r>
              <a:rPr lang="en-US" altLang="fi-FI" sz="900">
                <a:solidFill>
                  <a:prstClr val="black"/>
                </a:solidFill>
                <a:latin typeface="Arial" pitchFamily="34" charset="0"/>
                <a:cs typeface="Arial" pitchFamily="34" charset="0"/>
              </a:rPr>
              <a:t>Reid, I. R. </a:t>
            </a:r>
            <a:r>
              <a:rPr lang="en-GB" altLang="fi-FI" sz="900">
                <a:solidFill>
                  <a:prstClr val="black"/>
                </a:solidFill>
                <a:latin typeface="Arial" pitchFamily="34" charset="0"/>
                <a:cs typeface="Arial" pitchFamily="34" charset="0"/>
              </a:rPr>
              <a:t>(2015) </a:t>
            </a:r>
            <a:r>
              <a:rPr lang="en-US" altLang="fi-FI" sz="900">
                <a:solidFill>
                  <a:prstClr val="black"/>
                </a:solidFill>
                <a:latin typeface="Arial" pitchFamily="34" charset="0"/>
                <a:cs typeface="Arial" pitchFamily="34" charset="0"/>
              </a:rPr>
              <a:t>Short-term and long-term effects of osteoporosis therapies</a:t>
            </a:r>
          </a:p>
          <a:p>
            <a:pPr algn="ctr"/>
            <a:r>
              <a:rPr lang="en-US" altLang="fi-FI" sz="900" i="1">
                <a:solidFill>
                  <a:prstClr val="black"/>
                </a:solidFill>
                <a:latin typeface="Arial" pitchFamily="34" charset="0"/>
                <a:cs typeface="Arial" pitchFamily="34" charset="0"/>
              </a:rPr>
              <a:t>Nat. Rev. Endocrinol.</a:t>
            </a:r>
            <a:r>
              <a:rPr lang="en-US" altLang="fi-FI" sz="900">
                <a:solidFill>
                  <a:prstClr val="black"/>
                </a:solidFill>
                <a:latin typeface="Arial" pitchFamily="34" charset="0"/>
                <a:cs typeface="Arial" pitchFamily="34" charset="0"/>
              </a:rPr>
              <a:t> doi:10.1038/nrendo.2015.71</a:t>
            </a:r>
          </a:p>
        </p:txBody>
      </p:sp>
      <p:pic>
        <p:nvPicPr>
          <p:cNvPr id="3076" name="Picture 5" descr="D:\kuloth\2015\May\06-05-2015\NR_aop\slides_img\nrendo.2015.71-f3.jpg"/>
          <p:cNvPicPr>
            <a:picLocks noChangeAspect="1" noChangeArrowheads="1"/>
          </p:cNvPicPr>
          <p:nvPr/>
        </p:nvPicPr>
        <p:blipFill>
          <a:blip r:embed="rId3" cstate="print"/>
          <a:srcRect/>
          <a:stretch>
            <a:fillRect/>
          </a:stretch>
        </p:blipFill>
        <p:spPr bwMode="auto">
          <a:xfrm>
            <a:off x="2927648" y="1295857"/>
            <a:ext cx="6191622" cy="455683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6"/>
          <p:cNvSpPr txBox="1">
            <a:spLocks noChangeArrowheads="1"/>
          </p:cNvSpPr>
          <p:nvPr/>
        </p:nvSpPr>
        <p:spPr bwMode="auto">
          <a:xfrm>
            <a:off x="1905000" y="523875"/>
            <a:ext cx="8382000" cy="3385542"/>
          </a:xfrm>
          <a:prstGeom prst="rect">
            <a:avLst/>
          </a:prstGeom>
          <a:noFill/>
          <a:ln w="9525">
            <a:noFill/>
            <a:miter lim="800000"/>
            <a:headEnd/>
            <a:tailEnd/>
          </a:ln>
        </p:spPr>
        <p:txBody>
          <a:bodyPr>
            <a:spAutoFit/>
          </a:bodyPr>
          <a:lstStyle/>
          <a:p>
            <a:pPr algn="ctr" defTabSz="457200" fontAlgn="base">
              <a:spcBef>
                <a:spcPct val="0"/>
              </a:spcBef>
              <a:spcAft>
                <a:spcPct val="0"/>
              </a:spcAft>
            </a:pPr>
            <a:r>
              <a:rPr lang="en-US" altLang="fi-FI" sz="3200" b="1" dirty="0" err="1">
                <a:solidFill>
                  <a:prstClr val="black"/>
                </a:solidFill>
                <a:latin typeface="Arial" pitchFamily="34" charset="0"/>
                <a:ea typeface="MS PGothic" pitchFamily="34" charset="-128"/>
                <a:cs typeface="Arial" pitchFamily="34" charset="0"/>
              </a:rPr>
              <a:t>Hoitojen</a:t>
            </a:r>
            <a:r>
              <a:rPr lang="en-US" altLang="fi-FI" sz="3200" b="1" dirty="0">
                <a:solidFill>
                  <a:prstClr val="black"/>
                </a:solidFill>
                <a:latin typeface="Arial" pitchFamily="34" charset="0"/>
                <a:ea typeface="MS PGothic" pitchFamily="34" charset="-128"/>
                <a:cs typeface="Arial" pitchFamily="34" charset="0"/>
              </a:rPr>
              <a:t> </a:t>
            </a:r>
            <a:r>
              <a:rPr lang="en-US" altLang="fi-FI" sz="3200" b="1" dirty="0" err="1">
                <a:solidFill>
                  <a:prstClr val="black"/>
                </a:solidFill>
                <a:latin typeface="Arial" pitchFamily="34" charset="0"/>
                <a:ea typeface="MS PGothic" pitchFamily="34" charset="-128"/>
                <a:cs typeface="Arial" pitchFamily="34" charset="0"/>
              </a:rPr>
              <a:t>teho</a:t>
            </a:r>
            <a:r>
              <a:rPr lang="en-US" altLang="fi-FI" sz="3200" b="1" dirty="0">
                <a:solidFill>
                  <a:prstClr val="black"/>
                </a:solidFill>
                <a:latin typeface="Arial" pitchFamily="34" charset="0"/>
                <a:ea typeface="MS PGothic" pitchFamily="34" charset="-128"/>
                <a:cs typeface="Arial" pitchFamily="34" charset="0"/>
              </a:rPr>
              <a:t> </a:t>
            </a:r>
            <a:r>
              <a:rPr lang="en-US" altLang="fi-FI" sz="3200" b="1" dirty="0" err="1">
                <a:solidFill>
                  <a:prstClr val="black"/>
                </a:solidFill>
                <a:latin typeface="Arial" pitchFamily="34" charset="0"/>
                <a:ea typeface="MS PGothic" pitchFamily="34" charset="-128"/>
                <a:cs typeface="Arial" pitchFamily="34" charset="0"/>
              </a:rPr>
              <a:t>lonkkamurtumien</a:t>
            </a:r>
            <a:r>
              <a:rPr lang="en-US" altLang="fi-FI" sz="3200" b="1" dirty="0">
                <a:solidFill>
                  <a:prstClr val="black"/>
                </a:solidFill>
                <a:latin typeface="Arial" pitchFamily="34" charset="0"/>
                <a:ea typeface="MS PGothic" pitchFamily="34" charset="-128"/>
                <a:cs typeface="Arial" pitchFamily="34" charset="0"/>
              </a:rPr>
              <a:t> </a:t>
            </a:r>
            <a:r>
              <a:rPr lang="en-US" altLang="fi-FI" sz="3200" b="1" dirty="0" err="1">
                <a:solidFill>
                  <a:prstClr val="black"/>
                </a:solidFill>
                <a:latin typeface="Arial" pitchFamily="34" charset="0"/>
                <a:ea typeface="MS PGothic" pitchFamily="34" charset="-128"/>
                <a:cs typeface="Arial" pitchFamily="34" charset="0"/>
              </a:rPr>
              <a:t>estossa</a:t>
            </a:r>
            <a:endParaRPr lang="en-US" altLang="fi-FI" sz="32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a:p>
            <a:pPr algn="ctr" defTabSz="457200" fontAlgn="base">
              <a:spcBef>
                <a:spcPct val="0"/>
              </a:spcBef>
              <a:spcAft>
                <a:spcPct val="0"/>
              </a:spcAft>
            </a:pPr>
            <a:endParaRPr lang="en-US" altLang="fi-FI" sz="1400" dirty="0">
              <a:solidFill>
                <a:prstClr val="black"/>
              </a:solidFill>
              <a:latin typeface="Arial" pitchFamily="34" charset="0"/>
              <a:ea typeface="MS PGothic" pitchFamily="34" charset="-128"/>
              <a:cs typeface="Arial" pitchFamily="34" charset="0"/>
            </a:endParaRPr>
          </a:p>
        </p:txBody>
      </p:sp>
      <p:sp>
        <p:nvSpPr>
          <p:cNvPr id="3075" name="Text Box 15"/>
          <p:cNvSpPr txBox="1">
            <a:spLocks noChangeArrowheads="1"/>
          </p:cNvSpPr>
          <p:nvPr/>
        </p:nvSpPr>
        <p:spPr bwMode="auto">
          <a:xfrm>
            <a:off x="2209800" y="6275389"/>
            <a:ext cx="7772400" cy="369887"/>
          </a:xfrm>
          <a:prstGeom prst="rect">
            <a:avLst/>
          </a:prstGeom>
          <a:noFill/>
          <a:ln w="9525">
            <a:noFill/>
            <a:miter lim="800000"/>
            <a:headEnd/>
            <a:tailEnd/>
          </a:ln>
        </p:spPr>
        <p:txBody>
          <a:bodyPr>
            <a:spAutoFit/>
          </a:bodyPr>
          <a:lstStyle/>
          <a:p>
            <a:pPr algn="ctr" defTabSz="457200" fontAlgn="base">
              <a:spcBef>
                <a:spcPct val="0"/>
              </a:spcBef>
              <a:spcAft>
                <a:spcPct val="0"/>
              </a:spcAft>
            </a:pPr>
            <a:r>
              <a:rPr lang="en-US" altLang="fi-FI" sz="900">
                <a:solidFill>
                  <a:prstClr val="black"/>
                </a:solidFill>
                <a:latin typeface="Arial" pitchFamily="34" charset="0"/>
                <a:ea typeface="MS PGothic" pitchFamily="34" charset="-128"/>
                <a:cs typeface="Arial" pitchFamily="34" charset="0"/>
              </a:rPr>
              <a:t>Reid, I. R. </a:t>
            </a:r>
            <a:r>
              <a:rPr lang="en-GB" altLang="fi-FI" sz="900">
                <a:solidFill>
                  <a:prstClr val="black"/>
                </a:solidFill>
                <a:latin typeface="Arial" pitchFamily="34" charset="0"/>
                <a:ea typeface="MS PGothic" pitchFamily="34" charset="-128"/>
                <a:cs typeface="Arial" pitchFamily="34" charset="0"/>
              </a:rPr>
              <a:t>(2015) </a:t>
            </a:r>
            <a:r>
              <a:rPr lang="en-US" altLang="fi-FI" sz="900">
                <a:solidFill>
                  <a:prstClr val="black"/>
                </a:solidFill>
                <a:latin typeface="Arial" pitchFamily="34" charset="0"/>
                <a:ea typeface="MS PGothic" pitchFamily="34" charset="-128"/>
                <a:cs typeface="Arial" pitchFamily="34" charset="0"/>
              </a:rPr>
              <a:t>Short-term and long-term effects of osteoporosis therapies</a:t>
            </a:r>
          </a:p>
          <a:p>
            <a:pPr algn="ctr" defTabSz="457200" fontAlgn="base">
              <a:spcBef>
                <a:spcPct val="0"/>
              </a:spcBef>
              <a:spcAft>
                <a:spcPct val="0"/>
              </a:spcAft>
            </a:pPr>
            <a:r>
              <a:rPr lang="en-US" altLang="fi-FI" sz="900" i="1">
                <a:solidFill>
                  <a:prstClr val="black"/>
                </a:solidFill>
                <a:latin typeface="Arial" pitchFamily="34" charset="0"/>
                <a:ea typeface="MS PGothic" pitchFamily="34" charset="-128"/>
                <a:cs typeface="Arial" pitchFamily="34" charset="0"/>
              </a:rPr>
              <a:t>Nat. Rev. Endocrinol.</a:t>
            </a:r>
            <a:r>
              <a:rPr lang="en-US" altLang="fi-FI" sz="900">
                <a:solidFill>
                  <a:prstClr val="black"/>
                </a:solidFill>
                <a:latin typeface="Arial" pitchFamily="34" charset="0"/>
                <a:ea typeface="MS PGothic" pitchFamily="34" charset="-128"/>
                <a:cs typeface="Arial" pitchFamily="34" charset="0"/>
              </a:rPr>
              <a:t> doi:10.1038/nrendo.2015.71</a:t>
            </a:r>
          </a:p>
        </p:txBody>
      </p:sp>
      <p:pic>
        <p:nvPicPr>
          <p:cNvPr id="3076" name="Picture 5" descr="D:\kuloth\2015\May\06-05-2015\NR_aop\slides_img\nrendo.2015.71-f1.jpg"/>
          <p:cNvPicPr>
            <a:picLocks noChangeAspect="1" noChangeArrowheads="1"/>
          </p:cNvPicPr>
          <p:nvPr/>
        </p:nvPicPr>
        <p:blipFill>
          <a:blip r:embed="rId3" cstate="print"/>
          <a:srcRect/>
          <a:stretch>
            <a:fillRect/>
          </a:stretch>
        </p:blipFill>
        <p:spPr bwMode="auto">
          <a:xfrm>
            <a:off x="3371850" y="1157289"/>
            <a:ext cx="5448300" cy="47910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normAutofit/>
          </a:bodyPr>
          <a:lstStyle/>
          <a:p>
            <a:pPr algn="l"/>
            <a:endParaRPr lang="fi-FI" sz="2400" dirty="0">
              <a:latin typeface="+mn-lt"/>
            </a:endParaRPr>
          </a:p>
        </p:txBody>
      </p:sp>
      <p:sp>
        <p:nvSpPr>
          <p:cNvPr id="4" name="Suorakulmio 3"/>
          <p:cNvSpPr/>
          <p:nvPr/>
        </p:nvSpPr>
        <p:spPr>
          <a:xfrm>
            <a:off x="7155845" y="5897247"/>
            <a:ext cx="4104456" cy="707886"/>
          </a:xfrm>
          <a:prstGeom prst="rect">
            <a:avLst/>
          </a:prstGeom>
        </p:spPr>
        <p:txBody>
          <a:bodyPr wrap="square">
            <a:spAutoFit/>
          </a:bodyPr>
          <a:lstStyle/>
          <a:p>
            <a:pPr eaLnBrk="0" fontAlgn="base" hangingPunct="0">
              <a:spcBef>
                <a:spcPct val="0"/>
              </a:spcBef>
              <a:spcAft>
                <a:spcPct val="0"/>
              </a:spcAft>
              <a:defRPr/>
            </a:pPr>
            <a:endParaRPr lang="fi-FI" kern="0" dirty="0">
              <a:solidFill>
                <a:prstClr val="black"/>
              </a:solidFill>
              <a:latin typeface="Arial"/>
              <a:ea typeface="ＭＳ Ｐゴシック" pitchFamily="34" charset="-128"/>
            </a:endParaRPr>
          </a:p>
          <a:p>
            <a:pPr eaLnBrk="0" fontAlgn="base" hangingPunct="0">
              <a:spcBef>
                <a:spcPct val="0"/>
              </a:spcBef>
              <a:spcAft>
                <a:spcPct val="0"/>
              </a:spcAft>
              <a:defRPr/>
            </a:pPr>
            <a:r>
              <a:rPr lang="fi-FI" sz="1100" b="1" kern="0" dirty="0">
                <a:solidFill>
                  <a:prstClr val="black"/>
                </a:solidFill>
                <a:latin typeface="Calibri"/>
                <a:ea typeface="ＭＳ Ｐゴシック" pitchFamily="34" charset="-128"/>
                <a:hlinkClick r:id="rId3" tooltip="BMJ open."/>
              </a:rPr>
              <a:t>BMJ Open.</a:t>
            </a:r>
            <a:r>
              <a:rPr lang="fi-FI" sz="1100" b="1" kern="0" dirty="0">
                <a:solidFill>
                  <a:prstClr val="black"/>
                </a:solidFill>
                <a:latin typeface="Calibri"/>
                <a:ea typeface="ＭＳ Ｐゴシック" pitchFamily="34" charset="-128"/>
              </a:rPr>
              <a:t> 2019 </a:t>
            </a:r>
            <a:r>
              <a:rPr lang="fi-FI" sz="1100" b="1" kern="0" dirty="0" err="1">
                <a:solidFill>
                  <a:prstClr val="black"/>
                </a:solidFill>
                <a:latin typeface="Calibri"/>
                <a:ea typeface="ＭＳ Ｐゴシック" pitchFamily="34" charset="-128"/>
              </a:rPr>
              <a:t>Apr</a:t>
            </a:r>
            <a:r>
              <a:rPr lang="fi-FI" sz="1100" b="1" kern="0" dirty="0">
                <a:solidFill>
                  <a:prstClr val="black"/>
                </a:solidFill>
                <a:latin typeface="Calibri"/>
                <a:ea typeface="ＭＳ Ｐゴシック" pitchFamily="34" charset="-128"/>
              </a:rPr>
              <a:t> 14;9(4):e027049. </a:t>
            </a:r>
            <a:r>
              <a:rPr lang="fi-FI" sz="1100" b="1" kern="0" dirty="0" err="1">
                <a:solidFill>
                  <a:prstClr val="black"/>
                </a:solidFill>
                <a:latin typeface="Calibri"/>
                <a:ea typeface="ＭＳ Ｐゴシック" pitchFamily="34" charset="-128"/>
              </a:rPr>
              <a:t>doi</a:t>
            </a:r>
            <a:r>
              <a:rPr lang="fi-FI" sz="1100" b="1" kern="0" dirty="0">
                <a:solidFill>
                  <a:prstClr val="black"/>
                </a:solidFill>
                <a:latin typeface="Calibri"/>
                <a:ea typeface="ＭＳ Ｐゴシック" pitchFamily="34" charset="-128"/>
              </a:rPr>
              <a:t>: 10.1136/bmjopen-2018-027049.</a:t>
            </a:r>
          </a:p>
        </p:txBody>
      </p:sp>
      <p:pic>
        <p:nvPicPr>
          <p:cNvPr id="10" name="Sisällön paikkamerkki 9"/>
          <p:cNvPicPr>
            <a:picLocks noGrp="1" noChangeAspect="1"/>
          </p:cNvPicPr>
          <p:nvPr>
            <p:ph sz="half" idx="1"/>
          </p:nvPr>
        </p:nvPicPr>
        <p:blipFill>
          <a:blip r:embed="rId4"/>
          <a:stretch>
            <a:fillRect/>
          </a:stretch>
        </p:blipFill>
        <p:spPr>
          <a:xfrm>
            <a:off x="81328" y="213613"/>
            <a:ext cx="7815969" cy="4136821"/>
          </a:xfrm>
          <a:prstGeom prst="rect">
            <a:avLst/>
          </a:prstGeom>
        </p:spPr>
      </p:pic>
      <p:sp>
        <p:nvSpPr>
          <p:cNvPr id="2" name="Tekstiruutu 1">
            <a:extLst>
              <a:ext uri="{FF2B5EF4-FFF2-40B4-BE49-F238E27FC236}">
                <a16:creationId xmlns:a16="http://schemas.microsoft.com/office/drawing/2014/main" id="{11820FCA-CDA1-D575-B826-540FB2509B9F}"/>
              </a:ext>
            </a:extLst>
          </p:cNvPr>
          <p:cNvSpPr txBox="1"/>
          <p:nvPr/>
        </p:nvSpPr>
        <p:spPr>
          <a:xfrm>
            <a:off x="609600" y="4799085"/>
            <a:ext cx="10487415" cy="1200329"/>
          </a:xfrm>
          <a:prstGeom prst="rect">
            <a:avLst/>
          </a:prstGeom>
          <a:noFill/>
        </p:spPr>
        <p:txBody>
          <a:bodyPr wrap="square" rtlCol="0">
            <a:spAutoFit/>
          </a:bodyPr>
          <a:lstStyle/>
          <a:p>
            <a:r>
              <a:rPr lang="fi-FI" sz="3600" b="1" dirty="0"/>
              <a:t>Ongelma hoidon heikko toteutuvuus tablettina otettavilla </a:t>
            </a:r>
            <a:r>
              <a:rPr lang="fi-FI" sz="3600" b="1" dirty="0" err="1"/>
              <a:t>bisfosfonaateilla</a:t>
            </a:r>
            <a:endParaRPr lang="fi-FI" sz="3600" b="1" dirty="0"/>
          </a:p>
        </p:txBody>
      </p:sp>
      <p:sp>
        <p:nvSpPr>
          <p:cNvPr id="6" name="Sisällön paikkamerkki 5">
            <a:extLst>
              <a:ext uri="{FF2B5EF4-FFF2-40B4-BE49-F238E27FC236}">
                <a16:creationId xmlns:a16="http://schemas.microsoft.com/office/drawing/2014/main" id="{699E9D60-0A29-F21B-2202-D39E288E0C8E}"/>
              </a:ext>
            </a:extLst>
          </p:cNvPr>
          <p:cNvSpPr>
            <a:spLocks noGrp="1"/>
          </p:cNvSpPr>
          <p:nvPr>
            <p:ph sz="half" idx="2"/>
          </p:nvPr>
        </p:nvSpPr>
        <p:spPr>
          <a:xfrm>
            <a:off x="2940856" y="1473451"/>
            <a:ext cx="5384800" cy="4525963"/>
          </a:xfrm>
        </p:spPr>
        <p:txBody>
          <a:bodyPr/>
          <a:lstStyle/>
          <a:p>
            <a:endParaRPr lang="fi-FI" dirty="0"/>
          </a:p>
        </p:txBody>
      </p:sp>
    </p:spTree>
    <p:extLst>
      <p:ext uri="{BB962C8B-B14F-4D97-AF65-F5344CB8AC3E}">
        <p14:creationId xmlns:p14="http://schemas.microsoft.com/office/powerpoint/2010/main" val="3327600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udetG107092017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824" y="1820344"/>
            <a:ext cx="7090143" cy="3790939"/>
          </a:xfrm>
          <a:prstGeom prst="rect">
            <a:avLst/>
          </a:prstGeom>
        </p:spPr>
      </p:pic>
      <p:sp>
        <p:nvSpPr>
          <p:cNvPr id="4" name="Title 1"/>
          <p:cNvSpPr txBox="1">
            <a:spLocks/>
          </p:cNvSpPr>
          <p:nvPr/>
        </p:nvSpPr>
        <p:spPr>
          <a:xfrm>
            <a:off x="1943804" y="209862"/>
            <a:ext cx="8237836" cy="636833"/>
          </a:xfrm>
          <a:prstGeom prst="rect">
            <a:avLst/>
          </a:prstGeom>
        </p:spPr>
        <p:txBody>
          <a:bodyPr/>
          <a:lstStyle>
            <a:lvl1pPr algn="l" rtl="0" fontAlgn="base">
              <a:spcBef>
                <a:spcPct val="0"/>
              </a:spcBef>
              <a:spcAft>
                <a:spcPct val="0"/>
              </a:spcAft>
              <a:defRPr sz="3200" b="1" i="0" kern="1200">
                <a:solidFill>
                  <a:srgbClr val="005291"/>
                </a:solidFill>
                <a:latin typeface="Arial Bold"/>
                <a:ea typeface="+mj-ea"/>
                <a:cs typeface="Arial Bold"/>
              </a:defRPr>
            </a:lvl1pPr>
            <a:lvl2pPr algn="l" rtl="0" fontAlgn="base">
              <a:spcBef>
                <a:spcPct val="0"/>
              </a:spcBef>
              <a:spcAft>
                <a:spcPct val="0"/>
              </a:spcAft>
              <a:defRPr sz="3200" b="1">
                <a:solidFill>
                  <a:srgbClr val="005291"/>
                </a:solidFill>
                <a:latin typeface="Arial" pitchFamily="34" charset="0"/>
                <a:cs typeface="Arial" pitchFamily="34" charset="0"/>
              </a:defRPr>
            </a:lvl2pPr>
            <a:lvl3pPr algn="l" rtl="0" fontAlgn="base">
              <a:spcBef>
                <a:spcPct val="0"/>
              </a:spcBef>
              <a:spcAft>
                <a:spcPct val="0"/>
              </a:spcAft>
              <a:defRPr sz="3200" b="1">
                <a:solidFill>
                  <a:srgbClr val="005291"/>
                </a:solidFill>
                <a:latin typeface="Arial" pitchFamily="34" charset="0"/>
                <a:cs typeface="Arial" pitchFamily="34" charset="0"/>
              </a:defRPr>
            </a:lvl3pPr>
            <a:lvl4pPr algn="l" rtl="0" fontAlgn="base">
              <a:spcBef>
                <a:spcPct val="0"/>
              </a:spcBef>
              <a:spcAft>
                <a:spcPct val="0"/>
              </a:spcAft>
              <a:defRPr sz="3200" b="1">
                <a:solidFill>
                  <a:srgbClr val="005291"/>
                </a:solidFill>
                <a:latin typeface="Arial" pitchFamily="34" charset="0"/>
                <a:cs typeface="Arial" pitchFamily="34" charset="0"/>
              </a:defRPr>
            </a:lvl4pPr>
            <a:lvl5pPr algn="l" rtl="0" fontAlgn="base">
              <a:spcBef>
                <a:spcPct val="0"/>
              </a:spcBef>
              <a:spcAft>
                <a:spcPct val="0"/>
              </a:spcAft>
              <a:defRPr sz="3200" b="1">
                <a:solidFill>
                  <a:srgbClr val="005291"/>
                </a:solidFill>
                <a:latin typeface="Arial" pitchFamily="34" charset="0"/>
                <a:cs typeface="Arial" pitchFamily="34" charset="0"/>
              </a:defRPr>
            </a:lvl5pPr>
            <a:lvl6pPr marL="457200" algn="l" rtl="0" fontAlgn="base">
              <a:spcBef>
                <a:spcPct val="0"/>
              </a:spcBef>
              <a:spcAft>
                <a:spcPct val="0"/>
              </a:spcAft>
              <a:defRPr sz="3200" b="1">
                <a:solidFill>
                  <a:srgbClr val="005291"/>
                </a:solidFill>
                <a:latin typeface="Arial" pitchFamily="34" charset="0"/>
                <a:cs typeface="Arial" pitchFamily="34" charset="0"/>
              </a:defRPr>
            </a:lvl6pPr>
            <a:lvl7pPr marL="914400" algn="l" rtl="0" fontAlgn="base">
              <a:spcBef>
                <a:spcPct val="0"/>
              </a:spcBef>
              <a:spcAft>
                <a:spcPct val="0"/>
              </a:spcAft>
              <a:defRPr sz="3200" b="1">
                <a:solidFill>
                  <a:srgbClr val="005291"/>
                </a:solidFill>
                <a:latin typeface="Arial" pitchFamily="34" charset="0"/>
                <a:cs typeface="Arial" pitchFamily="34" charset="0"/>
              </a:defRPr>
            </a:lvl7pPr>
            <a:lvl8pPr marL="1371600" algn="l" rtl="0" fontAlgn="base">
              <a:spcBef>
                <a:spcPct val="0"/>
              </a:spcBef>
              <a:spcAft>
                <a:spcPct val="0"/>
              </a:spcAft>
              <a:defRPr sz="3200" b="1">
                <a:solidFill>
                  <a:srgbClr val="005291"/>
                </a:solidFill>
                <a:latin typeface="Arial" pitchFamily="34" charset="0"/>
                <a:cs typeface="Arial" pitchFamily="34" charset="0"/>
              </a:defRPr>
            </a:lvl8pPr>
            <a:lvl9pPr marL="1828800" algn="l" rtl="0" fontAlgn="base">
              <a:spcBef>
                <a:spcPct val="0"/>
              </a:spcBef>
              <a:spcAft>
                <a:spcPct val="0"/>
              </a:spcAft>
              <a:defRPr sz="3200" b="1">
                <a:solidFill>
                  <a:srgbClr val="005291"/>
                </a:solidFill>
                <a:latin typeface="Arial" pitchFamily="34" charset="0"/>
                <a:cs typeface="Arial" pitchFamily="34" charset="0"/>
              </a:defRPr>
            </a:lvl9pPr>
          </a:lstStyle>
          <a:p>
            <a:pPr algn="ctr"/>
            <a:r>
              <a:rPr lang="fi-FI" altLang="fi-FI" sz="2400" dirty="0" err="1">
                <a:solidFill>
                  <a:srgbClr val="4F81BD"/>
                </a:solidFill>
              </a:rPr>
              <a:t>Denosumabi</a:t>
            </a:r>
            <a:r>
              <a:rPr lang="fi-FI" altLang="fi-FI" sz="2400" dirty="0">
                <a:solidFill>
                  <a:srgbClr val="4F81BD"/>
                </a:solidFill>
              </a:rPr>
              <a:t>, </a:t>
            </a:r>
            <a:r>
              <a:rPr lang="fi-FI" altLang="fi-FI" sz="2400" dirty="0" err="1">
                <a:solidFill>
                  <a:srgbClr val="4F81BD"/>
                </a:solidFill>
              </a:rPr>
              <a:t>Prolia</a:t>
            </a:r>
            <a:r>
              <a:rPr lang="fi-FI" altLang="fi-FI" sz="2400" dirty="0">
                <a:solidFill>
                  <a:srgbClr val="4F81BD"/>
                </a:solidFill>
              </a:rPr>
              <a:t>, 10-vuoden teho lannenikamissa</a:t>
            </a:r>
            <a:endParaRPr lang="fi-FI" sz="2400" dirty="0">
              <a:solidFill>
                <a:srgbClr val="4F81BD"/>
              </a:solidFill>
            </a:endParaRPr>
          </a:p>
        </p:txBody>
      </p:sp>
      <p:sp>
        <p:nvSpPr>
          <p:cNvPr id="12" name="TextBox 32"/>
          <p:cNvSpPr txBox="1">
            <a:spLocks noChangeArrowheads="1"/>
          </p:cNvSpPr>
          <p:nvPr/>
        </p:nvSpPr>
        <p:spPr bwMode="auto">
          <a:xfrm>
            <a:off x="5354266" y="1846668"/>
            <a:ext cx="71533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fi-FI" sz="1100" b="1" dirty="0">
                <a:solidFill>
                  <a:srgbClr val="EEECE1"/>
                </a:solidFill>
                <a:cs typeface="Arial" panose="020B0604020202020204" pitchFamily="34" charset="0"/>
              </a:rPr>
              <a:t>21,7 % </a:t>
            </a:r>
            <a:r>
              <a:rPr lang="en-US" altLang="fi-FI" sz="1100" b="1" baseline="30000" dirty="0">
                <a:solidFill>
                  <a:srgbClr val="EEECE1"/>
                </a:solidFill>
                <a:cs typeface="Arial" panose="020B0604020202020204" pitchFamily="34" charset="0"/>
              </a:rPr>
              <a:t>c</a:t>
            </a:r>
          </a:p>
        </p:txBody>
      </p:sp>
      <p:sp>
        <p:nvSpPr>
          <p:cNvPr id="23" name="Rectangle 10"/>
          <p:cNvSpPr>
            <a:spLocks noChangeArrowheads="1"/>
          </p:cNvSpPr>
          <p:nvPr/>
        </p:nvSpPr>
        <p:spPr bwMode="auto">
          <a:xfrm>
            <a:off x="3713269" y="1654992"/>
            <a:ext cx="2100291"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fi-FI" altLang="fi-FI" sz="1200" b="1" dirty="0">
                <a:solidFill>
                  <a:prstClr val="black"/>
                </a:solidFill>
                <a:ea typeface="MS PGothic" panose="020B0600070205080204" pitchFamily="34" charset="-128"/>
                <a:cs typeface="Arial" panose="020B0604020202020204" pitchFamily="34" charset="0"/>
              </a:rPr>
              <a:t>Lannenikamat</a:t>
            </a:r>
          </a:p>
        </p:txBody>
      </p:sp>
      <p:sp>
        <p:nvSpPr>
          <p:cNvPr id="24" name="Rectangle 4229"/>
          <p:cNvSpPr>
            <a:spLocks noChangeArrowheads="1"/>
          </p:cNvSpPr>
          <p:nvPr/>
        </p:nvSpPr>
        <p:spPr bwMode="auto">
          <a:xfrm rot="16200000">
            <a:off x="1727397" y="2810282"/>
            <a:ext cx="28718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100" b="1" dirty="0">
                <a:solidFill>
                  <a:prstClr val="black"/>
                </a:solidFill>
                <a:cs typeface="Arial" panose="020B0604020202020204" pitchFamily="34" charset="0"/>
              </a:rPr>
              <a:t>Luun mineraalitiheyden muutos lähtötilanteesta (%)</a:t>
            </a:r>
          </a:p>
        </p:txBody>
      </p:sp>
      <p:sp>
        <p:nvSpPr>
          <p:cNvPr id="123" name="TextBox 122"/>
          <p:cNvSpPr txBox="1"/>
          <p:nvPr/>
        </p:nvSpPr>
        <p:spPr>
          <a:xfrm>
            <a:off x="1815323" y="5047403"/>
            <a:ext cx="3977371" cy="246221"/>
          </a:xfrm>
          <a:prstGeom prst="rect">
            <a:avLst/>
          </a:prstGeom>
          <a:noFill/>
        </p:spPr>
        <p:txBody>
          <a:bodyPr wrap="none" rtlCol="0">
            <a:spAutoFit/>
          </a:bodyPr>
          <a:lstStyle/>
          <a:p>
            <a:r>
              <a:rPr lang="fi-FI" sz="1000" dirty="0">
                <a:solidFill>
                  <a:prstClr val="black"/>
                </a:solidFill>
              </a:rPr>
              <a:t>Tiheystulokset pienimmän neliösumman keskiarvo ja 95 % luottamusväli.</a:t>
            </a:r>
          </a:p>
        </p:txBody>
      </p:sp>
      <p:sp>
        <p:nvSpPr>
          <p:cNvPr id="124" name="TextBox 123"/>
          <p:cNvSpPr txBox="1"/>
          <p:nvPr/>
        </p:nvSpPr>
        <p:spPr>
          <a:xfrm>
            <a:off x="2501126" y="5799213"/>
            <a:ext cx="5461752" cy="230832"/>
          </a:xfrm>
          <a:prstGeom prst="rect">
            <a:avLst/>
          </a:prstGeom>
          <a:noFill/>
        </p:spPr>
        <p:txBody>
          <a:bodyPr wrap="none" rtlCol="0">
            <a:spAutoFit/>
          </a:bodyPr>
          <a:lstStyle/>
          <a:p>
            <a:r>
              <a:rPr lang="pt-BR" sz="900" dirty="0">
                <a:solidFill>
                  <a:prstClr val="black"/>
                </a:solidFill>
              </a:rPr>
              <a:t>Bone ym. Lancet Diabetes Endocrinol. 2017;7:513-523. doi: 10.1016/S2213-8587(17)30138-9. Epub 2017 May 22.</a:t>
            </a:r>
            <a:endParaRPr lang="fi-FI" sz="900" dirty="0">
              <a:solidFill>
                <a:prstClr val="black"/>
              </a:solidFill>
            </a:endParaRPr>
          </a:p>
        </p:txBody>
      </p:sp>
      <p:sp>
        <p:nvSpPr>
          <p:cNvPr id="125" name="TextBox 124"/>
          <p:cNvSpPr txBox="1"/>
          <p:nvPr/>
        </p:nvSpPr>
        <p:spPr>
          <a:xfrm>
            <a:off x="2147536" y="754772"/>
            <a:ext cx="8367207" cy="584776"/>
          </a:xfrm>
          <a:prstGeom prst="rect">
            <a:avLst/>
          </a:prstGeom>
          <a:noFill/>
        </p:spPr>
        <p:txBody>
          <a:bodyPr wrap="square" rtlCol="0">
            <a:spAutoFit/>
          </a:bodyPr>
          <a:lstStyle/>
          <a:p>
            <a:pPr marL="285750" indent="-285750">
              <a:buClr>
                <a:srgbClr val="4F81BD"/>
              </a:buClr>
              <a:buFont typeface="Arial"/>
              <a:buChar char="•"/>
            </a:pPr>
            <a:r>
              <a:rPr lang="fi-FI" sz="1600" dirty="0">
                <a:solidFill>
                  <a:prstClr val="black"/>
                </a:solidFill>
              </a:rPr>
              <a:t>Jatkuva luun mineraalitiheyden kasvu lannenikamissa</a:t>
            </a:r>
          </a:p>
          <a:p>
            <a:pPr marL="285750" indent="-285750">
              <a:buClr>
                <a:srgbClr val="4F81BD"/>
              </a:buClr>
              <a:buFont typeface="Arial"/>
              <a:buChar char="•"/>
            </a:pPr>
            <a:r>
              <a:rPr lang="fi-FI" sz="1600" dirty="0">
                <a:solidFill>
                  <a:prstClr val="black"/>
                </a:solidFill>
              </a:rPr>
              <a:t>Alhainen uusien nikamamurtumien ilmaantuvuus</a:t>
            </a:r>
          </a:p>
        </p:txBody>
      </p:sp>
      <p:sp>
        <p:nvSpPr>
          <p:cNvPr id="126" name="Rectangle 507"/>
          <p:cNvSpPr>
            <a:spLocks noChangeArrowheads="1"/>
          </p:cNvSpPr>
          <p:nvPr/>
        </p:nvSpPr>
        <p:spPr bwMode="auto">
          <a:xfrm>
            <a:off x="1661756" y="2727526"/>
            <a:ext cx="1340907"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700" b="1" baseline="30000" dirty="0" err="1">
                <a:solidFill>
                  <a:prstClr val="black"/>
                </a:solidFill>
                <a:ea typeface="MS PGothic" panose="020B0600070205080204" pitchFamily="34" charset="-128"/>
                <a:cs typeface="Arial" panose="020B0604020202020204" pitchFamily="34" charset="0"/>
              </a:rPr>
              <a:t>a</a:t>
            </a:r>
            <a:r>
              <a:rPr lang="fi-FI" altLang="fi-FI" sz="700" b="1" i="1" dirty="0" err="1">
                <a:solidFill>
                  <a:prstClr val="black"/>
                </a:solidFill>
                <a:ea typeface="MS PGothic" panose="020B0600070205080204" pitchFamily="34" charset="-128"/>
                <a:cs typeface="Arial" panose="020B0604020202020204" pitchFamily="34" charset="0"/>
              </a:rPr>
              <a:t>p</a:t>
            </a:r>
            <a:r>
              <a:rPr lang="fi-FI" altLang="fi-FI" sz="700" b="1" dirty="0">
                <a:solidFill>
                  <a:prstClr val="black"/>
                </a:solidFill>
                <a:ea typeface="MS PGothic" panose="020B0600070205080204" pitchFamily="34" charset="-128"/>
                <a:cs typeface="Arial" panose="020B0604020202020204" pitchFamily="34" charset="0"/>
              </a:rPr>
              <a:t> &lt; 0,05 </a:t>
            </a:r>
            <a:r>
              <a:rPr lang="fi-FI" altLang="fi-FI" sz="700" b="1" dirty="0" err="1">
                <a:solidFill>
                  <a:prstClr val="black"/>
                </a:solidFill>
                <a:ea typeface="MS PGothic" panose="020B0600070205080204" pitchFamily="34" charset="-128"/>
                <a:cs typeface="Arial" panose="020B0604020202020204" pitchFamily="34" charset="0"/>
              </a:rPr>
              <a:t>vs</a:t>
            </a:r>
            <a:r>
              <a:rPr lang="fi-FI" altLang="fi-FI" sz="700" b="1" dirty="0">
                <a:solidFill>
                  <a:prstClr val="black"/>
                </a:solidFill>
                <a:ea typeface="MS PGothic" panose="020B0600070205080204" pitchFamily="34" charset="-128"/>
                <a:cs typeface="Arial" panose="020B0604020202020204" pitchFamily="34" charset="0"/>
              </a:rPr>
              <a:t> </a:t>
            </a:r>
            <a:r>
              <a:rPr lang="fi-FI" altLang="fi-FI" sz="700" b="1" dirty="0" err="1">
                <a:solidFill>
                  <a:prstClr val="black"/>
                </a:solidFill>
                <a:ea typeface="MS PGothic" panose="020B0600070205080204" pitchFamily="34" charset="-128"/>
                <a:cs typeface="Arial" panose="020B0604020202020204" pitchFamily="34" charset="0"/>
              </a:rPr>
              <a:t>FREEDOM’n</a:t>
            </a:r>
            <a:r>
              <a:rPr lang="fi-FI" altLang="fi-FI" sz="700" b="1" dirty="0">
                <a:solidFill>
                  <a:prstClr val="black"/>
                </a:solidFill>
                <a:ea typeface="MS PGothic" panose="020B0600070205080204" pitchFamily="34" charset="-128"/>
                <a:cs typeface="Arial" panose="020B0604020202020204" pitchFamily="34" charset="0"/>
              </a:rPr>
              <a:t> lähtötilanne.  </a:t>
            </a:r>
          </a:p>
          <a:p>
            <a:pPr>
              <a:spcBef>
                <a:spcPct val="0"/>
              </a:spcBef>
              <a:buClrTx/>
              <a:buFontTx/>
              <a:buNone/>
            </a:pPr>
            <a:r>
              <a:rPr lang="fi-FI" altLang="fi-FI" sz="700" b="1" baseline="30000" dirty="0" err="1">
                <a:solidFill>
                  <a:prstClr val="black"/>
                </a:solidFill>
                <a:ea typeface="MS PGothic" panose="020B0600070205080204" pitchFamily="34" charset="-128"/>
                <a:cs typeface="Arial" panose="020B0604020202020204" pitchFamily="34" charset="0"/>
              </a:rPr>
              <a:t>b</a:t>
            </a:r>
            <a:r>
              <a:rPr lang="fi-FI" altLang="fi-FI" sz="700" b="1" i="1" dirty="0" err="1">
                <a:solidFill>
                  <a:prstClr val="black"/>
                </a:solidFill>
                <a:ea typeface="MS PGothic" panose="020B0600070205080204" pitchFamily="34" charset="-128"/>
                <a:cs typeface="Arial" panose="020B0604020202020204" pitchFamily="34" charset="0"/>
              </a:rPr>
              <a:t>p</a:t>
            </a:r>
            <a:r>
              <a:rPr lang="fi-FI" altLang="fi-FI" sz="700" b="1" dirty="0">
                <a:solidFill>
                  <a:prstClr val="black"/>
                </a:solidFill>
                <a:ea typeface="MS PGothic" panose="020B0600070205080204" pitchFamily="34" charset="-128"/>
                <a:cs typeface="Arial" panose="020B0604020202020204" pitchFamily="34" charset="0"/>
              </a:rPr>
              <a:t> &lt; 0,05 </a:t>
            </a:r>
            <a:r>
              <a:rPr lang="fi-FI" altLang="fi-FI" sz="700" b="1" dirty="0" err="1">
                <a:solidFill>
                  <a:prstClr val="black"/>
                </a:solidFill>
                <a:ea typeface="MS PGothic" panose="020B0600070205080204" pitchFamily="34" charset="-128"/>
                <a:cs typeface="Arial" panose="020B0604020202020204" pitchFamily="34" charset="0"/>
              </a:rPr>
              <a:t>vs</a:t>
            </a:r>
            <a:r>
              <a:rPr lang="fi-FI" altLang="fi-FI" sz="700" b="1" dirty="0">
                <a:solidFill>
                  <a:prstClr val="black"/>
                </a:solidFill>
                <a:ea typeface="MS PGothic" panose="020B0600070205080204" pitchFamily="34" charset="-128"/>
                <a:cs typeface="Arial" panose="020B0604020202020204" pitchFamily="34" charset="0"/>
              </a:rPr>
              <a:t> </a:t>
            </a:r>
            <a:r>
              <a:rPr lang="fi-FI" altLang="fi-FI" sz="700" b="1" dirty="0" err="1">
                <a:solidFill>
                  <a:prstClr val="black"/>
                </a:solidFill>
                <a:ea typeface="MS PGothic" panose="020B0600070205080204" pitchFamily="34" charset="-128"/>
                <a:cs typeface="Arial" panose="020B0604020202020204" pitchFamily="34" charset="0"/>
              </a:rPr>
              <a:t>FREEDOM’n</a:t>
            </a:r>
            <a:r>
              <a:rPr lang="fi-FI" altLang="fi-FI" sz="700" b="1" dirty="0">
                <a:solidFill>
                  <a:prstClr val="black"/>
                </a:solidFill>
                <a:ea typeface="MS PGothic" panose="020B0600070205080204" pitchFamily="34" charset="-128"/>
                <a:cs typeface="Arial" panose="020B0604020202020204" pitchFamily="34" charset="0"/>
              </a:rPr>
              <a:t> ja jatkotutkimuksen lähtötilanne.  </a:t>
            </a:r>
            <a:r>
              <a:rPr lang="fi-FI" altLang="fi-FI" sz="700" b="1" baseline="30000" dirty="0" err="1">
                <a:solidFill>
                  <a:prstClr val="black"/>
                </a:solidFill>
                <a:ea typeface="MS PGothic" panose="020B0600070205080204" pitchFamily="34" charset="-128"/>
                <a:cs typeface="Arial" panose="020B0604020202020204" pitchFamily="34" charset="0"/>
              </a:rPr>
              <a:t>c</a:t>
            </a:r>
            <a:r>
              <a:rPr lang="fi-FI" altLang="fi-FI" sz="700" b="1" dirty="0" err="1">
                <a:solidFill>
                  <a:prstClr val="black"/>
                </a:solidFill>
                <a:ea typeface="MS PGothic" panose="020B0600070205080204" pitchFamily="34" charset="-128"/>
                <a:cs typeface="Arial" panose="020B0604020202020204" pitchFamily="34" charset="0"/>
              </a:rPr>
              <a:t>Prosentuaalinen</a:t>
            </a:r>
            <a:r>
              <a:rPr lang="fi-FI" altLang="fi-FI" sz="700" b="1" dirty="0">
                <a:solidFill>
                  <a:prstClr val="black"/>
                </a:solidFill>
                <a:ea typeface="MS PGothic" panose="020B0600070205080204" pitchFamily="34" charset="-128"/>
                <a:cs typeface="Arial" panose="020B0604020202020204" pitchFamily="34" charset="0"/>
              </a:rPr>
              <a:t> muutos </a:t>
            </a:r>
            <a:r>
              <a:rPr lang="fi-FI" altLang="fi-FI" sz="700" b="1" dirty="0" err="1">
                <a:solidFill>
                  <a:prstClr val="black"/>
                </a:solidFill>
                <a:ea typeface="MS PGothic" panose="020B0600070205080204" pitchFamily="34" charset="-128"/>
                <a:cs typeface="Arial" panose="020B0604020202020204" pitchFamily="34" charset="0"/>
              </a:rPr>
              <a:t>denosumabi-hoidon</a:t>
            </a:r>
            <a:r>
              <a:rPr lang="fi-FI" altLang="fi-FI" sz="700" b="1" dirty="0">
                <a:solidFill>
                  <a:prstClr val="black"/>
                </a:solidFill>
                <a:ea typeface="MS PGothic" panose="020B0600070205080204" pitchFamily="34" charset="-128"/>
                <a:cs typeface="Arial" panose="020B0604020202020204" pitchFamily="34" charset="0"/>
              </a:rPr>
              <a:t> aikana.  </a:t>
            </a:r>
          </a:p>
          <a:p>
            <a:pPr>
              <a:spcBef>
                <a:spcPct val="0"/>
              </a:spcBef>
              <a:buClrTx/>
              <a:buFontTx/>
              <a:buNone/>
            </a:pPr>
            <a:r>
              <a:rPr lang="fi-FI" altLang="fi-FI" sz="700" b="1" baseline="30000" dirty="0" err="1">
                <a:solidFill>
                  <a:prstClr val="black"/>
                </a:solidFill>
                <a:ea typeface="MS PGothic" panose="020B0600070205080204" pitchFamily="34" charset="-128"/>
                <a:cs typeface="Arial" panose="020B0604020202020204" pitchFamily="34" charset="0"/>
              </a:rPr>
              <a:t>d</a:t>
            </a:r>
            <a:r>
              <a:rPr lang="fi-FI" altLang="fi-FI" sz="700" b="1" dirty="0" err="1">
                <a:solidFill>
                  <a:prstClr val="black"/>
                </a:solidFill>
                <a:ea typeface="MS PGothic" panose="020B0600070205080204" pitchFamily="34" charset="-128"/>
                <a:cs typeface="Arial" panose="020B0604020202020204" pitchFamily="34" charset="0"/>
              </a:rPr>
              <a:t>Vuosittainen</a:t>
            </a:r>
            <a:r>
              <a:rPr lang="fi-FI" altLang="fi-FI" sz="700" b="1" dirty="0">
                <a:solidFill>
                  <a:prstClr val="black"/>
                </a:solidFill>
                <a:ea typeface="MS PGothic" panose="020B0600070205080204" pitchFamily="34" charset="-128"/>
                <a:cs typeface="Arial" panose="020B0604020202020204" pitchFamily="34" charset="0"/>
              </a:rPr>
              <a:t> ilmaantuvuus: </a:t>
            </a:r>
          </a:p>
          <a:p>
            <a:pPr>
              <a:spcBef>
                <a:spcPct val="0"/>
              </a:spcBef>
              <a:buClrTx/>
              <a:buFontTx/>
              <a:buNone/>
            </a:pPr>
            <a:r>
              <a:rPr lang="fi-FI" altLang="fi-FI" sz="700" b="1" dirty="0">
                <a:solidFill>
                  <a:prstClr val="black"/>
                </a:solidFill>
                <a:ea typeface="MS PGothic" panose="020B0600070205080204" pitchFamily="34" charset="-128"/>
                <a:cs typeface="Arial" panose="020B0604020202020204" pitchFamily="34" charset="0"/>
              </a:rPr>
              <a:t>(2 vuoden ilmaantuvuus) / 2.  Selkärangan lateraalisia röntgenkuvia ei otettu vuosina 4, 7 ja 9 (vuosina 1, 4 ja 6 jatkotutkimuksessa). </a:t>
            </a:r>
          </a:p>
        </p:txBody>
      </p:sp>
      <p:sp>
        <p:nvSpPr>
          <p:cNvPr id="130" name="Rectangle 4471"/>
          <p:cNvSpPr>
            <a:spLocks noChangeArrowheads="1"/>
          </p:cNvSpPr>
          <p:nvPr/>
        </p:nvSpPr>
        <p:spPr bwMode="auto">
          <a:xfrm>
            <a:off x="3673714" y="4738598"/>
            <a:ext cx="208892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fi-FI" altLang="fi-FI" sz="1100" b="1" dirty="0">
                <a:solidFill>
                  <a:prstClr val="black"/>
                </a:solidFill>
                <a:cs typeface="Arial" panose="020B0604020202020204" pitchFamily="34" charset="0"/>
              </a:rPr>
              <a:t>Tutkimuksen kesto, vuotta</a:t>
            </a:r>
          </a:p>
        </p:txBody>
      </p:sp>
      <p:sp>
        <p:nvSpPr>
          <p:cNvPr id="64" name="TextBox 32"/>
          <p:cNvSpPr txBox="1">
            <a:spLocks noChangeArrowheads="1"/>
          </p:cNvSpPr>
          <p:nvPr/>
        </p:nvSpPr>
        <p:spPr bwMode="auto">
          <a:xfrm>
            <a:off x="3535241" y="1892605"/>
            <a:ext cx="82586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fi-FI" sz="1000" b="1" dirty="0">
                <a:solidFill>
                  <a:srgbClr val="EEECE1"/>
                </a:solidFill>
                <a:cs typeface="Arial" panose="020B0604020202020204" pitchFamily="34" charset="0"/>
              </a:rPr>
              <a:t>FREEDOM</a:t>
            </a:r>
            <a:endParaRPr lang="en-US" altLang="fi-FI" sz="1000" b="1" baseline="30000" dirty="0">
              <a:solidFill>
                <a:srgbClr val="EEECE1"/>
              </a:solidFill>
              <a:cs typeface="Arial" panose="020B0604020202020204" pitchFamily="34" charset="0"/>
            </a:endParaRPr>
          </a:p>
        </p:txBody>
      </p:sp>
      <p:sp>
        <p:nvSpPr>
          <p:cNvPr id="67" name="TextBox 32"/>
          <p:cNvSpPr txBox="1">
            <a:spLocks noChangeArrowheads="1"/>
          </p:cNvSpPr>
          <p:nvPr/>
        </p:nvSpPr>
        <p:spPr bwMode="auto">
          <a:xfrm>
            <a:off x="4411132" y="1892605"/>
            <a:ext cx="105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fi-FI" sz="1000" b="1" dirty="0" err="1">
                <a:solidFill>
                  <a:srgbClr val="EEECE1"/>
                </a:solidFill>
                <a:cs typeface="Arial" panose="020B0604020202020204" pitchFamily="34" charset="0"/>
              </a:rPr>
              <a:t>Jatkotutkimus</a:t>
            </a:r>
            <a:endParaRPr lang="en-US" altLang="fi-FI" sz="1000" b="1" baseline="30000" dirty="0">
              <a:solidFill>
                <a:srgbClr val="EEECE1"/>
              </a:solidFill>
              <a:cs typeface="Arial" panose="020B0604020202020204" pitchFamily="34" charset="0"/>
            </a:endParaRPr>
          </a:p>
        </p:txBody>
      </p:sp>
      <p:sp>
        <p:nvSpPr>
          <p:cNvPr id="156" name="Rectangle 619"/>
          <p:cNvSpPr>
            <a:spLocks noChangeArrowheads="1"/>
          </p:cNvSpPr>
          <p:nvPr/>
        </p:nvSpPr>
        <p:spPr bwMode="auto">
          <a:xfrm>
            <a:off x="7594676" y="1369737"/>
            <a:ext cx="179831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400" b="1" dirty="0">
                <a:solidFill>
                  <a:prstClr val="black"/>
                </a:solidFill>
                <a:cs typeface="Arial" panose="020B0604020202020204" pitchFamily="34" charset="0"/>
              </a:rPr>
              <a:t>Vaihto </a:t>
            </a:r>
            <a:r>
              <a:rPr lang="fi-FI" altLang="fi-FI" sz="1400" b="1" dirty="0" err="1">
                <a:solidFill>
                  <a:prstClr val="black"/>
                </a:solidFill>
                <a:cs typeface="Arial" panose="020B0604020202020204" pitchFamily="34" charset="0"/>
              </a:rPr>
              <a:t>denosumabiin</a:t>
            </a:r>
            <a:endParaRPr lang="fi-FI" altLang="fi-FI" sz="1400" b="1" dirty="0">
              <a:solidFill>
                <a:prstClr val="black"/>
              </a:solidFill>
              <a:cs typeface="Arial" panose="020B0604020202020204" pitchFamily="34" charset="0"/>
            </a:endParaRPr>
          </a:p>
        </p:txBody>
      </p:sp>
      <p:sp>
        <p:nvSpPr>
          <p:cNvPr id="157" name="Rectangle 619"/>
          <p:cNvSpPr>
            <a:spLocks noChangeArrowheads="1"/>
          </p:cNvSpPr>
          <p:nvPr/>
        </p:nvSpPr>
        <p:spPr bwMode="auto">
          <a:xfrm>
            <a:off x="4975988" y="1369737"/>
            <a:ext cx="224580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400" b="1" dirty="0">
                <a:solidFill>
                  <a:prstClr val="black"/>
                </a:solidFill>
                <a:cs typeface="Arial" panose="020B0604020202020204" pitchFamily="34" charset="0"/>
              </a:rPr>
              <a:t>Pitkäaikainen denosumabi</a:t>
            </a:r>
          </a:p>
        </p:txBody>
      </p:sp>
      <p:sp>
        <p:nvSpPr>
          <p:cNvPr id="158" name="Rectangle 40"/>
          <p:cNvSpPr>
            <a:spLocks noChangeAspect="1" noChangeArrowheads="1"/>
          </p:cNvSpPr>
          <p:nvPr/>
        </p:nvSpPr>
        <p:spPr bwMode="auto">
          <a:xfrm>
            <a:off x="7355858" y="1406432"/>
            <a:ext cx="128286" cy="128287"/>
          </a:xfrm>
          <a:prstGeom prst="rect">
            <a:avLst/>
          </a:prstGeom>
          <a:solidFill>
            <a:srgbClr val="0066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a:sp3d>
        </p:spPr>
        <p:txBody>
          <a:bodyPr/>
          <a:lstStyle/>
          <a:p>
            <a:pPr algn="ctr">
              <a:defRPr/>
            </a:pPr>
            <a:endParaRPr lang="fr-FR" sz="1400" b="1">
              <a:solidFill>
                <a:srgbClr val="FFFFFF"/>
              </a:solidFill>
              <a:ea typeface="ＭＳ Ｐゴシック" pitchFamily="34" charset="-128"/>
              <a:cs typeface="Arial" charset="0"/>
            </a:endParaRPr>
          </a:p>
        </p:txBody>
      </p:sp>
      <p:sp>
        <p:nvSpPr>
          <p:cNvPr id="159" name="Rectangle 40"/>
          <p:cNvSpPr>
            <a:spLocks noChangeAspect="1" noChangeArrowheads="1"/>
          </p:cNvSpPr>
          <p:nvPr/>
        </p:nvSpPr>
        <p:spPr bwMode="auto">
          <a:xfrm>
            <a:off x="4738877" y="1406432"/>
            <a:ext cx="128286" cy="128287"/>
          </a:xfrm>
          <a:prstGeom prst="rect">
            <a:avLst/>
          </a:prstGeom>
          <a:solidFill>
            <a:srgbClr val="70DA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a:sp3d>
        </p:spPr>
        <p:txBody>
          <a:bodyPr/>
          <a:lstStyle/>
          <a:p>
            <a:pPr algn="ctr">
              <a:defRPr/>
            </a:pPr>
            <a:endParaRPr lang="fr-FR" sz="1400" b="1">
              <a:solidFill>
                <a:srgbClr val="FFFFFF"/>
              </a:solidFill>
              <a:ea typeface="ＭＳ Ｐゴシック" pitchFamily="34" charset="-128"/>
              <a:cs typeface="Arial" charset="0"/>
            </a:endParaRPr>
          </a:p>
        </p:txBody>
      </p:sp>
      <p:sp>
        <p:nvSpPr>
          <p:cNvPr id="160" name="Rectangle 618"/>
          <p:cNvSpPr>
            <a:spLocks noChangeArrowheads="1"/>
          </p:cNvSpPr>
          <p:nvPr/>
        </p:nvSpPr>
        <p:spPr bwMode="auto">
          <a:xfrm>
            <a:off x="4133682" y="1369737"/>
            <a:ext cx="4873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400" b="1" dirty="0">
                <a:solidFill>
                  <a:srgbClr val="000000"/>
                </a:solidFill>
                <a:cs typeface="Arial" panose="020B0604020202020204" pitchFamily="34" charset="0"/>
              </a:rPr>
              <a:t>Lume</a:t>
            </a:r>
          </a:p>
        </p:txBody>
      </p:sp>
      <p:sp>
        <p:nvSpPr>
          <p:cNvPr id="161" name="Rectangle 40"/>
          <p:cNvSpPr>
            <a:spLocks noChangeAspect="1" noChangeArrowheads="1"/>
          </p:cNvSpPr>
          <p:nvPr/>
        </p:nvSpPr>
        <p:spPr bwMode="auto">
          <a:xfrm>
            <a:off x="3905845" y="1406432"/>
            <a:ext cx="128286" cy="128287"/>
          </a:xfrm>
          <a:prstGeom prst="rect">
            <a:avLst/>
          </a:prstGeom>
          <a:solidFill>
            <a:schemeClr val="accent1">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a:sp3d>
        </p:spPr>
        <p:txBody>
          <a:bodyPr/>
          <a:lstStyle/>
          <a:p>
            <a:pPr algn="ctr">
              <a:defRPr/>
            </a:pPr>
            <a:endParaRPr lang="fr-FR" sz="1400" b="1">
              <a:solidFill>
                <a:srgbClr val="1F497D">
                  <a:lumMod val="20000"/>
                  <a:lumOff val="80000"/>
                </a:srgbClr>
              </a:solidFill>
              <a:ea typeface="ＭＳ Ｐゴシック" pitchFamily="34" charset="-128"/>
              <a:cs typeface="Arial" charset="0"/>
            </a:endParaRPr>
          </a:p>
        </p:txBody>
      </p:sp>
      <p:sp>
        <p:nvSpPr>
          <p:cNvPr id="26" name="Rectangle 4471"/>
          <p:cNvSpPr>
            <a:spLocks noChangeArrowheads="1"/>
          </p:cNvSpPr>
          <p:nvPr/>
        </p:nvSpPr>
        <p:spPr bwMode="auto">
          <a:xfrm rot="16200000">
            <a:off x="5735707" y="4400364"/>
            <a:ext cx="1442258"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fi-FI" altLang="fi-FI" sz="1100" b="1" dirty="0">
                <a:solidFill>
                  <a:prstClr val="black"/>
                </a:solidFill>
                <a:cs typeface="Arial" panose="020B0604020202020204" pitchFamily="34" charset="0"/>
              </a:rPr>
              <a:t>Uusien </a:t>
            </a:r>
            <a:r>
              <a:rPr lang="fi-FI" altLang="fi-FI" sz="1100" b="1" dirty="0" err="1">
                <a:solidFill>
                  <a:prstClr val="black"/>
                </a:solidFill>
                <a:cs typeface="Arial" panose="020B0604020202020204" pitchFamily="34" charset="0"/>
              </a:rPr>
              <a:t>nikamamurtu</a:t>
            </a:r>
            <a:r>
              <a:rPr lang="fi-FI" altLang="fi-FI" sz="1100" b="1" dirty="0">
                <a:solidFill>
                  <a:prstClr val="black"/>
                </a:solidFill>
                <a:cs typeface="Arial" panose="020B0604020202020204" pitchFamily="34" charset="0"/>
              </a:rPr>
              <a:t>-</a:t>
            </a:r>
          </a:p>
          <a:p>
            <a:pPr algn="ctr">
              <a:spcBef>
                <a:spcPct val="0"/>
              </a:spcBef>
              <a:buClrTx/>
              <a:buFontTx/>
              <a:buNone/>
            </a:pPr>
            <a:r>
              <a:rPr lang="fi-FI" altLang="fi-FI" sz="1100" b="1" dirty="0" err="1">
                <a:solidFill>
                  <a:prstClr val="black"/>
                </a:solidFill>
                <a:cs typeface="Arial" panose="020B0604020202020204" pitchFamily="34" charset="0"/>
              </a:rPr>
              <a:t>mien</a:t>
            </a:r>
            <a:r>
              <a:rPr lang="fi-FI" altLang="fi-FI" sz="1100" b="1" dirty="0">
                <a:solidFill>
                  <a:prstClr val="black"/>
                </a:solidFill>
                <a:cs typeface="Arial" panose="020B0604020202020204" pitchFamily="34" charset="0"/>
              </a:rPr>
              <a:t> vuosittainen </a:t>
            </a:r>
          </a:p>
          <a:p>
            <a:pPr algn="ctr">
              <a:spcBef>
                <a:spcPct val="0"/>
              </a:spcBef>
              <a:buClrTx/>
              <a:buFontTx/>
              <a:buNone/>
            </a:pPr>
            <a:r>
              <a:rPr lang="fi-FI" altLang="fi-FI" sz="1100" b="1" dirty="0">
                <a:solidFill>
                  <a:prstClr val="black"/>
                </a:solidFill>
                <a:cs typeface="Arial" panose="020B0604020202020204" pitchFamily="34" charset="0"/>
              </a:rPr>
              <a:t>ilmaantuvuus (%)</a:t>
            </a:r>
          </a:p>
        </p:txBody>
      </p:sp>
      <p:sp>
        <p:nvSpPr>
          <p:cNvPr id="27" name="Rectangle 4471"/>
          <p:cNvSpPr>
            <a:spLocks noChangeArrowheads="1"/>
          </p:cNvSpPr>
          <p:nvPr/>
        </p:nvSpPr>
        <p:spPr bwMode="auto">
          <a:xfrm rot="16200000">
            <a:off x="5730098" y="2433134"/>
            <a:ext cx="1442258"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fi-FI" altLang="fi-FI" sz="1100" b="1" dirty="0">
                <a:solidFill>
                  <a:prstClr val="black"/>
                </a:solidFill>
                <a:cs typeface="Arial" panose="020B0604020202020204" pitchFamily="34" charset="0"/>
              </a:rPr>
              <a:t>Uusien </a:t>
            </a:r>
            <a:r>
              <a:rPr lang="fi-FI" altLang="fi-FI" sz="1100" b="1" dirty="0" err="1">
                <a:solidFill>
                  <a:prstClr val="black"/>
                </a:solidFill>
                <a:cs typeface="Arial" panose="020B0604020202020204" pitchFamily="34" charset="0"/>
              </a:rPr>
              <a:t>nikamamurtu</a:t>
            </a:r>
            <a:r>
              <a:rPr lang="fi-FI" altLang="fi-FI" sz="1100" b="1" dirty="0">
                <a:solidFill>
                  <a:prstClr val="black"/>
                </a:solidFill>
                <a:cs typeface="Arial" panose="020B0604020202020204" pitchFamily="34" charset="0"/>
              </a:rPr>
              <a:t>-</a:t>
            </a:r>
          </a:p>
          <a:p>
            <a:pPr algn="ctr">
              <a:spcBef>
                <a:spcPct val="0"/>
              </a:spcBef>
              <a:buClrTx/>
              <a:buFontTx/>
              <a:buNone/>
            </a:pPr>
            <a:r>
              <a:rPr lang="fi-FI" altLang="fi-FI" sz="1100" b="1" dirty="0" err="1">
                <a:solidFill>
                  <a:prstClr val="black"/>
                </a:solidFill>
                <a:cs typeface="Arial" panose="020B0604020202020204" pitchFamily="34" charset="0"/>
              </a:rPr>
              <a:t>mien</a:t>
            </a:r>
            <a:r>
              <a:rPr lang="fi-FI" altLang="fi-FI" sz="1100" b="1" dirty="0">
                <a:solidFill>
                  <a:prstClr val="black"/>
                </a:solidFill>
                <a:cs typeface="Arial" panose="020B0604020202020204" pitchFamily="34" charset="0"/>
              </a:rPr>
              <a:t> vuosittainen </a:t>
            </a:r>
          </a:p>
          <a:p>
            <a:pPr algn="ctr">
              <a:spcBef>
                <a:spcPct val="0"/>
              </a:spcBef>
              <a:buClrTx/>
              <a:buFontTx/>
              <a:buNone/>
            </a:pPr>
            <a:r>
              <a:rPr lang="fi-FI" altLang="fi-FI" sz="1100" b="1" dirty="0">
                <a:solidFill>
                  <a:prstClr val="black"/>
                </a:solidFill>
                <a:cs typeface="Arial" panose="020B0604020202020204" pitchFamily="34" charset="0"/>
              </a:rPr>
              <a:t>ilmaantuvuus (%)</a:t>
            </a:r>
          </a:p>
        </p:txBody>
      </p:sp>
      <p:sp>
        <p:nvSpPr>
          <p:cNvPr id="28" name="Rectangle 4471"/>
          <p:cNvSpPr>
            <a:spLocks noChangeArrowheads="1"/>
          </p:cNvSpPr>
          <p:nvPr/>
        </p:nvSpPr>
        <p:spPr bwMode="auto">
          <a:xfrm>
            <a:off x="8668839" y="5601435"/>
            <a:ext cx="1739747"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100" b="1" dirty="0">
                <a:solidFill>
                  <a:srgbClr val="000000"/>
                </a:solidFill>
                <a:cs typeface="Arial" panose="020B0604020202020204" pitchFamily="34" charset="0"/>
              </a:rPr>
              <a:t>Denosumabi-hoito, vuotta</a:t>
            </a:r>
          </a:p>
        </p:txBody>
      </p:sp>
      <p:sp>
        <p:nvSpPr>
          <p:cNvPr id="29" name="Rectangle 4471"/>
          <p:cNvSpPr>
            <a:spLocks noChangeArrowheads="1"/>
          </p:cNvSpPr>
          <p:nvPr/>
        </p:nvSpPr>
        <p:spPr bwMode="auto">
          <a:xfrm>
            <a:off x="7840431" y="3627192"/>
            <a:ext cx="1739747"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100" b="1" dirty="0">
                <a:solidFill>
                  <a:srgbClr val="000000"/>
                </a:solidFill>
                <a:cs typeface="Arial" panose="020B0604020202020204" pitchFamily="34" charset="0"/>
              </a:rPr>
              <a:t>Denosumabi-hoito, vuotta</a:t>
            </a:r>
          </a:p>
        </p:txBody>
      </p:sp>
      <p:sp>
        <p:nvSpPr>
          <p:cNvPr id="31" name="Rectangle 4471"/>
          <p:cNvSpPr>
            <a:spLocks noChangeArrowheads="1"/>
          </p:cNvSpPr>
          <p:nvPr/>
        </p:nvSpPr>
        <p:spPr bwMode="auto">
          <a:xfrm>
            <a:off x="7468954" y="1898402"/>
            <a:ext cx="705321"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100" b="1" dirty="0">
                <a:solidFill>
                  <a:prstClr val="white"/>
                </a:solidFill>
                <a:cs typeface="Arial" panose="020B0604020202020204" pitchFamily="34" charset="0"/>
              </a:rPr>
              <a:t>FREEDOM</a:t>
            </a:r>
          </a:p>
        </p:txBody>
      </p:sp>
      <p:sp>
        <p:nvSpPr>
          <p:cNvPr id="32" name="Rectangle 4471"/>
          <p:cNvSpPr>
            <a:spLocks noChangeArrowheads="1"/>
          </p:cNvSpPr>
          <p:nvPr/>
        </p:nvSpPr>
        <p:spPr bwMode="auto">
          <a:xfrm>
            <a:off x="9137415" y="1898402"/>
            <a:ext cx="955390"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100" b="1" dirty="0">
                <a:solidFill>
                  <a:prstClr val="white"/>
                </a:solidFill>
                <a:cs typeface="Arial" panose="020B0604020202020204" pitchFamily="34" charset="0"/>
              </a:rPr>
              <a:t>Jatkotutkimus</a:t>
            </a:r>
          </a:p>
        </p:txBody>
      </p:sp>
      <p:sp>
        <p:nvSpPr>
          <p:cNvPr id="33" name="Rectangle 4471"/>
          <p:cNvSpPr>
            <a:spLocks noChangeArrowheads="1"/>
          </p:cNvSpPr>
          <p:nvPr/>
        </p:nvSpPr>
        <p:spPr bwMode="auto">
          <a:xfrm>
            <a:off x="7468954" y="3876425"/>
            <a:ext cx="705321"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100" b="1" dirty="0">
                <a:solidFill>
                  <a:prstClr val="white"/>
                </a:solidFill>
                <a:cs typeface="Arial" panose="020B0604020202020204" pitchFamily="34" charset="0"/>
              </a:rPr>
              <a:t>FREEDOM</a:t>
            </a:r>
          </a:p>
        </p:txBody>
      </p:sp>
      <p:sp>
        <p:nvSpPr>
          <p:cNvPr id="34" name="Rectangle 4471"/>
          <p:cNvSpPr>
            <a:spLocks noChangeArrowheads="1"/>
          </p:cNvSpPr>
          <p:nvPr/>
        </p:nvSpPr>
        <p:spPr bwMode="auto">
          <a:xfrm>
            <a:off x="9137415" y="3876425"/>
            <a:ext cx="955390"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fi-FI" altLang="fi-FI" sz="1100" b="1" dirty="0">
                <a:solidFill>
                  <a:prstClr val="white"/>
                </a:solidFill>
                <a:cs typeface="Arial" panose="020B0604020202020204" pitchFamily="34" charset="0"/>
              </a:rPr>
              <a:t>Jatkotutkimus</a:t>
            </a:r>
          </a:p>
        </p:txBody>
      </p:sp>
      <p:sp>
        <p:nvSpPr>
          <p:cNvPr id="36" name="TextBox 32"/>
          <p:cNvSpPr txBox="1">
            <a:spLocks noChangeArrowheads="1"/>
          </p:cNvSpPr>
          <p:nvPr/>
        </p:nvSpPr>
        <p:spPr bwMode="auto">
          <a:xfrm>
            <a:off x="5363791" y="2283127"/>
            <a:ext cx="71533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tx2"/>
              </a:buClr>
              <a:buChar char="•"/>
              <a:defRPr sz="2800">
                <a:solidFill>
                  <a:schemeClr val="tx1"/>
                </a:solidFill>
                <a:latin typeface="Arial" panose="020B0604020202020204" pitchFamily="34" charset="0"/>
              </a:defRPr>
            </a:lvl1pPr>
            <a:lvl2pPr marL="742950" indent="-285750">
              <a:spcBef>
                <a:spcPct val="20000"/>
              </a:spcBef>
              <a:buClr>
                <a:schemeClr val="tx2"/>
              </a:buClr>
              <a:buChar char="–"/>
              <a:defRPr sz="24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fi-FI" sz="1100" b="1" dirty="0">
                <a:solidFill>
                  <a:srgbClr val="EEECE1"/>
                </a:solidFill>
                <a:cs typeface="Arial" panose="020B0604020202020204" pitchFamily="34" charset="0"/>
              </a:rPr>
              <a:t>16,5 % </a:t>
            </a:r>
            <a:r>
              <a:rPr lang="en-US" altLang="fi-FI" sz="1100" b="1" baseline="30000" dirty="0">
                <a:solidFill>
                  <a:srgbClr val="EEECE1"/>
                </a:solidFill>
                <a:cs typeface="Arial" panose="020B0604020202020204" pitchFamily="34" charset="0"/>
              </a:rPr>
              <a:t>c</a:t>
            </a:r>
          </a:p>
        </p:txBody>
      </p:sp>
    </p:spTree>
    <p:extLst>
      <p:ext uri="{BB962C8B-B14F-4D97-AF65-F5344CB8AC3E}">
        <p14:creationId xmlns:p14="http://schemas.microsoft.com/office/powerpoint/2010/main" val="3285164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Real </a:t>
            </a:r>
            <a:r>
              <a:rPr lang="fi-FI" dirty="0" err="1"/>
              <a:t>world</a:t>
            </a:r>
            <a:r>
              <a:rPr lang="fi-FI" dirty="0"/>
              <a:t> </a:t>
            </a:r>
            <a:r>
              <a:rPr lang="fi-FI" dirty="0" err="1"/>
              <a:t>evidence</a:t>
            </a:r>
            <a:endParaRPr lang="fi-FI" dirty="0"/>
          </a:p>
        </p:txBody>
      </p:sp>
      <p:pic>
        <p:nvPicPr>
          <p:cNvPr id="6" name="Sisällön paikkamerkk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9397" y="2132856"/>
            <a:ext cx="8090347" cy="3028354"/>
          </a:xfrm>
        </p:spPr>
      </p:pic>
    </p:spTree>
    <p:extLst>
      <p:ext uri="{BB962C8B-B14F-4D97-AF65-F5344CB8AC3E}">
        <p14:creationId xmlns:p14="http://schemas.microsoft.com/office/powerpoint/2010/main" val="1994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0617"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Otsikko 1">
            <a:extLst>
              <a:ext uri="{FF2B5EF4-FFF2-40B4-BE49-F238E27FC236}">
                <a16:creationId xmlns:a16="http://schemas.microsoft.com/office/drawing/2014/main" id="{97BB59AB-F61D-4AFE-B9B5-249F1F81DC15}"/>
              </a:ext>
            </a:extLst>
          </p:cNvPr>
          <p:cNvSpPr>
            <a:spLocks noGrp="1"/>
          </p:cNvSpPr>
          <p:nvPr>
            <p:ph type="title"/>
          </p:nvPr>
        </p:nvSpPr>
        <p:spPr>
          <a:xfrm>
            <a:off x="3806553" y="3429001"/>
            <a:ext cx="4578895" cy="2031055"/>
          </a:xfrm>
        </p:spPr>
        <p:txBody>
          <a:bodyPr vert="horz" wrap="square" lIns="91440" tIns="45720" rIns="91440" bIns="45720" numCol="1" rtlCol="0" anchor="b" anchorCtr="0" compatLnSpc="1">
            <a:prstTxWarp prst="textNoShape">
              <a:avLst/>
            </a:prstTxWarp>
            <a:normAutofit fontScale="90000"/>
          </a:bodyPr>
          <a:lstStyle/>
          <a:p>
            <a:pPr defTabSz="914400">
              <a:lnSpc>
                <a:spcPct val="90000"/>
              </a:lnSpc>
            </a:pPr>
            <a:r>
              <a:rPr lang="en-US" sz="6000" dirty="0" err="1">
                <a:solidFill>
                  <a:srgbClr val="FFFFFF"/>
                </a:solidFill>
                <a:ea typeface="+mj-ea"/>
              </a:rPr>
              <a:t>Ongelma</a:t>
            </a:r>
            <a:r>
              <a:rPr lang="en-US" sz="6000" dirty="0">
                <a:solidFill>
                  <a:srgbClr val="FFFFFF"/>
                </a:solidFill>
                <a:ea typeface="+mj-ea"/>
              </a:rPr>
              <a:t>: </a:t>
            </a:r>
            <a:r>
              <a:rPr lang="en-US" sz="6000" dirty="0" err="1">
                <a:solidFill>
                  <a:srgbClr val="FFFFFF"/>
                </a:solidFill>
                <a:ea typeface="+mj-ea"/>
              </a:rPr>
              <a:t>murtuman</a:t>
            </a:r>
            <a:r>
              <a:rPr lang="en-US" sz="6000" dirty="0">
                <a:solidFill>
                  <a:srgbClr val="FFFFFF"/>
                </a:solidFill>
                <a:ea typeface="+mj-ea"/>
              </a:rPr>
              <a:t> </a:t>
            </a:r>
            <a:r>
              <a:rPr lang="en-US" sz="6000" dirty="0" err="1">
                <a:solidFill>
                  <a:srgbClr val="FFFFFF"/>
                </a:solidFill>
                <a:ea typeface="+mj-ea"/>
              </a:rPr>
              <a:t>riskitekijä</a:t>
            </a:r>
            <a:r>
              <a:rPr lang="en-US" sz="6000" dirty="0">
                <a:solidFill>
                  <a:srgbClr val="FFFFFF"/>
                </a:solidFill>
                <a:ea typeface="+mj-ea"/>
              </a:rPr>
              <a:t> </a:t>
            </a:r>
            <a:r>
              <a:rPr lang="en-US" sz="6000" dirty="0" err="1">
                <a:solidFill>
                  <a:srgbClr val="FFFFFF"/>
                </a:solidFill>
                <a:ea typeface="+mj-ea"/>
              </a:rPr>
              <a:t>samalla</a:t>
            </a:r>
            <a:r>
              <a:rPr lang="en-US" sz="6000" dirty="0">
                <a:solidFill>
                  <a:srgbClr val="FFFFFF"/>
                </a:solidFill>
                <a:ea typeface="+mj-ea"/>
              </a:rPr>
              <a:t> </a:t>
            </a:r>
            <a:r>
              <a:rPr lang="en-US" sz="6000" dirty="0" err="1">
                <a:solidFill>
                  <a:srgbClr val="FFFFFF"/>
                </a:solidFill>
                <a:ea typeface="+mj-ea"/>
              </a:rPr>
              <a:t>diagnoosin</a:t>
            </a:r>
            <a:r>
              <a:rPr lang="en-US" sz="6000" dirty="0">
                <a:solidFill>
                  <a:srgbClr val="FFFFFF"/>
                </a:solidFill>
                <a:ea typeface="+mj-ea"/>
              </a:rPr>
              <a:t> </a:t>
            </a:r>
            <a:r>
              <a:rPr lang="en-US" sz="6000" dirty="0" err="1">
                <a:solidFill>
                  <a:srgbClr val="FFFFFF"/>
                </a:solidFill>
                <a:ea typeface="+mj-ea"/>
              </a:rPr>
              <a:t>peruste</a:t>
            </a:r>
            <a:endParaRPr lang="en-US" sz="6000" dirty="0">
              <a:solidFill>
                <a:srgbClr val="FFFFFF"/>
              </a:solidFill>
              <a:ea typeface="+mj-ea"/>
            </a:endParaRPr>
          </a:p>
        </p:txBody>
      </p:sp>
    </p:spTree>
    <p:extLst>
      <p:ext uri="{BB962C8B-B14F-4D97-AF65-F5344CB8AC3E}">
        <p14:creationId xmlns:p14="http://schemas.microsoft.com/office/powerpoint/2010/main" val="2059157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normAutofit/>
          </a:bodyPr>
          <a:lstStyle/>
          <a:p>
            <a:r>
              <a:rPr lang="fi-FI" sz="2800" b="1" dirty="0" err="1"/>
              <a:t>Ca+D+luulääke</a:t>
            </a:r>
            <a:r>
              <a:rPr lang="fi-FI" sz="2800" b="1" dirty="0"/>
              <a:t> vähentää kuolleisuutta suomalaisilla lonkkamurtumapotilailla</a:t>
            </a:r>
          </a:p>
        </p:txBody>
      </p:sp>
      <p:pic>
        <p:nvPicPr>
          <p:cNvPr id="10" name="Sisällön paikkamerkki 9"/>
          <p:cNvPicPr>
            <a:picLocks noGrp="1" noChangeAspect="1"/>
          </p:cNvPicPr>
          <p:nvPr>
            <p:ph sz="half" idx="1"/>
          </p:nvPr>
        </p:nvPicPr>
        <p:blipFill>
          <a:blip r:embed="rId2" cstate="print"/>
          <a:stretch>
            <a:fillRect/>
          </a:stretch>
        </p:blipFill>
        <p:spPr>
          <a:xfrm>
            <a:off x="1608606" y="1600200"/>
            <a:ext cx="4563595" cy="4386468"/>
          </a:xfrm>
          <a:prstGeom prst="rect">
            <a:avLst/>
          </a:prstGeom>
        </p:spPr>
      </p:pic>
      <p:sp>
        <p:nvSpPr>
          <p:cNvPr id="6" name="Sisällön paikkamerkki 5"/>
          <p:cNvSpPr>
            <a:spLocks noGrp="1"/>
          </p:cNvSpPr>
          <p:nvPr>
            <p:ph sz="half" idx="2"/>
          </p:nvPr>
        </p:nvSpPr>
        <p:spPr/>
        <p:txBody>
          <a:bodyPr>
            <a:normAutofit/>
          </a:bodyPr>
          <a:lstStyle/>
          <a:p>
            <a:r>
              <a:rPr lang="fi-FI" dirty="0"/>
              <a:t>Kuolleisuuden muutos:</a:t>
            </a:r>
          </a:p>
          <a:p>
            <a:r>
              <a:rPr lang="fi-FI" dirty="0"/>
              <a:t>jos apteekkiosto pelkästä luulääkkeestä  – 21 % </a:t>
            </a:r>
          </a:p>
          <a:p>
            <a:r>
              <a:rPr lang="fi-FI" dirty="0"/>
              <a:t>jos apteekkiosto </a:t>
            </a:r>
            <a:r>
              <a:rPr lang="fi-FI" dirty="0" err="1"/>
              <a:t>Ca+D-vitam</a:t>
            </a:r>
            <a:r>
              <a:rPr lang="fi-FI" dirty="0"/>
              <a:t>. – 11 % (ei merkitsevä)</a:t>
            </a:r>
          </a:p>
          <a:p>
            <a:r>
              <a:rPr lang="fi-FI" dirty="0"/>
              <a:t>jos luulääke + </a:t>
            </a:r>
            <a:r>
              <a:rPr lang="fi-FI" dirty="0" err="1"/>
              <a:t>Ca-D</a:t>
            </a:r>
            <a:r>
              <a:rPr lang="fi-FI" dirty="0"/>
              <a:t>- kuolleisuus </a:t>
            </a:r>
            <a:r>
              <a:rPr lang="fi-FI" dirty="0">
                <a:solidFill>
                  <a:srgbClr val="FF0000"/>
                </a:solidFill>
              </a:rPr>
              <a:t>38 % matalampi (vakioitu sekoittavien tekijöiden suhteen) – NNT 37</a:t>
            </a:r>
          </a:p>
        </p:txBody>
      </p:sp>
      <p:sp>
        <p:nvSpPr>
          <p:cNvPr id="2" name="Tekstiruutu 1"/>
          <p:cNvSpPr txBox="1"/>
          <p:nvPr/>
        </p:nvSpPr>
        <p:spPr>
          <a:xfrm>
            <a:off x="2304533" y="6212034"/>
            <a:ext cx="2964914" cy="369332"/>
          </a:xfrm>
          <a:prstGeom prst="rect">
            <a:avLst/>
          </a:prstGeom>
          <a:noFill/>
        </p:spPr>
        <p:txBody>
          <a:bodyPr wrap="none" rtlCol="0">
            <a:spAutoFit/>
          </a:bodyPr>
          <a:lstStyle/>
          <a:p>
            <a:r>
              <a:rPr lang="fi-FI" dirty="0">
                <a:solidFill>
                  <a:srgbClr val="000000"/>
                </a:solidFill>
                <a:latin typeface="Corbel"/>
              </a:rPr>
              <a:t>Nurmi-</a:t>
            </a:r>
            <a:r>
              <a:rPr lang="fi-FI" dirty="0" err="1">
                <a:solidFill>
                  <a:srgbClr val="000000"/>
                </a:solidFill>
                <a:latin typeface="Corbel"/>
              </a:rPr>
              <a:t>Luthje</a:t>
            </a:r>
            <a:r>
              <a:rPr lang="fi-FI" dirty="0">
                <a:solidFill>
                  <a:srgbClr val="000000"/>
                </a:solidFill>
                <a:latin typeface="Corbel"/>
              </a:rPr>
              <a:t> ym. JBMR 2011</a:t>
            </a:r>
          </a:p>
        </p:txBody>
      </p:sp>
    </p:spTree>
    <p:extLst>
      <p:ext uri="{BB962C8B-B14F-4D97-AF65-F5344CB8AC3E}">
        <p14:creationId xmlns:p14="http://schemas.microsoft.com/office/powerpoint/2010/main" val="2236955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normAutofit/>
          </a:bodyPr>
          <a:lstStyle/>
          <a:p>
            <a:r>
              <a:rPr lang="fi-FI" sz="2800" dirty="0" err="1"/>
              <a:t>Ca+D+luulääke</a:t>
            </a:r>
            <a:r>
              <a:rPr lang="fi-FI" sz="2800" dirty="0"/>
              <a:t> vähentää kuolleisuutta suomalaisilla lonkkamurtumapotilailla</a:t>
            </a:r>
          </a:p>
        </p:txBody>
      </p:sp>
      <p:pic>
        <p:nvPicPr>
          <p:cNvPr id="10" name="Sisällön paikkamerkki 9"/>
          <p:cNvPicPr>
            <a:picLocks noGrp="1" noChangeAspect="1"/>
          </p:cNvPicPr>
          <p:nvPr>
            <p:ph sz="half" idx="1"/>
          </p:nvPr>
        </p:nvPicPr>
        <p:blipFill>
          <a:blip r:embed="rId2" cstate="print"/>
          <a:stretch>
            <a:fillRect/>
          </a:stretch>
        </p:blipFill>
        <p:spPr>
          <a:xfrm>
            <a:off x="1608606" y="1600200"/>
            <a:ext cx="4563595" cy="4386468"/>
          </a:xfrm>
          <a:prstGeom prst="rect">
            <a:avLst/>
          </a:prstGeom>
        </p:spPr>
      </p:pic>
      <p:sp>
        <p:nvSpPr>
          <p:cNvPr id="6" name="Sisällön paikkamerkki 5"/>
          <p:cNvSpPr>
            <a:spLocks noGrp="1"/>
          </p:cNvSpPr>
          <p:nvPr>
            <p:ph sz="half" idx="2"/>
          </p:nvPr>
        </p:nvSpPr>
        <p:spPr/>
        <p:txBody>
          <a:bodyPr>
            <a:normAutofit/>
          </a:bodyPr>
          <a:lstStyle/>
          <a:p>
            <a:r>
              <a:rPr lang="fi-FI" dirty="0"/>
              <a:t>Kuolleisuuden muutos:</a:t>
            </a:r>
          </a:p>
          <a:p>
            <a:r>
              <a:rPr lang="fi-FI" dirty="0"/>
              <a:t>jos apteekkiosto pelkästä luulääkkeestä  – 21 % </a:t>
            </a:r>
          </a:p>
          <a:p>
            <a:r>
              <a:rPr lang="fi-FI" dirty="0"/>
              <a:t>jos apteekkiosto </a:t>
            </a:r>
            <a:r>
              <a:rPr lang="fi-FI" dirty="0" err="1"/>
              <a:t>Ca+D-vitam</a:t>
            </a:r>
            <a:r>
              <a:rPr lang="fi-FI" dirty="0"/>
              <a:t>. – 11 % (ei merkitsevä)</a:t>
            </a:r>
          </a:p>
          <a:p>
            <a:r>
              <a:rPr lang="fi-FI" dirty="0"/>
              <a:t>jos luulääke + </a:t>
            </a:r>
            <a:r>
              <a:rPr lang="fi-FI" dirty="0" err="1"/>
              <a:t>Ca-D</a:t>
            </a:r>
            <a:r>
              <a:rPr lang="fi-FI" dirty="0"/>
              <a:t>- kuolleisuus </a:t>
            </a:r>
            <a:r>
              <a:rPr lang="fi-FI" dirty="0">
                <a:solidFill>
                  <a:srgbClr val="FF0000"/>
                </a:solidFill>
              </a:rPr>
              <a:t>38 % matalampi (vakioitu sekoittavien tekijöiden suhteen) – NNT 37</a:t>
            </a:r>
          </a:p>
        </p:txBody>
      </p:sp>
      <p:sp>
        <p:nvSpPr>
          <p:cNvPr id="2" name="Tekstiruutu 1"/>
          <p:cNvSpPr txBox="1"/>
          <p:nvPr/>
        </p:nvSpPr>
        <p:spPr>
          <a:xfrm>
            <a:off x="2304533" y="6212034"/>
            <a:ext cx="2964914" cy="369332"/>
          </a:xfrm>
          <a:prstGeom prst="rect">
            <a:avLst/>
          </a:prstGeom>
          <a:noFill/>
        </p:spPr>
        <p:txBody>
          <a:bodyPr wrap="none" rtlCol="0">
            <a:spAutoFit/>
          </a:bodyPr>
          <a:lstStyle/>
          <a:p>
            <a:r>
              <a:rPr lang="fi-FI" dirty="0">
                <a:solidFill>
                  <a:prstClr val="black"/>
                </a:solidFill>
                <a:latin typeface="Corbel"/>
              </a:rPr>
              <a:t>Nurmi-</a:t>
            </a:r>
            <a:r>
              <a:rPr lang="fi-FI" dirty="0" err="1">
                <a:solidFill>
                  <a:prstClr val="black"/>
                </a:solidFill>
                <a:latin typeface="Corbel"/>
              </a:rPr>
              <a:t>Luthje</a:t>
            </a:r>
            <a:r>
              <a:rPr lang="fi-FI" dirty="0">
                <a:solidFill>
                  <a:prstClr val="black"/>
                </a:solidFill>
                <a:latin typeface="Corbel"/>
              </a:rPr>
              <a:t> ym. JBMR 2011</a:t>
            </a:r>
          </a:p>
        </p:txBody>
      </p:sp>
      <p:sp>
        <p:nvSpPr>
          <p:cNvPr id="3" name="Pyöristetty suorakulmio 2"/>
          <p:cNvSpPr/>
          <p:nvPr/>
        </p:nvSpPr>
        <p:spPr>
          <a:xfrm>
            <a:off x="3510980" y="1988840"/>
            <a:ext cx="4680520" cy="2664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solidFill>
                  <a:srgbClr val="FFFF00"/>
                </a:solidFill>
                <a:latin typeface="Corbel"/>
              </a:rPr>
              <a:t>Lonkkamurtuman jälkeen kotiutuvista potilaista yhdelle neljästä naisesta ja yhdelle kymmenestä miehestä aloitettiin </a:t>
            </a:r>
            <a:r>
              <a:rPr lang="fi-FI" sz="2400" b="1" dirty="0" err="1">
                <a:solidFill>
                  <a:srgbClr val="FFFF00"/>
                </a:solidFill>
                <a:latin typeface="Corbel"/>
              </a:rPr>
              <a:t>Ca</a:t>
            </a:r>
            <a:r>
              <a:rPr lang="fi-FI" sz="2400" b="1" dirty="0">
                <a:solidFill>
                  <a:srgbClr val="FFFF00"/>
                </a:solidFill>
                <a:latin typeface="Corbel"/>
              </a:rPr>
              <a:t>/D tai luulääke</a:t>
            </a:r>
          </a:p>
        </p:txBody>
      </p:sp>
    </p:spTree>
    <p:extLst>
      <p:ext uri="{BB962C8B-B14F-4D97-AF65-F5344CB8AC3E}">
        <p14:creationId xmlns:p14="http://schemas.microsoft.com/office/powerpoint/2010/main" val="1425749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21D17D6-85FB-FC48-ACB7-BF2DF98D480C}"/>
              </a:ext>
            </a:extLst>
          </p:cNvPr>
          <p:cNvSpPr txBox="1"/>
          <p:nvPr/>
        </p:nvSpPr>
        <p:spPr>
          <a:xfrm>
            <a:off x="727819" y="6362603"/>
            <a:ext cx="9517712" cy="369332"/>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fi-FI" sz="900" b="0" i="0" u="none" strike="noStrike" kern="0" cap="none" spc="0" normalizeH="0" baseline="0" noProof="0" dirty="0">
                <a:ln>
                  <a:noFill/>
                </a:ln>
                <a:solidFill>
                  <a:srgbClr val="000000"/>
                </a:solidFill>
                <a:effectLst/>
                <a:uLnTx/>
                <a:uFillTx/>
                <a:latin typeface="Lucida Sans Unicode"/>
                <a:cs typeface="Lucida Sans Unicode"/>
                <a:sym typeface="Lucida Sans Unicode"/>
              </a:rPr>
              <a:t>Viite 2. Osteoporoosi: Käypä hoito -suositus, 2020. </a:t>
            </a:r>
            <a:r>
              <a:rPr kumimoji="0" lang="fi-FI" sz="900" b="0" i="0" u="none" strike="noStrike" kern="0" cap="none" spc="0" normalizeH="0" baseline="0" noProof="0" dirty="0">
                <a:ln>
                  <a:noFill/>
                </a:ln>
                <a:solidFill>
                  <a:srgbClr val="000000"/>
                </a:solidFill>
                <a:effectLst/>
                <a:uLnTx/>
                <a:uFillTx/>
                <a:latin typeface="Lucida Sans Unicode"/>
                <a:cs typeface="Lucida Sans Unicode"/>
                <a:sym typeface="Lucida Sans Unicode"/>
                <a:hlinkClick r:id="rId3"/>
              </a:rPr>
              <a:t>www.käypähoito.fi .Niskanen</a:t>
            </a:r>
            <a:r>
              <a:rPr kumimoji="0" lang="fi-FI" sz="900" b="0" i="0" u="none" strike="noStrike" kern="0" cap="none" spc="0" normalizeH="0" baseline="0" noProof="0" dirty="0">
                <a:ln>
                  <a:noFill/>
                </a:ln>
                <a:solidFill>
                  <a:srgbClr val="000000"/>
                </a:solidFill>
                <a:effectLst/>
                <a:uLnTx/>
                <a:uFillTx/>
                <a:latin typeface="Lucida Sans Unicode"/>
                <a:cs typeface="Lucida Sans Unicode"/>
                <a:sym typeface="Lucida Sans Unicode"/>
              </a:rPr>
              <a:t> L: </a:t>
            </a:r>
            <a:r>
              <a:rPr kumimoji="0" lang="fi-FI" sz="900" b="0" i="0" u="none" strike="noStrike" kern="0" cap="none" spc="0" normalizeH="0" baseline="0" noProof="0" dirty="0" err="1">
                <a:ln>
                  <a:noFill/>
                </a:ln>
                <a:solidFill>
                  <a:srgbClr val="000000"/>
                </a:solidFill>
                <a:effectLst/>
                <a:uLnTx/>
                <a:uFillTx/>
                <a:latin typeface="Lucida Sans Unicode"/>
                <a:cs typeface="Lucida Sans Unicode"/>
                <a:sym typeface="Lucida Sans Unicode"/>
              </a:rPr>
              <a:t>Postmenopausaalisen</a:t>
            </a:r>
            <a:r>
              <a:rPr kumimoji="0" lang="fi-FI" sz="900" b="0" i="0" u="none" strike="noStrike" kern="0" cap="none" spc="0" normalizeH="0" baseline="0" noProof="0" dirty="0">
                <a:ln>
                  <a:noFill/>
                </a:ln>
                <a:solidFill>
                  <a:srgbClr val="000000"/>
                </a:solidFill>
                <a:effectLst/>
                <a:uLnTx/>
                <a:uFillTx/>
                <a:latin typeface="Lucida Sans Unicode"/>
                <a:cs typeface="Lucida Sans Unicode"/>
                <a:sym typeface="Lucida Sans Unicode"/>
              </a:rPr>
              <a:t> osteoporoosin lääkehoito on tehokasta. Suomen </a:t>
            </a:r>
            <a:r>
              <a:rPr kumimoji="0" lang="fi-FI" sz="900" b="0" i="0" u="none" strike="noStrike" kern="0" cap="none" spc="0" normalizeH="0" baseline="0" noProof="0" dirty="0" err="1">
                <a:ln>
                  <a:noFill/>
                </a:ln>
                <a:solidFill>
                  <a:srgbClr val="000000"/>
                </a:solidFill>
                <a:effectLst/>
                <a:uLnTx/>
                <a:uFillTx/>
                <a:latin typeface="Lucida Sans Unicode"/>
                <a:cs typeface="Lucida Sans Unicode"/>
                <a:sym typeface="Lucida Sans Unicode"/>
              </a:rPr>
              <a:t>Lääkörilehti</a:t>
            </a:r>
            <a:r>
              <a:rPr kumimoji="0" lang="fi-FI" sz="900" b="0" i="0" u="none" strike="noStrike" kern="0" cap="none" spc="0" normalizeH="0" baseline="0" noProof="0" dirty="0">
                <a:ln>
                  <a:noFill/>
                </a:ln>
                <a:solidFill>
                  <a:srgbClr val="000000"/>
                </a:solidFill>
                <a:effectLst/>
                <a:uLnTx/>
                <a:uFillTx/>
                <a:latin typeface="Lucida Sans Unicode"/>
                <a:cs typeface="Lucida Sans Unicode"/>
                <a:sym typeface="Lucida Sans Unicode"/>
              </a:rPr>
              <a:t> </a:t>
            </a:r>
            <a:r>
              <a:rPr kumimoji="0" lang="nn-NO" sz="900" b="0" i="0" u="none" strike="noStrike" kern="1200" cap="none" spc="0" normalizeH="0" baseline="0" noProof="0" dirty="0">
                <a:ln>
                  <a:noFill/>
                </a:ln>
                <a:solidFill>
                  <a:srgbClr val="404040"/>
                </a:solidFill>
                <a:effectLst/>
                <a:uLnTx/>
                <a:uFillTx/>
                <a:latin typeface="Helvetica" panose="020B0604020202020204" pitchFamily="34" charset="0"/>
                <a:cs typeface="Helvetica"/>
              </a:rPr>
              <a:t>2022 vsk 77, s. 750 - 753</a:t>
            </a:r>
            <a:endParaRPr kumimoji="0" lang="fi-FI" sz="900" b="0" i="0" u="none" strike="noStrike" kern="0" cap="none" spc="0" normalizeH="0" baseline="0" noProof="0" dirty="0">
              <a:ln>
                <a:noFill/>
              </a:ln>
              <a:solidFill>
                <a:srgbClr val="000000"/>
              </a:solidFill>
              <a:effectLst/>
              <a:uLnTx/>
              <a:uFillTx/>
              <a:latin typeface="Lucida Sans Unicode"/>
              <a:cs typeface="Lucida Sans Unicode"/>
              <a:sym typeface="Lucida Sans Unicode"/>
            </a:endParaRPr>
          </a:p>
        </p:txBody>
      </p:sp>
      <p:sp>
        <p:nvSpPr>
          <p:cNvPr id="3" name="TextBox 2">
            <a:extLst>
              <a:ext uri="{FF2B5EF4-FFF2-40B4-BE49-F238E27FC236}">
                <a16:creationId xmlns:a16="http://schemas.microsoft.com/office/drawing/2014/main" id="{A04F1ED8-433D-E74D-AFF5-F2843AEA115C}"/>
              </a:ext>
            </a:extLst>
          </p:cNvPr>
          <p:cNvSpPr txBox="1"/>
          <p:nvPr/>
        </p:nvSpPr>
        <p:spPr>
          <a:xfrm>
            <a:off x="14630400" y="3368040"/>
            <a:ext cx="184731" cy="369332"/>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endParaRPr kumimoji="0" lang="en-FI" sz="1800" b="0" i="0" u="none" strike="noStrike" kern="0" cap="none" spc="0" normalizeH="0" baseline="0" noProof="0" dirty="0">
              <a:ln>
                <a:noFill/>
              </a:ln>
              <a:solidFill>
                <a:srgbClr val="000000"/>
              </a:solidFill>
              <a:effectLst/>
              <a:uLnTx/>
              <a:uFillTx/>
              <a:latin typeface="Lucida Sans Unicode"/>
              <a:cs typeface="Lucida Sans Unicode"/>
              <a:sym typeface="Lucida Sans Unicode"/>
            </a:endParaRPr>
          </a:p>
        </p:txBody>
      </p:sp>
      <p:sp>
        <p:nvSpPr>
          <p:cNvPr id="16" name="Rectangle 15">
            <a:extLst>
              <a:ext uri="{FF2B5EF4-FFF2-40B4-BE49-F238E27FC236}">
                <a16:creationId xmlns:a16="http://schemas.microsoft.com/office/drawing/2014/main" id="{A4DB6627-D5F0-6B4B-81F6-1B9EAE9B1E77}"/>
              </a:ext>
            </a:extLst>
          </p:cNvPr>
          <p:cNvSpPr/>
          <p:nvPr/>
        </p:nvSpPr>
        <p:spPr>
          <a:xfrm>
            <a:off x="560346" y="229911"/>
            <a:ext cx="7967429" cy="954107"/>
          </a:xfrm>
          <a:prstGeom prst="rect">
            <a:avLst/>
          </a:prstGeom>
        </p:spPr>
        <p:txBody>
          <a:bodyPr wrap="square">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fi-FI"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Lucida Sans Unicode"/>
              </a:rPr>
              <a:t>Osteoporoosin lääkehoidon aiheet murtuman jo sairastaneilla</a:t>
            </a:r>
          </a:p>
        </p:txBody>
      </p:sp>
      <p:sp>
        <p:nvSpPr>
          <p:cNvPr id="21" name="Text Placeholder 2">
            <a:extLst>
              <a:ext uri="{FF2B5EF4-FFF2-40B4-BE49-F238E27FC236}">
                <a16:creationId xmlns:a16="http://schemas.microsoft.com/office/drawing/2014/main" id="{E4D6351A-CF72-F24A-A092-E84016517650}"/>
              </a:ext>
            </a:extLst>
          </p:cNvPr>
          <p:cNvSpPr txBox="1">
            <a:spLocks/>
          </p:cNvSpPr>
          <p:nvPr/>
        </p:nvSpPr>
        <p:spPr>
          <a:xfrm>
            <a:off x="675028" y="1959127"/>
            <a:ext cx="5301560" cy="749519"/>
          </a:xfrm>
          <a:prstGeom prst="rect">
            <a:avLst/>
          </a:prstGeom>
        </p:spPr>
        <p:txBody>
          <a:bodyPr vert="horz" lIns="91440" tIns="45720" rIns="91440" bIns="45720" rtlCol="0" anchor="ctr">
            <a:noAutofit/>
          </a:bodyPr>
          <a:lstStyle>
            <a:defPPr>
              <a:defRPr lang="en-F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Pienienergiainen lonkka- tai nikamamurtuma</a:t>
            </a:r>
          </a:p>
        </p:txBody>
      </p:sp>
      <p:sp>
        <p:nvSpPr>
          <p:cNvPr id="22" name="Text Placeholder 3">
            <a:extLst>
              <a:ext uri="{FF2B5EF4-FFF2-40B4-BE49-F238E27FC236}">
                <a16:creationId xmlns:a16="http://schemas.microsoft.com/office/drawing/2014/main" id="{48663BAC-6C22-9542-96FA-2A99DC042CED}"/>
              </a:ext>
            </a:extLst>
          </p:cNvPr>
          <p:cNvSpPr txBox="1">
            <a:spLocks/>
          </p:cNvSpPr>
          <p:nvPr/>
        </p:nvSpPr>
        <p:spPr>
          <a:xfrm>
            <a:off x="4608300" y="1945326"/>
            <a:ext cx="4248472" cy="791319"/>
          </a:xfrm>
          <a:prstGeom prst="rect">
            <a:avLst/>
          </a:prstGeom>
        </p:spPr>
        <p:txBody>
          <a:bodyPr vert="horz" lIns="91440" tIns="45720" rIns="91440" bIns="45720" rtlCol="0" anchor="ctr">
            <a:noAutofit/>
          </a:bodyP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Muu pienienergiainen murtuma (esim. rannemurtuma)</a:t>
            </a:r>
          </a:p>
        </p:txBody>
      </p:sp>
      <p:sp>
        <p:nvSpPr>
          <p:cNvPr id="23" name="Text Placeholder 4">
            <a:extLst>
              <a:ext uri="{FF2B5EF4-FFF2-40B4-BE49-F238E27FC236}">
                <a16:creationId xmlns:a16="http://schemas.microsoft.com/office/drawing/2014/main" id="{44FBD7D3-EFFE-9345-9B2B-5B4D14E1D026}"/>
              </a:ext>
            </a:extLst>
          </p:cNvPr>
          <p:cNvSpPr txBox="1">
            <a:spLocks/>
          </p:cNvSpPr>
          <p:nvPr/>
        </p:nvSpPr>
        <p:spPr>
          <a:xfrm>
            <a:off x="727819" y="3068500"/>
            <a:ext cx="3887787" cy="3097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
                <a:srgbClr val="00AF00"/>
              </a:buClr>
              <a:buSzTx/>
              <a:buFont typeface="Wingdings" pitchFamily="2" charset="2"/>
              <a:buChar char="v"/>
              <a:tabLst/>
              <a:defRPr/>
            </a:pPr>
            <a:r>
              <a:rPr kumimoji="0" lang="fi-FI" sz="18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Aloita</a:t>
            </a: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lääkehoito</a:t>
            </a:r>
          </a:p>
          <a:p>
            <a:pPr marL="304792" marR="0" lvl="0" indent="-304792" algn="l" defTabSz="1219170" rtl="0" eaLnBrk="1" fontAlgn="auto" latinLnBrk="0" hangingPunct="1">
              <a:lnSpc>
                <a:spcPct val="90000"/>
              </a:lnSpc>
              <a:spcBef>
                <a:spcPts val="1333"/>
              </a:spcBef>
              <a:spcAft>
                <a:spcPts val="0"/>
              </a:spcAft>
              <a:buClr>
                <a:srgbClr val="00AF00"/>
              </a:buClr>
              <a:buSzTx/>
              <a:buFont typeface="Wingdings" pitchFamily="2" charset="2"/>
              <a:buChar char="v"/>
              <a:tabLst/>
              <a:defRPr/>
            </a:pP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Jos eliniän ennuste on &gt; 5 v, luun tiheysmittaus on suositeltavaa seurannan vuoksi</a:t>
            </a:r>
          </a:p>
        </p:txBody>
      </p:sp>
      <p:sp>
        <p:nvSpPr>
          <p:cNvPr id="24" name="Text Placeholder 5">
            <a:extLst>
              <a:ext uri="{FF2B5EF4-FFF2-40B4-BE49-F238E27FC236}">
                <a16:creationId xmlns:a16="http://schemas.microsoft.com/office/drawing/2014/main" id="{F423124C-A6C8-3346-A380-40197B1A4186}"/>
              </a:ext>
            </a:extLst>
          </p:cNvPr>
          <p:cNvSpPr txBox="1">
            <a:spLocks/>
          </p:cNvSpPr>
          <p:nvPr/>
        </p:nvSpPr>
        <p:spPr>
          <a:xfrm>
            <a:off x="4589867" y="3096499"/>
            <a:ext cx="5562600" cy="4031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marR="0" lvl="0" indent="-304792" algn="l" defTabSz="1219170" rtl="0" eaLnBrk="1" fontAlgn="auto" latinLnBrk="0" hangingPunct="1">
              <a:lnSpc>
                <a:spcPct val="90000"/>
              </a:lnSpc>
              <a:spcBef>
                <a:spcPts val="1333"/>
              </a:spcBef>
              <a:spcAft>
                <a:spcPts val="0"/>
              </a:spcAft>
              <a:buClr>
                <a:srgbClr val="00AF00"/>
              </a:buClr>
              <a:buSzTx/>
              <a:buFont typeface="Wingdings" pitchFamily="2" charset="2"/>
              <a:buChar char="v"/>
              <a:tabLst/>
              <a:defRPr/>
            </a:pP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Luun tiheysmittauksessa todetaan </a:t>
            </a:r>
            <a:r>
              <a:rPr kumimoji="0" lang="fi-FI" sz="18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osteoporoosi</a:t>
            </a:r>
            <a:br>
              <a:rPr kumimoji="0" lang="fi-FI" sz="18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br>
            <a:r>
              <a:rPr kumimoji="0" lang="fi-FI" sz="18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a:t>
            </a: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a:t>
            </a:r>
            <a:r>
              <a:rPr kumimoji="0" lang="fi-FI" sz="18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aloita</a:t>
            </a: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lääkehoito potilaan kokonaistilanteen mukaan</a:t>
            </a:r>
          </a:p>
          <a:p>
            <a:pPr marL="304792" marR="0" lvl="0" indent="-304792" algn="l" defTabSz="1219170" rtl="0" eaLnBrk="1" fontAlgn="auto" latinLnBrk="0" hangingPunct="1">
              <a:lnSpc>
                <a:spcPct val="90000"/>
              </a:lnSpc>
              <a:spcBef>
                <a:spcPts val="1333"/>
              </a:spcBef>
              <a:spcAft>
                <a:spcPts val="0"/>
              </a:spcAft>
              <a:buClr>
                <a:srgbClr val="00AF00"/>
              </a:buClr>
              <a:buSzTx/>
              <a:buFont typeface="Wingdings" pitchFamily="2" charset="2"/>
              <a:buChar char="v"/>
              <a:tabLst/>
              <a:defRPr/>
            </a:pP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Luun tiheysmittauksessa todetaan </a:t>
            </a:r>
            <a:r>
              <a:rPr kumimoji="0" lang="fi-FI" sz="1800" b="1" i="0" u="none" strike="noStrike" kern="1200" cap="none" spc="0" normalizeH="0" baseline="0" noProof="0" dirty="0" err="1">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osteopenia</a:t>
            </a:r>
            <a:br>
              <a:rPr kumimoji="0" lang="fi-FI" sz="18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b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a:t>
            </a:r>
            <a:r>
              <a:rPr kumimoji="0" lang="fi-FI" sz="18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harkitse</a:t>
            </a: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lääkehoitoa, jos potilaalla runsaasti kliinisiä murtuman riskitekijöitä, FRAX</a:t>
            </a:r>
          </a:p>
          <a:p>
            <a:pPr marL="304792" marR="0" lvl="0" indent="-304792" algn="l" defTabSz="1219170" rtl="0" eaLnBrk="1" fontAlgn="auto" latinLnBrk="0" hangingPunct="1">
              <a:lnSpc>
                <a:spcPct val="90000"/>
              </a:lnSpc>
              <a:spcBef>
                <a:spcPts val="1333"/>
              </a:spcBef>
              <a:spcAft>
                <a:spcPts val="0"/>
              </a:spcAft>
              <a:buClr>
                <a:srgbClr val="00AF00"/>
              </a:buClr>
              <a:buSzTx/>
              <a:buFont typeface="Wingdings" pitchFamily="2" charset="2"/>
              <a:buChar char="v"/>
              <a:tabLst/>
              <a:defRPr/>
            </a:pPr>
            <a:r>
              <a:rPr kumimoji="0" lang="fi-FI"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Luun tiheysmittaus ei ole saatavissa       Jos FRAX-murtumariski on suuri, voidaan suosituksen perusteella harkita lääkehoitoa</a:t>
            </a:r>
          </a:p>
        </p:txBody>
      </p:sp>
      <p:sp>
        <p:nvSpPr>
          <p:cNvPr id="25" name="TextBox 24">
            <a:extLst>
              <a:ext uri="{FF2B5EF4-FFF2-40B4-BE49-F238E27FC236}">
                <a16:creationId xmlns:a16="http://schemas.microsoft.com/office/drawing/2014/main" id="{5AF7AD84-A993-334E-9AD3-B655CFC963AF}"/>
              </a:ext>
            </a:extLst>
          </p:cNvPr>
          <p:cNvSpPr txBox="1"/>
          <p:nvPr/>
        </p:nvSpPr>
        <p:spPr>
          <a:xfrm>
            <a:off x="650659" y="5415718"/>
            <a:ext cx="2829621" cy="276999"/>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fi-FI" sz="12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FRAX = </a:t>
            </a:r>
            <a:r>
              <a:rPr kumimoji="0" lang="fi-FI" sz="1200" b="0" i="0" u="none" strike="noStrike" kern="0" cap="none" spc="0" normalizeH="0" baseline="0" noProof="0" dirty="0" err="1">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Fracture</a:t>
            </a:r>
            <a:r>
              <a:rPr kumimoji="0" lang="fi-FI" sz="12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a:t>
            </a:r>
            <a:r>
              <a:rPr kumimoji="0" lang="fi-FI" sz="1200" b="0" i="0" u="none" strike="noStrike" kern="0" cap="none" spc="0" normalizeH="0" baseline="0" noProof="0" dirty="0" err="1">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Risk</a:t>
            </a:r>
            <a:r>
              <a:rPr kumimoji="0" lang="fi-FI" sz="12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a:t>
            </a:r>
            <a:r>
              <a:rPr kumimoji="0" lang="fi-FI" sz="1200" b="0" i="0" u="none" strike="noStrike" kern="0" cap="none" spc="0" normalizeH="0" baseline="0" noProof="0" dirty="0" err="1">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Assesment</a:t>
            </a:r>
            <a:r>
              <a:rPr kumimoji="0" lang="fi-FI" sz="12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 </a:t>
            </a:r>
            <a:r>
              <a:rPr kumimoji="0" lang="fi-FI" sz="1200" b="0" i="0" u="none" strike="noStrike" kern="0" cap="none" spc="0" normalizeH="0" baseline="0" noProof="0" dirty="0" err="1">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rPr>
              <a:t>Tool</a:t>
            </a:r>
            <a:endParaRPr kumimoji="0" lang="fi-FI" sz="12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sym typeface="Lucida Sans Unicode"/>
            </a:endParaRPr>
          </a:p>
        </p:txBody>
      </p:sp>
      <p:cxnSp>
        <p:nvCxnSpPr>
          <p:cNvPr id="26" name="Straight Arrow Connector 25">
            <a:extLst>
              <a:ext uri="{FF2B5EF4-FFF2-40B4-BE49-F238E27FC236}">
                <a16:creationId xmlns:a16="http://schemas.microsoft.com/office/drawing/2014/main" id="{95ED51EC-241C-4149-8042-0AED68430398}"/>
              </a:ext>
            </a:extLst>
          </p:cNvPr>
          <p:cNvCxnSpPr/>
          <p:nvPr/>
        </p:nvCxnSpPr>
        <p:spPr>
          <a:xfrm>
            <a:off x="4886815" y="3509235"/>
            <a:ext cx="288032"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36C99B3-1940-824E-88B1-64E944A14BFC}"/>
              </a:ext>
            </a:extLst>
          </p:cNvPr>
          <p:cNvCxnSpPr/>
          <p:nvPr/>
        </p:nvCxnSpPr>
        <p:spPr>
          <a:xfrm>
            <a:off x="4886815" y="4367907"/>
            <a:ext cx="288032"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2BBC497-899A-A54A-97D9-BF73EB1AB181}"/>
              </a:ext>
            </a:extLst>
          </p:cNvPr>
          <p:cNvCxnSpPr/>
          <p:nvPr/>
        </p:nvCxnSpPr>
        <p:spPr>
          <a:xfrm>
            <a:off x="8684653" y="5008507"/>
            <a:ext cx="288032"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7438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hashOverlay-FullResolve.png">
            <a:extLst>
              <a:ext uri="{FF2B5EF4-FFF2-40B4-BE49-F238E27FC236}">
                <a16:creationId xmlns:a16="http://schemas.microsoft.com/office/drawing/2014/main" id="{18CC5C92-28FB-D845-99FC-780CFB7C90A3}"/>
              </a:ext>
            </a:extLst>
          </p:cNvPr>
          <p:cNvPicPr>
            <a:picLocks noChangeAspect="1"/>
          </p:cNvPicPr>
          <p:nvPr/>
        </p:nvPicPr>
        <p:blipFill>
          <a:blip r:embed="rId3">
            <a:alphaModFix amt="10000"/>
            <a:extLst>
              <a:ext uri="{28A0092B-C50C-407E-A947-70E740481C1C}">
                <a14:useLocalDpi xmlns:a14="http://schemas.microsoft.com/office/drawing/2010/main"/>
              </a:ext>
            </a:extLst>
          </a:blip>
          <a:stretch>
            <a:fillRect/>
          </a:stretch>
        </p:blipFill>
        <p:spPr>
          <a:xfrm>
            <a:off x="10403584" y="0"/>
            <a:ext cx="1788417" cy="6858000"/>
          </a:xfrm>
          <a:prstGeom prst="rect">
            <a:avLst/>
          </a:prstGeom>
        </p:spPr>
      </p:pic>
      <p:sp>
        <p:nvSpPr>
          <p:cNvPr id="13" name="TextBox 12">
            <a:extLst>
              <a:ext uri="{FF2B5EF4-FFF2-40B4-BE49-F238E27FC236}">
                <a16:creationId xmlns:a16="http://schemas.microsoft.com/office/drawing/2014/main" id="{721D17D6-85FB-FC48-ACB7-BF2DF98D480C}"/>
              </a:ext>
            </a:extLst>
          </p:cNvPr>
          <p:cNvSpPr txBox="1"/>
          <p:nvPr/>
        </p:nvSpPr>
        <p:spPr>
          <a:xfrm>
            <a:off x="822200" y="6308348"/>
            <a:ext cx="9517712" cy="369332"/>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fi-FI" sz="900" b="0" i="0" u="none" strike="noStrike" kern="0" cap="none" spc="0" normalizeH="0" baseline="0" noProof="0" dirty="0">
                <a:ln>
                  <a:noFill/>
                </a:ln>
                <a:solidFill>
                  <a:srgbClr val="000000"/>
                </a:solidFill>
                <a:effectLst/>
                <a:uLnTx/>
                <a:uFillTx/>
                <a:latin typeface="Lucida Sans Unicode"/>
                <a:ea typeface="+mn-ea"/>
                <a:cs typeface="Lucida Sans Unicode"/>
                <a:sym typeface="Lucida Sans Unicode"/>
              </a:rPr>
              <a:t>Osteoporoosi: Käypä hoito -suositus, 2020. </a:t>
            </a:r>
            <a:r>
              <a:rPr kumimoji="0" lang="fi-FI" sz="900" b="0" i="0" u="none" strike="noStrike" kern="0" cap="none" spc="0" normalizeH="0" baseline="0" noProof="0" dirty="0">
                <a:ln>
                  <a:noFill/>
                </a:ln>
                <a:solidFill>
                  <a:srgbClr val="000000"/>
                </a:solidFill>
                <a:effectLst/>
                <a:uLnTx/>
                <a:uFillTx/>
                <a:latin typeface="Lucida Sans Unicode"/>
                <a:ea typeface="+mn-ea"/>
                <a:cs typeface="Lucida Sans Unicode"/>
                <a:sym typeface="Lucida Sans Unicode"/>
                <a:hlinkClick r:id="rId4"/>
              </a:rPr>
              <a:t>www.käypähoito.fi .Niskanen</a:t>
            </a:r>
            <a:r>
              <a:rPr kumimoji="0" lang="fi-FI" sz="900" b="0" i="0" u="none" strike="noStrike" kern="0" cap="none" spc="0" normalizeH="0" baseline="0" noProof="0" dirty="0">
                <a:ln>
                  <a:noFill/>
                </a:ln>
                <a:solidFill>
                  <a:srgbClr val="000000"/>
                </a:solidFill>
                <a:effectLst/>
                <a:uLnTx/>
                <a:uFillTx/>
                <a:latin typeface="Lucida Sans Unicode"/>
                <a:ea typeface="+mn-ea"/>
                <a:cs typeface="Lucida Sans Unicode"/>
                <a:sym typeface="Lucida Sans Unicode"/>
              </a:rPr>
              <a:t> L: </a:t>
            </a:r>
            <a:r>
              <a:rPr kumimoji="0" lang="fi-FI" sz="900" b="0" i="0" u="none" strike="noStrike" kern="0" cap="none" spc="0" normalizeH="0" baseline="0" noProof="0" dirty="0" err="1">
                <a:ln>
                  <a:noFill/>
                </a:ln>
                <a:solidFill>
                  <a:srgbClr val="000000"/>
                </a:solidFill>
                <a:effectLst/>
                <a:uLnTx/>
                <a:uFillTx/>
                <a:latin typeface="Lucida Sans Unicode"/>
                <a:ea typeface="+mn-ea"/>
                <a:cs typeface="Lucida Sans Unicode"/>
                <a:sym typeface="Lucida Sans Unicode"/>
              </a:rPr>
              <a:t>Postmenopausaalisen</a:t>
            </a:r>
            <a:r>
              <a:rPr kumimoji="0" lang="fi-FI" sz="900" b="0" i="0" u="none" strike="noStrike" kern="0" cap="none" spc="0" normalizeH="0" baseline="0" noProof="0" dirty="0">
                <a:ln>
                  <a:noFill/>
                </a:ln>
                <a:solidFill>
                  <a:srgbClr val="000000"/>
                </a:solidFill>
                <a:effectLst/>
                <a:uLnTx/>
                <a:uFillTx/>
                <a:latin typeface="Lucida Sans Unicode"/>
                <a:ea typeface="+mn-ea"/>
                <a:cs typeface="Lucida Sans Unicode"/>
                <a:sym typeface="Lucida Sans Unicode"/>
              </a:rPr>
              <a:t> osteoporoosin lääkehoito on tehokasta. Suomen </a:t>
            </a:r>
            <a:r>
              <a:rPr kumimoji="0" lang="fi-FI" sz="900" b="0" i="0" u="none" strike="noStrike" kern="0" cap="none" spc="0" normalizeH="0" baseline="0" noProof="0" dirty="0" err="1">
                <a:ln>
                  <a:noFill/>
                </a:ln>
                <a:solidFill>
                  <a:srgbClr val="000000"/>
                </a:solidFill>
                <a:effectLst/>
                <a:uLnTx/>
                <a:uFillTx/>
                <a:latin typeface="Lucida Sans Unicode"/>
                <a:ea typeface="+mn-ea"/>
                <a:cs typeface="Lucida Sans Unicode"/>
                <a:sym typeface="Lucida Sans Unicode"/>
              </a:rPr>
              <a:t>Lääkörilehti</a:t>
            </a:r>
            <a:r>
              <a:rPr kumimoji="0" lang="fi-FI" sz="900" b="0" i="0" u="none" strike="noStrike" kern="0" cap="none" spc="0" normalizeH="0" baseline="0" noProof="0" dirty="0">
                <a:ln>
                  <a:noFill/>
                </a:ln>
                <a:solidFill>
                  <a:srgbClr val="000000"/>
                </a:solidFill>
                <a:effectLst/>
                <a:uLnTx/>
                <a:uFillTx/>
                <a:latin typeface="Lucida Sans Unicode"/>
                <a:ea typeface="+mn-ea"/>
                <a:cs typeface="Lucida Sans Unicode"/>
                <a:sym typeface="Lucida Sans Unicode"/>
              </a:rPr>
              <a:t> </a:t>
            </a:r>
            <a:r>
              <a:rPr kumimoji="0" lang="nn-NO" sz="900" b="0" i="0" u="none" strike="noStrike" kern="1200" cap="none" spc="0" normalizeH="0" baseline="0" noProof="0" dirty="0">
                <a:ln>
                  <a:noFill/>
                </a:ln>
                <a:solidFill>
                  <a:srgbClr val="404040"/>
                </a:solidFill>
                <a:effectLst/>
                <a:uLnTx/>
                <a:uFillTx/>
                <a:latin typeface="Helvetica" panose="020B0604020202020204" pitchFamily="34" charset="0"/>
                <a:ea typeface="+mn-ea"/>
                <a:cs typeface="+mn-cs"/>
              </a:rPr>
              <a:t>2022 vsk 77, s. 750 - 753</a:t>
            </a:r>
            <a:endParaRPr kumimoji="0" lang="fi-FI" sz="900" b="0" i="0" u="none" strike="noStrike" kern="0" cap="none" spc="0" normalizeH="0" baseline="0" noProof="0" dirty="0">
              <a:ln>
                <a:noFill/>
              </a:ln>
              <a:solidFill>
                <a:srgbClr val="000000"/>
              </a:solidFill>
              <a:effectLst/>
              <a:uLnTx/>
              <a:uFillTx/>
              <a:latin typeface="Lucida Sans Unicode"/>
              <a:ea typeface="+mn-ea"/>
              <a:cs typeface="Lucida Sans Unicode"/>
              <a:sym typeface="Lucida Sans Unicode"/>
            </a:endParaRPr>
          </a:p>
        </p:txBody>
      </p:sp>
      <p:sp>
        <p:nvSpPr>
          <p:cNvPr id="3" name="TextBox 2">
            <a:extLst>
              <a:ext uri="{FF2B5EF4-FFF2-40B4-BE49-F238E27FC236}">
                <a16:creationId xmlns:a16="http://schemas.microsoft.com/office/drawing/2014/main" id="{A04F1ED8-433D-E74D-AFF5-F2843AEA115C}"/>
              </a:ext>
            </a:extLst>
          </p:cNvPr>
          <p:cNvSpPr txBox="1"/>
          <p:nvPr/>
        </p:nvSpPr>
        <p:spPr>
          <a:xfrm>
            <a:off x="14630400" y="336804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Placeholder 2">
            <a:extLst>
              <a:ext uri="{FF2B5EF4-FFF2-40B4-BE49-F238E27FC236}">
                <a16:creationId xmlns:a16="http://schemas.microsoft.com/office/drawing/2014/main" id="{E4D6351A-CF72-F24A-A092-E84016517650}"/>
              </a:ext>
            </a:extLst>
          </p:cNvPr>
          <p:cNvSpPr txBox="1">
            <a:spLocks/>
          </p:cNvSpPr>
          <p:nvPr/>
        </p:nvSpPr>
        <p:spPr>
          <a:xfrm>
            <a:off x="606849" y="1717827"/>
            <a:ext cx="5301560" cy="749519"/>
          </a:xfrm>
          <a:prstGeom prst="rect">
            <a:avLst/>
          </a:prstGeom>
        </p:spPr>
        <p:txBody>
          <a:bodyPr vert="horz" lIns="91440" tIns="45720" rIns="91440" bIns="45720" rtlCol="0" anchor="ctr">
            <a:noAutofit/>
          </a:bodyPr>
          <a:lstStyle>
            <a:defPPr>
              <a:defRPr lang="en-F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Luun tiheysmittauksessa todettu osteoporoosi/</a:t>
            </a:r>
            <a:r>
              <a:rPr kumimoji="0" lang="fi-FI" sz="20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osteopenia</a:t>
            </a:r>
            <a:endParaRPr kumimoji="0" lang="fi-FI" sz="2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22" name="Text Placeholder 3">
            <a:extLst>
              <a:ext uri="{FF2B5EF4-FFF2-40B4-BE49-F238E27FC236}">
                <a16:creationId xmlns:a16="http://schemas.microsoft.com/office/drawing/2014/main" id="{48663BAC-6C22-9542-96FA-2A99DC042CED}"/>
              </a:ext>
            </a:extLst>
          </p:cNvPr>
          <p:cNvSpPr txBox="1">
            <a:spLocks/>
          </p:cNvSpPr>
          <p:nvPr/>
        </p:nvSpPr>
        <p:spPr>
          <a:xfrm>
            <a:off x="5520904" y="1704026"/>
            <a:ext cx="4248472" cy="791319"/>
          </a:xfrm>
          <a:prstGeom prst="rect">
            <a:avLst/>
          </a:prstGeom>
        </p:spPr>
        <p:txBody>
          <a:bodyPr vert="horz" lIns="91440" tIns="45720" rIns="91440" bIns="45720" rtlCol="0" anchor="ctr">
            <a:noAutofit/>
          </a:bodyPr>
          <a:lstStyle>
            <a:defPPr>
              <a:defRPr lang="en-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Murtumariski suurentunut, mutta luuntiheysmittausta ei saatavilla</a:t>
            </a:r>
          </a:p>
        </p:txBody>
      </p:sp>
      <p:sp>
        <p:nvSpPr>
          <p:cNvPr id="25" name="TextBox 24">
            <a:extLst>
              <a:ext uri="{FF2B5EF4-FFF2-40B4-BE49-F238E27FC236}">
                <a16:creationId xmlns:a16="http://schemas.microsoft.com/office/drawing/2014/main" id="{5AF7AD84-A993-334E-9AD3-B655CFC963AF}"/>
              </a:ext>
            </a:extLst>
          </p:cNvPr>
          <p:cNvSpPr txBox="1"/>
          <p:nvPr/>
        </p:nvSpPr>
        <p:spPr>
          <a:xfrm>
            <a:off x="823375" y="5564455"/>
            <a:ext cx="28013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FRAX = </a:t>
            </a:r>
            <a:r>
              <a:rPr kumimoji="0" lang="fi-FI" sz="12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Fracture</a:t>
            </a:r>
            <a:r>
              <a:rPr kumimoji="0" lang="fi-FI"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fi-FI" sz="12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Risk</a:t>
            </a:r>
            <a:r>
              <a:rPr kumimoji="0" lang="fi-FI"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fi-FI" sz="12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Assesment</a:t>
            </a:r>
            <a:r>
              <a:rPr kumimoji="0" lang="fi-FI"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fi-FI" sz="12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Tool</a:t>
            </a:r>
            <a:endParaRPr kumimoji="0" lang="fi-FI"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34" name="Text Placeholder 4">
            <a:extLst>
              <a:ext uri="{FF2B5EF4-FFF2-40B4-BE49-F238E27FC236}">
                <a16:creationId xmlns:a16="http://schemas.microsoft.com/office/drawing/2014/main" id="{24C78868-7631-0C43-9869-B540AE7C6ED7}"/>
              </a:ext>
            </a:extLst>
          </p:cNvPr>
          <p:cNvSpPr txBox="1">
            <a:spLocks/>
          </p:cNvSpPr>
          <p:nvPr/>
        </p:nvSpPr>
        <p:spPr>
          <a:xfrm>
            <a:off x="606850" y="2735012"/>
            <a:ext cx="4031679" cy="3097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AF00"/>
              </a:buClr>
              <a:buSzTx/>
              <a:buFont typeface="Wingdings" pitchFamily="2" charset="2"/>
              <a:buChar char="v"/>
              <a:tabLst/>
              <a:defRPr/>
            </a:pPr>
            <a: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Osteoporoosi (T-luku ≤ -2,5)  </a:t>
            </a:r>
            <a:b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aloita</a:t>
            </a:r>
            <a: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lääkehoito potilaan kokonaistilanteen ja murtumariskin mukaan</a:t>
            </a:r>
          </a:p>
          <a:p>
            <a:pPr marL="228600" marR="0" lvl="0" indent="-228600" algn="l" defTabSz="914400" rtl="0" eaLnBrk="1" fontAlgn="auto" latinLnBrk="0" hangingPunct="1">
              <a:lnSpc>
                <a:spcPct val="90000"/>
              </a:lnSpc>
              <a:spcBef>
                <a:spcPts val="1000"/>
              </a:spcBef>
              <a:spcAft>
                <a:spcPts val="0"/>
              </a:spcAft>
              <a:buClr>
                <a:srgbClr val="00AF00"/>
              </a:buClr>
              <a:buSzTx/>
              <a:buFont typeface="Wingdings" pitchFamily="2" charset="2"/>
              <a:buChar char="v"/>
              <a:tabLst/>
              <a:defRPr/>
            </a:pPr>
            <a:r>
              <a:rPr kumimoji="0" lang="fi-FI" sz="18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Osteopenia</a:t>
            </a:r>
            <a: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(-2,5 &lt; T-luku &lt; -1) </a:t>
            </a:r>
            <a:b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fi-FI"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harkitse</a:t>
            </a:r>
            <a: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lääkehoitoa, jos potilaalla runsaasti kliinisiä murtuman riskitekijöitä esim. FRAX-riskilaskurilla arvioituna</a:t>
            </a:r>
          </a:p>
        </p:txBody>
      </p:sp>
      <p:sp>
        <p:nvSpPr>
          <p:cNvPr id="36" name="Text Placeholder 5">
            <a:extLst>
              <a:ext uri="{FF2B5EF4-FFF2-40B4-BE49-F238E27FC236}">
                <a16:creationId xmlns:a16="http://schemas.microsoft.com/office/drawing/2014/main" id="{5BCBF51E-57ED-E649-A87C-5460B6EAC012}"/>
              </a:ext>
            </a:extLst>
          </p:cNvPr>
          <p:cNvSpPr txBox="1">
            <a:spLocks/>
          </p:cNvSpPr>
          <p:nvPr/>
        </p:nvSpPr>
        <p:spPr>
          <a:xfrm>
            <a:off x="5520905" y="2761518"/>
            <a:ext cx="3446620" cy="32093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AF00"/>
              </a:buClr>
              <a:buSzTx/>
              <a:buFont typeface="Wingdings" pitchFamily="2" charset="2"/>
              <a:buChar char="v"/>
              <a:tabLst/>
              <a:defRPr/>
            </a:pPr>
            <a:r>
              <a:rPr kumimoji="0" lang="fi-FI"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Jos FRAX-murtumariski on suuri, voidaan suosituksen perusteella harkita lääkehoitoa</a:t>
            </a:r>
          </a:p>
        </p:txBody>
      </p:sp>
      <p:cxnSp>
        <p:nvCxnSpPr>
          <p:cNvPr id="37" name="Straight Arrow Connector 36">
            <a:extLst>
              <a:ext uri="{FF2B5EF4-FFF2-40B4-BE49-F238E27FC236}">
                <a16:creationId xmlns:a16="http://schemas.microsoft.com/office/drawing/2014/main" id="{07A80DA7-F0FB-ED40-9684-F06CC764DB42}"/>
              </a:ext>
            </a:extLst>
          </p:cNvPr>
          <p:cNvCxnSpPr>
            <a:cxnSpLocks/>
          </p:cNvCxnSpPr>
          <p:nvPr/>
        </p:nvCxnSpPr>
        <p:spPr>
          <a:xfrm>
            <a:off x="930745" y="4282677"/>
            <a:ext cx="288032"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217693D-CF85-9443-811A-2AA4F57AAAAF}"/>
              </a:ext>
            </a:extLst>
          </p:cNvPr>
          <p:cNvCxnSpPr>
            <a:cxnSpLocks/>
          </p:cNvCxnSpPr>
          <p:nvPr/>
        </p:nvCxnSpPr>
        <p:spPr>
          <a:xfrm>
            <a:off x="930745" y="3148913"/>
            <a:ext cx="288032"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AE4184DD-FC56-1B4A-BE74-9B0F70045500}"/>
              </a:ext>
            </a:extLst>
          </p:cNvPr>
          <p:cNvSpPr/>
          <p:nvPr/>
        </p:nvSpPr>
        <p:spPr>
          <a:xfrm>
            <a:off x="0" y="5366149"/>
            <a:ext cx="10339912"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623200-DA52-534C-858F-095832DF7C95}"/>
              </a:ext>
            </a:extLst>
          </p:cNvPr>
          <p:cNvSpPr/>
          <p:nvPr/>
        </p:nvSpPr>
        <p:spPr>
          <a:xfrm>
            <a:off x="654814" y="180320"/>
            <a:ext cx="796742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Osteoporoosin lääkehoidon aiheet primaaripreventiossa. Murtumariskin arviointi ensisijainen ennen luuntiheysmittausta</a:t>
            </a:r>
            <a:r>
              <a:rPr kumimoji="0" lang="fi-FI" sz="24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  </a:t>
            </a:r>
          </a:p>
        </p:txBody>
      </p:sp>
      <p:sp>
        <p:nvSpPr>
          <p:cNvPr id="28" name="Rectangle 27">
            <a:extLst>
              <a:ext uri="{FF2B5EF4-FFF2-40B4-BE49-F238E27FC236}">
                <a16:creationId xmlns:a16="http://schemas.microsoft.com/office/drawing/2014/main" id="{8D9955FE-2D2E-4E48-9661-4B29E064550D}"/>
              </a:ext>
            </a:extLst>
          </p:cNvPr>
          <p:cNvSpPr/>
          <p:nvPr/>
        </p:nvSpPr>
        <p:spPr>
          <a:xfrm flipH="1">
            <a:off x="706146" y="1401457"/>
            <a:ext cx="880676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044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hashOverlay-FullResolve.png">
            <a:extLst>
              <a:ext uri="{FF2B5EF4-FFF2-40B4-BE49-F238E27FC236}">
                <a16:creationId xmlns:a16="http://schemas.microsoft.com/office/drawing/2014/main" id="{18CC5C92-28FB-D845-99FC-780CFB7C90A3}"/>
              </a:ext>
            </a:extLst>
          </p:cNvPr>
          <p:cNvPicPr>
            <a:picLocks noChangeAspect="1"/>
          </p:cNvPicPr>
          <p:nvPr/>
        </p:nvPicPr>
        <p:blipFill>
          <a:blip r:embed="rId3">
            <a:alphaModFix amt="10000"/>
            <a:extLst>
              <a:ext uri="{28A0092B-C50C-407E-A947-70E740481C1C}">
                <a14:useLocalDpi xmlns:a14="http://schemas.microsoft.com/office/drawing/2010/main"/>
              </a:ext>
            </a:extLst>
          </a:blip>
          <a:stretch>
            <a:fillRect/>
          </a:stretch>
        </p:blipFill>
        <p:spPr>
          <a:xfrm>
            <a:off x="10403584" y="0"/>
            <a:ext cx="1788417" cy="6858000"/>
          </a:xfrm>
          <a:prstGeom prst="rect">
            <a:avLst/>
          </a:prstGeom>
        </p:spPr>
      </p:pic>
      <p:sp>
        <p:nvSpPr>
          <p:cNvPr id="3" name="TextBox 2">
            <a:extLst>
              <a:ext uri="{FF2B5EF4-FFF2-40B4-BE49-F238E27FC236}">
                <a16:creationId xmlns:a16="http://schemas.microsoft.com/office/drawing/2014/main" id="{A04F1ED8-433D-E74D-AFF5-F2843AEA115C}"/>
              </a:ext>
            </a:extLst>
          </p:cNvPr>
          <p:cNvSpPr txBox="1"/>
          <p:nvPr/>
        </p:nvSpPr>
        <p:spPr>
          <a:xfrm>
            <a:off x="14630400" y="3368040"/>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BF31C4FC-13E8-D944-99BA-CAA6DED78310}"/>
              </a:ext>
            </a:extLst>
          </p:cNvPr>
          <p:cNvSpPr txBox="1"/>
          <p:nvPr/>
        </p:nvSpPr>
        <p:spPr>
          <a:xfrm>
            <a:off x="472796" y="6381868"/>
            <a:ext cx="7949840" cy="2462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Calibri" panose="020F0502020204030204"/>
                <a:ea typeface="+mn-ea"/>
                <a:cs typeface="+mn-cs"/>
              </a:rPr>
              <a:t>Viite 2. Osteoporoosi</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Käypä hoito -suositus, 2020 .</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www.käypähoito.fi</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2" name="Table 7">
            <a:extLst>
              <a:ext uri="{FF2B5EF4-FFF2-40B4-BE49-F238E27FC236}">
                <a16:creationId xmlns:a16="http://schemas.microsoft.com/office/drawing/2014/main" id="{16355B92-F87B-DD45-9BAF-E0FD57378361}"/>
              </a:ext>
            </a:extLst>
          </p:cNvPr>
          <p:cNvGraphicFramePr>
            <a:graphicFrameLocks noGrp="1"/>
          </p:cNvGraphicFramePr>
          <p:nvPr>
            <p:extLst>
              <p:ext uri="{D42A27DB-BD31-4B8C-83A1-F6EECF244321}">
                <p14:modId xmlns:p14="http://schemas.microsoft.com/office/powerpoint/2010/main" val="3093552874"/>
              </p:ext>
            </p:extLst>
          </p:nvPr>
        </p:nvGraphicFramePr>
        <p:xfrm>
          <a:off x="508552" y="1261877"/>
          <a:ext cx="4951456" cy="5106267"/>
        </p:xfrm>
        <a:graphic>
          <a:graphicData uri="http://schemas.openxmlformats.org/drawingml/2006/table">
            <a:tbl>
              <a:tblPr firstRow="1" bandRow="1">
                <a:tableStyleId>{5C22544A-7EE6-4342-B048-85BDC9FD1C3A}</a:tableStyleId>
              </a:tblPr>
              <a:tblGrid>
                <a:gridCol w="1720711">
                  <a:extLst>
                    <a:ext uri="{9D8B030D-6E8A-4147-A177-3AD203B41FA5}">
                      <a16:colId xmlns:a16="http://schemas.microsoft.com/office/drawing/2014/main" val="2466265673"/>
                    </a:ext>
                  </a:extLst>
                </a:gridCol>
                <a:gridCol w="3230745">
                  <a:extLst>
                    <a:ext uri="{9D8B030D-6E8A-4147-A177-3AD203B41FA5}">
                      <a16:colId xmlns:a16="http://schemas.microsoft.com/office/drawing/2014/main" val="1539703764"/>
                    </a:ext>
                  </a:extLst>
                </a:gridCol>
              </a:tblGrid>
              <a:tr h="578441">
                <a:tc gridSpan="2">
                  <a:txBody>
                    <a:bodyPr/>
                    <a:lstStyle/>
                    <a:p>
                      <a:r>
                        <a:rPr lang="en-GB" sz="1600" dirty="0" err="1">
                          <a:latin typeface="Arial" panose="020B0604020202020204" pitchFamily="34" charset="0"/>
                          <a:cs typeface="Arial" panose="020B0604020202020204" pitchFamily="34" charset="0"/>
                        </a:rPr>
                        <a:t>Luulääkkeet</a:t>
                      </a:r>
                      <a:endParaRPr lang="en-FI" sz="1600" dirty="0">
                        <a:latin typeface="Arial" panose="020B0604020202020204" pitchFamily="34" charset="0"/>
                        <a:cs typeface="Arial" panose="020B0604020202020204" pitchFamily="34" charset="0"/>
                      </a:endParaRPr>
                    </a:p>
                  </a:txBody>
                  <a:tcPr/>
                </a:tc>
                <a:tc hMerge="1">
                  <a:txBody>
                    <a:bodyPr/>
                    <a:lstStyle/>
                    <a:p>
                      <a:endParaRPr lang="en-FI"/>
                    </a:p>
                  </a:txBody>
                  <a:tcPr/>
                </a:tc>
                <a:extLst>
                  <a:ext uri="{0D108BD9-81ED-4DB2-BD59-A6C34878D82A}">
                    <a16:rowId xmlns:a16="http://schemas.microsoft.com/office/drawing/2014/main" val="2659064741"/>
                  </a:ext>
                </a:extLst>
              </a:tr>
              <a:tr h="2529840">
                <a:tc>
                  <a:txBody>
                    <a:bodyPr/>
                    <a:lstStyle/>
                    <a:p>
                      <a:r>
                        <a:rPr lang="en-GB" sz="1200" b="1" dirty="0" err="1">
                          <a:latin typeface="Arial" panose="020B0604020202020204" pitchFamily="34" charset="0"/>
                          <a:cs typeface="Arial" panose="020B0604020202020204" pitchFamily="34" charset="0"/>
                        </a:rPr>
                        <a:t>Bisfosfonaatit</a:t>
                      </a:r>
                      <a:endParaRPr lang="en-FI" sz="1200" b="1" dirty="0">
                        <a:latin typeface="Arial" panose="020B0604020202020204" pitchFamily="34" charset="0"/>
                        <a:cs typeface="Arial" panose="020B0604020202020204" pitchFamily="34" charset="0"/>
                      </a:endParaRPr>
                    </a:p>
                  </a:txBody>
                  <a:tcPr/>
                </a:tc>
                <a:tc>
                  <a:txBody>
                    <a:bodyPr/>
                    <a:lstStyle/>
                    <a:p>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alendronaattia</a:t>
                      </a:r>
                      <a:r>
                        <a:rPr lang="en-GB" sz="1100" dirty="0">
                          <a:latin typeface="Arial" panose="020B0604020202020204" pitchFamily="34" charset="0"/>
                          <a:cs typeface="Arial" panose="020B0604020202020204" pitchFamily="34" charset="0"/>
                        </a:rPr>
                        <a:t> 70 mg </a:t>
                      </a:r>
                      <a:r>
                        <a:rPr lang="en-GB" sz="1100" dirty="0" err="1">
                          <a:latin typeface="Arial" panose="020B0604020202020204" pitchFamily="34" charset="0"/>
                          <a:cs typeface="Arial" panose="020B0604020202020204" pitchFamily="34" charset="0"/>
                        </a:rPr>
                        <a:t>yhtenä</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aamuna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viikossa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puoli</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tuntia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ennen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aamupalaa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runsaan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veden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kera</a:t>
                      </a:r>
                      <a:r>
                        <a:rPr lang="en-GB" sz="1100" dirty="0">
                          <a:latin typeface="Arial" panose="020B0604020202020204" pitchFamily="34" charset="0"/>
                          <a:cs typeface="Arial" panose="020B0604020202020204" pitchFamily="34" charset="0"/>
                        </a:rPr>
                        <a:t>. </a:t>
                      </a:r>
                      <a:br>
                        <a:rPr lang="en-GB" sz="1100" dirty="0">
                          <a:latin typeface="Arial" panose="020B0604020202020204" pitchFamily="34" charset="0"/>
                          <a:cs typeface="Arial" panose="020B0604020202020204" pitchFamily="34" charset="0"/>
                        </a:rPr>
                      </a:br>
                      <a:r>
                        <a:rPr lang="en-GB" sz="1100" dirty="0" err="1">
                          <a:latin typeface="Arial" panose="020B0604020202020204" pitchFamily="34" charset="0"/>
                          <a:cs typeface="Arial" panose="020B0604020202020204" pitchFamily="34" charset="0"/>
                        </a:rPr>
                        <a:t>Potilaan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oltava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puoli</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tuntia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kohoasennossa</a:t>
                      </a:r>
                      <a:r>
                        <a:rPr lang="en-GB" sz="1100" dirty="0">
                          <a:latin typeface="Arial" panose="020B0604020202020204" pitchFamily="34" charset="0"/>
                          <a:cs typeface="Arial" panose="020B0604020202020204" pitchFamily="34" charset="0"/>
                        </a:rPr>
                        <a:t>.</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risedronaattia</a:t>
                      </a:r>
                      <a:r>
                        <a:rPr lang="en-GB" sz="1100" dirty="0">
                          <a:latin typeface="Arial" panose="020B0604020202020204" pitchFamily="34" charset="0"/>
                          <a:cs typeface="Arial" panose="020B0604020202020204" pitchFamily="34" charset="0"/>
                        </a:rPr>
                        <a:t> 35 mg </a:t>
                      </a:r>
                      <a:r>
                        <a:rPr lang="en-GB" sz="1100" dirty="0" err="1">
                          <a:latin typeface="Arial" panose="020B0604020202020204" pitchFamily="34" charset="0"/>
                          <a:cs typeface="Arial" panose="020B0604020202020204" pitchFamily="34" charset="0"/>
                        </a:rPr>
                        <a:t>yhtenä</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aamuna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viikossa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kuten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alendronaattia</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ibandronaattia</a:t>
                      </a:r>
                      <a:r>
                        <a:rPr lang="en-GB" sz="1100" dirty="0">
                          <a:latin typeface="Arial" panose="020B0604020202020204" pitchFamily="34" charset="0"/>
                          <a:cs typeface="Arial" panose="020B0604020202020204" pitchFamily="34" charset="0"/>
                        </a:rPr>
                        <a:t> 150 mg </a:t>
                      </a:r>
                      <a:r>
                        <a:rPr lang="en-GB" sz="1100" dirty="0" err="1">
                          <a:latin typeface="Arial" panose="020B0604020202020204" pitchFamily="34" charset="0"/>
                          <a:cs typeface="Arial" panose="020B0604020202020204" pitchFamily="34" charset="0"/>
                        </a:rPr>
                        <a:t>yhtenä</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aamuna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kuukaudessa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kuten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alendronaattia</a:t>
                      </a:r>
                      <a:r>
                        <a:rPr lang="en-GB" sz="1100" dirty="0">
                          <a:latin typeface="Arial" panose="020B0604020202020204" pitchFamily="34" charset="0"/>
                          <a:cs typeface="Arial" panose="020B0604020202020204" pitchFamily="34" charset="0"/>
                        </a:rPr>
                        <a:t> tai 3 </a:t>
                      </a:r>
                      <a:r>
                        <a:rPr lang="en-GB" sz="1100" dirty="0" err="1">
                          <a:latin typeface="Arial" panose="020B0604020202020204" pitchFamily="34" charset="0"/>
                          <a:cs typeface="Arial" panose="020B0604020202020204" pitchFamily="34" charset="0"/>
                        </a:rPr>
                        <a:t>mg:n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injektio</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laskimoon</a:t>
                      </a:r>
                      <a:r>
                        <a:rPr lang="en-GB" sz="1100" dirty="0">
                          <a:latin typeface="Arial" panose="020B0604020202020204" pitchFamily="34" charset="0"/>
                          <a:cs typeface="Arial" panose="020B0604020202020204" pitchFamily="34" charset="0"/>
                        </a:rPr>
                        <a:t>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3 </a:t>
                      </a:r>
                      <a:r>
                        <a:rPr lang="en-GB" sz="1100" dirty="0" err="1">
                          <a:latin typeface="Arial" panose="020B0604020202020204" pitchFamily="34" charset="0"/>
                          <a:cs typeface="Arial" panose="020B0604020202020204" pitchFamily="34" charset="0"/>
                        </a:rPr>
                        <a:t>kuukauden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välein</a:t>
                      </a:r>
                      <a:r>
                        <a:rPr lang="en-GB" sz="1100" dirty="0">
                          <a:latin typeface="Arial" panose="020B0604020202020204" pitchFamily="34" charset="0"/>
                          <a:cs typeface="Arial" panose="020B0604020202020204" pitchFamily="34" charset="0"/>
                        </a:rPr>
                        <a:t>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tsoledronihappoa</a:t>
                      </a:r>
                      <a:r>
                        <a:rPr lang="en-GB" sz="1100" dirty="0">
                          <a:latin typeface="Arial" panose="020B0604020202020204" pitchFamily="34" charset="0"/>
                          <a:cs typeface="Arial" panose="020B0604020202020204" pitchFamily="34" charset="0"/>
                        </a:rPr>
                        <a:t> 5 mg </a:t>
                      </a:r>
                      <a:r>
                        <a:rPr lang="en-GB" sz="1100" dirty="0" err="1">
                          <a:latin typeface="Arial" panose="020B0604020202020204" pitchFamily="34" charset="0"/>
                          <a:cs typeface="Arial" panose="020B0604020202020204" pitchFamily="34" charset="0"/>
                        </a:rPr>
                        <a:t>kerran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vuodessa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laskimoon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infuusiona</a:t>
                      </a:r>
                      <a:endParaRPr lang="en-FI"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74756741"/>
                  </a:ext>
                </a:extLst>
              </a:tr>
              <a:tr h="438316">
                <a:tc>
                  <a:txBody>
                    <a:bodyPr/>
                    <a:lstStyle/>
                    <a:p>
                      <a:r>
                        <a:rPr lang="en-GB" sz="1200" b="1" dirty="0" err="1">
                          <a:latin typeface="Arial" panose="020B0604020202020204" pitchFamily="34" charset="0"/>
                          <a:cs typeface="Arial" panose="020B0604020202020204" pitchFamily="34" charset="0"/>
                        </a:rPr>
                        <a:t>Teriparatidi</a:t>
                      </a:r>
                      <a:endParaRPr lang="en-FI" sz="1200" b="1" dirty="0">
                        <a:latin typeface="Arial" panose="020B0604020202020204" pitchFamily="34" charset="0"/>
                        <a:cs typeface="Arial" panose="020B0604020202020204" pitchFamily="34" charset="0"/>
                      </a:endParaRPr>
                    </a:p>
                  </a:txBody>
                  <a:tcPr/>
                </a:tc>
                <a:tc>
                  <a:txBody>
                    <a:bodyPr/>
                    <a:lstStyle/>
                    <a:p>
                      <a:r>
                        <a:rPr lang="en-GB" sz="1100" dirty="0">
                          <a:latin typeface="Arial" panose="020B0604020202020204" pitchFamily="34" charset="0"/>
                          <a:cs typeface="Arial" panose="020B0604020202020204" pitchFamily="34" charset="0"/>
                        </a:rPr>
                        <a:t>20 µg </a:t>
                      </a:r>
                      <a:r>
                        <a:rPr lang="en-GB" sz="1100" dirty="0" err="1">
                          <a:latin typeface="Arial" panose="020B0604020202020204" pitchFamily="34" charset="0"/>
                          <a:cs typeface="Arial" panose="020B0604020202020204" pitchFamily="34" charset="0"/>
                        </a:rPr>
                        <a:t>ruiskeena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ihon</a:t>
                      </a:r>
                      <a:r>
                        <a:rPr lang="en-GB" sz="1100" dirty="0">
                          <a:latin typeface="Arial" panose="020B0604020202020204" pitchFamily="34" charset="0"/>
                          <a:cs typeface="Arial" panose="020B0604020202020204" pitchFamily="34" charset="0"/>
                        </a:rPr>
                        <a:t> alle </a:t>
                      </a:r>
                      <a:r>
                        <a:rPr lang="en-GB" sz="1100" dirty="0" err="1">
                          <a:latin typeface="Arial" panose="020B0604020202020204" pitchFamily="34" charset="0"/>
                          <a:cs typeface="Arial" panose="020B0604020202020204" pitchFamily="34" charset="0"/>
                        </a:rPr>
                        <a:t>kerran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päivässä</a:t>
                      </a:r>
                      <a:r>
                        <a:rPr lang="en-GB" sz="1100" dirty="0">
                          <a:latin typeface="Arial" panose="020B0604020202020204" pitchFamily="34" charset="0"/>
                          <a:cs typeface="Arial" panose="020B0604020202020204" pitchFamily="34" charset="0"/>
                        </a:rPr>
                        <a:t> 24 </a:t>
                      </a:r>
                      <a:r>
                        <a:rPr lang="en-GB" sz="1100" dirty="0" err="1">
                          <a:latin typeface="Arial" panose="020B0604020202020204" pitchFamily="34" charset="0"/>
                          <a:cs typeface="Arial" panose="020B0604020202020204" pitchFamily="34" charset="0"/>
                        </a:rPr>
                        <a:t>kuukauden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ajan</a:t>
                      </a:r>
                      <a:endParaRPr lang="en-FI"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31672218"/>
                  </a:ext>
                </a:extLst>
              </a:tr>
              <a:tr h="312235">
                <a:tc>
                  <a:txBody>
                    <a:bodyPr/>
                    <a:lstStyle/>
                    <a:p>
                      <a:r>
                        <a:rPr lang="en-GB" sz="1200" b="1" dirty="0" err="1">
                          <a:latin typeface="Arial" panose="020B0604020202020204" pitchFamily="34" charset="0"/>
                          <a:cs typeface="Arial" panose="020B0604020202020204" pitchFamily="34" charset="0"/>
                        </a:rPr>
                        <a:t>Denosumabi</a:t>
                      </a:r>
                      <a:endParaRPr lang="en-FI" sz="1200" b="1" dirty="0">
                        <a:latin typeface="Arial" panose="020B0604020202020204" pitchFamily="34" charset="0"/>
                        <a:cs typeface="Arial" panose="020B0604020202020204" pitchFamily="34" charset="0"/>
                      </a:endParaRPr>
                    </a:p>
                  </a:txBody>
                  <a:tcPr/>
                </a:tc>
                <a:tc>
                  <a:txBody>
                    <a:bodyPr/>
                    <a:lstStyle/>
                    <a:p>
                      <a:r>
                        <a:rPr lang="en-GB" sz="1100" dirty="0">
                          <a:latin typeface="Arial" panose="020B0604020202020204" pitchFamily="34" charset="0"/>
                          <a:cs typeface="Arial" panose="020B0604020202020204" pitchFamily="34" charset="0"/>
                        </a:rPr>
                        <a:t>60 mg </a:t>
                      </a:r>
                      <a:r>
                        <a:rPr lang="en-GB" sz="1100" dirty="0" err="1">
                          <a:latin typeface="Arial" panose="020B0604020202020204" pitchFamily="34" charset="0"/>
                          <a:cs typeface="Arial" panose="020B0604020202020204" pitchFamily="34" charset="0"/>
                        </a:rPr>
                        <a:t>ruiskeena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ihon</a:t>
                      </a:r>
                      <a:r>
                        <a:rPr lang="en-GB" sz="1100" dirty="0">
                          <a:latin typeface="Arial" panose="020B0604020202020204" pitchFamily="34" charset="0"/>
                          <a:cs typeface="Arial" panose="020B0604020202020204" pitchFamily="34" charset="0"/>
                        </a:rPr>
                        <a:t> alle 6 </a:t>
                      </a:r>
                      <a:r>
                        <a:rPr lang="en-GB" sz="1100" dirty="0" err="1">
                          <a:latin typeface="Arial" panose="020B0604020202020204" pitchFamily="34" charset="0"/>
                          <a:cs typeface="Arial" panose="020B0604020202020204" pitchFamily="34" charset="0"/>
                        </a:rPr>
                        <a:t>kuukauden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välein</a:t>
                      </a:r>
                      <a:endParaRPr lang="en-FI"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54595809"/>
                  </a:ext>
                </a:extLst>
              </a:tr>
              <a:tr h="1171235">
                <a:tc>
                  <a:txBody>
                    <a:bodyPr/>
                    <a:lstStyle/>
                    <a:p>
                      <a:r>
                        <a:rPr lang="en-GB" sz="1200" b="1" dirty="0" err="1">
                          <a:latin typeface="Arial" panose="020B0604020202020204" pitchFamily="34" charset="0"/>
                          <a:cs typeface="Arial" panose="020B0604020202020204" pitchFamily="34" charset="0"/>
                        </a:rPr>
                        <a:t>Romosotsumabi</a:t>
                      </a:r>
                      <a:endParaRPr lang="en-FI" sz="1200" b="1" dirty="0">
                        <a:latin typeface="Arial" panose="020B0604020202020204" pitchFamily="34" charset="0"/>
                        <a:cs typeface="Arial" panose="020B0604020202020204" pitchFamily="34" charset="0"/>
                      </a:endParaRPr>
                    </a:p>
                  </a:txBody>
                  <a:tcPr/>
                </a:tc>
                <a:tc>
                  <a:txBody>
                    <a:bodyPr/>
                    <a:lstStyle/>
                    <a:p>
                      <a:r>
                        <a:rPr lang="en-GB" sz="1100" dirty="0">
                          <a:latin typeface="Arial" panose="020B0604020202020204" pitchFamily="34" charset="0"/>
                          <a:cs typeface="Arial" panose="020B0604020202020204" pitchFamily="34" charset="0"/>
                        </a:rPr>
                        <a:t>210 mg (</a:t>
                      </a:r>
                      <a:r>
                        <a:rPr lang="en-GB" sz="1100" dirty="0" err="1">
                          <a:latin typeface="Arial" panose="020B0604020202020204" pitchFamily="34" charset="0"/>
                          <a:cs typeface="Arial" panose="020B0604020202020204" pitchFamily="34" charset="0"/>
                        </a:rPr>
                        <a:t>kahtena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ihon</a:t>
                      </a:r>
                      <a:r>
                        <a:rPr lang="en-GB" sz="1100" dirty="0">
                          <a:latin typeface="Arial" panose="020B0604020202020204" pitchFamily="34" charset="0"/>
                          <a:cs typeface="Arial" panose="020B0604020202020204" pitchFamily="34" charset="0"/>
                        </a:rPr>
                        <a:t> alle </a:t>
                      </a:r>
                      <a:r>
                        <a:rPr lang="en-GB" sz="1100" dirty="0" err="1">
                          <a:latin typeface="Arial" panose="020B0604020202020204" pitchFamily="34" charset="0"/>
                          <a:cs typeface="Arial" panose="020B0604020202020204" pitchFamily="34" charset="0"/>
                        </a:rPr>
                        <a:t>annettavana</a:t>
                      </a:r>
                      <a:r>
                        <a:rPr lang="en-GB" sz="1100" dirty="0">
                          <a:latin typeface="Arial" panose="020B0604020202020204" pitchFamily="34" charset="0"/>
                          <a:cs typeface="Arial" panose="020B0604020202020204" pitchFamily="34" charset="0"/>
                        </a:rPr>
                        <a:t> 105 </a:t>
                      </a:r>
                      <a:r>
                        <a:rPr lang="en-GB" sz="1100" dirty="0" err="1">
                          <a:latin typeface="Arial" panose="020B0604020202020204" pitchFamily="34" charset="0"/>
                          <a:cs typeface="Arial" panose="020B0604020202020204" pitchFamily="34" charset="0"/>
                        </a:rPr>
                        <a:t>mg:n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injektiona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kerran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kuukaudessa</a:t>
                      </a:r>
                      <a:r>
                        <a:rPr lang="en-GB" sz="1100" dirty="0">
                          <a:latin typeface="Arial" panose="020B0604020202020204" pitchFamily="34" charset="0"/>
                          <a:cs typeface="Arial" panose="020B0604020202020204" pitchFamily="34" charset="0"/>
                        </a:rPr>
                        <a:t> 12 </a:t>
                      </a:r>
                      <a:r>
                        <a:rPr lang="en-GB" sz="1100" dirty="0" err="1">
                          <a:latin typeface="Arial" panose="020B0604020202020204" pitchFamily="34" charset="0"/>
                          <a:cs typeface="Arial" panose="020B0604020202020204" pitchFamily="34" charset="0"/>
                        </a:rPr>
                        <a:t>kuukauden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ajan</a:t>
                      </a:r>
                      <a:r>
                        <a:rPr lang="en-GB" sz="1100" dirty="0">
                          <a:latin typeface="Arial" panose="020B0604020202020204" pitchFamily="34" charset="0"/>
                          <a:cs typeface="Arial" panose="020B0604020202020204" pitchFamily="34" charset="0"/>
                        </a:rPr>
                        <a:t> </a:t>
                      </a:r>
                      <a:br>
                        <a:rPr lang="en-GB" sz="1100" dirty="0">
                          <a:latin typeface="Arial" panose="020B0604020202020204" pitchFamily="34" charset="0"/>
                          <a:cs typeface="Arial" panose="020B0604020202020204" pitchFamily="34" charset="0"/>
                        </a:rPr>
                      </a:br>
                      <a:endParaRPr lang="en-FI"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3162441"/>
                  </a:ext>
                </a:extLst>
              </a:tr>
            </a:tbl>
          </a:graphicData>
        </a:graphic>
      </p:graphicFrame>
      <p:graphicFrame>
        <p:nvGraphicFramePr>
          <p:cNvPr id="13" name="Table 7">
            <a:extLst>
              <a:ext uri="{FF2B5EF4-FFF2-40B4-BE49-F238E27FC236}">
                <a16:creationId xmlns:a16="http://schemas.microsoft.com/office/drawing/2014/main" id="{E7F2342F-5A1C-0342-90CB-3954AF212D73}"/>
              </a:ext>
            </a:extLst>
          </p:cNvPr>
          <p:cNvGraphicFramePr>
            <a:graphicFrameLocks noGrp="1"/>
          </p:cNvGraphicFramePr>
          <p:nvPr/>
        </p:nvGraphicFramePr>
        <p:xfrm>
          <a:off x="5733229" y="1261878"/>
          <a:ext cx="4463904" cy="4898988"/>
        </p:xfrm>
        <a:graphic>
          <a:graphicData uri="http://schemas.openxmlformats.org/drawingml/2006/table">
            <a:tbl>
              <a:tblPr firstRow="1" bandRow="1">
                <a:tableStyleId>{5C22544A-7EE6-4342-B048-85BDC9FD1C3A}</a:tableStyleId>
              </a:tblPr>
              <a:tblGrid>
                <a:gridCol w="1375143">
                  <a:extLst>
                    <a:ext uri="{9D8B030D-6E8A-4147-A177-3AD203B41FA5}">
                      <a16:colId xmlns:a16="http://schemas.microsoft.com/office/drawing/2014/main" val="2466265673"/>
                    </a:ext>
                  </a:extLst>
                </a:gridCol>
                <a:gridCol w="3088761">
                  <a:extLst>
                    <a:ext uri="{9D8B030D-6E8A-4147-A177-3AD203B41FA5}">
                      <a16:colId xmlns:a16="http://schemas.microsoft.com/office/drawing/2014/main" val="1539703764"/>
                    </a:ext>
                  </a:extLst>
                </a:gridCol>
              </a:tblGrid>
              <a:tr h="592323">
                <a:tc gridSpan="2">
                  <a:txBody>
                    <a:bodyPr/>
                    <a:lstStyle/>
                    <a:p>
                      <a:r>
                        <a:rPr lang="en-GB" sz="1600" dirty="0" err="1">
                          <a:latin typeface="Arial" panose="020B0604020202020204" pitchFamily="34" charset="0"/>
                          <a:cs typeface="Arial" panose="020B0604020202020204" pitchFamily="34" charset="0"/>
                        </a:rPr>
                        <a:t>Hormonihoidot</a:t>
                      </a:r>
                      <a:endParaRPr lang="en-FI" sz="1600" dirty="0">
                        <a:latin typeface="Arial" panose="020B0604020202020204" pitchFamily="34" charset="0"/>
                        <a:cs typeface="Arial" panose="020B0604020202020204" pitchFamily="34" charset="0"/>
                      </a:endParaRPr>
                    </a:p>
                  </a:txBody>
                  <a:tcPr/>
                </a:tc>
                <a:tc hMerge="1">
                  <a:txBody>
                    <a:bodyPr/>
                    <a:lstStyle/>
                    <a:p>
                      <a:endParaRPr lang="en-FI"/>
                    </a:p>
                  </a:txBody>
                  <a:tcPr/>
                </a:tc>
                <a:extLst>
                  <a:ext uri="{0D108BD9-81ED-4DB2-BD59-A6C34878D82A}">
                    <a16:rowId xmlns:a16="http://schemas.microsoft.com/office/drawing/2014/main" val="2141932957"/>
                  </a:ext>
                </a:extLst>
              </a:tr>
              <a:tr h="1391920">
                <a:tc>
                  <a:txBody>
                    <a:bodyPr/>
                    <a:lstStyle/>
                    <a:p>
                      <a:r>
                        <a:rPr lang="en-GB" sz="1200" b="1" dirty="0" err="1">
                          <a:latin typeface="Arial" panose="020B0604020202020204" pitchFamily="34" charset="0"/>
                          <a:cs typeface="Arial" panose="020B0604020202020204" pitchFamily="34" charset="0"/>
                        </a:rPr>
                        <a:t>Estrogeenit</a:t>
                      </a:r>
                      <a:endParaRPr lang="en-FI" sz="1200" b="1" dirty="0">
                        <a:latin typeface="Arial" panose="020B0604020202020204" pitchFamily="34" charset="0"/>
                        <a:cs typeface="Arial" panose="020B0604020202020204" pitchFamily="34" charset="0"/>
                      </a:endParaRPr>
                    </a:p>
                  </a:txBody>
                  <a:tcPr/>
                </a:tc>
                <a:tc>
                  <a:txBody>
                    <a:bodyPr/>
                    <a:lstStyle/>
                    <a:p>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estradiolia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suun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kautta</a:t>
                      </a:r>
                      <a:r>
                        <a:rPr lang="en-GB" sz="1100" dirty="0">
                          <a:latin typeface="Arial" panose="020B0604020202020204" pitchFamily="34" charset="0"/>
                          <a:cs typeface="Arial" panose="020B0604020202020204" pitchFamily="34" charset="0"/>
                        </a:rPr>
                        <a:t> 1–2 mg/</a:t>
                      </a:r>
                      <a:r>
                        <a:rPr lang="en-GB" sz="1100" dirty="0" err="1">
                          <a:latin typeface="Arial" panose="020B0604020202020204" pitchFamily="34" charset="0"/>
                          <a:cs typeface="Arial" panose="020B0604020202020204" pitchFamily="34" charset="0"/>
                        </a:rPr>
                        <a:t>vrk</a:t>
                      </a:r>
                      <a:r>
                        <a:rPr lang="en-GB" sz="1100" dirty="0">
                          <a:latin typeface="Arial" panose="020B0604020202020204" pitchFamily="34" charset="0"/>
                          <a:cs typeface="Arial" panose="020B0604020202020204" pitchFamily="34" charset="0"/>
                        </a:rPr>
                        <a:t> tai </a:t>
                      </a:r>
                      <a:r>
                        <a:rPr lang="en-GB" sz="1100" dirty="0" err="1">
                          <a:latin typeface="Arial" panose="020B0604020202020204" pitchFamily="34" charset="0"/>
                          <a:cs typeface="Arial" panose="020B0604020202020204" pitchFamily="34" charset="0"/>
                        </a:rPr>
                        <a:t>ihon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kautta</a:t>
                      </a:r>
                      <a:r>
                        <a:rPr lang="en-GB" sz="1100" dirty="0">
                          <a:latin typeface="Arial" panose="020B0604020202020204" pitchFamily="34" charset="0"/>
                          <a:cs typeface="Arial" panose="020B0604020202020204" pitchFamily="34" charset="0"/>
                        </a:rPr>
                        <a:t> 25–50 </a:t>
                      </a:r>
                      <a:r>
                        <a:rPr lang="el-GR" sz="1100" dirty="0">
                          <a:latin typeface="Arial" panose="020B0604020202020204" pitchFamily="34" charset="0"/>
                          <a:cs typeface="Arial" panose="020B0604020202020204" pitchFamily="34" charset="0"/>
                        </a:rPr>
                        <a:t>μ</a:t>
                      </a:r>
                      <a:r>
                        <a:rPr lang="en-GB" sz="1100" dirty="0">
                          <a:latin typeface="Arial" panose="020B0604020202020204" pitchFamily="34" charset="0"/>
                          <a:cs typeface="Arial" panose="020B0604020202020204" pitchFamily="34" charset="0"/>
                        </a:rPr>
                        <a:t>g/</a:t>
                      </a:r>
                      <a:r>
                        <a:rPr lang="en-GB" sz="1100" dirty="0" err="1">
                          <a:latin typeface="Arial" panose="020B0604020202020204" pitchFamily="34" charset="0"/>
                          <a:cs typeface="Arial" panose="020B0604020202020204" pitchFamily="34" charset="0"/>
                        </a:rPr>
                        <a:t>vrk</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estradiolia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vapauttava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laastari</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estradioligeeliä</a:t>
                      </a:r>
                      <a:r>
                        <a:rPr lang="en-GB" sz="1100" dirty="0">
                          <a:latin typeface="Arial" panose="020B0604020202020204" pitchFamily="34" charset="0"/>
                          <a:cs typeface="Arial" panose="020B0604020202020204" pitchFamily="34" charset="0"/>
                        </a:rPr>
                        <a:t> 0,5–1,5 mg </a:t>
                      </a:r>
                      <a:r>
                        <a:rPr lang="en-GB" sz="1100" dirty="0" err="1">
                          <a:latin typeface="Arial" panose="020B0604020202020204" pitchFamily="34" charset="0"/>
                          <a:cs typeface="Arial" panose="020B0604020202020204" pitchFamily="34" charset="0"/>
                        </a:rPr>
                        <a:t>kerran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vuorokaudessa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iholle</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levitettynä</a:t>
                      </a:r>
                      <a:r>
                        <a:rPr lang="en-GB" sz="1100" dirty="0">
                          <a:latin typeface="Arial" panose="020B0604020202020204" pitchFamily="34" charset="0"/>
                          <a:cs typeface="Arial" panose="020B0604020202020204" pitchFamily="34" charset="0"/>
                        </a:rPr>
                        <a:t> tai </a:t>
                      </a:r>
                      <a:r>
                        <a:rPr lang="en-GB" sz="1100" dirty="0" err="1">
                          <a:latin typeface="Arial" panose="020B0604020202020204" pitchFamily="34" charset="0"/>
                          <a:cs typeface="Arial" panose="020B0604020202020204" pitchFamily="34" charset="0"/>
                        </a:rPr>
                        <a:t>estrogeenisuihke</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iholle</a:t>
                      </a:r>
                      <a:r>
                        <a:rPr lang="en-GB" sz="1100" dirty="0">
                          <a:latin typeface="Arial" panose="020B0604020202020204" pitchFamily="34" charset="0"/>
                          <a:cs typeface="Arial" panose="020B0604020202020204" pitchFamily="34" charset="0"/>
                        </a:rPr>
                        <a:t> 1–3 </a:t>
                      </a:r>
                      <a:r>
                        <a:rPr lang="en-GB" sz="1100" dirty="0" err="1">
                          <a:latin typeface="Arial" panose="020B0604020202020204" pitchFamily="34" charset="0"/>
                          <a:cs typeface="Arial" panose="020B0604020202020204" pitchFamily="34" charset="0"/>
                        </a:rPr>
                        <a:t>annosta</a:t>
                      </a:r>
                      <a:r>
                        <a:rPr lang="en-GB" sz="1100" dirty="0">
                          <a:latin typeface="Arial" panose="020B0604020202020204" pitchFamily="34" charset="0"/>
                          <a:cs typeface="Arial" panose="020B0604020202020204" pitchFamily="34" charset="0"/>
                        </a:rPr>
                        <a:t> (1,53 mg/</a:t>
                      </a:r>
                      <a:r>
                        <a:rPr lang="en-GB" sz="1100" dirty="0" err="1">
                          <a:latin typeface="Arial" panose="020B0604020202020204" pitchFamily="34" charset="0"/>
                          <a:cs typeface="Arial" panose="020B0604020202020204" pitchFamily="34" charset="0"/>
                        </a:rPr>
                        <a:t>annos</a:t>
                      </a:r>
                      <a:r>
                        <a:rPr lang="en-GB" sz="1100" dirty="0">
                          <a:latin typeface="Arial" panose="020B0604020202020204" pitchFamily="34" charset="0"/>
                          <a:cs typeface="Arial" panose="020B0604020202020204" pitchFamily="34" charset="0"/>
                        </a:rPr>
                        <a:t>)/</a:t>
                      </a:r>
                      <a:r>
                        <a:rPr lang="en-GB" sz="1100" dirty="0" err="1">
                          <a:latin typeface="Arial" panose="020B0604020202020204" pitchFamily="34" charset="0"/>
                          <a:cs typeface="Arial" panose="020B0604020202020204" pitchFamily="34" charset="0"/>
                        </a:rPr>
                        <a:t>vrk</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progestiinilisä</a:t>
                      </a:r>
                      <a:r>
                        <a:rPr lang="en-GB" sz="1100" dirty="0">
                          <a:latin typeface="Arial" panose="020B0604020202020204" pitchFamily="34" charset="0"/>
                          <a:cs typeface="Arial" panose="020B0604020202020204" pitchFamily="34" charset="0"/>
                        </a:rPr>
                        <a:t> on </a:t>
                      </a:r>
                      <a:r>
                        <a:rPr lang="en-GB" sz="1100" dirty="0" err="1">
                          <a:latin typeface="Arial" panose="020B0604020202020204" pitchFamily="34" charset="0"/>
                          <a:cs typeface="Arial" panose="020B0604020202020204" pitchFamily="34" charset="0"/>
                        </a:rPr>
                        <a:t>tarpeen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jos</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kohtu</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tallella</a:t>
                      </a:r>
                      <a:endParaRPr lang="en-FI"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91865920"/>
                  </a:ext>
                </a:extLst>
              </a:tr>
              <a:tr h="822960">
                <a:tc>
                  <a:txBody>
                    <a:bodyPr/>
                    <a:lstStyle/>
                    <a:p>
                      <a:r>
                        <a:rPr lang="en-GB" sz="1200" b="1" dirty="0">
                          <a:latin typeface="Arial" panose="020B0604020202020204" pitchFamily="34" charset="0"/>
                          <a:cs typeface="Arial" panose="020B0604020202020204" pitchFamily="34" charset="0"/>
                        </a:rPr>
                        <a:t>TSEC (Tissue specific </a:t>
                      </a:r>
                      <a:r>
                        <a:rPr lang="en-GB" sz="1200" b="1" dirty="0" err="1">
                          <a:latin typeface="Arial" panose="020B0604020202020204" pitchFamily="34" charset="0"/>
                          <a:cs typeface="Arial" panose="020B0604020202020204" pitchFamily="34" charset="0"/>
                        </a:rPr>
                        <a:t>estrogen</a:t>
                      </a:r>
                      <a:r>
                        <a:rPr lang="en-GB" sz="1200" b="1" dirty="0">
                          <a:latin typeface="Arial" panose="020B0604020202020204" pitchFamily="34" charset="0"/>
                          <a:cs typeface="Arial" panose="020B0604020202020204" pitchFamily="34" charset="0"/>
                        </a:rPr>
                        <a:t> complex)</a:t>
                      </a:r>
                      <a:endParaRPr lang="en-FI" sz="1200" b="1" dirty="0">
                        <a:latin typeface="Arial" panose="020B0604020202020204" pitchFamily="34" charset="0"/>
                        <a:cs typeface="Arial" panose="020B0604020202020204" pitchFamily="34" charset="0"/>
                      </a:endParaRPr>
                    </a:p>
                  </a:txBody>
                  <a:tcPr/>
                </a:tc>
                <a:tc>
                  <a:txBody>
                    <a:bodyPr/>
                    <a:lstStyle/>
                    <a:p>
                      <a:r>
                        <a:rPr lang="en-GB" sz="1100" dirty="0" err="1">
                          <a:latin typeface="Arial" panose="020B0604020202020204" pitchFamily="34" charset="0"/>
                          <a:cs typeface="Arial" panose="020B0604020202020204" pitchFamily="34" charset="0"/>
                        </a:rPr>
                        <a:t>konjugoitua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estrogeeniä</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suun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kautta</a:t>
                      </a:r>
                      <a:r>
                        <a:rPr lang="en-GB" sz="1100" dirty="0">
                          <a:latin typeface="Arial" panose="020B0604020202020204" pitchFamily="34" charset="0"/>
                          <a:cs typeface="Arial" panose="020B0604020202020204" pitchFamily="34" charset="0"/>
                        </a:rPr>
                        <a:t> 0,45 mg </a:t>
                      </a:r>
                      <a:r>
                        <a:rPr lang="en-GB" sz="1100" dirty="0" err="1">
                          <a:latin typeface="Arial" panose="020B0604020202020204" pitchFamily="34" charset="0"/>
                          <a:cs typeface="Arial" panose="020B0604020202020204" pitchFamily="34" charset="0"/>
                        </a:rPr>
                        <a:t>ja</a:t>
                      </a:r>
                      <a:r>
                        <a:rPr lang="en-GB" sz="1100" dirty="0">
                          <a:latin typeface="Arial" panose="020B0604020202020204" pitchFamily="34" charset="0"/>
                          <a:cs typeface="Arial" panose="020B0604020202020204" pitchFamily="34" charset="0"/>
                        </a:rPr>
                        <a:t> </a:t>
                      </a:r>
                      <a:br>
                        <a:rPr lang="en-GB" sz="1100" dirty="0">
                          <a:latin typeface="Arial" panose="020B0604020202020204" pitchFamily="34" charset="0"/>
                          <a:cs typeface="Arial" panose="020B0604020202020204" pitchFamily="34" charset="0"/>
                        </a:rPr>
                      </a:br>
                      <a:r>
                        <a:rPr lang="en-GB" sz="1100" dirty="0" err="1">
                          <a:latin typeface="Arial" panose="020B0604020202020204" pitchFamily="34" charset="0"/>
                          <a:cs typeface="Arial" panose="020B0604020202020204" pitchFamily="34" charset="0"/>
                        </a:rPr>
                        <a:t>sen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yhteydessä</a:t>
                      </a:r>
                      <a:r>
                        <a:rPr lang="en-GB" sz="1100" dirty="0">
                          <a:latin typeface="Arial" panose="020B0604020202020204" pitchFamily="34" charset="0"/>
                          <a:cs typeface="Arial" panose="020B0604020202020204" pitchFamily="34" charset="0"/>
                        </a:rPr>
                        <a:t> 20 mg </a:t>
                      </a:r>
                      <a:r>
                        <a:rPr lang="en-GB" sz="1100" dirty="0" err="1">
                          <a:latin typeface="Arial" panose="020B0604020202020204" pitchFamily="34" charset="0"/>
                          <a:cs typeface="Arial" panose="020B0604020202020204" pitchFamily="34" charset="0"/>
                        </a:rPr>
                        <a:t>batsedoksifeenia</a:t>
                      </a:r>
                      <a:endParaRPr lang="en-FI"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9103846"/>
                  </a:ext>
                </a:extLst>
              </a:tr>
              <a:tr h="786225">
                <a:tc>
                  <a:txBody>
                    <a:bodyPr/>
                    <a:lstStyle/>
                    <a:p>
                      <a:r>
                        <a:rPr lang="en-GB" sz="1200" b="1" dirty="0" err="1">
                          <a:latin typeface="Arial" panose="020B0604020202020204" pitchFamily="34" charset="0"/>
                          <a:cs typeface="Arial" panose="020B0604020202020204" pitchFamily="34" charset="0"/>
                        </a:rPr>
                        <a:t>Tiboloni</a:t>
                      </a:r>
                      <a:endParaRPr lang="en-FI" sz="1200" b="1" dirty="0">
                        <a:latin typeface="Arial" panose="020B0604020202020204" pitchFamily="34" charset="0"/>
                        <a:cs typeface="Arial" panose="020B0604020202020204" pitchFamily="34" charset="0"/>
                      </a:endParaRPr>
                    </a:p>
                  </a:txBody>
                  <a:tcPr/>
                </a:tc>
                <a:tc>
                  <a:txBody>
                    <a:bodyPr/>
                    <a:lstStyle/>
                    <a:p>
                      <a:r>
                        <a:rPr lang="en-GB" sz="1100">
                          <a:latin typeface="Arial" panose="020B0604020202020204" pitchFamily="34" charset="0"/>
                          <a:cs typeface="Arial" panose="020B0604020202020204" pitchFamily="34" charset="0"/>
                        </a:rPr>
                        <a:t>suun kautta 2,5 mg kerran päivässä</a:t>
                      </a:r>
                      <a:endParaRPr lang="en-FI"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06608772"/>
                  </a:ext>
                </a:extLst>
              </a:tr>
              <a:tr h="1229360">
                <a:tc>
                  <a:txBody>
                    <a:bodyPr/>
                    <a:lstStyle/>
                    <a:p>
                      <a:r>
                        <a:rPr lang="en-GB" sz="1200" b="1" dirty="0" err="1">
                          <a:latin typeface="Arial" panose="020B0604020202020204" pitchFamily="34" charset="0"/>
                          <a:cs typeface="Arial" panose="020B0604020202020204" pitchFamily="34" charset="0"/>
                        </a:rPr>
                        <a:t>Testosteroni</a:t>
                      </a:r>
                      <a:r>
                        <a:rPr lang="en-GB" sz="1200" b="1" dirty="0">
                          <a:latin typeface="Arial" panose="020B0604020202020204" pitchFamily="34" charset="0"/>
                          <a:cs typeface="Arial" panose="020B0604020202020204" pitchFamily="34" charset="0"/>
                        </a:rPr>
                        <a:t> (</a:t>
                      </a:r>
                      <a:r>
                        <a:rPr lang="en-GB" sz="1200" b="1" dirty="0" err="1">
                          <a:latin typeface="Arial" panose="020B0604020202020204" pitchFamily="34" charset="0"/>
                          <a:cs typeface="Arial" panose="020B0604020202020204" pitchFamily="34" charset="0"/>
                        </a:rPr>
                        <a:t>miehille</a:t>
                      </a:r>
                      <a:r>
                        <a:rPr lang="en-GB" sz="1200" b="1" dirty="0">
                          <a:latin typeface="Arial" panose="020B0604020202020204" pitchFamily="34" charset="0"/>
                          <a:cs typeface="Arial" panose="020B0604020202020204" pitchFamily="34" charset="0"/>
                        </a:rPr>
                        <a:t>)</a:t>
                      </a:r>
                      <a:endParaRPr lang="en-FI" sz="1200" b="1" dirty="0">
                        <a:latin typeface="Arial" panose="020B0604020202020204" pitchFamily="34" charset="0"/>
                        <a:cs typeface="Arial" panose="020B0604020202020204" pitchFamily="34" charset="0"/>
                      </a:endParaRPr>
                    </a:p>
                  </a:txBody>
                  <a:tcPr/>
                </a:tc>
                <a:tc>
                  <a:txBody>
                    <a:bodyPr/>
                    <a:lstStyle/>
                    <a:p>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valmisteen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mukaan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lihakseen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joko</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testosteroni-estereitä</a:t>
                      </a:r>
                      <a:r>
                        <a:rPr lang="en-GB" sz="1100" dirty="0">
                          <a:latin typeface="Arial" panose="020B0604020202020204" pitchFamily="34" charset="0"/>
                          <a:cs typeface="Arial" panose="020B0604020202020204" pitchFamily="34" charset="0"/>
                        </a:rPr>
                        <a:t> 250 mg </a:t>
                      </a:r>
                      <a:r>
                        <a:rPr lang="en-GB" sz="1100" dirty="0" err="1">
                          <a:latin typeface="Arial" panose="020B0604020202020204" pitchFamily="34" charset="0"/>
                          <a:cs typeface="Arial" panose="020B0604020202020204" pitchFamily="34" charset="0"/>
                        </a:rPr>
                        <a:t>joka</a:t>
                      </a:r>
                      <a:r>
                        <a:rPr lang="en-GB" sz="1100" dirty="0">
                          <a:latin typeface="Arial" panose="020B0604020202020204" pitchFamily="34" charset="0"/>
                          <a:cs typeface="Arial" panose="020B0604020202020204" pitchFamily="34" charset="0"/>
                        </a:rPr>
                        <a:t> 2.–4. </a:t>
                      </a:r>
                      <a:r>
                        <a:rPr lang="en-GB" sz="1100" dirty="0" err="1">
                          <a:latin typeface="Arial" panose="020B0604020202020204" pitchFamily="34" charset="0"/>
                          <a:cs typeface="Arial" panose="020B0604020202020204" pitchFamily="34" charset="0"/>
                        </a:rPr>
                        <a:t>viikko</a:t>
                      </a:r>
                      <a:r>
                        <a:rPr lang="en-GB" sz="1100" dirty="0">
                          <a:latin typeface="Arial" panose="020B0604020202020204" pitchFamily="34" charset="0"/>
                          <a:cs typeface="Arial" panose="020B0604020202020204" pitchFamily="34" charset="0"/>
                        </a:rPr>
                        <a:t> tai </a:t>
                      </a:r>
                      <a:r>
                        <a:rPr lang="en-GB" sz="1100" dirty="0" err="1">
                          <a:latin typeface="Arial" panose="020B0604020202020204" pitchFamily="34" charset="0"/>
                          <a:cs typeface="Arial" panose="020B0604020202020204" pitchFamily="34" charset="0"/>
                        </a:rPr>
                        <a:t>testosteroni-undekanoaattia</a:t>
                      </a:r>
                      <a:r>
                        <a:rPr lang="en-GB" sz="1100" dirty="0">
                          <a:latin typeface="Arial" panose="020B0604020202020204" pitchFamily="34" charset="0"/>
                          <a:cs typeface="Arial" panose="020B0604020202020204" pitchFamily="34" charset="0"/>
                        </a:rPr>
                        <a:t> 1 000 mg </a:t>
                      </a:r>
                      <a:r>
                        <a:rPr lang="en-GB" sz="1100" dirty="0" err="1">
                          <a:latin typeface="Arial" panose="020B0604020202020204" pitchFamily="34" charset="0"/>
                          <a:cs typeface="Arial" panose="020B0604020202020204" pitchFamily="34" charset="0"/>
                        </a:rPr>
                        <a:t>joka</a:t>
                      </a:r>
                      <a:r>
                        <a:rPr lang="en-GB" sz="1100" dirty="0">
                          <a:latin typeface="Arial" panose="020B0604020202020204" pitchFamily="34" charset="0"/>
                          <a:cs typeface="Arial" panose="020B0604020202020204" pitchFamily="34" charset="0"/>
                        </a:rPr>
                        <a:t> 10.–14. </a:t>
                      </a:r>
                      <a:r>
                        <a:rPr lang="en-GB" sz="1100" dirty="0" err="1">
                          <a:latin typeface="Arial" panose="020B0604020202020204" pitchFamily="34" charset="0"/>
                          <a:cs typeface="Arial" panose="020B0604020202020204" pitchFamily="34" charset="0"/>
                        </a:rPr>
                        <a:t>viikko</a:t>
                      </a:r>
                      <a:endParaRPr lang="en-GB"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testosteronigeeliä</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yksilöllisesti</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annosteltuna</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iholle</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kerran</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vuorokaudessa</a:t>
                      </a:r>
                      <a:endParaRPr lang="en-FI"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8612715"/>
                  </a:ext>
                </a:extLst>
              </a:tr>
            </a:tbl>
          </a:graphicData>
        </a:graphic>
      </p:graphicFrame>
      <p:sp>
        <p:nvSpPr>
          <p:cNvPr id="15" name="Rectangle 14">
            <a:extLst>
              <a:ext uri="{FF2B5EF4-FFF2-40B4-BE49-F238E27FC236}">
                <a16:creationId xmlns:a16="http://schemas.microsoft.com/office/drawing/2014/main" id="{D2D5BCA8-E0F7-1542-B93E-9AB342DA82A1}"/>
              </a:ext>
            </a:extLst>
          </p:cNvPr>
          <p:cNvSpPr/>
          <p:nvPr/>
        </p:nvSpPr>
        <p:spPr>
          <a:xfrm>
            <a:off x="11492059" y="6135627"/>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4C4A415-FB86-174B-916B-50E443F289B1}"/>
              </a:ext>
            </a:extLst>
          </p:cNvPr>
          <p:cNvSpPr/>
          <p:nvPr/>
        </p:nvSpPr>
        <p:spPr>
          <a:xfrm>
            <a:off x="10403581" y="6135627"/>
            <a:ext cx="1024467"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3C2799A-DAAA-464F-B0A9-C33450E1CD23}"/>
              </a:ext>
            </a:extLst>
          </p:cNvPr>
          <p:cNvSpPr/>
          <p:nvPr/>
        </p:nvSpPr>
        <p:spPr>
          <a:xfrm>
            <a:off x="0" y="6135627"/>
            <a:ext cx="10339912"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51A8A93-6635-AC43-AA41-C5370B62F5BF}"/>
              </a:ext>
            </a:extLst>
          </p:cNvPr>
          <p:cNvSpPr/>
          <p:nvPr/>
        </p:nvSpPr>
        <p:spPr>
          <a:xfrm>
            <a:off x="560346" y="229911"/>
            <a:ext cx="7967429" cy="58477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effectLst/>
                <a:uLnTx/>
                <a:uFillTx/>
                <a:latin typeface="Calibri" panose="020F0502020204030204"/>
                <a:ea typeface="+mn-ea"/>
                <a:cs typeface="Arial" panose="020B0604020202020204" pitchFamily="34" charset="0"/>
              </a:rPr>
              <a:t>Osteoporoosin lääkehoito </a:t>
            </a:r>
          </a:p>
        </p:txBody>
      </p:sp>
      <p:sp>
        <p:nvSpPr>
          <p:cNvPr id="27" name="Rectangle 26">
            <a:extLst>
              <a:ext uri="{FF2B5EF4-FFF2-40B4-BE49-F238E27FC236}">
                <a16:creationId xmlns:a16="http://schemas.microsoft.com/office/drawing/2014/main" id="{F9BEF823-A90D-6A4A-8F24-2EB9BCE3E7A7}"/>
              </a:ext>
            </a:extLst>
          </p:cNvPr>
          <p:cNvSpPr/>
          <p:nvPr/>
        </p:nvSpPr>
        <p:spPr>
          <a:xfrm flipH="1">
            <a:off x="0" y="921031"/>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C43539E-9E49-7643-9BCA-1F64502DAD8C}"/>
              </a:ext>
            </a:extLst>
          </p:cNvPr>
          <p:cNvSpPr/>
          <p:nvPr/>
        </p:nvSpPr>
        <p:spPr>
          <a:xfrm flipH="1">
            <a:off x="445011" y="921031"/>
            <a:ext cx="1024467"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A23E805-FABE-C54A-88B6-C3D14FCE3BD6}"/>
              </a:ext>
            </a:extLst>
          </p:cNvPr>
          <p:cNvSpPr/>
          <p:nvPr/>
        </p:nvSpPr>
        <p:spPr>
          <a:xfrm flipH="1">
            <a:off x="1533146" y="921031"/>
            <a:ext cx="880676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404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41722" y="355076"/>
            <a:ext cx="9875520" cy="1356360"/>
          </a:xfrm>
        </p:spPr>
        <p:txBody>
          <a:bodyPr>
            <a:normAutofit/>
          </a:bodyPr>
          <a:lstStyle/>
          <a:p>
            <a:r>
              <a:rPr lang="fi-FI" dirty="0">
                <a:latin typeface="Arial" panose="020B0604020202020204" pitchFamily="34" charset="0"/>
                <a:cs typeface="Arial" panose="020B0604020202020204" pitchFamily="34" charset="0"/>
              </a:rPr>
              <a:t>Osteoporoosin hoidon kriisi</a:t>
            </a:r>
          </a:p>
        </p:txBody>
      </p:sp>
      <p:sp>
        <p:nvSpPr>
          <p:cNvPr id="5" name="Sisällön paikkamerkki 4"/>
          <p:cNvSpPr>
            <a:spLocks noGrp="1"/>
          </p:cNvSpPr>
          <p:nvPr>
            <p:ph sz="half" idx="1"/>
          </p:nvPr>
        </p:nvSpPr>
        <p:spPr>
          <a:xfrm>
            <a:off x="524602" y="1902945"/>
            <a:ext cx="4754880" cy="4023360"/>
          </a:xfrm>
        </p:spPr>
        <p:txBody>
          <a:bodyPr>
            <a:normAutofit fontScale="92500" lnSpcReduction="20000"/>
          </a:bodyPr>
          <a:lstStyle/>
          <a:p>
            <a:r>
              <a:rPr lang="fi-FI" sz="1800" dirty="0">
                <a:latin typeface="Arial" panose="020B0604020202020204" pitchFamily="34" charset="0"/>
                <a:cs typeface="Arial" panose="020B0604020202020204" pitchFamily="34" charset="0"/>
              </a:rPr>
              <a:t>USA: &gt; 50 %:n lasku BP:n käytössä vuosina 2008-2012 (</a:t>
            </a:r>
            <a:r>
              <a:rPr lang="fi-FI" sz="1800" dirty="0" err="1">
                <a:latin typeface="Arial" panose="020B0604020202020204" pitchFamily="34" charset="0"/>
                <a:cs typeface="Arial" panose="020B0604020202020204" pitchFamily="34" charset="0"/>
              </a:rPr>
              <a:t>Jha</a:t>
            </a:r>
            <a:r>
              <a:rPr lang="fi-FI" sz="1800" dirty="0">
                <a:latin typeface="Arial" panose="020B0604020202020204" pitchFamily="34" charset="0"/>
                <a:cs typeface="Arial" panose="020B0604020202020204" pitchFamily="34" charset="0"/>
              </a:rPr>
              <a:t> et al. JBMR 2015: 30: 2179-83)</a:t>
            </a:r>
          </a:p>
          <a:p>
            <a:r>
              <a:rPr lang="fi-FI" sz="1800" dirty="0">
                <a:latin typeface="Arial" panose="020B0604020202020204" pitchFamily="34" charset="0"/>
                <a:cs typeface="Arial" panose="020B0604020202020204" pitchFamily="34" charset="0"/>
              </a:rPr>
              <a:t>EU: BP:n käytön lisääntyminen vuosina 2001-2008, jonka jälkeen laskua kolmen vuoden ajan (</a:t>
            </a:r>
            <a:r>
              <a:rPr lang="fi-FI" sz="1800" dirty="0" err="1">
                <a:latin typeface="Arial" panose="020B0604020202020204" pitchFamily="34" charset="0"/>
                <a:cs typeface="Arial" panose="020B0604020202020204" pitchFamily="34" charset="0"/>
              </a:rPr>
              <a:t>Hernlund</a:t>
            </a:r>
            <a:r>
              <a:rPr lang="fi-FI" sz="1800" dirty="0">
                <a:latin typeface="Arial" panose="020B0604020202020204" pitchFamily="34" charset="0"/>
                <a:cs typeface="Arial" panose="020B0604020202020204" pitchFamily="34" charset="0"/>
              </a:rPr>
              <a:t> et al. </a:t>
            </a:r>
            <a:r>
              <a:rPr lang="fi-FI" sz="1800" dirty="0" err="1">
                <a:latin typeface="Arial" panose="020B0604020202020204" pitchFamily="34" charset="0"/>
                <a:cs typeface="Arial" panose="020B0604020202020204" pitchFamily="34" charset="0"/>
              </a:rPr>
              <a:t>Arch</a:t>
            </a:r>
            <a:r>
              <a:rPr lang="fi-FI" sz="1800" dirty="0">
                <a:latin typeface="Arial" panose="020B0604020202020204" pitchFamily="34" charset="0"/>
                <a:cs typeface="Arial" panose="020B0604020202020204" pitchFamily="34" charset="0"/>
              </a:rPr>
              <a:t> </a:t>
            </a:r>
            <a:r>
              <a:rPr lang="fi-FI" sz="1800" dirty="0" err="1">
                <a:latin typeface="Arial" panose="020B0604020202020204" pitchFamily="34" charset="0"/>
                <a:cs typeface="Arial" panose="020B0604020202020204" pitchFamily="34" charset="0"/>
              </a:rPr>
              <a:t>Osteoporosis</a:t>
            </a:r>
            <a:r>
              <a:rPr lang="fi-FI" sz="1800" dirty="0">
                <a:latin typeface="Arial" panose="020B0604020202020204" pitchFamily="34" charset="0"/>
                <a:cs typeface="Arial" panose="020B0604020202020204" pitchFamily="34" charset="0"/>
              </a:rPr>
              <a:t> 2013)</a:t>
            </a:r>
          </a:p>
          <a:p>
            <a:r>
              <a:rPr lang="fi-FI" sz="2000" b="0" i="0" dirty="0">
                <a:solidFill>
                  <a:srgbClr val="404040"/>
                </a:solidFill>
                <a:effectLst/>
                <a:latin typeface="Helvetica" panose="020B0604020202020204" pitchFamily="34" charset="0"/>
              </a:rPr>
              <a:t>Varsinaisten luulääkkeiden käyttö  Suomessa vähentynyt noin 26 % kahdeksassa vuodessa, ja vuonna 2019 noin 41 000 suomalaista käytti luulääkkeitä </a:t>
            </a:r>
            <a:endParaRPr lang="fi-FI" sz="1800" dirty="0">
              <a:latin typeface="Arial" panose="020B0604020202020204" pitchFamily="34" charset="0"/>
              <a:cs typeface="Arial" panose="020B0604020202020204" pitchFamily="34" charset="0"/>
            </a:endParaRPr>
          </a:p>
          <a:p>
            <a:r>
              <a:rPr lang="fi-FI" sz="1800" dirty="0">
                <a:latin typeface="Arial" panose="020B0604020202020204" pitchFamily="34" charset="0"/>
                <a:cs typeface="Arial" panose="020B0604020202020204" pitchFamily="34" charset="0"/>
              </a:rPr>
              <a:t>Mahdollisia syitä:</a:t>
            </a:r>
          </a:p>
          <a:p>
            <a:pPr lvl="1"/>
            <a:r>
              <a:rPr lang="fi-FI" dirty="0">
                <a:latin typeface="Arial" panose="020B0604020202020204" pitchFamily="34" charset="0"/>
                <a:cs typeface="Arial" panose="020B0604020202020204" pitchFamily="34" charset="0"/>
              </a:rPr>
              <a:t>Mediakohu – viranomaisvaroitukset hoidon (harvinaisista) haitoista</a:t>
            </a:r>
          </a:p>
          <a:p>
            <a:pPr lvl="1"/>
            <a:r>
              <a:rPr lang="fi-FI" dirty="0">
                <a:latin typeface="Arial" panose="020B0604020202020204" pitchFamily="34" charset="0"/>
                <a:cs typeface="Arial" panose="020B0604020202020204" pitchFamily="34" charset="0"/>
              </a:rPr>
              <a:t>Hoidon erilainen </a:t>
            </a:r>
            <a:r>
              <a:rPr lang="fi-FI" dirty="0" err="1">
                <a:latin typeface="Arial" panose="020B0604020202020204" pitchFamily="34" charset="0"/>
                <a:cs typeface="Arial" panose="020B0604020202020204" pitchFamily="34" charset="0"/>
              </a:rPr>
              <a:t>targetointi</a:t>
            </a:r>
            <a:endParaRPr lang="fi-FI" dirty="0">
              <a:latin typeface="Arial" panose="020B0604020202020204" pitchFamily="34" charset="0"/>
              <a:cs typeface="Arial" panose="020B0604020202020204" pitchFamily="34" charset="0"/>
            </a:endParaRPr>
          </a:p>
          <a:p>
            <a:pPr lvl="1"/>
            <a:r>
              <a:rPr lang="fi-FI" dirty="0">
                <a:latin typeface="Arial" panose="020B0604020202020204" pitchFamily="34" charset="0"/>
                <a:cs typeface="Arial" panose="020B0604020202020204" pitchFamily="34" charset="0"/>
              </a:rPr>
              <a:t>Hoidon kestoajan  täyttymiset (tietoisuuden lisääntyminen)</a:t>
            </a:r>
          </a:p>
          <a:p>
            <a:pPr lvl="1"/>
            <a:r>
              <a:rPr lang="fi-FI" dirty="0">
                <a:latin typeface="Arial" panose="020B0604020202020204" pitchFamily="34" charset="0"/>
                <a:cs typeface="Arial" panose="020B0604020202020204" pitchFamily="34" charset="0"/>
              </a:rPr>
              <a:t>Vaihdot muihin hoitoihin</a:t>
            </a:r>
          </a:p>
          <a:p>
            <a:endParaRPr lang="fi-FI" dirty="0"/>
          </a:p>
        </p:txBody>
      </p:sp>
      <p:sp>
        <p:nvSpPr>
          <p:cNvPr id="4" name="Sisällön paikkamerkki 3">
            <a:extLst>
              <a:ext uri="{FF2B5EF4-FFF2-40B4-BE49-F238E27FC236}">
                <a16:creationId xmlns:a16="http://schemas.microsoft.com/office/drawing/2014/main" id="{E08B94A5-4DC3-CB4E-D4C8-BFE01DA5DB78}"/>
              </a:ext>
            </a:extLst>
          </p:cNvPr>
          <p:cNvSpPr>
            <a:spLocks noGrp="1"/>
          </p:cNvSpPr>
          <p:nvPr>
            <p:ph sz="half" idx="2"/>
          </p:nvPr>
        </p:nvSpPr>
        <p:spPr>
          <a:xfrm>
            <a:off x="6988721" y="2671073"/>
            <a:ext cx="4754880" cy="4023360"/>
          </a:xfrm>
        </p:spPr>
        <p:txBody>
          <a:bodyPr>
            <a:normAutofit fontScale="92500" lnSpcReduction="20000"/>
          </a:bodyPr>
          <a:lstStyle/>
          <a:p>
            <a:r>
              <a:rPr lang="fi-FI" sz="2200" b="0" i="0" dirty="0" err="1">
                <a:solidFill>
                  <a:srgbClr val="404040"/>
                </a:solidFill>
                <a:effectLst/>
                <a:latin typeface="Helvetica" panose="020B0604020202020204" pitchFamily="34" charset="0"/>
              </a:rPr>
              <a:t>Postmenopausaalisilla</a:t>
            </a:r>
            <a:r>
              <a:rPr lang="fi-FI" sz="2200" b="0" i="0" dirty="0">
                <a:solidFill>
                  <a:srgbClr val="404040"/>
                </a:solidFill>
                <a:effectLst/>
                <a:latin typeface="Helvetica" panose="020B0604020202020204" pitchFamily="34" charset="0"/>
              </a:rPr>
              <a:t> naisilla ilmaantui kolmen vuoden </a:t>
            </a:r>
            <a:r>
              <a:rPr lang="fi-FI" sz="2200" b="0" i="0" dirty="0" err="1">
                <a:solidFill>
                  <a:srgbClr val="404040"/>
                </a:solidFill>
                <a:effectLst/>
                <a:latin typeface="Helvetica" panose="020B0604020202020204" pitchFamily="34" charset="0"/>
              </a:rPr>
              <a:t>bisfosfonaattihoidon</a:t>
            </a:r>
            <a:r>
              <a:rPr lang="fi-FI" sz="2200" b="0" i="0" dirty="0">
                <a:solidFill>
                  <a:srgbClr val="404040"/>
                </a:solidFill>
                <a:effectLst/>
                <a:latin typeface="Helvetica" panose="020B0604020202020204" pitchFamily="34" charset="0"/>
              </a:rPr>
              <a:t> jälkeen kaksi hoitoon liittyvää epätyypillistä murtumaa, mutta hoito esti 149 lonkkamurtumaa ja 541 kliinistä murtumaa. Viiden vuoden hoidon jälkeen vastaavat luvut olivat 8, 286 ja 859 </a:t>
            </a:r>
            <a:r>
              <a:rPr lang="fi-FI" b="0" i="0" dirty="0">
                <a:solidFill>
                  <a:srgbClr val="404040"/>
                </a:solidFill>
                <a:effectLst/>
                <a:latin typeface="Helvetica" panose="020B0604020202020204" pitchFamily="34" charset="0"/>
              </a:rPr>
              <a:t>(</a:t>
            </a:r>
            <a:r>
              <a:rPr lang="fi-FI" sz="1200" b="0" i="0" dirty="0">
                <a:solidFill>
                  <a:srgbClr val="404040"/>
                </a:solidFill>
                <a:effectLst/>
                <a:latin typeface="Helvetica" panose="020B0604020202020204" pitchFamily="34" charset="0"/>
              </a:rPr>
              <a:t>Black DM, </a:t>
            </a:r>
            <a:r>
              <a:rPr lang="fi-FI" sz="1200" b="0" i="0" dirty="0" err="1">
                <a:solidFill>
                  <a:srgbClr val="404040"/>
                </a:solidFill>
                <a:effectLst/>
                <a:latin typeface="Helvetica" panose="020B0604020202020204" pitchFamily="34" charset="0"/>
              </a:rPr>
              <a:t>Geiger</a:t>
            </a:r>
            <a:r>
              <a:rPr lang="fi-FI" sz="1200" b="0" i="0" dirty="0">
                <a:solidFill>
                  <a:srgbClr val="404040"/>
                </a:solidFill>
                <a:effectLst/>
                <a:latin typeface="Helvetica" panose="020B0604020202020204" pitchFamily="34" charset="0"/>
              </a:rPr>
              <a:t> EJ, </a:t>
            </a:r>
            <a:r>
              <a:rPr lang="fi-FI" sz="1200" b="0" i="0" dirty="0" err="1">
                <a:solidFill>
                  <a:srgbClr val="404040"/>
                </a:solidFill>
                <a:effectLst/>
                <a:latin typeface="Helvetica" panose="020B0604020202020204" pitchFamily="34" charset="0"/>
              </a:rPr>
              <a:t>Eastell</a:t>
            </a:r>
            <a:r>
              <a:rPr lang="fi-FI" sz="1200" b="0" i="0" dirty="0">
                <a:solidFill>
                  <a:srgbClr val="404040"/>
                </a:solidFill>
                <a:effectLst/>
                <a:latin typeface="Helvetica" panose="020B0604020202020204" pitchFamily="34" charset="0"/>
              </a:rPr>
              <a:t> R ym. </a:t>
            </a:r>
            <a:r>
              <a:rPr lang="fi-FI" sz="1200" b="0" i="0" dirty="0" err="1">
                <a:solidFill>
                  <a:srgbClr val="404040"/>
                </a:solidFill>
                <a:effectLst/>
                <a:latin typeface="Helvetica" panose="020B0604020202020204" pitchFamily="34" charset="0"/>
              </a:rPr>
              <a:t>Atypical</a:t>
            </a:r>
            <a:r>
              <a:rPr lang="fi-FI" sz="1200" b="0" i="0" dirty="0">
                <a:solidFill>
                  <a:srgbClr val="404040"/>
                </a:solidFill>
                <a:effectLst/>
                <a:latin typeface="Helvetica" panose="020B0604020202020204" pitchFamily="34" charset="0"/>
              </a:rPr>
              <a:t> </a:t>
            </a:r>
            <a:r>
              <a:rPr lang="fi-FI" sz="1200" b="0" i="0" dirty="0" err="1">
                <a:solidFill>
                  <a:srgbClr val="404040"/>
                </a:solidFill>
                <a:effectLst/>
                <a:latin typeface="Helvetica" panose="020B0604020202020204" pitchFamily="34" charset="0"/>
              </a:rPr>
              <a:t>femur</a:t>
            </a:r>
            <a:r>
              <a:rPr lang="fi-FI" sz="1200" b="0" i="0" dirty="0">
                <a:solidFill>
                  <a:srgbClr val="404040"/>
                </a:solidFill>
                <a:effectLst/>
                <a:latin typeface="Helvetica" panose="020B0604020202020204" pitchFamily="34" charset="0"/>
              </a:rPr>
              <a:t> </a:t>
            </a:r>
            <a:r>
              <a:rPr lang="fi-FI" sz="1200" b="0" i="0" dirty="0" err="1">
                <a:solidFill>
                  <a:srgbClr val="404040"/>
                </a:solidFill>
                <a:effectLst/>
                <a:latin typeface="Helvetica" panose="020B0604020202020204" pitchFamily="34" charset="0"/>
              </a:rPr>
              <a:t>fracture</a:t>
            </a:r>
            <a:r>
              <a:rPr lang="fi-FI" sz="1200" b="0" i="0" dirty="0">
                <a:solidFill>
                  <a:srgbClr val="404040"/>
                </a:solidFill>
                <a:effectLst/>
                <a:latin typeface="Helvetica" panose="020B0604020202020204" pitchFamily="34" charset="0"/>
              </a:rPr>
              <a:t> </a:t>
            </a:r>
            <a:r>
              <a:rPr lang="fi-FI" sz="1200" b="0" i="0" dirty="0" err="1">
                <a:solidFill>
                  <a:srgbClr val="404040"/>
                </a:solidFill>
                <a:effectLst/>
                <a:latin typeface="Helvetica" panose="020B0604020202020204" pitchFamily="34" charset="0"/>
              </a:rPr>
              <a:t>risk</a:t>
            </a:r>
            <a:r>
              <a:rPr lang="fi-FI" sz="1200" b="0" i="0" dirty="0">
                <a:solidFill>
                  <a:srgbClr val="404040"/>
                </a:solidFill>
                <a:effectLst/>
                <a:latin typeface="Helvetica" panose="020B0604020202020204" pitchFamily="34" charset="0"/>
              </a:rPr>
              <a:t> </a:t>
            </a:r>
            <a:r>
              <a:rPr lang="fi-FI" sz="1200" b="0" i="0" dirty="0" err="1">
                <a:solidFill>
                  <a:srgbClr val="404040"/>
                </a:solidFill>
                <a:effectLst/>
                <a:latin typeface="Helvetica" panose="020B0604020202020204" pitchFamily="34" charset="0"/>
              </a:rPr>
              <a:t>versus</a:t>
            </a:r>
            <a:r>
              <a:rPr lang="fi-FI" sz="1200" b="0" i="0" dirty="0">
                <a:solidFill>
                  <a:srgbClr val="404040"/>
                </a:solidFill>
                <a:effectLst/>
                <a:latin typeface="Helvetica" panose="020B0604020202020204" pitchFamily="34" charset="0"/>
              </a:rPr>
              <a:t> </a:t>
            </a:r>
            <a:r>
              <a:rPr lang="fi-FI" sz="1200" b="0" i="0" dirty="0" err="1">
                <a:solidFill>
                  <a:srgbClr val="404040"/>
                </a:solidFill>
                <a:effectLst/>
                <a:latin typeface="Helvetica" panose="020B0604020202020204" pitchFamily="34" charset="0"/>
              </a:rPr>
              <a:t>fragility</a:t>
            </a:r>
            <a:r>
              <a:rPr lang="fi-FI" sz="1200" b="0" i="0" dirty="0">
                <a:solidFill>
                  <a:srgbClr val="404040"/>
                </a:solidFill>
                <a:effectLst/>
                <a:latin typeface="Helvetica" panose="020B0604020202020204" pitchFamily="34" charset="0"/>
              </a:rPr>
              <a:t> </a:t>
            </a:r>
            <a:r>
              <a:rPr lang="fi-FI" sz="1200" b="0" i="0" dirty="0" err="1">
                <a:solidFill>
                  <a:srgbClr val="404040"/>
                </a:solidFill>
                <a:effectLst/>
                <a:latin typeface="Helvetica" panose="020B0604020202020204" pitchFamily="34" charset="0"/>
              </a:rPr>
              <a:t>fracture</a:t>
            </a:r>
            <a:r>
              <a:rPr lang="fi-FI" sz="1200" b="0" i="0" dirty="0">
                <a:solidFill>
                  <a:srgbClr val="404040"/>
                </a:solidFill>
                <a:effectLst/>
                <a:latin typeface="Helvetica" panose="020B0604020202020204" pitchFamily="34" charset="0"/>
              </a:rPr>
              <a:t> prevention </a:t>
            </a:r>
            <a:r>
              <a:rPr lang="fi-FI" sz="1200" b="0" i="0" dirty="0" err="1">
                <a:solidFill>
                  <a:srgbClr val="404040"/>
                </a:solidFill>
                <a:effectLst/>
                <a:latin typeface="Helvetica" panose="020B0604020202020204" pitchFamily="34" charset="0"/>
              </a:rPr>
              <a:t>with</a:t>
            </a:r>
            <a:r>
              <a:rPr lang="fi-FI" sz="1200" b="0" i="0" dirty="0">
                <a:solidFill>
                  <a:srgbClr val="404040"/>
                </a:solidFill>
                <a:effectLst/>
                <a:latin typeface="Helvetica" panose="020B0604020202020204" pitchFamily="34" charset="0"/>
              </a:rPr>
              <a:t> </a:t>
            </a:r>
            <a:r>
              <a:rPr lang="fi-FI" sz="1200" b="0" i="0" dirty="0" err="1">
                <a:solidFill>
                  <a:srgbClr val="404040"/>
                </a:solidFill>
                <a:effectLst/>
                <a:latin typeface="Helvetica" panose="020B0604020202020204" pitchFamily="34" charset="0"/>
              </a:rPr>
              <a:t>bisphosphonates</a:t>
            </a:r>
            <a:r>
              <a:rPr lang="fi-FI" sz="1200" b="0" i="0" dirty="0">
                <a:solidFill>
                  <a:srgbClr val="404040"/>
                </a:solidFill>
                <a:effectLst/>
                <a:latin typeface="Helvetica" panose="020B0604020202020204" pitchFamily="34" charset="0"/>
              </a:rPr>
              <a:t>. N </a:t>
            </a:r>
            <a:r>
              <a:rPr lang="fi-FI" sz="1200" b="0" i="0" dirty="0" err="1">
                <a:solidFill>
                  <a:srgbClr val="404040"/>
                </a:solidFill>
                <a:effectLst/>
                <a:latin typeface="Helvetica" panose="020B0604020202020204" pitchFamily="34" charset="0"/>
              </a:rPr>
              <a:t>Engl</a:t>
            </a:r>
            <a:r>
              <a:rPr lang="fi-FI" sz="1200" b="0" i="0" dirty="0">
                <a:solidFill>
                  <a:srgbClr val="404040"/>
                </a:solidFill>
                <a:effectLst/>
                <a:latin typeface="Helvetica" panose="020B0604020202020204" pitchFamily="34" charset="0"/>
              </a:rPr>
              <a:t> J </a:t>
            </a:r>
            <a:r>
              <a:rPr lang="fi-FI" sz="1200" b="0" i="0" dirty="0" err="1">
                <a:solidFill>
                  <a:srgbClr val="404040"/>
                </a:solidFill>
                <a:effectLst/>
                <a:latin typeface="Helvetica" panose="020B0604020202020204" pitchFamily="34" charset="0"/>
              </a:rPr>
              <a:t>Med</a:t>
            </a:r>
            <a:r>
              <a:rPr lang="fi-FI" sz="1200" b="0" i="0" dirty="0">
                <a:solidFill>
                  <a:srgbClr val="404040"/>
                </a:solidFill>
                <a:effectLst/>
                <a:latin typeface="Helvetica" panose="020B0604020202020204" pitchFamily="34" charset="0"/>
              </a:rPr>
              <a:t> 2020;383:743-53.)</a:t>
            </a:r>
            <a:endParaRPr lang="fi-FI" sz="1200" dirty="0"/>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137" y="163567"/>
            <a:ext cx="4176464" cy="1893832"/>
          </a:xfrm>
          <a:prstGeom prst="rect">
            <a:avLst/>
          </a:prstGeom>
        </p:spPr>
      </p:pic>
    </p:spTree>
    <p:extLst>
      <p:ext uri="{BB962C8B-B14F-4D97-AF65-F5344CB8AC3E}">
        <p14:creationId xmlns:p14="http://schemas.microsoft.com/office/powerpoint/2010/main" val="2673365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sz="half" idx="1"/>
          </p:nvPr>
        </p:nvPicPr>
        <p:blipFill>
          <a:blip r:embed="rId2"/>
          <a:stretch>
            <a:fillRect/>
          </a:stretch>
        </p:blipFill>
        <p:spPr>
          <a:xfrm>
            <a:off x="159302" y="2116972"/>
            <a:ext cx="6386605" cy="3847673"/>
          </a:xfrm>
          <a:prstGeom prst="rect">
            <a:avLst/>
          </a:prstGeom>
        </p:spPr>
      </p:pic>
      <p:pic>
        <p:nvPicPr>
          <p:cNvPr id="8" name="Sisällön paikkamerkki 7"/>
          <p:cNvPicPr>
            <a:picLocks noGrp="1" noChangeAspect="1"/>
          </p:cNvPicPr>
          <p:nvPr>
            <p:ph sz="half" idx="2"/>
          </p:nvPr>
        </p:nvPicPr>
        <p:blipFill>
          <a:blip r:embed="rId3"/>
          <a:stretch>
            <a:fillRect/>
          </a:stretch>
        </p:blipFill>
        <p:spPr>
          <a:xfrm>
            <a:off x="6992579" y="217488"/>
            <a:ext cx="5077501" cy="2946400"/>
          </a:xfrm>
          <a:prstGeom prst="rect">
            <a:avLst/>
          </a:prstGeom>
        </p:spPr>
      </p:pic>
      <p:pic>
        <p:nvPicPr>
          <p:cNvPr id="6" name="Kuva 5"/>
          <p:cNvPicPr>
            <a:picLocks noChangeAspect="1"/>
          </p:cNvPicPr>
          <p:nvPr/>
        </p:nvPicPr>
        <p:blipFill>
          <a:blip r:embed="rId4"/>
          <a:stretch>
            <a:fillRect/>
          </a:stretch>
        </p:blipFill>
        <p:spPr>
          <a:xfrm>
            <a:off x="557349" y="6121400"/>
            <a:ext cx="3148051" cy="736600"/>
          </a:xfrm>
          <a:prstGeom prst="rect">
            <a:avLst/>
          </a:prstGeom>
        </p:spPr>
      </p:pic>
      <p:pic>
        <p:nvPicPr>
          <p:cNvPr id="7" name="Kuva 6"/>
          <p:cNvPicPr>
            <a:picLocks noChangeAspect="1"/>
          </p:cNvPicPr>
          <p:nvPr/>
        </p:nvPicPr>
        <p:blipFill>
          <a:blip r:embed="rId5"/>
          <a:stretch>
            <a:fillRect/>
          </a:stretch>
        </p:blipFill>
        <p:spPr>
          <a:xfrm>
            <a:off x="0" y="216725"/>
            <a:ext cx="6545907" cy="1473963"/>
          </a:xfrm>
          <a:prstGeom prst="rect">
            <a:avLst/>
          </a:prstGeom>
        </p:spPr>
      </p:pic>
      <p:pic>
        <p:nvPicPr>
          <p:cNvPr id="9" name="Kuva 8"/>
          <p:cNvPicPr>
            <a:picLocks noChangeAspect="1"/>
          </p:cNvPicPr>
          <p:nvPr/>
        </p:nvPicPr>
        <p:blipFill>
          <a:blip r:embed="rId6"/>
          <a:stretch>
            <a:fillRect/>
          </a:stretch>
        </p:blipFill>
        <p:spPr>
          <a:xfrm>
            <a:off x="8308858" y="3163888"/>
            <a:ext cx="2742318" cy="3489520"/>
          </a:xfrm>
          <a:prstGeom prst="rect">
            <a:avLst/>
          </a:prstGeom>
        </p:spPr>
      </p:pic>
    </p:spTree>
    <p:extLst>
      <p:ext uri="{BB962C8B-B14F-4D97-AF65-F5344CB8AC3E}">
        <p14:creationId xmlns:p14="http://schemas.microsoft.com/office/powerpoint/2010/main" val="3131573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1971410" y="72728"/>
            <a:ext cx="7886700" cy="1325563"/>
          </a:xfrm>
        </p:spPr>
        <p:txBody>
          <a:bodyPr/>
          <a:lstStyle/>
          <a:p>
            <a:r>
              <a:rPr lang="fi-FI" b="1" dirty="0"/>
              <a:t>Miten haitat estetään ? ONJ ja reiden atyyppinen murtuma</a:t>
            </a:r>
          </a:p>
        </p:txBody>
      </p:sp>
      <p:sp>
        <p:nvSpPr>
          <p:cNvPr id="4" name="Alaotsikko 3"/>
          <p:cNvSpPr>
            <a:spLocks noGrp="1"/>
          </p:cNvSpPr>
          <p:nvPr>
            <p:ph sz="half" idx="1"/>
          </p:nvPr>
        </p:nvSpPr>
        <p:spPr>
          <a:xfrm>
            <a:off x="1919536" y="1412776"/>
            <a:ext cx="3867150" cy="4351338"/>
          </a:xfrm>
        </p:spPr>
        <p:txBody>
          <a:bodyPr>
            <a:normAutofit/>
          </a:bodyPr>
          <a:lstStyle/>
          <a:p>
            <a:pPr marL="0" indent="0">
              <a:buNone/>
            </a:pPr>
            <a:r>
              <a:rPr lang="fi-FI" sz="2400" dirty="0">
                <a:latin typeface="Calibri" panose="020F0502020204030204" pitchFamily="34" charset="0"/>
                <a:ea typeface="Calibri" panose="020F0502020204030204" pitchFamily="34" charset="0"/>
                <a:cs typeface="Times New Roman" panose="02020603050405020304" pitchFamily="18" charset="0"/>
              </a:rPr>
              <a:t>Suuhygienian tarkistus ja tarvittaessa hammaslääkärin arvio siitä, että suu on infektiovapaa </a:t>
            </a:r>
            <a:endParaRPr lang="fi-FI" sz="2400" dirty="0"/>
          </a:p>
        </p:txBody>
      </p:sp>
      <p:sp>
        <p:nvSpPr>
          <p:cNvPr id="6" name="Sisällön paikkamerkki 5"/>
          <p:cNvSpPr>
            <a:spLocks noGrp="1"/>
          </p:cNvSpPr>
          <p:nvPr>
            <p:ph sz="half" idx="2"/>
          </p:nvPr>
        </p:nvSpPr>
        <p:spPr>
          <a:xfrm>
            <a:off x="6212558" y="1412776"/>
            <a:ext cx="3867150" cy="4351338"/>
          </a:xfrm>
        </p:spPr>
        <p:txBody>
          <a:bodyPr/>
          <a:lstStyle/>
          <a:p>
            <a:pPr marL="0" indent="0">
              <a:buNone/>
            </a:pPr>
            <a:r>
              <a:rPr lang="fi-FI" sz="2400" b="1" dirty="0"/>
              <a:t>BP-hoidon kesto</a:t>
            </a:r>
          </a:p>
          <a:p>
            <a:pPr marL="0" indent="0">
              <a:buNone/>
            </a:pPr>
            <a:r>
              <a:rPr lang="fi-FI" sz="2400" dirty="0" err="1"/>
              <a:t>Prodromaalioireiden</a:t>
            </a:r>
            <a:r>
              <a:rPr lang="fi-FI" sz="2400" dirty="0"/>
              <a:t> tunnistaminen –  rasitusmurtuma luonteeltaan</a:t>
            </a:r>
          </a:p>
          <a:p>
            <a:pPr marL="0" indent="0">
              <a:buNone/>
            </a:pPr>
            <a:r>
              <a:rPr lang="fi-FI" sz="2400" dirty="0"/>
              <a:t>Nivuskivut</a:t>
            </a:r>
          </a:p>
          <a:p>
            <a:endParaRPr lang="fi-FI" dirty="0"/>
          </a:p>
        </p:txBody>
      </p:sp>
      <p:pic>
        <p:nvPicPr>
          <p:cNvPr id="7" name="Kuva 6"/>
          <p:cNvPicPr>
            <a:picLocks noChangeAspect="1"/>
          </p:cNvPicPr>
          <p:nvPr/>
        </p:nvPicPr>
        <p:blipFill>
          <a:blip r:embed="rId2" cstate="print"/>
          <a:stretch>
            <a:fillRect/>
          </a:stretch>
        </p:blipFill>
        <p:spPr>
          <a:xfrm>
            <a:off x="1949639" y="3481362"/>
            <a:ext cx="4029805" cy="3346994"/>
          </a:xfrm>
          <a:prstGeom prst="rect">
            <a:avLst/>
          </a:prstGeom>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5942" y="4128020"/>
            <a:ext cx="34274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101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555170"/>
            <a:ext cx="9754415" cy="1502229"/>
          </a:xfrm>
        </p:spPr>
        <p:txBody>
          <a:bodyPr>
            <a:normAutofit fontScale="90000"/>
          </a:bodyPr>
          <a:lstStyle/>
          <a:p>
            <a:br>
              <a:rPr lang="fi-FI" dirty="0">
                <a:latin typeface="Arial" panose="020B0604020202020204" pitchFamily="34" charset="0"/>
                <a:cs typeface="Arial" panose="020B0604020202020204" pitchFamily="34" charset="0"/>
              </a:rPr>
            </a:br>
            <a:br>
              <a:rPr lang="fi-FI" dirty="0">
                <a:latin typeface="Arial" panose="020B0604020202020204" pitchFamily="34" charset="0"/>
                <a:cs typeface="Arial" panose="020B0604020202020204" pitchFamily="34" charset="0"/>
              </a:rPr>
            </a:br>
            <a:br>
              <a:rPr lang="fi-FI" dirty="0">
                <a:latin typeface="Arial" panose="020B0604020202020204" pitchFamily="34" charset="0"/>
                <a:cs typeface="Arial" panose="020B0604020202020204" pitchFamily="34" charset="0"/>
              </a:rPr>
            </a:br>
            <a:r>
              <a:rPr lang="fi-FI" dirty="0">
                <a:latin typeface="Arial" panose="020B0604020202020204" pitchFamily="34" charset="0"/>
                <a:cs typeface="Arial" panose="020B0604020202020204" pitchFamily="34" charset="0"/>
              </a:rPr>
              <a:t>Kuinka pitkään lääkkein hoidetaan ? </a:t>
            </a:r>
            <a:br>
              <a:rPr lang="fi-FI" dirty="0">
                <a:latin typeface="Arial" panose="020B0604020202020204" pitchFamily="34" charset="0"/>
                <a:cs typeface="Arial" panose="020B0604020202020204" pitchFamily="34" charset="0"/>
              </a:rPr>
            </a:br>
            <a:r>
              <a:rPr lang="fi-FI" dirty="0">
                <a:latin typeface="Arial" panose="020B0604020202020204" pitchFamily="34" charset="0"/>
                <a:cs typeface="Arial" panose="020B0604020202020204" pitchFamily="34" charset="0"/>
              </a:rPr>
              <a:t>Kun hoito aloitetaan, pitää olla suunnitelma kuinka pitkään hoidetaan ja miten seurataan ?</a:t>
            </a:r>
          </a:p>
        </p:txBody>
      </p:sp>
      <p:sp>
        <p:nvSpPr>
          <p:cNvPr id="6" name="Sisällön paikkamerkki 5"/>
          <p:cNvSpPr>
            <a:spLocks noGrp="1"/>
          </p:cNvSpPr>
          <p:nvPr>
            <p:ph idx="1"/>
          </p:nvPr>
        </p:nvSpPr>
        <p:spPr/>
        <p:txBody>
          <a:bodyPr/>
          <a:lstStyle/>
          <a:p>
            <a:pPr marL="34290" indent="0">
              <a:buNone/>
            </a:pPr>
            <a:endParaRPr lang="fi-FI" dirty="0"/>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706" y="3629693"/>
            <a:ext cx="3097151" cy="2758807"/>
          </a:xfrm>
          <a:prstGeom prst="rect">
            <a:avLst/>
          </a:prstGeom>
        </p:spPr>
      </p:pic>
    </p:spTree>
    <p:extLst>
      <p:ext uri="{BB962C8B-B14F-4D97-AF65-F5344CB8AC3E}">
        <p14:creationId xmlns:p14="http://schemas.microsoft.com/office/powerpoint/2010/main" val="2431398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1703513" y="620688"/>
            <a:ext cx="9340441" cy="2195692"/>
          </a:xfrm>
          <a:prstGeom prst="rect">
            <a:avLst/>
          </a:prstGeom>
        </p:spPr>
      </p:pic>
      <p:sp>
        <p:nvSpPr>
          <p:cNvPr id="5" name="Otsikko 4"/>
          <p:cNvSpPr>
            <a:spLocks noGrp="1"/>
          </p:cNvSpPr>
          <p:nvPr>
            <p:ph type="title"/>
          </p:nvPr>
        </p:nvSpPr>
        <p:spPr>
          <a:xfrm>
            <a:off x="2180074" y="260649"/>
            <a:ext cx="7886700" cy="1325563"/>
          </a:xfrm>
        </p:spPr>
        <p:txBody>
          <a:bodyPr/>
          <a:lstStyle/>
          <a:p>
            <a:endParaRPr lang="fi-FI"/>
          </a:p>
        </p:txBody>
      </p:sp>
      <p:sp>
        <p:nvSpPr>
          <p:cNvPr id="6" name="Sisällön paikkamerkki 5"/>
          <p:cNvSpPr>
            <a:spLocks noGrp="1"/>
          </p:cNvSpPr>
          <p:nvPr>
            <p:ph idx="1"/>
          </p:nvPr>
        </p:nvSpPr>
        <p:spPr>
          <a:xfrm>
            <a:off x="1684450" y="3284984"/>
            <a:ext cx="8155966" cy="4248472"/>
          </a:xfrm>
        </p:spPr>
        <p:txBody>
          <a:bodyPr>
            <a:normAutofit/>
          </a:bodyPr>
          <a:lstStyle/>
          <a:p>
            <a:pPr marL="0" indent="0">
              <a:buNone/>
            </a:pPr>
            <a:r>
              <a:rPr lang="fi-FI" sz="2400" b="1" dirty="0">
                <a:latin typeface="Arial" panose="020B0604020202020204" pitchFamily="34" charset="0"/>
                <a:cs typeface="Arial" panose="020B0604020202020204" pitchFamily="34" charset="0"/>
              </a:rPr>
              <a:t>Lääkeloma – miksi ?</a:t>
            </a:r>
          </a:p>
          <a:p>
            <a:pPr>
              <a:buFontTx/>
              <a:buChar char="-"/>
            </a:pPr>
            <a:r>
              <a:rPr lang="fi-FI" sz="2400" b="1" dirty="0">
                <a:latin typeface="Arial" panose="020B0604020202020204" pitchFamily="34" charset="0"/>
                <a:cs typeface="Arial" panose="020B0604020202020204" pitchFamily="34" charset="0"/>
              </a:rPr>
              <a:t>Tietyn ajan jälkeen </a:t>
            </a:r>
            <a:r>
              <a:rPr lang="fi-FI" sz="2400" b="1" dirty="0" err="1">
                <a:latin typeface="Arial" panose="020B0604020202020204" pitchFamily="34" charset="0"/>
                <a:cs typeface="Arial" panose="020B0604020202020204" pitchFamily="34" charset="0"/>
              </a:rPr>
              <a:t>bisfosfonaateista</a:t>
            </a:r>
            <a:r>
              <a:rPr lang="fi-FI" sz="2400" b="1" dirty="0">
                <a:latin typeface="Arial" panose="020B0604020202020204" pitchFamily="34" charset="0"/>
                <a:cs typeface="Arial" panose="020B0604020202020204" pitchFamily="34" charset="0"/>
              </a:rPr>
              <a:t> ei (ehkä) enää lisähyötyä</a:t>
            </a:r>
          </a:p>
          <a:p>
            <a:pPr>
              <a:buFontTx/>
              <a:buChar char="-"/>
            </a:pPr>
            <a:r>
              <a:rPr lang="fi-FI" sz="2400" b="1" dirty="0">
                <a:latin typeface="Arial" panose="020B0604020202020204" pitchFamily="34" charset="0"/>
                <a:cs typeface="Arial" panose="020B0604020202020204" pitchFamily="34" charset="0"/>
              </a:rPr>
              <a:t>Hoidon keston myötä haittavaikutusten riski kasvaa</a:t>
            </a:r>
          </a:p>
          <a:p>
            <a:pPr>
              <a:buFontTx/>
              <a:buChar char="-"/>
            </a:pPr>
            <a:r>
              <a:rPr lang="fi-FI" sz="2400" b="1" i="1" dirty="0">
                <a:latin typeface="Arial" panose="020B0604020202020204" pitchFamily="34" charset="0"/>
                <a:cs typeface="Arial" panose="020B0604020202020204" pitchFamily="34" charset="0"/>
              </a:rPr>
              <a:t>Lääkeloma koskee vain </a:t>
            </a:r>
            <a:r>
              <a:rPr lang="fi-FI" sz="2400" b="1" i="1" dirty="0" err="1">
                <a:latin typeface="Arial" panose="020B0604020202020204" pitchFamily="34" charset="0"/>
                <a:cs typeface="Arial" panose="020B0604020202020204" pitchFamily="34" charset="0"/>
              </a:rPr>
              <a:t>bisfosfonaatteja</a:t>
            </a:r>
            <a:endParaRPr lang="fi-FI"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795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cstate="print"/>
          <a:stretch>
            <a:fillRect/>
          </a:stretch>
        </p:blipFill>
        <p:spPr>
          <a:xfrm>
            <a:off x="983432" y="260648"/>
            <a:ext cx="6984776" cy="3934058"/>
          </a:xfrm>
          <a:prstGeom prst="rect">
            <a:avLst/>
          </a:prstGeom>
        </p:spPr>
      </p:pic>
      <p:pic>
        <p:nvPicPr>
          <p:cNvPr id="2" name="Kuva 1"/>
          <p:cNvPicPr>
            <a:picLocks noChangeAspect="1"/>
          </p:cNvPicPr>
          <p:nvPr/>
        </p:nvPicPr>
        <p:blipFill>
          <a:blip r:embed="rId3" cstate="print"/>
          <a:stretch>
            <a:fillRect/>
          </a:stretch>
        </p:blipFill>
        <p:spPr>
          <a:xfrm>
            <a:off x="7176121" y="232938"/>
            <a:ext cx="3743633" cy="5813873"/>
          </a:xfrm>
          <a:prstGeom prst="rect">
            <a:avLst/>
          </a:prstGeom>
        </p:spPr>
      </p:pic>
      <p:pic>
        <p:nvPicPr>
          <p:cNvPr id="3" name="Kuva 2"/>
          <p:cNvPicPr>
            <a:picLocks noChangeAspect="1"/>
          </p:cNvPicPr>
          <p:nvPr/>
        </p:nvPicPr>
        <p:blipFill>
          <a:blip r:embed="rId4" cstate="print"/>
          <a:stretch>
            <a:fillRect/>
          </a:stretch>
        </p:blipFill>
        <p:spPr>
          <a:xfrm>
            <a:off x="3287688" y="5373216"/>
            <a:ext cx="2700692" cy="1254774"/>
          </a:xfrm>
          <a:prstGeom prst="rect">
            <a:avLst/>
          </a:prstGeom>
        </p:spPr>
      </p:pic>
      <p:sp>
        <p:nvSpPr>
          <p:cNvPr id="5" name="Tekstiruutu 4"/>
          <p:cNvSpPr txBox="1"/>
          <p:nvPr/>
        </p:nvSpPr>
        <p:spPr>
          <a:xfrm>
            <a:off x="1947234" y="4583906"/>
            <a:ext cx="5381601" cy="400110"/>
          </a:xfrm>
          <a:prstGeom prst="rect">
            <a:avLst/>
          </a:prstGeom>
          <a:noFill/>
        </p:spPr>
        <p:txBody>
          <a:bodyPr wrap="none" rtlCol="0">
            <a:spAutoFit/>
          </a:bodyPr>
          <a:lstStyle/>
          <a:p>
            <a:r>
              <a:rPr lang="fi-FI" sz="2000" b="1" dirty="0">
                <a:solidFill>
                  <a:prstClr val="black"/>
                </a:solidFill>
                <a:latin typeface="Arial" panose="020B0604020202020204" pitchFamily="34" charset="0"/>
                <a:cs typeface="Arial" panose="020B0604020202020204" pitchFamily="34" charset="0"/>
              </a:rPr>
              <a:t>Murtumista suurin osa </a:t>
            </a:r>
            <a:r>
              <a:rPr lang="fi-FI" sz="2000" b="1" dirty="0" err="1">
                <a:solidFill>
                  <a:prstClr val="black"/>
                </a:solidFill>
                <a:latin typeface="Arial" panose="020B0604020202020204" pitchFamily="34" charset="0"/>
                <a:cs typeface="Arial" panose="020B0604020202020204" pitchFamily="34" charset="0"/>
              </a:rPr>
              <a:t>osteopenia</a:t>
            </a:r>
            <a:r>
              <a:rPr lang="fi-FI" sz="2000" b="1" dirty="0">
                <a:solidFill>
                  <a:prstClr val="black"/>
                </a:solidFill>
                <a:latin typeface="Arial" panose="020B0604020202020204" pitchFamily="34" charset="0"/>
                <a:cs typeface="Arial" panose="020B0604020202020204" pitchFamily="34" charset="0"/>
              </a:rPr>
              <a:t>-asteella</a:t>
            </a:r>
            <a:endParaRPr lang="en-US"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100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a:stretch>
            <a:fillRect/>
          </a:stretch>
        </p:blipFill>
        <p:spPr>
          <a:xfrm>
            <a:off x="2269282" y="692696"/>
            <a:ext cx="7653436" cy="5616624"/>
          </a:xfrm>
          <a:prstGeom prst="rect">
            <a:avLst/>
          </a:prstGeom>
        </p:spPr>
      </p:pic>
    </p:spTree>
    <p:extLst>
      <p:ext uri="{BB962C8B-B14F-4D97-AF65-F5344CB8AC3E}">
        <p14:creationId xmlns:p14="http://schemas.microsoft.com/office/powerpoint/2010/main" val="2787841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2423592" y="607154"/>
            <a:ext cx="7540796" cy="5499678"/>
          </a:xfrm>
          <a:prstGeom prst="rect">
            <a:avLst/>
          </a:prstGeom>
        </p:spPr>
      </p:pic>
    </p:spTree>
    <p:extLst>
      <p:ext uri="{BB962C8B-B14F-4D97-AF65-F5344CB8AC3E}">
        <p14:creationId xmlns:p14="http://schemas.microsoft.com/office/powerpoint/2010/main" val="2994278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0" y="-15592"/>
            <a:ext cx="7406640" cy="1356360"/>
          </a:xfrm>
        </p:spPr>
        <p:txBody>
          <a:bodyPr/>
          <a:lstStyle/>
          <a:p>
            <a:r>
              <a:rPr lang="fi-FI" dirty="0">
                <a:latin typeface="Arial" panose="020B0604020202020204" pitchFamily="34" charset="0"/>
                <a:cs typeface="Arial" panose="020B0604020202020204" pitchFamily="34" charset="0"/>
              </a:rPr>
              <a:t>Entä </a:t>
            </a:r>
            <a:r>
              <a:rPr lang="fi-FI" dirty="0" err="1">
                <a:latin typeface="Arial" panose="020B0604020202020204" pitchFamily="34" charset="0"/>
                <a:cs typeface="Arial" panose="020B0604020202020204" pitchFamily="34" charset="0"/>
              </a:rPr>
              <a:t>denosumabi</a:t>
            </a:r>
            <a:r>
              <a:rPr lang="fi-FI"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2381252" y="1340768"/>
            <a:ext cx="7404653" cy="4755232"/>
          </a:xfrm>
        </p:spPr>
        <p:txBody>
          <a:bodyPr>
            <a:noAutofit/>
          </a:bodyPr>
          <a:lstStyle/>
          <a:p>
            <a:r>
              <a:rPr lang="fi-FI" sz="2800" b="1" dirty="0">
                <a:latin typeface="Arial" panose="020B0604020202020204" pitchFamily="34" charset="0"/>
                <a:cs typeface="Arial" panose="020B0604020202020204" pitchFamily="34" charset="0"/>
              </a:rPr>
              <a:t>Toisin kuin bisfosfonaatit</a:t>
            </a:r>
            <a:r>
              <a:rPr lang="fi-FI" sz="2800" dirty="0">
                <a:latin typeface="Arial" panose="020B0604020202020204" pitchFamily="34" charset="0"/>
                <a:cs typeface="Arial" panose="020B0604020202020204" pitchFamily="34" charset="0"/>
              </a:rPr>
              <a:t>, jotka sitoutuvat luuhun ja siten niillä on vaiheittainen tehon päättyminen, muut luulääkkeet kuten denosumabi, </a:t>
            </a:r>
            <a:r>
              <a:rPr lang="fi-FI" sz="2800" dirty="0" err="1">
                <a:latin typeface="Arial" panose="020B0604020202020204" pitchFamily="34" charset="0"/>
                <a:cs typeface="Arial" panose="020B0604020202020204" pitchFamily="34" charset="0"/>
              </a:rPr>
              <a:t>teriparatidi</a:t>
            </a:r>
            <a:r>
              <a:rPr lang="fi-FI" sz="2800" dirty="0">
                <a:latin typeface="Arial" panose="020B0604020202020204" pitchFamily="34" charset="0"/>
                <a:cs typeface="Arial" panose="020B0604020202020204" pitchFamily="34" charset="0"/>
              </a:rPr>
              <a:t>, raloksifeeni ja estrogeeni ovat nopeasti palautuvia jolloin luun aineenvaihdunta palaa lähtötasolle ja murtumariskin pieneneminen menetetään hoidon loppuessa</a:t>
            </a:r>
            <a:r>
              <a:rPr lang="fi-FI" sz="2800" baseline="30000" dirty="0">
                <a:latin typeface="Arial" panose="020B0604020202020204" pitchFamily="34" charset="0"/>
                <a:cs typeface="Arial" panose="020B0604020202020204" pitchFamily="34" charset="0"/>
              </a:rPr>
              <a:t>1</a:t>
            </a:r>
          </a:p>
          <a:p>
            <a:r>
              <a:rPr lang="fi-FI" sz="2800" dirty="0">
                <a:latin typeface="Arial" panose="020B0604020202020204" pitchFamily="34" charset="0"/>
                <a:cs typeface="Arial" panose="020B0604020202020204" pitchFamily="34" charset="0"/>
              </a:rPr>
              <a:t>Tapausraportit ovat esittäneet tietoja useista nikamamurtumista potilailla, jotka ovat lopettaneet denosumabi-hoidon</a:t>
            </a:r>
            <a:r>
              <a:rPr lang="fi-FI" sz="2800" baseline="30000" dirty="0">
                <a:latin typeface="Arial" panose="020B0604020202020204" pitchFamily="34" charset="0"/>
                <a:cs typeface="Arial" panose="020B0604020202020204" pitchFamily="34" charset="0"/>
              </a:rPr>
              <a:t>2-5</a:t>
            </a:r>
            <a:endParaRPr lang="fi-FI" sz="2800" dirty="0">
              <a:latin typeface="Arial" panose="020B0604020202020204" pitchFamily="34" charset="0"/>
              <a:cs typeface="Arial" panose="020B0604020202020204" pitchFamily="34" charset="0"/>
            </a:endParaRPr>
          </a:p>
          <a:p>
            <a:endParaRPr lang="fi-FI" sz="2800" dirty="0"/>
          </a:p>
        </p:txBody>
      </p:sp>
      <p:sp>
        <p:nvSpPr>
          <p:cNvPr id="4" name="Slide Number Placeholder 3"/>
          <p:cNvSpPr>
            <a:spLocks noGrp="1"/>
          </p:cNvSpPr>
          <p:nvPr>
            <p:ph type="sldNum" sz="quarter" idx="10"/>
          </p:nvPr>
        </p:nvSpPr>
        <p:spPr/>
        <p:txBody>
          <a:bodyPr/>
          <a:lstStyle/>
          <a:p>
            <a:fld id="{E899D68E-20DC-4F91-9063-9F470685BE99}" type="slidenum">
              <a:rPr lang="en-US" smtClean="0">
                <a:solidFill>
                  <a:srgbClr val="006FAC"/>
                </a:solidFill>
              </a:rPr>
              <a:pPr/>
              <a:t>52</a:t>
            </a:fld>
            <a:endParaRPr lang="en-US" dirty="0">
              <a:solidFill>
                <a:srgbClr val="006FAC"/>
              </a:solidFill>
            </a:endParaRPr>
          </a:p>
        </p:txBody>
      </p:sp>
      <p:sp>
        <p:nvSpPr>
          <p:cNvPr id="9" name="Rectangle 8"/>
          <p:cNvSpPr>
            <a:spLocks noChangeAspect="1"/>
          </p:cNvSpPr>
          <p:nvPr/>
        </p:nvSpPr>
        <p:spPr>
          <a:xfrm>
            <a:off x="1707067" y="5943601"/>
            <a:ext cx="8595360" cy="718743"/>
          </a:xfrm>
          <a:prstGeom prst="rect">
            <a:avLst/>
          </a:prstGeom>
        </p:spPr>
        <p:txBody>
          <a:bodyPr wrap="square" anchor="b" anchorCtr="0">
            <a:noAutofit/>
          </a:bodyPr>
          <a:lstStyle/>
          <a:p>
            <a:pPr marL="0" lvl="1"/>
            <a:r>
              <a:rPr lang="nb-NO" sz="1000" dirty="0">
                <a:solidFill>
                  <a:srgbClr val="000000"/>
                </a:solidFill>
              </a:rPr>
              <a:t>1. Bone HG, et al. </a:t>
            </a:r>
            <a:r>
              <a:rPr lang="nb-NO" sz="1000" i="1" dirty="0">
                <a:solidFill>
                  <a:srgbClr val="000000"/>
                </a:solidFill>
              </a:rPr>
              <a:t>J </a:t>
            </a:r>
            <a:r>
              <a:rPr lang="nb-NO" sz="1000" i="1" dirty="0" err="1">
                <a:solidFill>
                  <a:srgbClr val="000000"/>
                </a:solidFill>
              </a:rPr>
              <a:t>Clin</a:t>
            </a:r>
            <a:r>
              <a:rPr lang="nb-NO" sz="1000" i="1" dirty="0">
                <a:solidFill>
                  <a:srgbClr val="000000"/>
                </a:solidFill>
              </a:rPr>
              <a:t> </a:t>
            </a:r>
            <a:r>
              <a:rPr lang="nb-NO" sz="1000" i="1" dirty="0" err="1">
                <a:solidFill>
                  <a:srgbClr val="000000"/>
                </a:solidFill>
              </a:rPr>
              <a:t>Endocrinol</a:t>
            </a:r>
            <a:r>
              <a:rPr lang="nb-NO" sz="1000" i="1" dirty="0">
                <a:solidFill>
                  <a:srgbClr val="000000"/>
                </a:solidFill>
              </a:rPr>
              <a:t> </a:t>
            </a:r>
            <a:r>
              <a:rPr lang="nb-NO" sz="1000" i="1" dirty="0" err="1">
                <a:solidFill>
                  <a:srgbClr val="000000"/>
                </a:solidFill>
              </a:rPr>
              <a:t>Metab</a:t>
            </a:r>
            <a:r>
              <a:rPr lang="nb-NO" sz="1000" i="1" dirty="0">
                <a:solidFill>
                  <a:srgbClr val="000000"/>
                </a:solidFill>
              </a:rPr>
              <a:t>. </a:t>
            </a:r>
            <a:r>
              <a:rPr lang="nb-NO" sz="1000" dirty="0">
                <a:solidFill>
                  <a:srgbClr val="000000"/>
                </a:solidFill>
              </a:rPr>
              <a:t>2011;96:972-989. 2. Aubry-Rozier B, et al. </a:t>
            </a:r>
            <a:r>
              <a:rPr lang="nb-NO" sz="1000" i="1" dirty="0">
                <a:solidFill>
                  <a:srgbClr val="000000"/>
                </a:solidFill>
              </a:rPr>
              <a:t>OI.</a:t>
            </a:r>
            <a:r>
              <a:rPr lang="nb-NO" sz="1000" dirty="0">
                <a:solidFill>
                  <a:srgbClr val="000000"/>
                </a:solidFill>
              </a:rPr>
              <a:t> 2016;27:1923-1925. 3. </a:t>
            </a:r>
            <a:r>
              <a:rPr lang="nb-NO" sz="1000" dirty="0" err="1">
                <a:solidFill>
                  <a:srgbClr val="000000"/>
                </a:solidFill>
              </a:rPr>
              <a:t>Anastasilakis</a:t>
            </a:r>
            <a:r>
              <a:rPr lang="nb-NO" sz="1000" dirty="0">
                <a:solidFill>
                  <a:srgbClr val="000000"/>
                </a:solidFill>
              </a:rPr>
              <a:t> AD and </a:t>
            </a:r>
            <a:r>
              <a:rPr lang="nb-NO" sz="1000" dirty="0" err="1">
                <a:solidFill>
                  <a:srgbClr val="000000"/>
                </a:solidFill>
              </a:rPr>
              <a:t>Makras</a:t>
            </a:r>
            <a:r>
              <a:rPr lang="nb-NO" sz="1000" dirty="0">
                <a:solidFill>
                  <a:srgbClr val="000000"/>
                </a:solidFill>
              </a:rPr>
              <a:t> P. </a:t>
            </a:r>
            <a:r>
              <a:rPr lang="nb-NO" sz="1000" i="1" dirty="0">
                <a:solidFill>
                  <a:srgbClr val="000000"/>
                </a:solidFill>
              </a:rPr>
              <a:t>OI.</a:t>
            </a:r>
            <a:r>
              <a:rPr lang="nb-NO" sz="1000" dirty="0">
                <a:solidFill>
                  <a:srgbClr val="000000"/>
                </a:solidFill>
              </a:rPr>
              <a:t> 2016;27:1929-1930. 4. Popp AW, et al. </a:t>
            </a:r>
            <a:r>
              <a:rPr lang="nb-NO" sz="1000" i="1" dirty="0">
                <a:solidFill>
                  <a:srgbClr val="000000"/>
                </a:solidFill>
              </a:rPr>
              <a:t>OI.</a:t>
            </a:r>
            <a:r>
              <a:rPr lang="nb-NO" sz="1000" dirty="0">
                <a:solidFill>
                  <a:srgbClr val="000000"/>
                </a:solidFill>
              </a:rPr>
              <a:t> 2016;27:1917-1921. 5. </a:t>
            </a:r>
            <a:r>
              <a:rPr lang="nb-NO" sz="1000" dirty="0" err="1">
                <a:solidFill>
                  <a:srgbClr val="000000"/>
                </a:solidFill>
              </a:rPr>
              <a:t>Polyzos</a:t>
            </a:r>
            <a:r>
              <a:rPr lang="nb-NO" sz="1000" dirty="0">
                <a:solidFill>
                  <a:srgbClr val="000000"/>
                </a:solidFill>
              </a:rPr>
              <a:t> SA and </a:t>
            </a:r>
            <a:r>
              <a:rPr lang="nb-NO" sz="1000" dirty="0" err="1">
                <a:solidFill>
                  <a:srgbClr val="000000"/>
                </a:solidFill>
              </a:rPr>
              <a:t>Terpos</a:t>
            </a:r>
            <a:r>
              <a:rPr lang="nb-NO" sz="1000" dirty="0">
                <a:solidFill>
                  <a:srgbClr val="000000"/>
                </a:solidFill>
              </a:rPr>
              <a:t> E. </a:t>
            </a:r>
            <a:r>
              <a:rPr lang="nb-NO" sz="1000" i="1" dirty="0" err="1">
                <a:solidFill>
                  <a:srgbClr val="000000"/>
                </a:solidFill>
              </a:rPr>
              <a:t>Endocrine</a:t>
            </a:r>
            <a:r>
              <a:rPr lang="nb-NO" sz="1000" dirty="0">
                <a:solidFill>
                  <a:srgbClr val="000000"/>
                </a:solidFill>
              </a:rPr>
              <a:t>. 2016;54:271-272.</a:t>
            </a:r>
          </a:p>
        </p:txBody>
      </p:sp>
    </p:spTree>
    <p:extLst>
      <p:ext uri="{BB962C8B-B14F-4D97-AF65-F5344CB8AC3E}">
        <p14:creationId xmlns:p14="http://schemas.microsoft.com/office/powerpoint/2010/main" val="361006863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idx="4294967295"/>
          </p:nvPr>
        </p:nvSpPr>
        <p:spPr>
          <a:xfrm>
            <a:off x="1919536" y="692697"/>
            <a:ext cx="8748464" cy="1320577"/>
          </a:xfrm>
        </p:spPr>
        <p:txBody>
          <a:bodyPr>
            <a:normAutofit fontScale="90000"/>
          </a:bodyPr>
          <a:lstStyle/>
          <a:p>
            <a:r>
              <a:rPr lang="fi-FI" b="1" dirty="0">
                <a:latin typeface="Arial" panose="020B0604020202020204" pitchFamily="34" charset="0"/>
                <a:cs typeface="Arial" panose="020B0604020202020204" pitchFamily="34" charset="0"/>
              </a:rPr>
              <a:t>Liittyykö </a:t>
            </a:r>
            <a:r>
              <a:rPr lang="fi-FI" b="1" dirty="0" err="1">
                <a:latin typeface="Arial" panose="020B0604020202020204" pitchFamily="34" charset="0"/>
                <a:cs typeface="Arial" panose="020B0604020202020204" pitchFamily="34" charset="0"/>
              </a:rPr>
              <a:t>denosumabihoidon</a:t>
            </a:r>
            <a:r>
              <a:rPr lang="fi-FI" b="1" dirty="0">
                <a:latin typeface="Arial" panose="020B0604020202020204" pitchFamily="34" charset="0"/>
                <a:cs typeface="Arial" panose="020B0604020202020204" pitchFamily="34" charset="0"/>
              </a:rPr>
              <a:t> lopetukseen  (nikama)murtumariski </a:t>
            </a:r>
            <a:r>
              <a:rPr lang="fi-FI" b="1" dirty="0">
                <a:solidFill>
                  <a:schemeClr val="accent1"/>
                </a:solidFill>
                <a:latin typeface="Arial" panose="020B0604020202020204" pitchFamily="34" charset="0"/>
                <a:cs typeface="Arial" panose="020B0604020202020204" pitchFamily="34" charset="0"/>
              </a:rPr>
              <a:t>?</a:t>
            </a:r>
          </a:p>
        </p:txBody>
      </p:sp>
      <p:pic>
        <p:nvPicPr>
          <p:cNvPr id="3" name="Sisällön paikkamerkki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439" y="2114437"/>
            <a:ext cx="3816424" cy="3170445"/>
          </a:xfrm>
          <a:prstGeom prst="rect">
            <a:avLst/>
          </a:prstGeom>
        </p:spPr>
      </p:pic>
      <p:pic>
        <p:nvPicPr>
          <p:cNvPr id="4" name="Sisällön paikkamerkki 4"/>
          <p:cNvPicPr>
            <a:picLocks noChangeAspect="1"/>
          </p:cNvPicPr>
          <p:nvPr/>
        </p:nvPicPr>
        <p:blipFill>
          <a:blip r:embed="rId3"/>
          <a:stretch>
            <a:fillRect/>
          </a:stretch>
        </p:blipFill>
        <p:spPr>
          <a:xfrm>
            <a:off x="6600057" y="2013274"/>
            <a:ext cx="3237257" cy="4413887"/>
          </a:xfrm>
          <a:prstGeom prst="rect">
            <a:avLst/>
          </a:prstGeom>
        </p:spPr>
      </p:pic>
      <p:pic>
        <p:nvPicPr>
          <p:cNvPr id="5" name="Kuva 4">
            <a:extLst>
              <a:ext uri="{FF2B5EF4-FFF2-40B4-BE49-F238E27FC236}">
                <a16:creationId xmlns:a16="http://schemas.microsoft.com/office/drawing/2014/main" id="{26C9D4A8-B57C-63A5-F806-713BEC512A9D}"/>
              </a:ext>
            </a:extLst>
          </p:cNvPr>
          <p:cNvPicPr>
            <a:picLocks noChangeAspect="1"/>
          </p:cNvPicPr>
          <p:nvPr/>
        </p:nvPicPr>
        <p:blipFill>
          <a:blip r:embed="rId4" cstate="print"/>
          <a:stretch>
            <a:fillRect/>
          </a:stretch>
        </p:blipFill>
        <p:spPr>
          <a:xfrm>
            <a:off x="1773589" y="4924132"/>
            <a:ext cx="2599962" cy="1700992"/>
          </a:xfrm>
          <a:prstGeom prst="rect">
            <a:avLst/>
          </a:prstGeom>
        </p:spPr>
      </p:pic>
    </p:spTree>
    <p:extLst>
      <p:ext uri="{BB962C8B-B14F-4D97-AF65-F5344CB8AC3E}">
        <p14:creationId xmlns:p14="http://schemas.microsoft.com/office/powerpoint/2010/main" val="351603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2279576" y="271345"/>
            <a:ext cx="7406640" cy="1356360"/>
          </a:xfrm>
        </p:spPr>
        <p:txBody>
          <a:bodyPr/>
          <a:lstStyle/>
          <a:p>
            <a:r>
              <a:rPr lang="fi-FI" dirty="0" err="1">
                <a:solidFill>
                  <a:schemeClr val="accent1"/>
                </a:solidFill>
                <a:latin typeface="Comic Sans MS" panose="030F0702030302020204" pitchFamily="66" charset="0"/>
              </a:rPr>
              <a:t>Denosumabin</a:t>
            </a:r>
            <a:r>
              <a:rPr lang="fi-FI" dirty="0">
                <a:solidFill>
                  <a:schemeClr val="accent1"/>
                </a:solidFill>
                <a:latin typeface="Comic Sans MS" panose="030F0702030302020204" pitchFamily="66" charset="0"/>
              </a:rPr>
              <a:t> lopetus: BMD ja luumetabolia</a:t>
            </a:r>
          </a:p>
        </p:txBody>
      </p:sp>
      <p:pic>
        <p:nvPicPr>
          <p:cNvPr id="4" name="Sisällön paikkamerkki 3"/>
          <p:cNvPicPr>
            <a:picLocks noGrp="1" noChangeAspect="1"/>
          </p:cNvPicPr>
          <p:nvPr>
            <p:ph sz="half" idx="1"/>
          </p:nvPr>
        </p:nvPicPr>
        <p:blipFill>
          <a:blip r:embed="rId2"/>
          <a:stretch>
            <a:fillRect/>
          </a:stretch>
        </p:blipFill>
        <p:spPr>
          <a:xfrm>
            <a:off x="3308236" y="1762785"/>
            <a:ext cx="5904656" cy="2606630"/>
          </a:xfrm>
          <a:prstGeom prst="rect">
            <a:avLst/>
          </a:prstGeom>
        </p:spPr>
      </p:pic>
      <p:sp>
        <p:nvSpPr>
          <p:cNvPr id="3" name="Tekstiruutu 2"/>
          <p:cNvSpPr txBox="1"/>
          <p:nvPr/>
        </p:nvSpPr>
        <p:spPr>
          <a:xfrm>
            <a:off x="7564266" y="6453336"/>
            <a:ext cx="3103735" cy="300082"/>
          </a:xfrm>
          <a:prstGeom prst="rect">
            <a:avLst/>
          </a:prstGeom>
          <a:noFill/>
        </p:spPr>
        <p:txBody>
          <a:bodyPr wrap="none" rtlCol="0">
            <a:spAutoFit/>
          </a:bodyPr>
          <a:lstStyle/>
          <a:p>
            <a:pPr defTabSz="685800"/>
            <a:r>
              <a:rPr lang="fi-FI" sz="1350" dirty="0" err="1">
                <a:solidFill>
                  <a:prstClr val="black"/>
                </a:solidFill>
                <a:latin typeface="Comic Sans MS" panose="030F0702030302020204" pitchFamily="66" charset="0"/>
              </a:rPr>
              <a:t>Bone</a:t>
            </a:r>
            <a:r>
              <a:rPr lang="fi-FI" sz="1350" dirty="0">
                <a:solidFill>
                  <a:prstClr val="black"/>
                </a:solidFill>
                <a:latin typeface="Comic Sans MS" panose="030F0702030302020204" pitchFamily="66" charset="0"/>
              </a:rPr>
              <a:t> et al. JCEM 2011; 96: 972-980</a:t>
            </a:r>
          </a:p>
        </p:txBody>
      </p:sp>
      <p:pic>
        <p:nvPicPr>
          <p:cNvPr id="6" name="Sisällön paikkamerkki 4"/>
          <p:cNvPicPr>
            <a:picLocks noGrp="1" noChangeAspect="1"/>
          </p:cNvPicPr>
          <p:nvPr>
            <p:ph sz="half" idx="2"/>
          </p:nvPr>
        </p:nvPicPr>
        <p:blipFill>
          <a:blip r:embed="rId3"/>
          <a:stretch>
            <a:fillRect/>
          </a:stretch>
        </p:blipFill>
        <p:spPr>
          <a:xfrm>
            <a:off x="3287688" y="4221088"/>
            <a:ext cx="5904656" cy="2097168"/>
          </a:xfrm>
          <a:prstGeom prst="rect">
            <a:avLst/>
          </a:prstGeom>
        </p:spPr>
      </p:pic>
    </p:spTree>
    <p:extLst>
      <p:ext uri="{BB962C8B-B14F-4D97-AF65-F5344CB8AC3E}">
        <p14:creationId xmlns:p14="http://schemas.microsoft.com/office/powerpoint/2010/main" val="2639575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7" y="268595"/>
            <a:ext cx="7406640" cy="1356360"/>
          </a:xfrm>
        </p:spPr>
        <p:txBody>
          <a:bodyPr/>
          <a:lstStyle/>
          <a:p>
            <a:r>
              <a:rPr lang="fi-FI" dirty="0" err="1">
                <a:latin typeface="Arial" panose="020B0604020202020204" pitchFamily="34" charset="0"/>
                <a:cs typeface="Arial" panose="020B0604020202020204" pitchFamily="34" charset="0"/>
              </a:rPr>
              <a:t>Denosumabi</a:t>
            </a:r>
            <a:endParaRPr lang="fi-FI"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28825" y="1624956"/>
            <a:ext cx="8339138" cy="4435475"/>
          </a:xfrm>
        </p:spPr>
        <p:txBody>
          <a:bodyPr/>
          <a:lstStyle/>
          <a:p>
            <a:pPr lvl="0">
              <a:lnSpc>
                <a:spcPct val="88000"/>
              </a:lnSpc>
            </a:pPr>
            <a:r>
              <a:rPr lang="fi-FI" dirty="0">
                <a:latin typeface="Arial" panose="020B0604020202020204" pitchFamily="34" charset="0"/>
                <a:cs typeface="Arial" panose="020B0604020202020204" pitchFamily="34" charset="0"/>
              </a:rPr>
              <a:t>Palautuva antiresorptiivinen hoito, jonka lopetuksen jälkeen nikamamurtumariski nousee samalle tasolle kuin hoitamattomilla potilailla</a:t>
            </a:r>
          </a:p>
          <a:p>
            <a:pPr lvl="1">
              <a:lnSpc>
                <a:spcPct val="88000"/>
              </a:lnSpc>
            </a:pPr>
            <a:r>
              <a:rPr lang="fi-FI" sz="2000" dirty="0">
                <a:latin typeface="Arial" panose="020B0604020202020204" pitchFamily="34" charset="0"/>
                <a:cs typeface="Arial" panose="020B0604020202020204" pitchFamily="34" charset="0"/>
              </a:rPr>
              <a:t>Jos potilas lopettaa denosumabin, </a:t>
            </a:r>
            <a:r>
              <a:rPr lang="fi-FI" sz="2000" dirty="0">
                <a:solidFill>
                  <a:srgbClr val="FF0000"/>
                </a:solidFill>
                <a:latin typeface="Arial" panose="020B0604020202020204" pitchFamily="34" charset="0"/>
                <a:cs typeface="Arial" panose="020B0604020202020204" pitchFamily="34" charset="0"/>
              </a:rPr>
              <a:t>muu antiresorptiivinen hoito tulee aloittaa viipymättä (</a:t>
            </a:r>
            <a:r>
              <a:rPr lang="fi-FI" sz="2000" dirty="0" err="1">
                <a:solidFill>
                  <a:srgbClr val="FF0000"/>
                </a:solidFill>
                <a:latin typeface="Arial" panose="020B0604020202020204" pitchFamily="34" charset="0"/>
                <a:cs typeface="Arial" panose="020B0604020202020204" pitchFamily="34" charset="0"/>
              </a:rPr>
              <a:t>alendronaatti</a:t>
            </a:r>
            <a:r>
              <a:rPr lang="fi-FI" sz="2000" dirty="0">
                <a:solidFill>
                  <a:srgbClr val="FF0000"/>
                </a:solidFill>
                <a:latin typeface="Arial" panose="020B0604020202020204" pitchFamily="34" charset="0"/>
                <a:cs typeface="Arial" panose="020B0604020202020204" pitchFamily="34" charset="0"/>
              </a:rPr>
              <a:t> 1v, </a:t>
            </a:r>
            <a:r>
              <a:rPr lang="fi-FI" sz="2000" dirty="0" err="1">
                <a:solidFill>
                  <a:srgbClr val="FF0000"/>
                </a:solidFill>
                <a:latin typeface="Arial" panose="020B0604020202020204" pitchFamily="34" charset="0"/>
                <a:cs typeface="Arial" panose="020B0604020202020204" pitchFamily="34" charset="0"/>
              </a:rPr>
              <a:t>tsoledronihappo</a:t>
            </a:r>
            <a:r>
              <a:rPr lang="fi-FI" sz="2000" dirty="0">
                <a:solidFill>
                  <a:srgbClr val="FF0000"/>
                </a:solidFill>
                <a:latin typeface="Arial" panose="020B0604020202020204" pitchFamily="34" charset="0"/>
                <a:cs typeface="Arial" panose="020B0604020202020204" pitchFamily="34" charset="0"/>
              </a:rPr>
              <a:t> 6 ja 9 kk)</a:t>
            </a:r>
          </a:p>
          <a:p>
            <a:pPr lvl="0">
              <a:lnSpc>
                <a:spcPct val="88000"/>
              </a:lnSpc>
            </a:pPr>
            <a:r>
              <a:rPr lang="fi-FI" dirty="0">
                <a:latin typeface="Arial" panose="020B0604020202020204" pitchFamily="34" charset="0"/>
                <a:cs typeface="Arial" panose="020B0604020202020204" pitchFamily="34" charset="0"/>
              </a:rPr>
              <a:t>Potilailla, jotka saavat </a:t>
            </a:r>
            <a:r>
              <a:rPr lang="fi-FI" dirty="0">
                <a:solidFill>
                  <a:srgbClr val="FF0000"/>
                </a:solidFill>
                <a:latin typeface="Arial" panose="020B0604020202020204" pitchFamily="34" charset="0"/>
                <a:cs typeface="Arial" panose="020B0604020202020204" pitchFamily="34" charset="0"/>
              </a:rPr>
              <a:t>uuden nikamamurtuman denosumabin lopetuksen jälkeen</a:t>
            </a:r>
            <a:r>
              <a:rPr lang="fi-FI" dirty="0">
                <a:latin typeface="Arial" panose="020B0604020202020204" pitchFamily="34" charset="0"/>
                <a:cs typeface="Arial" panose="020B0604020202020204" pitchFamily="34" charset="0"/>
              </a:rPr>
              <a:t>, on suurempi riski saada useita nikamamurtumia kuin potilailla, jotka lopettivat lumehoidon</a:t>
            </a:r>
          </a:p>
          <a:p>
            <a:pPr lvl="1">
              <a:lnSpc>
                <a:spcPct val="88000"/>
              </a:lnSpc>
            </a:pPr>
            <a:r>
              <a:rPr lang="fi-FI" sz="2000" dirty="0">
                <a:latin typeface="Arial" panose="020B0604020202020204" pitchFamily="34" charset="0"/>
                <a:cs typeface="Arial" panose="020B0604020202020204" pitchFamily="34" charset="0"/>
              </a:rPr>
              <a:t>Aiempi nikamamurtuma oli suurin ennustetekijä hoitamattoman jakson useille nikamamurtumille</a:t>
            </a:r>
          </a:p>
          <a:p>
            <a:pPr marL="34290" indent="0">
              <a:lnSpc>
                <a:spcPct val="88000"/>
              </a:lnSpc>
              <a:buNone/>
            </a:pPr>
            <a:endParaRPr lang="fi-FI" dirty="0"/>
          </a:p>
        </p:txBody>
      </p:sp>
      <p:sp>
        <p:nvSpPr>
          <p:cNvPr id="4" name="Slide Number Placeholder 3"/>
          <p:cNvSpPr>
            <a:spLocks noGrp="1"/>
          </p:cNvSpPr>
          <p:nvPr>
            <p:ph type="sldNum" sz="quarter" idx="10"/>
          </p:nvPr>
        </p:nvSpPr>
        <p:spPr/>
        <p:txBody>
          <a:bodyPr/>
          <a:lstStyle/>
          <a:p>
            <a:fld id="{E899D68E-20DC-4F91-9063-9F470685BE99}" type="slidenum">
              <a:rPr lang="en-US">
                <a:solidFill>
                  <a:srgbClr val="006FAC"/>
                </a:solidFill>
                <a:latin typeface="Corbel"/>
              </a:rPr>
              <a:pPr/>
              <a:t>55</a:t>
            </a:fld>
            <a:endParaRPr lang="en-US" dirty="0">
              <a:solidFill>
                <a:srgbClr val="006FAC"/>
              </a:solidFill>
              <a:latin typeface="Corbel"/>
            </a:endParaRPr>
          </a:p>
        </p:txBody>
      </p:sp>
    </p:spTree>
    <p:extLst>
      <p:ext uri="{BB962C8B-B14F-4D97-AF65-F5344CB8AC3E}">
        <p14:creationId xmlns:p14="http://schemas.microsoft.com/office/powerpoint/2010/main" val="149388738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2351584" y="0"/>
            <a:ext cx="7406640" cy="1644392"/>
          </a:xfrm>
        </p:spPr>
        <p:txBody>
          <a:bodyPr>
            <a:normAutofit/>
          </a:bodyPr>
          <a:lstStyle/>
          <a:p>
            <a:r>
              <a:rPr lang="fi-FI" sz="2400" dirty="0">
                <a:latin typeface="Arial" panose="020B0604020202020204" pitchFamily="34" charset="0"/>
                <a:cs typeface="Arial" panose="020B0604020202020204" pitchFamily="34" charset="0"/>
              </a:rPr>
              <a:t>Lääkehoidon uusi tulokas - hajoamisen esto ja uudismuodostus -  </a:t>
            </a:r>
            <a:r>
              <a:rPr lang="fi-FI" sz="2400" i="0" dirty="0" err="1">
                <a:solidFill>
                  <a:srgbClr val="333333"/>
                </a:solidFill>
                <a:effectLst/>
                <a:latin typeface="Arial" panose="020B0604020202020204" pitchFamily="34" charset="0"/>
                <a:cs typeface="Arial" panose="020B0604020202020204" pitchFamily="34" charset="0"/>
              </a:rPr>
              <a:t>Romosotsumabi</a:t>
            </a:r>
            <a:r>
              <a:rPr lang="fi-FI" sz="2400" i="0" dirty="0">
                <a:solidFill>
                  <a:srgbClr val="333333"/>
                </a:solidFill>
                <a:effectLst/>
                <a:latin typeface="Arial" panose="020B0604020202020204" pitchFamily="34" charset="0"/>
                <a:cs typeface="Arial" panose="020B0604020202020204" pitchFamily="34" charset="0"/>
              </a:rPr>
              <a:t> (</a:t>
            </a:r>
            <a:r>
              <a:rPr lang="fi-FI" sz="2400" i="0" dirty="0" err="1">
                <a:solidFill>
                  <a:srgbClr val="333333"/>
                </a:solidFill>
                <a:effectLst/>
                <a:latin typeface="Arial" panose="020B0604020202020204" pitchFamily="34" charset="0"/>
                <a:cs typeface="Arial" panose="020B0604020202020204" pitchFamily="34" charset="0"/>
              </a:rPr>
              <a:t>Evenity</a:t>
            </a:r>
            <a:r>
              <a:rPr lang="fi-FI" sz="2400" i="0" dirty="0">
                <a:solidFill>
                  <a:srgbClr val="333333"/>
                </a:solidFill>
                <a:effectLst/>
                <a:latin typeface="Arial" panose="020B0604020202020204" pitchFamily="34" charset="0"/>
                <a:cs typeface="Arial" panose="020B0604020202020204" pitchFamily="34" charset="0"/>
              </a:rPr>
              <a:t>®)</a:t>
            </a:r>
            <a:br>
              <a:rPr lang="fi-FI" sz="2400" i="0" dirty="0">
                <a:solidFill>
                  <a:srgbClr val="333333"/>
                </a:solidFill>
                <a:effectLst/>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4" name="Sisällön paikkamerkki 6"/>
          <p:cNvPicPr>
            <a:picLocks noGrp="1" noChangeAspect="1"/>
          </p:cNvPicPr>
          <p:nvPr>
            <p:ph idx="1"/>
          </p:nvPr>
        </p:nvPicPr>
        <p:blipFill>
          <a:blip r:embed="rId2"/>
          <a:stretch>
            <a:fillRect/>
          </a:stretch>
        </p:blipFill>
        <p:spPr>
          <a:xfrm>
            <a:off x="3472543" y="1053944"/>
            <a:ext cx="5246914" cy="5740781"/>
          </a:xfrm>
          <a:prstGeom prst="rect">
            <a:avLst/>
          </a:prstGeom>
        </p:spPr>
      </p:pic>
      <p:sp>
        <p:nvSpPr>
          <p:cNvPr id="6" name="Suorakulmio 5"/>
          <p:cNvSpPr/>
          <p:nvPr/>
        </p:nvSpPr>
        <p:spPr>
          <a:xfrm>
            <a:off x="210953" y="6141582"/>
            <a:ext cx="4572000" cy="629660"/>
          </a:xfrm>
          <a:prstGeom prst="rect">
            <a:avLst/>
          </a:prstGeom>
        </p:spPr>
        <p:txBody>
          <a:bodyPr>
            <a:spAutoFit/>
          </a:bodyPr>
          <a:lstStyle/>
          <a:p>
            <a:pPr>
              <a:lnSpc>
                <a:spcPct val="97000"/>
              </a:lnSpc>
              <a:buClr>
                <a:srgbClr val="FFFFFF"/>
              </a:buClr>
              <a:buSzPct val="45000"/>
              <a:tabLst>
                <a:tab pos="723900" algn="l"/>
                <a:tab pos="1447800" algn="l"/>
                <a:tab pos="2171700" algn="l"/>
                <a:tab pos="2895600" algn="l"/>
                <a:tab pos="3619500" algn="l"/>
              </a:tabLst>
            </a:pPr>
            <a:r>
              <a:rPr lang="en-GB" dirty="0" err="1">
                <a:solidFill>
                  <a:srgbClr val="000000"/>
                </a:solidFill>
                <a:latin typeface="Arial" charset="0"/>
              </a:rPr>
              <a:t>Saag</a:t>
            </a:r>
            <a:r>
              <a:rPr lang="en-GB" dirty="0">
                <a:solidFill>
                  <a:srgbClr val="000000"/>
                </a:solidFill>
                <a:latin typeface="Arial" charset="0"/>
              </a:rPr>
              <a:t> KG et al. N </a:t>
            </a:r>
            <a:r>
              <a:rPr lang="en-GB" dirty="0" err="1">
                <a:solidFill>
                  <a:srgbClr val="000000"/>
                </a:solidFill>
                <a:latin typeface="Arial" charset="0"/>
              </a:rPr>
              <a:t>Engl</a:t>
            </a:r>
            <a:r>
              <a:rPr lang="en-GB" dirty="0">
                <a:solidFill>
                  <a:srgbClr val="000000"/>
                </a:solidFill>
                <a:latin typeface="Arial" charset="0"/>
              </a:rPr>
              <a:t> J Med 2017;377:1417-1427</a:t>
            </a:r>
          </a:p>
        </p:txBody>
      </p:sp>
    </p:spTree>
    <p:extLst>
      <p:ext uri="{BB962C8B-B14F-4D97-AF65-F5344CB8AC3E}">
        <p14:creationId xmlns:p14="http://schemas.microsoft.com/office/powerpoint/2010/main" val="1849224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96834" y="506357"/>
            <a:ext cx="8795322" cy="477695"/>
          </a:xfrm>
          <a:prstGeom prst="rect">
            <a:avLst/>
          </a:prstGeom>
          <a:noFill/>
          <a:ln w="9525">
            <a:noFill/>
            <a:miter lim="800000"/>
            <a:headEnd/>
            <a:tailEnd/>
          </a:ln>
        </p:spPr>
        <p:txBody>
          <a:bodyPr wrap="square" lIns="0" tIns="0" rIns="0" bIns="0">
            <a:spAutoFit/>
          </a:bodyPr>
          <a:lstStyle/>
          <a:p>
            <a:pPr algn="ctr" defTabSz="829544" fontAlgn="base" hangingPunct="0">
              <a:lnSpc>
                <a:spcPct val="97000"/>
              </a:lnSpc>
              <a:spcBef>
                <a:spcPct val="0"/>
              </a:spcBef>
              <a:spcAft>
                <a:spcPct val="0"/>
              </a:spcAft>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3200" b="1" dirty="0">
                <a:latin typeface="Arial" charset="0"/>
              </a:rPr>
              <a:t>FRAME-</a:t>
            </a:r>
            <a:r>
              <a:rPr lang="en-GB" sz="3200" b="1" dirty="0" err="1">
                <a:latin typeface="Arial" charset="0"/>
              </a:rPr>
              <a:t>tutkimus</a:t>
            </a:r>
            <a:endParaRPr lang="en-GB" sz="3200"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p:cNvSpPr txBox="1">
            <a:spLocks noChangeArrowheads="1"/>
          </p:cNvSpPr>
          <p:nvPr/>
        </p:nvSpPr>
        <p:spPr bwMode="auto">
          <a:xfrm>
            <a:off x="796834" y="6323832"/>
            <a:ext cx="8087889" cy="162609"/>
          </a:xfrm>
          <a:prstGeom prst="rect">
            <a:avLst/>
          </a:prstGeom>
          <a:noFill/>
          <a:ln w="9525">
            <a:noFill/>
            <a:miter lim="800000"/>
            <a:headEnd/>
            <a:tailEnd/>
          </a:ln>
        </p:spPr>
        <p:txBody>
          <a:bodyPr lIns="0" tIns="0" rIns="0" bIns="0">
            <a:spAutoFit/>
          </a:bodyPr>
          <a:lstStyle/>
          <a:p>
            <a:pPr defTabSz="829544" fontAlgn="base" hangingPunct="0">
              <a:lnSpc>
                <a:spcPct val="97000"/>
              </a:lnSpc>
              <a:spcBef>
                <a:spcPct val="0"/>
              </a:spcBef>
              <a:spcAft>
                <a:spcPct val="0"/>
              </a:spcAft>
              <a:buClr>
                <a:srgbClr val="FFFFFF"/>
              </a:buClr>
              <a:buSzPct val="45000"/>
              <a:tabLst>
                <a:tab pos="656722" algn="l"/>
                <a:tab pos="1313444" algn="l"/>
                <a:tab pos="1970166" algn="l"/>
                <a:tab pos="2626888" algn="l"/>
                <a:tab pos="3283610" algn="l"/>
              </a:tabLst>
            </a:pPr>
            <a:r>
              <a:rPr lang="en-GB" sz="1089" b="1" dirty="0" err="1">
                <a:latin typeface="Arial" charset="0"/>
              </a:rPr>
              <a:t>Cosman</a:t>
            </a:r>
            <a:r>
              <a:rPr lang="en-GB" sz="1089" b="1" dirty="0">
                <a:latin typeface="Arial" charset="0"/>
              </a:rPr>
              <a:t> F et al. N </a:t>
            </a:r>
            <a:r>
              <a:rPr lang="en-GB" sz="1089" b="1" dirty="0" err="1">
                <a:latin typeface="Arial" charset="0"/>
              </a:rPr>
              <a:t>Engl</a:t>
            </a:r>
            <a:r>
              <a:rPr lang="en-GB" sz="1089" b="1" dirty="0">
                <a:latin typeface="Arial" charset="0"/>
              </a:rPr>
              <a:t> J Med 2016;375:1532-1543</a:t>
            </a:r>
          </a:p>
        </p:txBody>
      </p:sp>
      <p:pic>
        <p:nvPicPr>
          <p:cNvPr id="6" name="Picture 5" descr="Image"/>
          <p:cNvPicPr>
            <a:picLocks noChangeAspect="1"/>
          </p:cNvPicPr>
          <p:nvPr/>
        </p:nvPicPr>
        <p:blipFill>
          <a:blip r:embed="rId4" cstate="print"/>
          <a:stretch>
            <a:fillRect/>
          </a:stretch>
        </p:blipFill>
        <p:spPr>
          <a:xfrm>
            <a:off x="1401895" y="1431643"/>
            <a:ext cx="8870646" cy="4381328"/>
          </a:xfrm>
          <a:prstGeom prst="rect">
            <a:avLst/>
          </a:prstGeom>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274" y="155536"/>
            <a:ext cx="8495452" cy="955390"/>
          </a:xfrm>
          <a:prstGeom prst="rect">
            <a:avLst/>
          </a:prstGeom>
          <a:noFill/>
          <a:ln w="9525">
            <a:noFill/>
            <a:miter lim="800000"/>
            <a:headEnd/>
            <a:tailEnd/>
          </a:ln>
        </p:spPr>
        <p:txBody>
          <a:bodyPr lIns="0" tIns="0" rIns="0" bIns="0">
            <a:spAutoFit/>
          </a:bodyPr>
          <a:lstStyle/>
          <a:p>
            <a:pPr algn="ctr" defTabSz="829544" fontAlgn="base" hangingPunct="0">
              <a:lnSpc>
                <a:spcPct val="97000"/>
              </a:lnSpc>
              <a:spcBef>
                <a:spcPct val="0"/>
              </a:spcBef>
              <a:spcAft>
                <a:spcPct val="0"/>
              </a:spcAft>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3200" b="1" dirty="0" err="1">
                <a:latin typeface="Arial" charset="0"/>
              </a:rPr>
              <a:t>Murtumien</a:t>
            </a:r>
            <a:r>
              <a:rPr lang="en-GB" sz="3200" b="1" dirty="0">
                <a:latin typeface="Arial" charset="0"/>
              </a:rPr>
              <a:t> </a:t>
            </a:r>
            <a:r>
              <a:rPr lang="en-GB" sz="3200" b="1" dirty="0" err="1">
                <a:latin typeface="Arial" charset="0"/>
              </a:rPr>
              <a:t>ilmaantuvuus</a:t>
            </a:r>
            <a:r>
              <a:rPr lang="en-GB" sz="3200" b="1" dirty="0">
                <a:latin typeface="Arial" charset="0"/>
              </a:rPr>
              <a:t>: </a:t>
            </a:r>
            <a:r>
              <a:rPr lang="en-GB" sz="3200" b="1" dirty="0" err="1">
                <a:latin typeface="Arial" charset="0"/>
              </a:rPr>
              <a:t>nikama</a:t>
            </a:r>
            <a:r>
              <a:rPr lang="en-GB" sz="3200" b="1" dirty="0">
                <a:latin typeface="Arial" charset="0"/>
              </a:rPr>
              <a:t>, </a:t>
            </a:r>
            <a:r>
              <a:rPr lang="en-GB" sz="3200" b="1" dirty="0" err="1">
                <a:latin typeface="Arial" charset="0"/>
              </a:rPr>
              <a:t>kliiniset</a:t>
            </a:r>
            <a:r>
              <a:rPr lang="en-GB" sz="3200" b="1" dirty="0">
                <a:latin typeface="Arial" charset="0"/>
              </a:rPr>
              <a:t> </a:t>
            </a:r>
            <a:r>
              <a:rPr lang="en-GB" sz="3200" b="1" dirty="0" err="1">
                <a:latin typeface="Arial" charset="0"/>
              </a:rPr>
              <a:t>ja</a:t>
            </a:r>
            <a:r>
              <a:rPr lang="en-GB" sz="3200" b="1" dirty="0">
                <a:latin typeface="Arial" charset="0"/>
              </a:rPr>
              <a:t> </a:t>
            </a:r>
            <a:r>
              <a:rPr lang="en-GB" sz="3200" b="1" dirty="0" err="1">
                <a:latin typeface="Arial" charset="0"/>
              </a:rPr>
              <a:t>nikamien</a:t>
            </a:r>
            <a:r>
              <a:rPr lang="en-GB" sz="3200" b="1" dirty="0">
                <a:latin typeface="Arial" charset="0"/>
              </a:rPr>
              <a:t> </a:t>
            </a:r>
            <a:r>
              <a:rPr lang="en-GB" sz="3200" b="1" dirty="0" err="1">
                <a:latin typeface="Arial" charset="0"/>
              </a:rPr>
              <a:t>ulkopuoliset</a:t>
            </a:r>
            <a:r>
              <a:rPr lang="en-GB" sz="3200" b="1" dirty="0">
                <a:solidFill>
                  <a:srgbClr val="FFFFFF"/>
                </a:solidFill>
                <a:latin typeface="Arial" charset="0"/>
              </a:rPr>
              <a:t>.</a:t>
            </a:r>
          </a:p>
        </p:txBody>
      </p:sp>
      <p:pic>
        <p:nvPicPr>
          <p:cNvPr id="5122" name="Picture 2"/>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p:cNvSpPr txBox="1">
            <a:spLocks noChangeArrowheads="1"/>
          </p:cNvSpPr>
          <p:nvPr/>
        </p:nvSpPr>
        <p:spPr bwMode="auto">
          <a:xfrm>
            <a:off x="411682" y="6539855"/>
            <a:ext cx="6123332" cy="162609"/>
          </a:xfrm>
          <a:prstGeom prst="rect">
            <a:avLst/>
          </a:prstGeom>
          <a:noFill/>
          <a:ln w="9525">
            <a:noFill/>
            <a:miter lim="800000"/>
            <a:headEnd/>
            <a:tailEnd/>
          </a:ln>
        </p:spPr>
        <p:txBody>
          <a:bodyPr lIns="0" tIns="0" rIns="0" bIns="0">
            <a:spAutoFit/>
          </a:bodyPr>
          <a:lstStyle/>
          <a:p>
            <a:pPr defTabSz="829544" fontAlgn="base" hangingPunct="0">
              <a:lnSpc>
                <a:spcPct val="97000"/>
              </a:lnSpc>
              <a:spcBef>
                <a:spcPct val="0"/>
              </a:spcBef>
              <a:spcAft>
                <a:spcPct val="0"/>
              </a:spcAft>
              <a:buClr>
                <a:srgbClr val="FFFFFF"/>
              </a:buClr>
              <a:buSzPct val="45000"/>
              <a:tabLst>
                <a:tab pos="656722" algn="l"/>
                <a:tab pos="1313444" algn="l"/>
                <a:tab pos="1970166" algn="l"/>
                <a:tab pos="2626888" algn="l"/>
                <a:tab pos="3283610" algn="l"/>
              </a:tabLst>
            </a:pPr>
            <a:r>
              <a:rPr lang="en-GB" sz="1089" b="1" dirty="0" err="1">
                <a:latin typeface="Arial" charset="0"/>
              </a:rPr>
              <a:t>Cosman</a:t>
            </a:r>
            <a:r>
              <a:rPr lang="en-GB" sz="1089" b="1" dirty="0">
                <a:latin typeface="Arial" charset="0"/>
              </a:rPr>
              <a:t> F et al. N </a:t>
            </a:r>
            <a:r>
              <a:rPr lang="en-GB" sz="1089" b="1" dirty="0" err="1">
                <a:latin typeface="Arial" charset="0"/>
              </a:rPr>
              <a:t>Engl</a:t>
            </a:r>
            <a:r>
              <a:rPr lang="en-GB" sz="1089" b="1" dirty="0">
                <a:latin typeface="Arial" charset="0"/>
              </a:rPr>
              <a:t> J Med 2016;375:1532-1543</a:t>
            </a:r>
          </a:p>
        </p:txBody>
      </p:sp>
      <p:pic>
        <p:nvPicPr>
          <p:cNvPr id="6" name="Picture 5" descr="Image"/>
          <p:cNvPicPr>
            <a:picLocks noChangeAspect="1"/>
          </p:cNvPicPr>
          <p:nvPr/>
        </p:nvPicPr>
        <p:blipFill>
          <a:blip r:embed="rId4" cstate="print"/>
          <a:stretch>
            <a:fillRect/>
          </a:stretch>
        </p:blipFill>
        <p:spPr>
          <a:xfrm>
            <a:off x="2575194" y="1233325"/>
            <a:ext cx="6123332" cy="4977163"/>
          </a:xfrm>
          <a:prstGeom prst="rect">
            <a:avLst/>
          </a:prstGeom>
        </p:spPr>
      </p:pic>
      <p:sp>
        <p:nvSpPr>
          <p:cNvPr id="2" name="Tekstiruutu 1">
            <a:extLst>
              <a:ext uri="{FF2B5EF4-FFF2-40B4-BE49-F238E27FC236}">
                <a16:creationId xmlns:a16="http://schemas.microsoft.com/office/drawing/2014/main" id="{F0E25D91-4D40-9A13-254B-928945D7F600}"/>
              </a:ext>
            </a:extLst>
          </p:cNvPr>
          <p:cNvSpPr txBox="1"/>
          <p:nvPr/>
        </p:nvSpPr>
        <p:spPr>
          <a:xfrm>
            <a:off x="9326880" y="2455817"/>
            <a:ext cx="1710725" cy="369332"/>
          </a:xfrm>
          <a:prstGeom prst="rect">
            <a:avLst/>
          </a:prstGeom>
          <a:noFill/>
        </p:spPr>
        <p:txBody>
          <a:bodyPr wrap="none" rtlCol="0">
            <a:spAutoFit/>
          </a:bodyPr>
          <a:lstStyle/>
          <a:p>
            <a:r>
              <a:rPr lang="fi-FI" b="1" dirty="0"/>
              <a:t>75 %n alenema</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2C3F7CCE-43EF-EB4A-B00D-55D50212EFF5}"/>
              </a:ext>
            </a:extLst>
          </p:cNvPr>
          <p:cNvSpPr>
            <a:spLocks noGrp="1"/>
          </p:cNvSpPr>
          <p:nvPr>
            <p:ph type="title"/>
          </p:nvPr>
        </p:nvSpPr>
        <p:spPr>
          <a:xfrm>
            <a:off x="598429" y="642258"/>
            <a:ext cx="9875520" cy="1356360"/>
          </a:xfrm>
        </p:spPr>
        <p:txBody>
          <a:bodyPr>
            <a:normAutofit fontScale="90000"/>
          </a:bodyPr>
          <a:lstStyle/>
          <a:p>
            <a:r>
              <a:rPr lang="fi-FI" sz="3600" b="0" i="0" dirty="0" err="1">
                <a:solidFill>
                  <a:srgbClr val="212529"/>
                </a:solidFill>
                <a:effectLst/>
                <a:latin typeface="Source Sans Pro" panose="020B0503030403020204" pitchFamily="34" charset="0"/>
              </a:rPr>
              <a:t>Romosotsumabin</a:t>
            </a:r>
            <a:r>
              <a:rPr lang="fi-FI" sz="3600" b="0" i="0" dirty="0">
                <a:solidFill>
                  <a:srgbClr val="212529"/>
                </a:solidFill>
                <a:effectLst/>
                <a:latin typeface="Source Sans Pro" panose="020B0503030403020204" pitchFamily="34" charset="0"/>
              </a:rPr>
              <a:t> käyttöaihe: vaikean osteoporoosin hoitoon vaihdevuodet ohittaneille naisille, joilla on suuri luunmurtumariski </a:t>
            </a:r>
            <a:br>
              <a:rPr lang="fi-FI" dirty="0"/>
            </a:br>
            <a:endParaRPr lang="fi-FI" dirty="0"/>
          </a:p>
        </p:txBody>
      </p:sp>
      <p:sp>
        <p:nvSpPr>
          <p:cNvPr id="8" name="Sisällön paikkamerkki 7">
            <a:extLst>
              <a:ext uri="{FF2B5EF4-FFF2-40B4-BE49-F238E27FC236}">
                <a16:creationId xmlns:a16="http://schemas.microsoft.com/office/drawing/2014/main" id="{11298E18-0907-5285-3640-7376C16185D9}"/>
              </a:ext>
            </a:extLst>
          </p:cNvPr>
          <p:cNvSpPr>
            <a:spLocks noGrp="1"/>
          </p:cNvSpPr>
          <p:nvPr>
            <p:ph idx="1"/>
          </p:nvPr>
        </p:nvSpPr>
        <p:spPr>
          <a:xfrm>
            <a:off x="252641" y="2676798"/>
            <a:ext cx="9872871" cy="4038600"/>
          </a:xfrm>
        </p:spPr>
        <p:txBody>
          <a:bodyPr>
            <a:normAutofit/>
          </a:bodyPr>
          <a:lstStyle/>
          <a:p>
            <a:pPr marL="34290" indent="0" algn="l">
              <a:buNone/>
            </a:pPr>
            <a:r>
              <a:rPr lang="fi-FI" b="0" i="0" dirty="0">
                <a:solidFill>
                  <a:srgbClr val="171717"/>
                </a:solidFill>
                <a:effectLst/>
                <a:latin typeface="Lato" panose="020F0502020204030203" pitchFamily="34" charset="0"/>
              </a:rPr>
              <a:t>KELA kriteerit</a:t>
            </a:r>
          </a:p>
          <a:p>
            <a:pPr algn="l"/>
            <a:r>
              <a:rPr lang="fi-FI" b="0" i="0" dirty="0">
                <a:solidFill>
                  <a:srgbClr val="171717"/>
                </a:solidFill>
                <a:effectLst/>
                <a:latin typeface="Lato" panose="020F0502020204030203" pitchFamily="34" charset="0"/>
              </a:rPr>
              <a:t>Peruskorvausoikeus myönnetään vaikean osteoporoosin hoitoon vaihdevuodet ohittaneille naisille, joilla on suuri luunmurtumariski:</a:t>
            </a:r>
          </a:p>
          <a:p>
            <a:pPr algn="l">
              <a:buFont typeface="Arial" panose="020B0604020202020204" pitchFamily="34" charset="0"/>
              <a:buChar char="•"/>
            </a:pPr>
            <a:r>
              <a:rPr lang="fi-FI" b="0" i="0" dirty="0">
                <a:solidFill>
                  <a:srgbClr val="171717"/>
                </a:solidFill>
                <a:effectLst/>
                <a:latin typeface="Lato" panose="020F0502020204030203" pitchFamily="34" charset="0"/>
              </a:rPr>
              <a:t>Ensilinjan hoitona, jos vähintään kaksi aiempaa pienienergistä murtumaa, joista toinen on lonkka- tai nikamamurtuma, ja viimeisimmästä murtumasta on aikaa enintään 2 vuotta</a:t>
            </a:r>
          </a:p>
          <a:p>
            <a:pPr algn="l">
              <a:buFont typeface="Arial" panose="020B0604020202020204" pitchFamily="34" charset="0"/>
              <a:buChar char="•"/>
            </a:pPr>
            <a:r>
              <a:rPr lang="fi-FI" b="0" i="0" dirty="0">
                <a:solidFill>
                  <a:srgbClr val="171717"/>
                </a:solidFill>
                <a:effectLst/>
                <a:latin typeface="Lato" panose="020F0502020204030203" pitchFamily="34" charset="0"/>
              </a:rPr>
              <a:t>Toisen linjan hoitona pienienergisen lonkka- tai nikamamurtuman jälkeen, kun </a:t>
            </a:r>
            <a:r>
              <a:rPr lang="fi-FI" b="0" i="0" dirty="0" err="1">
                <a:solidFill>
                  <a:srgbClr val="171717"/>
                </a:solidFill>
                <a:effectLst/>
                <a:latin typeface="Lato" panose="020F0502020204030203" pitchFamily="34" charset="0"/>
              </a:rPr>
              <a:t>antiresorptiivisella</a:t>
            </a:r>
            <a:r>
              <a:rPr lang="fi-FI" b="0" i="0" dirty="0">
                <a:solidFill>
                  <a:srgbClr val="171717"/>
                </a:solidFill>
                <a:effectLst/>
                <a:latin typeface="Lato" panose="020F0502020204030203" pitchFamily="34" charset="0"/>
              </a:rPr>
              <a:t> hoidolla (kuten </a:t>
            </a:r>
            <a:r>
              <a:rPr lang="fi-FI" b="0" i="0" dirty="0" err="1">
                <a:solidFill>
                  <a:srgbClr val="171717"/>
                </a:solidFill>
                <a:effectLst/>
                <a:latin typeface="Lato" panose="020F0502020204030203" pitchFamily="34" charset="0"/>
              </a:rPr>
              <a:t>bisfosfonaatilla</a:t>
            </a:r>
            <a:r>
              <a:rPr lang="fi-FI" b="0" i="0" dirty="0">
                <a:solidFill>
                  <a:srgbClr val="171717"/>
                </a:solidFill>
                <a:effectLst/>
                <a:latin typeface="Lato" panose="020F0502020204030203" pitchFamily="34" charset="0"/>
              </a:rPr>
              <a:t> tai </a:t>
            </a:r>
            <a:r>
              <a:rPr lang="fi-FI" b="0" i="0" dirty="0" err="1">
                <a:solidFill>
                  <a:srgbClr val="171717"/>
                </a:solidFill>
                <a:effectLst/>
                <a:latin typeface="Lato" panose="020F0502020204030203" pitchFamily="34" charset="0"/>
              </a:rPr>
              <a:t>denosumabilla</a:t>
            </a:r>
            <a:r>
              <a:rPr lang="fi-FI" b="0" i="0" dirty="0">
                <a:solidFill>
                  <a:srgbClr val="171717"/>
                </a:solidFill>
                <a:effectLst/>
                <a:latin typeface="Lato" panose="020F0502020204030203" pitchFamily="34" charset="0"/>
              </a:rPr>
              <a:t>) ei ole saavutettu riittävää hoitovastetta tai nämä hoidot ovat vasta-aiheisia.</a:t>
            </a:r>
          </a:p>
          <a:p>
            <a:pPr algn="l"/>
            <a:r>
              <a:rPr lang="fi-FI" b="0" i="0" dirty="0">
                <a:solidFill>
                  <a:srgbClr val="171717"/>
                </a:solidFill>
                <a:effectLst/>
                <a:latin typeface="Lato" panose="020F0502020204030203" pitchFamily="34" charset="0"/>
              </a:rPr>
              <a:t>Korvausoikeutta ei myönnetä aiemmin </a:t>
            </a:r>
            <a:r>
              <a:rPr lang="fi-FI" b="0" i="0" dirty="0" err="1">
                <a:solidFill>
                  <a:srgbClr val="171717"/>
                </a:solidFill>
                <a:effectLst/>
                <a:latin typeface="Lato" panose="020F0502020204030203" pitchFamily="34" charset="0"/>
              </a:rPr>
              <a:t>romosotsumabilla</a:t>
            </a:r>
            <a:r>
              <a:rPr lang="fi-FI" b="0" i="0" dirty="0">
                <a:solidFill>
                  <a:srgbClr val="171717"/>
                </a:solidFill>
                <a:effectLst/>
                <a:latin typeface="Lato" panose="020F0502020204030203" pitchFamily="34" charset="0"/>
              </a:rPr>
              <a:t> hoidetuille potilaille.</a:t>
            </a:r>
          </a:p>
          <a:p>
            <a:endParaRPr lang="fi-FI" dirty="0"/>
          </a:p>
        </p:txBody>
      </p:sp>
      <p:pic>
        <p:nvPicPr>
          <p:cNvPr id="10" name="Sisällön paikkamerkki 4">
            <a:extLst>
              <a:ext uri="{FF2B5EF4-FFF2-40B4-BE49-F238E27FC236}">
                <a16:creationId xmlns:a16="http://schemas.microsoft.com/office/drawing/2014/main" id="{A46BBBCE-92B1-1D02-2155-852A5C97B4D0}"/>
              </a:ext>
            </a:extLst>
          </p:cNvPr>
          <p:cNvPicPr>
            <a:picLocks noChangeAspect="1"/>
          </p:cNvPicPr>
          <p:nvPr/>
        </p:nvPicPr>
        <p:blipFill>
          <a:blip r:embed="rId2"/>
          <a:stretch>
            <a:fillRect/>
          </a:stretch>
        </p:blipFill>
        <p:spPr>
          <a:xfrm>
            <a:off x="9661494" y="1440181"/>
            <a:ext cx="1955646" cy="2666455"/>
          </a:xfrm>
          <a:prstGeom prst="rect">
            <a:avLst/>
          </a:prstGeom>
        </p:spPr>
      </p:pic>
    </p:spTree>
    <p:extLst>
      <p:ext uri="{BB962C8B-B14F-4D97-AF65-F5344CB8AC3E}">
        <p14:creationId xmlns:p14="http://schemas.microsoft.com/office/powerpoint/2010/main" val="307390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0C1652-ECA0-EC0E-365D-909FABB663CD}"/>
              </a:ext>
            </a:extLst>
          </p:cNvPr>
          <p:cNvSpPr>
            <a:spLocks noGrp="1"/>
          </p:cNvSpPr>
          <p:nvPr>
            <p:ph type="title"/>
          </p:nvPr>
        </p:nvSpPr>
        <p:spPr>
          <a:xfrm>
            <a:off x="97972" y="-157390"/>
            <a:ext cx="10515600" cy="1325563"/>
          </a:xfrm>
        </p:spPr>
        <p:txBody>
          <a:bodyPr/>
          <a:lstStyle/>
          <a:p>
            <a:r>
              <a:rPr lang="fi-FI" dirty="0"/>
              <a:t>Osteoporoosin määritelmä ongelmallinen</a:t>
            </a:r>
          </a:p>
        </p:txBody>
      </p:sp>
      <p:sp>
        <p:nvSpPr>
          <p:cNvPr id="3" name="Sisällön paikkamerkki 2">
            <a:extLst>
              <a:ext uri="{FF2B5EF4-FFF2-40B4-BE49-F238E27FC236}">
                <a16:creationId xmlns:a16="http://schemas.microsoft.com/office/drawing/2014/main" id="{73C1FFC4-C33A-46C5-E89A-01990A1FE902}"/>
              </a:ext>
            </a:extLst>
          </p:cNvPr>
          <p:cNvSpPr>
            <a:spLocks noGrp="1"/>
          </p:cNvSpPr>
          <p:nvPr>
            <p:ph idx="1"/>
          </p:nvPr>
        </p:nvSpPr>
        <p:spPr>
          <a:xfrm>
            <a:off x="228601" y="1037723"/>
            <a:ext cx="10058400" cy="3179811"/>
          </a:xfrm>
        </p:spPr>
        <p:txBody>
          <a:bodyPr>
            <a:normAutofit fontScale="77500" lnSpcReduction="20000"/>
          </a:bodyPr>
          <a:lstStyle/>
          <a:p>
            <a:pPr marL="342900" lvl="0" indent="-342900">
              <a:lnSpc>
                <a:spcPct val="150000"/>
              </a:lnSpc>
              <a:buFont typeface="Times New Roman" panose="02020603050405020304" pitchFamily="18" charset="0"/>
              <a:buChar char="-"/>
              <a:tabLst>
                <a:tab pos="228600" algn="l"/>
              </a:tabLst>
            </a:pPr>
            <a:r>
              <a:rPr lang="fi-FI" dirty="0">
                <a:effectLst/>
                <a:latin typeface="Arial" panose="020B0604020202020204" pitchFamily="34" charset="0"/>
                <a:ea typeface="Times New Roman" panose="02020603050405020304" pitchFamily="18" charset="0"/>
                <a:cs typeface="Times New Roman" panose="02020603050405020304" pitchFamily="18" charset="0"/>
              </a:rPr>
              <a:t>Jos luuntiheys on pienentynyt 2,5 SD tai enemmän naisväestön huipputiheyden keskiarvosta (T-luku ≤ –2,5), kyse on </a:t>
            </a:r>
            <a:r>
              <a:rPr lang="fi-FI" b="1" dirty="0">
                <a:effectLst/>
                <a:latin typeface="Arial" panose="020B0604020202020204" pitchFamily="34" charset="0"/>
                <a:ea typeface="Times New Roman" panose="02020603050405020304" pitchFamily="18" charset="0"/>
                <a:cs typeface="Times New Roman" panose="02020603050405020304" pitchFamily="18" charset="0"/>
              </a:rPr>
              <a:t>osteoporoosista</a:t>
            </a:r>
          </a:p>
          <a:p>
            <a:pPr marL="342900" lvl="0" indent="-342900">
              <a:lnSpc>
                <a:spcPct val="150000"/>
              </a:lnSpc>
              <a:buFont typeface="Times New Roman" panose="02020603050405020304" pitchFamily="18" charset="0"/>
              <a:buChar char="-"/>
              <a:tabLst>
                <a:tab pos="228600" algn="l"/>
              </a:tabLst>
            </a:pPr>
            <a:r>
              <a:rPr lang="fi-FI" b="1" dirty="0" err="1">
                <a:effectLst/>
                <a:latin typeface="Arial" panose="020B0604020202020204" pitchFamily="34" charset="0"/>
                <a:ea typeface="Times New Roman" panose="02020603050405020304" pitchFamily="18" charset="0"/>
                <a:cs typeface="Times New Roman" panose="02020603050405020304" pitchFamily="18" charset="0"/>
              </a:rPr>
              <a:t>Osteopeniasta</a:t>
            </a:r>
            <a:r>
              <a:rPr lang="fi-FI" dirty="0">
                <a:effectLst/>
                <a:latin typeface="Arial" panose="020B0604020202020204" pitchFamily="34" charset="0"/>
                <a:ea typeface="Times New Roman" panose="02020603050405020304" pitchFamily="18" charset="0"/>
                <a:cs typeface="Times New Roman" panose="02020603050405020304" pitchFamily="18" charset="0"/>
              </a:rPr>
              <a:t> eli pienentyneestä luuntiheydestä on kyse, kun tiheys on 1–2,5 SD kyseistä keskiarvoa pienempi (–2,5 &lt; T-luku &lt; –1) . Luuntiheys on normaali, kun T-luku ≥ –1 SD.</a:t>
            </a:r>
          </a:p>
          <a:p>
            <a:endParaRPr lang="fi-FI" dirty="0"/>
          </a:p>
        </p:txBody>
      </p:sp>
      <p:pic>
        <p:nvPicPr>
          <p:cNvPr id="4" name="Kuva 3">
            <a:extLst>
              <a:ext uri="{FF2B5EF4-FFF2-40B4-BE49-F238E27FC236}">
                <a16:creationId xmlns:a16="http://schemas.microsoft.com/office/drawing/2014/main" id="{89F1C0E2-4EEE-5E0A-649B-BDE449E4D65B}"/>
              </a:ext>
            </a:extLst>
          </p:cNvPr>
          <p:cNvPicPr>
            <a:picLocks noChangeAspect="1"/>
          </p:cNvPicPr>
          <p:nvPr/>
        </p:nvPicPr>
        <p:blipFill>
          <a:blip r:embed="rId2"/>
          <a:stretch>
            <a:fillRect/>
          </a:stretch>
        </p:blipFill>
        <p:spPr>
          <a:xfrm>
            <a:off x="1418870" y="4130449"/>
            <a:ext cx="7873803" cy="2909078"/>
          </a:xfrm>
          <a:prstGeom prst="rect">
            <a:avLst/>
          </a:prstGeom>
        </p:spPr>
      </p:pic>
      <p:sp>
        <p:nvSpPr>
          <p:cNvPr id="5" name="Suorakulmio 4">
            <a:extLst>
              <a:ext uri="{FF2B5EF4-FFF2-40B4-BE49-F238E27FC236}">
                <a16:creationId xmlns:a16="http://schemas.microsoft.com/office/drawing/2014/main" id="{8B143666-9ADA-D824-F7FE-CC0309856EE8}"/>
              </a:ext>
            </a:extLst>
          </p:cNvPr>
          <p:cNvSpPr/>
          <p:nvPr/>
        </p:nvSpPr>
        <p:spPr>
          <a:xfrm>
            <a:off x="8366990" y="1564296"/>
            <a:ext cx="3312368" cy="10584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2400" b="1" dirty="0">
                <a:solidFill>
                  <a:srgbClr val="FFFF00"/>
                </a:solidFill>
                <a:latin typeface="Calibri"/>
              </a:rPr>
              <a:t>=Tiheysosteoporoosi</a:t>
            </a:r>
            <a:endParaRPr lang="en-US" sz="2400" b="1" dirty="0">
              <a:solidFill>
                <a:srgbClr val="FFFF00"/>
              </a:solidFill>
              <a:latin typeface="Calibri"/>
            </a:endParaRPr>
          </a:p>
        </p:txBody>
      </p:sp>
    </p:spTree>
    <p:extLst>
      <p:ext uri="{BB962C8B-B14F-4D97-AF65-F5344CB8AC3E}">
        <p14:creationId xmlns:p14="http://schemas.microsoft.com/office/powerpoint/2010/main" val="19891734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latin typeface="Comic Sans MS" panose="030F0702030302020204" pitchFamily="66" charset="0"/>
              </a:rPr>
              <a:t>Luulääkehoidon kesto </a:t>
            </a:r>
            <a:endParaRPr lang="fi-FI" dirty="0">
              <a:solidFill>
                <a:schemeClr val="accent1"/>
              </a:solidFill>
              <a:latin typeface="Comic Sans MS" panose="030F0702030302020204" pitchFamily="66" charset="0"/>
            </a:endParaRPr>
          </a:p>
        </p:txBody>
      </p:sp>
      <p:sp>
        <p:nvSpPr>
          <p:cNvPr id="3" name="Sisällön paikkamerkki 2"/>
          <p:cNvSpPr>
            <a:spLocks noGrp="1"/>
          </p:cNvSpPr>
          <p:nvPr>
            <p:ph idx="1"/>
          </p:nvPr>
        </p:nvSpPr>
        <p:spPr/>
        <p:txBody>
          <a:bodyPr/>
          <a:lstStyle/>
          <a:p>
            <a:r>
              <a:rPr lang="fi-FI" dirty="0" err="1">
                <a:latin typeface="Comic Sans MS" panose="030F0702030302020204" pitchFamily="66" charset="0"/>
              </a:rPr>
              <a:t>Bisfosfonaatit</a:t>
            </a:r>
            <a:r>
              <a:rPr lang="fi-FI" dirty="0">
                <a:latin typeface="Comic Sans MS" panose="030F0702030302020204" pitchFamily="66" charset="0"/>
              </a:rPr>
              <a:t> 3-5 (</a:t>
            </a:r>
            <a:r>
              <a:rPr lang="fi-FI" dirty="0" err="1">
                <a:latin typeface="Comic Sans MS" panose="030F0702030302020204" pitchFamily="66" charset="0"/>
              </a:rPr>
              <a:t>ad</a:t>
            </a:r>
            <a:r>
              <a:rPr lang="fi-FI" dirty="0">
                <a:latin typeface="Comic Sans MS" panose="030F0702030302020204" pitchFamily="66" charset="0"/>
              </a:rPr>
              <a:t> 10) vuotta – luuvaikutus säilyy 1-2 vuotta (”lääkeloma” käsite vain </a:t>
            </a:r>
            <a:r>
              <a:rPr lang="fi-FI" dirty="0" err="1">
                <a:latin typeface="Comic Sans MS" panose="030F0702030302020204" pitchFamily="66" charset="0"/>
              </a:rPr>
              <a:t>bisfosfonaateilla</a:t>
            </a:r>
            <a:r>
              <a:rPr lang="fi-FI" dirty="0">
                <a:latin typeface="Comic Sans MS" panose="030F0702030302020204" pitchFamily="66" charset="0"/>
              </a:rPr>
              <a:t>)</a:t>
            </a:r>
          </a:p>
          <a:p>
            <a:r>
              <a:rPr lang="fi-FI" dirty="0" err="1">
                <a:latin typeface="Comic Sans MS" panose="030F0702030302020204" pitchFamily="66" charset="0"/>
              </a:rPr>
              <a:t>Teriparatidi</a:t>
            </a:r>
            <a:r>
              <a:rPr lang="fi-FI" dirty="0">
                <a:latin typeface="Comic Sans MS" panose="030F0702030302020204" pitchFamily="66" charset="0"/>
              </a:rPr>
              <a:t> 2 vuotta (jatkohoito kuten </a:t>
            </a:r>
            <a:r>
              <a:rPr lang="fi-FI" dirty="0" err="1">
                <a:latin typeface="Comic Sans MS" panose="030F0702030302020204" pitchFamily="66" charset="0"/>
              </a:rPr>
              <a:t>denosumabilla</a:t>
            </a:r>
            <a:r>
              <a:rPr lang="fi-FI" dirty="0">
                <a:latin typeface="Comic Sans MS" panose="030F0702030302020204" pitchFamily="66" charset="0"/>
              </a:rPr>
              <a:t> anabolisen hoidon jälkeen) – tehon menetys muuten</a:t>
            </a:r>
          </a:p>
          <a:p>
            <a:r>
              <a:rPr lang="fi-FI" dirty="0">
                <a:latin typeface="Comic Sans MS" panose="030F0702030302020204" pitchFamily="66" charset="0"/>
              </a:rPr>
              <a:t>Estrogeenihoito – lopetukseen liittyy luuvaikutuksen nopea häviäminen</a:t>
            </a:r>
          </a:p>
          <a:p>
            <a:r>
              <a:rPr lang="fi-FI" dirty="0" err="1">
                <a:latin typeface="Comic Sans MS" panose="030F0702030302020204" pitchFamily="66" charset="0"/>
              </a:rPr>
              <a:t>Denosumabi</a:t>
            </a:r>
            <a:r>
              <a:rPr lang="fi-FI" dirty="0">
                <a:latin typeface="Comic Sans MS" panose="030F0702030302020204" pitchFamily="66" charset="0"/>
              </a:rPr>
              <a:t> – hoidon kestoa ei ole määritelty. Tehosta ja turvallisuudesta 10 vuoden näyttö. Hoitoa lopetettaessa vuoden jatkohoito </a:t>
            </a:r>
            <a:r>
              <a:rPr lang="fi-FI" dirty="0" err="1">
                <a:latin typeface="Comic Sans MS" panose="030F0702030302020204" pitchFamily="66" charset="0"/>
              </a:rPr>
              <a:t>alendronaatilla</a:t>
            </a:r>
            <a:r>
              <a:rPr lang="fi-FI" dirty="0">
                <a:latin typeface="Comic Sans MS" panose="030F0702030302020204" pitchFamily="66" charset="0"/>
              </a:rPr>
              <a:t> tai </a:t>
            </a:r>
            <a:r>
              <a:rPr lang="fi-FI" dirty="0" err="1">
                <a:latin typeface="Comic Sans MS" panose="030F0702030302020204" pitchFamily="66" charset="0"/>
              </a:rPr>
              <a:t>tsoledronihappoinfuusio</a:t>
            </a:r>
            <a:r>
              <a:rPr lang="fi-FI" dirty="0">
                <a:latin typeface="Comic Sans MS" panose="030F0702030302020204" pitchFamily="66" charset="0"/>
              </a:rPr>
              <a:t> </a:t>
            </a:r>
          </a:p>
          <a:p>
            <a:r>
              <a:rPr lang="fi-FI" dirty="0" err="1">
                <a:latin typeface="Comic Sans MS" panose="030F0702030302020204" pitchFamily="66" charset="0"/>
              </a:rPr>
              <a:t>Romosotsumabi</a:t>
            </a:r>
            <a:r>
              <a:rPr lang="fi-FI" dirty="0">
                <a:latin typeface="Comic Sans MS" panose="030F0702030302020204" pitchFamily="66" charset="0"/>
              </a:rPr>
              <a:t>: hoidon kesto yksi vuosi. Hoitoa jatketaan </a:t>
            </a:r>
            <a:r>
              <a:rPr lang="fi-FI" dirty="0" err="1">
                <a:latin typeface="Comic Sans MS" panose="030F0702030302020204" pitchFamily="66" charset="0"/>
              </a:rPr>
              <a:t>antiresorptiivisilla</a:t>
            </a:r>
            <a:r>
              <a:rPr lang="fi-FI" dirty="0">
                <a:latin typeface="Comic Sans MS" panose="030F0702030302020204" pitchFamily="66" charset="0"/>
              </a:rPr>
              <a:t> </a:t>
            </a:r>
            <a:r>
              <a:rPr lang="fi-FI" dirty="0" err="1">
                <a:latin typeface="Comic Sans MS" panose="030F0702030302020204" pitchFamily="66" charset="0"/>
              </a:rPr>
              <a:t>lääkkeikllä</a:t>
            </a:r>
            <a:endParaRPr lang="fi-FI" dirty="0">
              <a:latin typeface="Comic Sans MS" panose="030F0702030302020204" pitchFamily="66" charset="0"/>
            </a:endParaRPr>
          </a:p>
        </p:txBody>
      </p:sp>
    </p:spTree>
    <p:extLst>
      <p:ext uri="{BB962C8B-B14F-4D97-AF65-F5344CB8AC3E}">
        <p14:creationId xmlns:p14="http://schemas.microsoft.com/office/powerpoint/2010/main" val="962355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195041" y="337853"/>
            <a:ext cx="7804800" cy="656783"/>
          </a:xfrm>
          <a:prstGeom prst="rect">
            <a:avLst/>
          </a:prstGeom>
          <a:noFill/>
          <a:ln w="9525">
            <a:noFill/>
            <a:miter lim="800000"/>
            <a:headEnd/>
            <a:tailEnd/>
          </a:ln>
        </p:spPr>
        <p:txBody>
          <a:bodyPr lIns="0" tIns="0" rIns="0" bIns="0" anchor="ctr">
            <a:spAutoFit/>
          </a:bodyPr>
          <a:lstStyle/>
          <a:p>
            <a:pPr algn="ctr" fontAlgn="base" hangingPunct="0">
              <a:lnSpc>
                <a:spcPct val="97000"/>
              </a:lnSpc>
              <a:spcBef>
                <a:spcPct val="0"/>
              </a:spcBef>
              <a:spcAft>
                <a:spcPct val="0"/>
              </a:spcAft>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4400" b="1" dirty="0" err="1">
                <a:solidFill>
                  <a:srgbClr val="000000"/>
                </a:solidFill>
                <a:latin typeface="Arial" charset="0"/>
              </a:rPr>
              <a:t>Yhteenveto</a:t>
            </a:r>
            <a:r>
              <a:rPr lang="en-GB" sz="4400" b="1" dirty="0">
                <a:solidFill>
                  <a:srgbClr val="000000"/>
                </a:solidFill>
                <a:latin typeface="Arial" charset="0"/>
              </a:rPr>
              <a:t> </a:t>
            </a:r>
          </a:p>
        </p:txBody>
      </p:sp>
      <p:sp>
        <p:nvSpPr>
          <p:cNvPr id="4098" name="Rectangle 2"/>
          <p:cNvSpPr>
            <a:spLocks noGrp="1" noChangeArrowheads="1"/>
          </p:cNvSpPr>
          <p:nvPr>
            <p:ph type="body"/>
          </p:nvPr>
        </p:nvSpPr>
        <p:spPr>
          <a:xfrm>
            <a:off x="0" y="1349240"/>
            <a:ext cx="7807680" cy="4754880"/>
          </a:xfrm>
          <a:ln/>
        </p:spPr>
        <p:txBody>
          <a:bodyPr anchor="t">
            <a:normAutofit fontScale="77500" lnSpcReduction="20000"/>
          </a:bodyPr>
          <a:lstStyle/>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fi-FI" sz="2800" dirty="0">
                <a:latin typeface="Arial" charset="0"/>
              </a:rPr>
              <a:t>Luuta suojaava lääkehoito tulee kyseeseen, kun murtumariski on suurentunut. Hoidon aloituksen yhteydessä tehdään suunnitelma hoidon kestosta ja seurannasta.</a:t>
            </a: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fi-FI" sz="2800" dirty="0" err="1">
                <a:latin typeface="Arial" charset="0"/>
              </a:rPr>
              <a:t>Bisfosfonaatit</a:t>
            </a:r>
            <a:r>
              <a:rPr lang="fi-FI" sz="2800" dirty="0">
                <a:latin typeface="Arial" charset="0"/>
              </a:rPr>
              <a:t>: Hoito annetaan yleensä 3-5 vuoden jaksoina.</a:t>
            </a: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endParaRPr lang="fi-FI" sz="2800" dirty="0">
              <a:latin typeface="Arial" charset="0"/>
            </a:endParaRP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fi-FI" sz="2800" dirty="0" err="1">
                <a:latin typeface="Arial" charset="0"/>
              </a:rPr>
              <a:t>Denosumabi</a:t>
            </a:r>
            <a:r>
              <a:rPr lang="fi-FI" sz="2800" dirty="0">
                <a:latin typeface="Arial" charset="0"/>
              </a:rPr>
              <a:t> annostellaan ihonalaispistoksina 6 kuukauden välein. Lääkityksen lopettamisen yhteydessä suositellaan tukihoitoa </a:t>
            </a:r>
            <a:r>
              <a:rPr lang="fi-FI" sz="2800" dirty="0" err="1">
                <a:latin typeface="Arial" charset="0"/>
              </a:rPr>
              <a:t>bisfosfonaateilla</a:t>
            </a:r>
            <a:r>
              <a:rPr lang="fi-FI" sz="2800" dirty="0">
                <a:latin typeface="Arial" charset="0"/>
              </a:rPr>
              <a:t>.</a:t>
            </a: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endParaRPr lang="fi-FI" sz="2800" dirty="0">
              <a:latin typeface="Arial" charset="0"/>
            </a:endParaRP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fi-FI" sz="2800" dirty="0">
                <a:latin typeface="Arial" charset="0"/>
              </a:rPr>
              <a:t>Luun muodostusta lisäävä valmiste </a:t>
            </a:r>
            <a:r>
              <a:rPr lang="fi-FI" sz="2800" dirty="0" err="1">
                <a:latin typeface="Arial" charset="0"/>
              </a:rPr>
              <a:t>teriparatidi</a:t>
            </a:r>
            <a:r>
              <a:rPr lang="fi-FI" sz="2800" dirty="0">
                <a:latin typeface="Arial" charset="0"/>
              </a:rPr>
              <a:t> on tehokas nikamamurtumien estossa.</a:t>
            </a: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endParaRPr lang="fi-FI" sz="2800" dirty="0">
              <a:latin typeface="Arial" charset="0"/>
            </a:endParaRPr>
          </a:p>
          <a:p>
            <a:pPr marL="391686" indent="-293764">
              <a:lnSpc>
                <a:spcPct val="92000"/>
              </a:lnSpc>
              <a:spcAft>
                <a:spcPts val="806"/>
              </a:spcAft>
              <a:buSzPct val="100000"/>
              <a:buFont typeface="Arial" charset="0"/>
              <a:buChar char="•"/>
              <a:tabLst>
                <a:tab pos="656650" algn="l"/>
                <a:tab pos="1313299" algn="l"/>
                <a:tab pos="1969949" algn="l"/>
                <a:tab pos="2626599" algn="l"/>
                <a:tab pos="3283248" algn="l"/>
                <a:tab pos="3939898" algn="l"/>
                <a:tab pos="4596548" algn="l"/>
                <a:tab pos="5253198" algn="l"/>
                <a:tab pos="5909847" algn="l"/>
                <a:tab pos="6566497" algn="l"/>
                <a:tab pos="7223147" algn="l"/>
              </a:tabLst>
            </a:pPr>
            <a:r>
              <a:rPr lang="fi-FI" sz="2800" dirty="0">
                <a:latin typeface="Arial" charset="0"/>
              </a:rPr>
              <a:t>Uusi tulokas on </a:t>
            </a:r>
            <a:r>
              <a:rPr lang="fi-FI" sz="2800" dirty="0" err="1">
                <a:latin typeface="Arial" charset="0"/>
              </a:rPr>
              <a:t>romosotsumabi</a:t>
            </a:r>
            <a:r>
              <a:rPr lang="fi-FI" sz="2800" dirty="0">
                <a:latin typeface="Arial" charset="0"/>
              </a:rPr>
              <a:t>, jonka vaikutus on anabolinen ja </a:t>
            </a:r>
            <a:r>
              <a:rPr lang="fi-FI" sz="2800" dirty="0" err="1">
                <a:latin typeface="Arial" charset="0"/>
              </a:rPr>
              <a:t>antiresorptiivinen</a:t>
            </a:r>
            <a:r>
              <a:rPr lang="fi-FI" sz="2800" dirty="0">
                <a:latin typeface="Arial" charset="0"/>
              </a:rPr>
              <a:t>.</a:t>
            </a:r>
            <a:endParaRPr lang="en-GB" sz="2800" dirty="0">
              <a:latin typeface="Arial" charset="0"/>
            </a:endParaRPr>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963" y="1349240"/>
            <a:ext cx="4448530" cy="1362019"/>
          </a:xfrm>
          <a:prstGeom prst="rect">
            <a:avLst/>
          </a:prstGeom>
        </p:spPr>
      </p:pic>
    </p:spTree>
    <p:extLst>
      <p:ext uri="{BB962C8B-B14F-4D97-AF65-F5344CB8AC3E}">
        <p14:creationId xmlns:p14="http://schemas.microsoft.com/office/powerpoint/2010/main" val="9346531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4E5106-A1BF-7BE0-8291-2C8C3520C0DE}"/>
              </a:ext>
            </a:extLst>
          </p:cNvPr>
          <p:cNvSpPr>
            <a:spLocks noGrp="1"/>
          </p:cNvSpPr>
          <p:nvPr>
            <p:ph type="title"/>
          </p:nvPr>
        </p:nvSpPr>
        <p:spPr>
          <a:xfrm>
            <a:off x="609600" y="78695"/>
            <a:ext cx="10972800" cy="1143000"/>
          </a:xfrm>
        </p:spPr>
        <p:txBody>
          <a:bodyPr/>
          <a:lstStyle/>
          <a:p>
            <a:r>
              <a:rPr lang="fi-FI" b="1" dirty="0"/>
              <a:t>Mikä on ”vaikea osteoporoosi” ?</a:t>
            </a:r>
          </a:p>
        </p:txBody>
      </p:sp>
      <p:sp>
        <p:nvSpPr>
          <p:cNvPr id="3" name="Sisällön paikkamerkki 2">
            <a:extLst>
              <a:ext uri="{FF2B5EF4-FFF2-40B4-BE49-F238E27FC236}">
                <a16:creationId xmlns:a16="http://schemas.microsoft.com/office/drawing/2014/main" id="{7692BCE6-ED53-B194-1399-DA1C6B5A820A}"/>
              </a:ext>
            </a:extLst>
          </p:cNvPr>
          <p:cNvSpPr>
            <a:spLocks noGrp="1"/>
          </p:cNvSpPr>
          <p:nvPr>
            <p:ph idx="1"/>
          </p:nvPr>
        </p:nvSpPr>
        <p:spPr>
          <a:xfrm>
            <a:off x="609600" y="1417638"/>
            <a:ext cx="10972800" cy="4525963"/>
          </a:xfrm>
        </p:spPr>
        <p:txBody>
          <a:bodyPr/>
          <a:lstStyle/>
          <a:p>
            <a:r>
              <a:rPr lang="fi-FI" dirty="0"/>
              <a:t>Määritelmät vaihtelevat</a:t>
            </a:r>
          </a:p>
          <a:p>
            <a:pPr lvl="1"/>
            <a:r>
              <a:rPr lang="fi-FI" dirty="0"/>
              <a:t>Tuore murtuma (1-2 vuotta)</a:t>
            </a:r>
          </a:p>
          <a:p>
            <a:pPr lvl="1"/>
            <a:r>
              <a:rPr lang="fi-FI" dirty="0"/>
              <a:t>Murtuma osteoporoosin hoidon aikana</a:t>
            </a:r>
          </a:p>
          <a:p>
            <a:pPr lvl="1"/>
            <a:r>
              <a:rPr lang="fi-FI" dirty="0"/>
              <a:t>Useat murtumat</a:t>
            </a:r>
          </a:p>
          <a:p>
            <a:pPr lvl="1"/>
            <a:r>
              <a:rPr lang="fi-FI" dirty="0"/>
              <a:t>Murtumat, jotka ilmaantuvat luun kunnolle epäedullisten lääkkeiden aikana (esim. </a:t>
            </a:r>
            <a:r>
              <a:rPr lang="fi-FI" dirty="0" err="1"/>
              <a:t>glukokortikoidit</a:t>
            </a:r>
            <a:r>
              <a:rPr lang="fi-FI" dirty="0"/>
              <a:t>)</a:t>
            </a:r>
          </a:p>
          <a:p>
            <a:pPr lvl="1"/>
            <a:r>
              <a:rPr lang="fi-FI" dirty="0"/>
              <a:t>Hyvin matala T-luku (alle – 3.0)</a:t>
            </a:r>
          </a:p>
          <a:p>
            <a:pPr lvl="1"/>
            <a:r>
              <a:rPr lang="fi-FI" dirty="0"/>
              <a:t>Korkea kaatumisriski</a:t>
            </a:r>
          </a:p>
          <a:p>
            <a:pPr lvl="1"/>
            <a:r>
              <a:rPr lang="fi-FI" dirty="0"/>
              <a:t>Korkea murtumariski (FRAX </a:t>
            </a:r>
            <a:r>
              <a:rPr lang="fi-FI" dirty="0" err="1"/>
              <a:t>major</a:t>
            </a:r>
            <a:r>
              <a:rPr lang="fi-FI" dirty="0"/>
              <a:t> &gt; 30 %, lonkka &gt; 4.5 %)</a:t>
            </a:r>
          </a:p>
          <a:p>
            <a:endParaRPr lang="fi-FI" dirty="0"/>
          </a:p>
        </p:txBody>
      </p:sp>
      <p:sp>
        <p:nvSpPr>
          <p:cNvPr id="4" name="Tekstiruutu 3">
            <a:extLst>
              <a:ext uri="{FF2B5EF4-FFF2-40B4-BE49-F238E27FC236}">
                <a16:creationId xmlns:a16="http://schemas.microsoft.com/office/drawing/2014/main" id="{A3F58CE1-C73E-97A7-0C0F-21B8E987AF9F}"/>
              </a:ext>
            </a:extLst>
          </p:cNvPr>
          <p:cNvSpPr txBox="1"/>
          <p:nvPr/>
        </p:nvSpPr>
        <p:spPr>
          <a:xfrm>
            <a:off x="3189514" y="6281057"/>
            <a:ext cx="4466351" cy="369332"/>
          </a:xfrm>
          <a:prstGeom prst="rect">
            <a:avLst/>
          </a:prstGeom>
          <a:noFill/>
        </p:spPr>
        <p:txBody>
          <a:bodyPr wrap="none" rtlCol="0">
            <a:spAutoFit/>
          </a:bodyPr>
          <a:lstStyle/>
          <a:p>
            <a:r>
              <a:rPr lang="fi-FI" dirty="0" err="1"/>
              <a:t>Kanis</a:t>
            </a:r>
            <a:r>
              <a:rPr lang="fi-FI" dirty="0"/>
              <a:t> et al. </a:t>
            </a:r>
            <a:r>
              <a:rPr lang="fi-FI" dirty="0" err="1"/>
              <a:t>Osteoporosis</a:t>
            </a:r>
            <a:r>
              <a:rPr lang="fi-FI" dirty="0"/>
              <a:t> </a:t>
            </a:r>
            <a:r>
              <a:rPr lang="fi-FI" dirty="0" err="1"/>
              <a:t>Int</a:t>
            </a:r>
            <a:r>
              <a:rPr lang="fi-FI" dirty="0"/>
              <a:t> 2008; 19: 1103.4.</a:t>
            </a:r>
          </a:p>
        </p:txBody>
      </p:sp>
    </p:spTree>
    <p:extLst>
      <p:ext uri="{BB962C8B-B14F-4D97-AF65-F5344CB8AC3E}">
        <p14:creationId xmlns:p14="http://schemas.microsoft.com/office/powerpoint/2010/main" val="1016772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hashOverlay-FullResolve.png">
            <a:extLst>
              <a:ext uri="{FF2B5EF4-FFF2-40B4-BE49-F238E27FC236}">
                <a16:creationId xmlns:a16="http://schemas.microsoft.com/office/drawing/2014/main" id="{A16AD998-2890-DED0-D9CD-908594B09B82}"/>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0548594" y="0"/>
            <a:ext cx="1643405" cy="6858000"/>
          </a:xfrm>
          <a:prstGeom prst="rect">
            <a:avLst/>
          </a:prstGeom>
        </p:spPr>
      </p:pic>
      <p:sp>
        <p:nvSpPr>
          <p:cNvPr id="9" name="Rectangle 8">
            <a:extLst>
              <a:ext uri="{FF2B5EF4-FFF2-40B4-BE49-F238E27FC236}">
                <a16:creationId xmlns:a16="http://schemas.microsoft.com/office/drawing/2014/main" id="{C1016E12-F581-BF6E-7B1B-2C4F6E030878}"/>
              </a:ext>
            </a:extLst>
          </p:cNvPr>
          <p:cNvSpPr/>
          <p:nvPr/>
        </p:nvSpPr>
        <p:spPr>
          <a:xfrm>
            <a:off x="11492059" y="6135626"/>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0FB1838-C3D6-400E-CF99-BCF14C8DE522}"/>
              </a:ext>
            </a:extLst>
          </p:cNvPr>
          <p:cNvSpPr/>
          <p:nvPr/>
        </p:nvSpPr>
        <p:spPr>
          <a:xfrm>
            <a:off x="10798862" y="6135626"/>
            <a:ext cx="62918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C1FC18C-373C-1E43-C871-4BFA3B6F26D1}"/>
              </a:ext>
            </a:extLst>
          </p:cNvPr>
          <p:cNvSpPr/>
          <p:nvPr/>
        </p:nvSpPr>
        <p:spPr>
          <a:xfrm>
            <a:off x="-1" y="6135626"/>
            <a:ext cx="10734851"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238821B-233B-8103-349D-4E97F8BBB294}"/>
              </a:ext>
            </a:extLst>
          </p:cNvPr>
          <p:cNvPicPr>
            <a:picLocks noChangeAspect="1"/>
          </p:cNvPicPr>
          <p:nvPr/>
        </p:nvPicPr>
        <p:blipFill>
          <a:blip r:embed="rId4"/>
          <a:stretch>
            <a:fillRect/>
          </a:stretch>
        </p:blipFill>
        <p:spPr>
          <a:xfrm>
            <a:off x="10798862" y="6400347"/>
            <a:ext cx="1117216" cy="486530"/>
          </a:xfrm>
          <a:prstGeom prst="rect">
            <a:avLst/>
          </a:prstGeom>
        </p:spPr>
      </p:pic>
      <p:sp>
        <p:nvSpPr>
          <p:cNvPr id="13" name="Rectangle 12">
            <a:extLst>
              <a:ext uri="{FF2B5EF4-FFF2-40B4-BE49-F238E27FC236}">
                <a16:creationId xmlns:a16="http://schemas.microsoft.com/office/drawing/2014/main" id="{45CE457A-3F22-CEBD-57A0-7B0976854143}"/>
              </a:ext>
            </a:extLst>
          </p:cNvPr>
          <p:cNvSpPr/>
          <p:nvPr/>
        </p:nvSpPr>
        <p:spPr>
          <a:xfrm flipH="1">
            <a:off x="0" y="804363"/>
            <a:ext cx="381000" cy="100584"/>
          </a:xfrm>
          <a:prstGeom prst="rect">
            <a:avLst/>
          </a:prstGeom>
          <a:solidFill>
            <a:srgbClr val="8F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AABFEB-3F9B-A0B8-5BE1-66298F000CFB}"/>
              </a:ext>
            </a:extLst>
          </p:cNvPr>
          <p:cNvSpPr/>
          <p:nvPr/>
        </p:nvSpPr>
        <p:spPr>
          <a:xfrm flipH="1">
            <a:off x="445011" y="804363"/>
            <a:ext cx="1024466" cy="1005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CD7A14-0660-C5D0-5470-C8502796E98B}"/>
              </a:ext>
            </a:extLst>
          </p:cNvPr>
          <p:cNvSpPr/>
          <p:nvPr/>
        </p:nvSpPr>
        <p:spPr>
          <a:xfrm flipH="1">
            <a:off x="1533146" y="804363"/>
            <a:ext cx="9015447" cy="100584"/>
          </a:xfrm>
          <a:prstGeom prst="rect">
            <a:avLst/>
          </a:prstGeom>
          <a:solidFill>
            <a:srgbClr val="0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6132F22-1D44-4C31-3691-F9DC322038D4}"/>
              </a:ext>
            </a:extLst>
          </p:cNvPr>
          <p:cNvSpPr txBox="1"/>
          <p:nvPr/>
        </p:nvSpPr>
        <p:spPr>
          <a:xfrm>
            <a:off x="1533146" y="6284931"/>
            <a:ext cx="95177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JA Kanis, EV McCloskey, H Johansson, C Cooper, R Rizzoli, J-Y Reginster (2013) </a:t>
            </a:r>
            <a:r>
              <a:rPr kumimoji="0" lang="fi-FI" sz="900" b="0" i="1"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Osteoporis Int </a:t>
            </a:r>
            <a: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24: 23–57</a:t>
            </a:r>
            <a:br>
              <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br>
            <a:endParaRPr kumimoji="0" lang="fi-FI" sz="9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15B8D2A9-C17A-4008-49E4-8990651E39CE}"/>
              </a:ext>
            </a:extLst>
          </p:cNvPr>
          <p:cNvSpPr/>
          <p:nvPr/>
        </p:nvSpPr>
        <p:spPr>
          <a:xfrm>
            <a:off x="1469477" y="141800"/>
            <a:ext cx="93293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Merkittävän </a:t>
            </a:r>
            <a:r>
              <a:rPr kumimoji="0" lang="fi-FI" sz="3200" b="0" i="0" u="none" strike="noStrike" kern="1200" cap="none" spc="0" normalizeH="0" baseline="0" noProof="0" dirty="0" err="1">
                <a:ln>
                  <a:noFill/>
                </a:ln>
                <a:solidFill>
                  <a:srgbClr val="9AB1B5"/>
                </a:solidFill>
                <a:effectLst/>
                <a:uLnTx/>
                <a:uFillTx/>
                <a:latin typeface="Arial" panose="020B0604020202020204" pitchFamily="34" charset="0"/>
                <a:ea typeface="+mn-ea"/>
                <a:cs typeface="Arial" panose="020B0604020202020204" pitchFamily="34" charset="0"/>
              </a:rPr>
              <a:t>osteoporoottisen</a:t>
            </a:r>
            <a:r>
              <a:rPr kumimoji="0" lang="fi-FI" sz="3200" b="0" i="0" u="none" strike="noStrike" kern="1200" cap="none" spc="0" normalizeH="0" baseline="0" noProof="0" dirty="0">
                <a:ln>
                  <a:noFill/>
                </a:ln>
                <a:solidFill>
                  <a:srgbClr val="9AB1B5"/>
                </a:solidFill>
                <a:effectLst/>
                <a:uLnTx/>
                <a:uFillTx/>
                <a:latin typeface="Arial" panose="020B0604020202020204" pitchFamily="34" charset="0"/>
                <a:ea typeface="+mn-ea"/>
                <a:cs typeface="Arial" panose="020B0604020202020204" pitchFamily="34" charset="0"/>
              </a:rPr>
              <a:t> murtuman riski</a:t>
            </a:r>
          </a:p>
        </p:txBody>
      </p:sp>
      <p:sp>
        <p:nvSpPr>
          <p:cNvPr id="20" name="Text Placeholder 1">
            <a:extLst>
              <a:ext uri="{FF2B5EF4-FFF2-40B4-BE49-F238E27FC236}">
                <a16:creationId xmlns:a16="http://schemas.microsoft.com/office/drawing/2014/main" id="{8BDB6ABA-79FA-2C4C-4471-AF726E84341D}"/>
              </a:ext>
            </a:extLst>
          </p:cNvPr>
          <p:cNvSpPr txBox="1">
            <a:spLocks/>
          </p:cNvSpPr>
          <p:nvPr/>
        </p:nvSpPr>
        <p:spPr>
          <a:xfrm>
            <a:off x="1469477" y="892317"/>
            <a:ext cx="8287922" cy="1117272"/>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Merkittävän </a:t>
            </a:r>
            <a:r>
              <a:rPr kumimoji="0" lang="fi-FI" sz="2000" b="0" i="0" u="none" strike="noStrike" kern="1200" cap="none" spc="0" normalizeH="0" baseline="0" noProof="0" dirty="0" err="1">
                <a:ln>
                  <a:noFill/>
                </a:ln>
                <a:solidFill>
                  <a:srgbClr val="595959"/>
                </a:solidFill>
                <a:effectLst/>
                <a:uLnTx/>
                <a:uFillTx/>
                <a:latin typeface="Arial" panose="020B0604020202020204" pitchFamily="34" charset="0"/>
                <a:ea typeface="+mn-ea"/>
                <a:cs typeface="Arial" panose="020B0604020202020204" pitchFamily="34" charset="0"/>
              </a:rPr>
              <a:t>osteoporoottisen</a:t>
            </a:r>
            <a:r>
              <a:rPr kumimoji="0" lang="fi-FI" sz="20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rPr>
              <a:t> murtuman riski jäljellä olevana elinaikana 50- ja 80-vuotiailla ruotsalaisilla miehillä ja naisilla </a:t>
            </a:r>
          </a:p>
        </p:txBody>
      </p:sp>
      <p:graphicFrame>
        <p:nvGraphicFramePr>
          <p:cNvPr id="23" name="Table 22">
            <a:extLst>
              <a:ext uri="{FF2B5EF4-FFF2-40B4-BE49-F238E27FC236}">
                <a16:creationId xmlns:a16="http://schemas.microsoft.com/office/drawing/2014/main" id="{E5A76A06-31B6-31F1-3EF3-3ADFF6C4A817}"/>
              </a:ext>
            </a:extLst>
          </p:cNvPr>
          <p:cNvGraphicFramePr>
            <a:graphicFrameLocks noGrp="1"/>
          </p:cNvGraphicFramePr>
          <p:nvPr/>
        </p:nvGraphicFramePr>
        <p:xfrm>
          <a:off x="1627895" y="1947840"/>
          <a:ext cx="4102596" cy="3999548"/>
        </p:xfrm>
        <a:graphic>
          <a:graphicData uri="http://schemas.openxmlformats.org/drawingml/2006/table">
            <a:tbl>
              <a:tblPr firstRow="1" bandRow="1">
                <a:tableStyleId>{5C22544A-7EE6-4342-B048-85BDC9FD1C3A}</a:tableStyleId>
              </a:tblPr>
              <a:tblGrid>
                <a:gridCol w="1605162">
                  <a:extLst>
                    <a:ext uri="{9D8B030D-6E8A-4147-A177-3AD203B41FA5}">
                      <a16:colId xmlns:a16="http://schemas.microsoft.com/office/drawing/2014/main" val="178248661"/>
                    </a:ext>
                  </a:extLst>
                </a:gridCol>
                <a:gridCol w="1129902">
                  <a:extLst>
                    <a:ext uri="{9D8B030D-6E8A-4147-A177-3AD203B41FA5}">
                      <a16:colId xmlns:a16="http://schemas.microsoft.com/office/drawing/2014/main" val="4239514357"/>
                    </a:ext>
                  </a:extLst>
                </a:gridCol>
                <a:gridCol w="1367532">
                  <a:extLst>
                    <a:ext uri="{9D8B030D-6E8A-4147-A177-3AD203B41FA5}">
                      <a16:colId xmlns:a16="http://schemas.microsoft.com/office/drawing/2014/main" val="3229384748"/>
                    </a:ext>
                  </a:extLst>
                </a:gridCol>
              </a:tblGrid>
              <a:tr h="543948">
                <a:tc>
                  <a:txBody>
                    <a:bodyPr/>
                    <a:lstStyle/>
                    <a:p>
                      <a:pPr>
                        <a:lnSpc>
                          <a:spcPts val="1760"/>
                        </a:lnSpc>
                      </a:pPr>
                      <a:endParaRPr lang="en-FI" sz="1600" dirty="0">
                        <a:solidFill>
                          <a:srgbClr val="595959"/>
                        </a:solidFill>
                        <a:latin typeface="Arial" panose="020B0604020202020204" pitchFamily="34" charset="0"/>
                        <a:cs typeface="Arial" panose="020B0604020202020204" pitchFamily="34" charset="0"/>
                      </a:endParaRPr>
                    </a:p>
                  </a:txBody>
                  <a:tcPr marL="108000" marR="108000">
                    <a:solidFill>
                      <a:schemeClr val="bg1"/>
                    </a:solidFill>
                  </a:tcPr>
                </a:tc>
                <a:tc gridSpan="2">
                  <a:txBody>
                    <a:bodyPr/>
                    <a:lstStyle/>
                    <a:p>
                      <a:pPr>
                        <a:lnSpc>
                          <a:spcPts val="1760"/>
                        </a:lnSpc>
                      </a:pPr>
                      <a:r>
                        <a:rPr lang="en-FI" sz="1600" dirty="0">
                          <a:solidFill>
                            <a:schemeClr val="bg1"/>
                          </a:solidFill>
                          <a:latin typeface="Arial" panose="020B0604020202020204" pitchFamily="34" charset="0"/>
                          <a:cs typeface="Arial" panose="020B0604020202020204" pitchFamily="34" charset="0"/>
                        </a:rPr>
                        <a:t>50-vuotiaana</a:t>
                      </a:r>
                    </a:p>
                  </a:txBody>
                  <a:tcPr marL="108000" marR="108000" anchor="ctr">
                    <a:solidFill>
                      <a:schemeClr val="accent1">
                        <a:lumMod val="75000"/>
                      </a:schemeClr>
                    </a:solidFill>
                  </a:tcPr>
                </a:tc>
                <a:tc hMerge="1">
                  <a:txBody>
                    <a:bodyPr/>
                    <a:lstStyle/>
                    <a:p>
                      <a:endParaRPr lang="en-FI" dirty="0"/>
                    </a:p>
                  </a:txBody>
                  <a:tcPr/>
                </a:tc>
                <a:extLst>
                  <a:ext uri="{0D108BD9-81ED-4DB2-BD59-A6C34878D82A}">
                    <a16:rowId xmlns:a16="http://schemas.microsoft.com/office/drawing/2014/main" val="263160619"/>
                  </a:ext>
                </a:extLst>
              </a:tr>
              <a:tr h="543948">
                <a:tc>
                  <a:txBody>
                    <a:bodyPr/>
                    <a:lstStyle/>
                    <a:p>
                      <a:pPr>
                        <a:lnSpc>
                          <a:spcPts val="1760"/>
                        </a:lnSpc>
                      </a:pPr>
                      <a:endParaRPr lang="en-FI" sz="1600" dirty="0">
                        <a:solidFill>
                          <a:srgbClr val="595959"/>
                        </a:solidFill>
                        <a:latin typeface="Arial" panose="020B0604020202020204" pitchFamily="34" charset="0"/>
                        <a:cs typeface="Arial" panose="020B0604020202020204" pitchFamily="34" charset="0"/>
                      </a:endParaRPr>
                    </a:p>
                  </a:txBody>
                  <a:tcPr marL="108000" marR="108000">
                    <a:solidFill>
                      <a:schemeClr val="bg1"/>
                    </a:solidFill>
                  </a:tcPr>
                </a:tc>
                <a:tc>
                  <a:txBody>
                    <a:bodyPr/>
                    <a:lstStyle/>
                    <a:p>
                      <a:pPr>
                        <a:lnSpc>
                          <a:spcPts val="1760"/>
                        </a:lnSpc>
                      </a:pPr>
                      <a:r>
                        <a:rPr lang="en-FI" sz="1600" dirty="0">
                          <a:solidFill>
                            <a:schemeClr val="bg1"/>
                          </a:solidFill>
                          <a:latin typeface="Arial" panose="020B0604020202020204" pitchFamily="34" charset="0"/>
                          <a:cs typeface="Arial" panose="020B0604020202020204" pitchFamily="34" charset="0"/>
                        </a:rPr>
                        <a:t>Miehet</a:t>
                      </a:r>
                    </a:p>
                  </a:txBody>
                  <a:tcPr marL="108000" marR="108000">
                    <a:solidFill>
                      <a:schemeClr val="accent1">
                        <a:lumMod val="75000"/>
                      </a:schemeClr>
                    </a:solidFill>
                  </a:tcPr>
                </a:tc>
                <a:tc>
                  <a:txBody>
                    <a:bodyPr/>
                    <a:lstStyle/>
                    <a:p>
                      <a:pPr>
                        <a:lnSpc>
                          <a:spcPts val="1760"/>
                        </a:lnSpc>
                      </a:pPr>
                      <a:r>
                        <a:rPr lang="en-FI" sz="1600" dirty="0">
                          <a:solidFill>
                            <a:schemeClr val="bg1"/>
                          </a:solidFill>
                          <a:latin typeface="Arial" panose="020B0604020202020204" pitchFamily="34" charset="0"/>
                          <a:cs typeface="Arial" panose="020B0604020202020204" pitchFamily="34" charset="0"/>
                        </a:rPr>
                        <a:t>Naiset</a:t>
                      </a:r>
                    </a:p>
                  </a:txBody>
                  <a:tcPr marL="108000" marR="108000">
                    <a:solidFill>
                      <a:schemeClr val="accent1">
                        <a:lumMod val="75000"/>
                      </a:schemeClr>
                    </a:solidFill>
                  </a:tcPr>
                </a:tc>
                <a:extLst>
                  <a:ext uri="{0D108BD9-81ED-4DB2-BD59-A6C34878D82A}">
                    <a16:rowId xmlns:a16="http://schemas.microsoft.com/office/drawing/2014/main" val="4000725398"/>
                  </a:ext>
                </a:extLst>
              </a:tr>
              <a:tr h="543948">
                <a:tc>
                  <a:txBody>
                    <a:bodyPr/>
                    <a:lstStyle/>
                    <a:p>
                      <a:pPr>
                        <a:lnSpc>
                          <a:spcPts val="1760"/>
                        </a:lnSpc>
                      </a:pPr>
                      <a:r>
                        <a:rPr lang="en-FI" sz="1600" dirty="0">
                          <a:solidFill>
                            <a:schemeClr val="bg1"/>
                          </a:solidFill>
                          <a:latin typeface="Arial" panose="020B0604020202020204" pitchFamily="34" charset="0"/>
                          <a:cs typeface="Arial" panose="020B0604020202020204" pitchFamily="34" charset="0"/>
                        </a:rPr>
                        <a:t>Kyynärvarsi</a:t>
                      </a:r>
                    </a:p>
                  </a:txBody>
                  <a:tcPr marL="108000" marR="108000" anchor="ctr">
                    <a:solidFill>
                      <a:schemeClr val="accent1">
                        <a:lumMod val="75000"/>
                      </a:schemeClr>
                    </a:solidFill>
                  </a:tcP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4,6</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20,8</a:t>
                      </a:r>
                    </a:p>
                  </a:txBody>
                  <a:tcPr marL="108000" marR="108000" anchor="ctr"/>
                </a:tc>
                <a:extLst>
                  <a:ext uri="{0D108BD9-81ED-4DB2-BD59-A6C34878D82A}">
                    <a16:rowId xmlns:a16="http://schemas.microsoft.com/office/drawing/2014/main" val="3599639127"/>
                  </a:ext>
                </a:extLst>
              </a:tr>
              <a:tr h="543948">
                <a:tc>
                  <a:txBody>
                    <a:bodyPr/>
                    <a:lstStyle/>
                    <a:p>
                      <a:pPr>
                        <a:lnSpc>
                          <a:spcPts val="1760"/>
                        </a:lnSpc>
                      </a:pPr>
                      <a:r>
                        <a:rPr lang="en-FI" sz="1600" dirty="0">
                          <a:solidFill>
                            <a:schemeClr val="bg1"/>
                          </a:solidFill>
                          <a:latin typeface="Arial" panose="020B0604020202020204" pitchFamily="34" charset="0"/>
                          <a:cs typeface="Arial" panose="020B0604020202020204" pitchFamily="34" charset="0"/>
                        </a:rPr>
                        <a:t>Lonkka</a:t>
                      </a:r>
                    </a:p>
                  </a:txBody>
                  <a:tcPr marL="108000" marR="108000" anchor="ctr">
                    <a:solidFill>
                      <a:schemeClr val="accent1">
                        <a:lumMod val="75000"/>
                      </a:schemeClr>
                    </a:solidFill>
                  </a:tcP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10,7</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22,9</a:t>
                      </a:r>
                    </a:p>
                  </a:txBody>
                  <a:tcPr marL="108000" marR="108000" anchor="ctr"/>
                </a:tc>
                <a:extLst>
                  <a:ext uri="{0D108BD9-81ED-4DB2-BD59-A6C34878D82A}">
                    <a16:rowId xmlns:a16="http://schemas.microsoft.com/office/drawing/2014/main" val="1238835990"/>
                  </a:ext>
                </a:extLst>
              </a:tr>
              <a:tr h="731168">
                <a:tc>
                  <a:txBody>
                    <a:bodyPr/>
                    <a:lstStyle/>
                    <a:p>
                      <a:pPr>
                        <a:lnSpc>
                          <a:spcPts val="1760"/>
                        </a:lnSpc>
                      </a:pPr>
                      <a:r>
                        <a:rPr lang="en-FI" sz="1600" dirty="0">
                          <a:solidFill>
                            <a:schemeClr val="bg1"/>
                          </a:solidFill>
                          <a:latin typeface="Arial" panose="020B0604020202020204" pitchFamily="34" charset="0"/>
                          <a:cs typeface="Arial" panose="020B0604020202020204" pitchFamily="34" charset="0"/>
                        </a:rPr>
                        <a:t>Selkäranka</a:t>
                      </a:r>
                    </a:p>
                  </a:txBody>
                  <a:tcPr marL="108000" marR="108000" anchor="ctr">
                    <a:solidFill>
                      <a:schemeClr val="accent1">
                        <a:lumMod val="75000"/>
                      </a:schemeClr>
                    </a:solidFill>
                  </a:tcP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8,3</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15,1</a:t>
                      </a:r>
                    </a:p>
                  </a:txBody>
                  <a:tcPr marL="108000" marR="108000" anchor="ctr"/>
                </a:tc>
                <a:extLst>
                  <a:ext uri="{0D108BD9-81ED-4DB2-BD59-A6C34878D82A}">
                    <a16:rowId xmlns:a16="http://schemas.microsoft.com/office/drawing/2014/main" val="4107668233"/>
                  </a:ext>
                </a:extLst>
              </a:tr>
              <a:tr h="543948">
                <a:tc>
                  <a:txBody>
                    <a:bodyPr/>
                    <a:lstStyle/>
                    <a:p>
                      <a:pPr>
                        <a:lnSpc>
                          <a:spcPts val="1760"/>
                        </a:lnSpc>
                      </a:pPr>
                      <a:r>
                        <a:rPr lang="en-FI" sz="1600" dirty="0">
                          <a:solidFill>
                            <a:schemeClr val="bg1"/>
                          </a:solidFill>
                          <a:latin typeface="Arial" panose="020B0604020202020204" pitchFamily="34" charset="0"/>
                          <a:cs typeface="Arial" panose="020B0604020202020204" pitchFamily="34" charset="0"/>
                        </a:rPr>
                        <a:t>Olkaluu</a:t>
                      </a:r>
                    </a:p>
                  </a:txBody>
                  <a:tcPr marL="108000" marR="108000" anchor="ctr">
                    <a:solidFill>
                      <a:schemeClr val="accent1">
                        <a:lumMod val="75000"/>
                      </a:schemeClr>
                    </a:solidFill>
                  </a:tcP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4,1</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12,9</a:t>
                      </a:r>
                    </a:p>
                  </a:txBody>
                  <a:tcPr marL="108000" marR="108000" anchor="ctr"/>
                </a:tc>
                <a:extLst>
                  <a:ext uri="{0D108BD9-81ED-4DB2-BD59-A6C34878D82A}">
                    <a16:rowId xmlns:a16="http://schemas.microsoft.com/office/drawing/2014/main" val="2713955709"/>
                  </a:ext>
                </a:extLst>
              </a:tr>
              <a:tr h="543948">
                <a:tc>
                  <a:txBody>
                    <a:bodyPr/>
                    <a:lstStyle/>
                    <a:p>
                      <a:pPr>
                        <a:lnSpc>
                          <a:spcPts val="1760"/>
                        </a:lnSpc>
                      </a:pPr>
                      <a:r>
                        <a:rPr lang="en-FI" sz="1600" dirty="0">
                          <a:solidFill>
                            <a:schemeClr val="bg1"/>
                          </a:solidFill>
                          <a:latin typeface="Arial" panose="020B0604020202020204" pitchFamily="34" charset="0"/>
                          <a:cs typeface="Arial" panose="020B0604020202020204" pitchFamily="34" charset="0"/>
                        </a:rPr>
                        <a:t>Mikä tahansa</a:t>
                      </a:r>
                    </a:p>
                    <a:p>
                      <a:pPr>
                        <a:lnSpc>
                          <a:spcPts val="1760"/>
                        </a:lnSpc>
                      </a:pPr>
                      <a:r>
                        <a:rPr lang="en-FI" sz="1600" dirty="0">
                          <a:solidFill>
                            <a:schemeClr val="bg1"/>
                          </a:solidFill>
                          <a:latin typeface="Arial" panose="020B0604020202020204" pitchFamily="34" charset="0"/>
                          <a:cs typeface="Arial" panose="020B0604020202020204" pitchFamily="34" charset="0"/>
                        </a:rPr>
                        <a:t>näistä</a:t>
                      </a:r>
                    </a:p>
                  </a:txBody>
                  <a:tcPr marL="108000" marR="108000" anchor="ctr">
                    <a:solidFill>
                      <a:schemeClr val="accent1">
                        <a:lumMod val="75000"/>
                      </a:schemeClr>
                    </a:solidFill>
                  </a:tcP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22,4</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46,4</a:t>
                      </a:r>
                    </a:p>
                  </a:txBody>
                  <a:tcPr marL="108000" marR="108000" anchor="ctr"/>
                </a:tc>
                <a:extLst>
                  <a:ext uri="{0D108BD9-81ED-4DB2-BD59-A6C34878D82A}">
                    <a16:rowId xmlns:a16="http://schemas.microsoft.com/office/drawing/2014/main" val="1564238651"/>
                  </a:ext>
                </a:extLst>
              </a:tr>
            </a:tbl>
          </a:graphicData>
        </a:graphic>
      </p:graphicFrame>
      <p:graphicFrame>
        <p:nvGraphicFramePr>
          <p:cNvPr id="24" name="Table 23">
            <a:extLst>
              <a:ext uri="{FF2B5EF4-FFF2-40B4-BE49-F238E27FC236}">
                <a16:creationId xmlns:a16="http://schemas.microsoft.com/office/drawing/2014/main" id="{0F94E48C-FD74-A365-275D-EEEC508BF0E6}"/>
              </a:ext>
            </a:extLst>
          </p:cNvPr>
          <p:cNvGraphicFramePr>
            <a:graphicFrameLocks noGrp="1"/>
          </p:cNvGraphicFramePr>
          <p:nvPr/>
        </p:nvGraphicFramePr>
        <p:xfrm>
          <a:off x="5844089" y="1954531"/>
          <a:ext cx="2735064" cy="3994856"/>
        </p:xfrm>
        <a:graphic>
          <a:graphicData uri="http://schemas.openxmlformats.org/drawingml/2006/table">
            <a:tbl>
              <a:tblPr firstRow="1" bandRow="1">
                <a:tableStyleId>{5C22544A-7EE6-4342-B048-85BDC9FD1C3A}</a:tableStyleId>
              </a:tblPr>
              <a:tblGrid>
                <a:gridCol w="1367532">
                  <a:extLst>
                    <a:ext uri="{9D8B030D-6E8A-4147-A177-3AD203B41FA5}">
                      <a16:colId xmlns:a16="http://schemas.microsoft.com/office/drawing/2014/main" val="4239514357"/>
                    </a:ext>
                  </a:extLst>
                </a:gridCol>
                <a:gridCol w="1367532">
                  <a:extLst>
                    <a:ext uri="{9D8B030D-6E8A-4147-A177-3AD203B41FA5}">
                      <a16:colId xmlns:a16="http://schemas.microsoft.com/office/drawing/2014/main" val="3229384748"/>
                    </a:ext>
                  </a:extLst>
                </a:gridCol>
              </a:tblGrid>
              <a:tr h="543948">
                <a:tc gridSpan="2">
                  <a:txBody>
                    <a:bodyPr/>
                    <a:lstStyle/>
                    <a:p>
                      <a:pPr>
                        <a:lnSpc>
                          <a:spcPts val="1760"/>
                        </a:lnSpc>
                      </a:pPr>
                      <a:r>
                        <a:rPr lang="en-FI" sz="1600" b="1" dirty="0">
                          <a:solidFill>
                            <a:schemeClr val="bg1"/>
                          </a:solidFill>
                          <a:latin typeface="Arial" panose="020B0604020202020204" pitchFamily="34" charset="0"/>
                          <a:cs typeface="Arial" panose="020B0604020202020204" pitchFamily="34" charset="0"/>
                        </a:rPr>
                        <a:t>80-vuotiaana</a:t>
                      </a:r>
                    </a:p>
                  </a:txBody>
                  <a:tcPr marL="108000" marR="108000" anchor="ctr">
                    <a:solidFill>
                      <a:schemeClr val="accent1">
                        <a:lumMod val="75000"/>
                      </a:schemeClr>
                    </a:solidFill>
                  </a:tcPr>
                </a:tc>
                <a:tc hMerge="1">
                  <a:txBody>
                    <a:bodyPr/>
                    <a:lstStyle/>
                    <a:p>
                      <a:endParaRPr lang="en-FI" dirty="0"/>
                    </a:p>
                  </a:txBody>
                  <a:tcPr/>
                </a:tc>
                <a:extLst>
                  <a:ext uri="{0D108BD9-81ED-4DB2-BD59-A6C34878D82A}">
                    <a16:rowId xmlns:a16="http://schemas.microsoft.com/office/drawing/2014/main" val="263160619"/>
                  </a:ext>
                </a:extLst>
              </a:tr>
              <a:tr h="543948">
                <a:tc>
                  <a:txBody>
                    <a:bodyPr/>
                    <a:lstStyle/>
                    <a:p>
                      <a:pPr>
                        <a:lnSpc>
                          <a:spcPts val="1760"/>
                        </a:lnSpc>
                      </a:pPr>
                      <a:r>
                        <a:rPr lang="en-FI" sz="1600" b="1" dirty="0">
                          <a:solidFill>
                            <a:schemeClr val="bg1"/>
                          </a:solidFill>
                          <a:latin typeface="Arial" panose="020B0604020202020204" pitchFamily="34" charset="0"/>
                          <a:cs typeface="Arial" panose="020B0604020202020204" pitchFamily="34" charset="0"/>
                        </a:rPr>
                        <a:t>Miehet</a:t>
                      </a:r>
                    </a:p>
                  </a:txBody>
                  <a:tcPr marL="108000" marR="108000">
                    <a:solidFill>
                      <a:schemeClr val="accent1">
                        <a:lumMod val="75000"/>
                      </a:schemeClr>
                    </a:solidFill>
                  </a:tcPr>
                </a:tc>
                <a:tc>
                  <a:txBody>
                    <a:bodyPr/>
                    <a:lstStyle/>
                    <a:p>
                      <a:pPr>
                        <a:lnSpc>
                          <a:spcPts val="1760"/>
                        </a:lnSpc>
                      </a:pPr>
                      <a:r>
                        <a:rPr lang="en-FI" sz="1600" b="1" dirty="0">
                          <a:solidFill>
                            <a:schemeClr val="bg1"/>
                          </a:solidFill>
                          <a:latin typeface="Arial" panose="020B0604020202020204" pitchFamily="34" charset="0"/>
                          <a:cs typeface="Arial" panose="020B0604020202020204" pitchFamily="34" charset="0"/>
                        </a:rPr>
                        <a:t>Naiset</a:t>
                      </a:r>
                    </a:p>
                  </a:txBody>
                  <a:tcPr marL="108000" marR="108000">
                    <a:solidFill>
                      <a:schemeClr val="accent1">
                        <a:lumMod val="75000"/>
                      </a:schemeClr>
                    </a:solidFill>
                  </a:tcPr>
                </a:tc>
                <a:extLst>
                  <a:ext uri="{0D108BD9-81ED-4DB2-BD59-A6C34878D82A}">
                    <a16:rowId xmlns:a16="http://schemas.microsoft.com/office/drawing/2014/main" val="4000725398"/>
                  </a:ext>
                </a:extLst>
              </a:tr>
              <a:tr h="543948">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1,6</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8,9</a:t>
                      </a:r>
                    </a:p>
                  </a:txBody>
                  <a:tcPr marL="108000" marR="108000" anchor="ctr"/>
                </a:tc>
                <a:extLst>
                  <a:ext uri="{0D108BD9-81ED-4DB2-BD59-A6C34878D82A}">
                    <a16:rowId xmlns:a16="http://schemas.microsoft.com/office/drawing/2014/main" val="3599639127"/>
                  </a:ext>
                </a:extLst>
              </a:tr>
              <a:tr h="543948">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9,1</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19,3</a:t>
                      </a:r>
                    </a:p>
                  </a:txBody>
                  <a:tcPr marL="108000" marR="108000" anchor="ctr"/>
                </a:tc>
                <a:extLst>
                  <a:ext uri="{0D108BD9-81ED-4DB2-BD59-A6C34878D82A}">
                    <a16:rowId xmlns:a16="http://schemas.microsoft.com/office/drawing/2014/main" val="1238835990"/>
                  </a:ext>
                </a:extLst>
              </a:tr>
              <a:tr h="731168">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4,7</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8,7</a:t>
                      </a:r>
                    </a:p>
                  </a:txBody>
                  <a:tcPr marL="108000" marR="108000" anchor="ctr"/>
                </a:tc>
                <a:extLst>
                  <a:ext uri="{0D108BD9-81ED-4DB2-BD59-A6C34878D82A}">
                    <a16:rowId xmlns:a16="http://schemas.microsoft.com/office/drawing/2014/main" val="4107668233"/>
                  </a:ext>
                </a:extLst>
              </a:tr>
              <a:tr h="543948">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2,5</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7,7</a:t>
                      </a:r>
                    </a:p>
                  </a:txBody>
                  <a:tcPr marL="108000" marR="108000" anchor="ctr"/>
                </a:tc>
                <a:extLst>
                  <a:ext uri="{0D108BD9-81ED-4DB2-BD59-A6C34878D82A}">
                    <a16:rowId xmlns:a16="http://schemas.microsoft.com/office/drawing/2014/main" val="2713955709"/>
                  </a:ext>
                </a:extLst>
              </a:tr>
              <a:tr h="543948">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15,3</a:t>
                      </a:r>
                    </a:p>
                  </a:txBody>
                  <a:tcPr marL="108000" marR="108000" anchor="ctr"/>
                </a:tc>
                <a:tc>
                  <a:txBody>
                    <a:bodyPr/>
                    <a:lstStyle/>
                    <a:p>
                      <a:pPr>
                        <a:lnSpc>
                          <a:spcPts val="1760"/>
                        </a:lnSpc>
                      </a:pPr>
                      <a:r>
                        <a:rPr lang="en-FI" sz="1600" dirty="0">
                          <a:solidFill>
                            <a:srgbClr val="595959"/>
                          </a:solidFill>
                          <a:latin typeface="Arial" panose="020B0604020202020204" pitchFamily="34" charset="0"/>
                          <a:cs typeface="Arial" panose="020B0604020202020204" pitchFamily="34" charset="0"/>
                        </a:rPr>
                        <a:t>31,7</a:t>
                      </a:r>
                    </a:p>
                  </a:txBody>
                  <a:tcPr marL="108000" marR="108000" anchor="ctr"/>
                </a:tc>
                <a:extLst>
                  <a:ext uri="{0D108BD9-81ED-4DB2-BD59-A6C34878D82A}">
                    <a16:rowId xmlns:a16="http://schemas.microsoft.com/office/drawing/2014/main" val="1564238651"/>
                  </a:ext>
                </a:extLst>
              </a:tr>
            </a:tbl>
          </a:graphicData>
        </a:graphic>
      </p:graphicFrame>
      <p:sp>
        <p:nvSpPr>
          <p:cNvPr id="25" name="Rectangle 24">
            <a:extLst>
              <a:ext uri="{FF2B5EF4-FFF2-40B4-BE49-F238E27FC236}">
                <a16:creationId xmlns:a16="http://schemas.microsoft.com/office/drawing/2014/main" id="{AE0F1E30-0F36-9B50-A2EB-C18C2B3F95D3}"/>
              </a:ext>
            </a:extLst>
          </p:cNvPr>
          <p:cNvSpPr/>
          <p:nvPr/>
        </p:nvSpPr>
        <p:spPr>
          <a:xfrm>
            <a:off x="1376449" y="4097673"/>
            <a:ext cx="7457308" cy="750739"/>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252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75520" y="129419"/>
            <a:ext cx="8229600" cy="1143000"/>
          </a:xfrm>
        </p:spPr>
        <p:txBody>
          <a:bodyPr>
            <a:normAutofit/>
          </a:bodyPr>
          <a:lstStyle/>
          <a:p>
            <a:r>
              <a:rPr lang="fi-FI" sz="2400" b="1" dirty="0">
                <a:solidFill>
                  <a:schemeClr val="tx1"/>
                </a:solidFill>
              </a:rPr>
              <a:t>Osteoporoosin hoito on kriisissä: vahvasta näytöstä huolimatta liian harvat potilaat saavat hoitoa</a:t>
            </a:r>
          </a:p>
        </p:txBody>
      </p:sp>
      <p:pic>
        <p:nvPicPr>
          <p:cNvPr id="7" name="Picture 7" descr="\\KS1P38\userdata$\WARISPE\Omat kuvatiedostot\17.05.2010, osteoporoosi\osteoporoosi 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113" y="1052736"/>
            <a:ext cx="32766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2"/>
          <p:cNvPicPr>
            <a:picLocks noChangeAspect="1"/>
          </p:cNvPicPr>
          <p:nvPr/>
        </p:nvPicPr>
        <p:blipFill>
          <a:blip r:embed="rId3"/>
          <a:stretch>
            <a:fillRect/>
          </a:stretch>
        </p:blipFill>
        <p:spPr>
          <a:xfrm>
            <a:off x="5735960" y="2972440"/>
            <a:ext cx="5040560" cy="874250"/>
          </a:xfrm>
          <a:prstGeom prst="rect">
            <a:avLst/>
          </a:prstGeom>
        </p:spPr>
      </p:pic>
      <p:pic>
        <p:nvPicPr>
          <p:cNvPr id="5" name="Kuva 4"/>
          <p:cNvPicPr>
            <a:picLocks noChangeAspect="1"/>
          </p:cNvPicPr>
          <p:nvPr/>
        </p:nvPicPr>
        <p:blipFill>
          <a:blip r:embed="rId4"/>
          <a:stretch>
            <a:fillRect/>
          </a:stretch>
        </p:blipFill>
        <p:spPr>
          <a:xfrm>
            <a:off x="5824339" y="4076105"/>
            <a:ext cx="4863802" cy="1695605"/>
          </a:xfrm>
          <a:prstGeom prst="rect">
            <a:avLst/>
          </a:prstGeom>
        </p:spPr>
      </p:pic>
      <p:sp>
        <p:nvSpPr>
          <p:cNvPr id="6" name="Tekstiruutu 5"/>
          <p:cNvSpPr txBox="1"/>
          <p:nvPr/>
        </p:nvSpPr>
        <p:spPr>
          <a:xfrm>
            <a:off x="5824339" y="6171494"/>
            <a:ext cx="3627916" cy="369332"/>
          </a:xfrm>
          <a:prstGeom prst="rect">
            <a:avLst/>
          </a:prstGeom>
          <a:noFill/>
        </p:spPr>
        <p:txBody>
          <a:bodyPr wrap="none" rtlCol="0">
            <a:spAutoFit/>
          </a:bodyPr>
          <a:lstStyle/>
          <a:p>
            <a:r>
              <a:rPr lang="fi-FI" dirty="0" err="1">
                <a:solidFill>
                  <a:prstClr val="black"/>
                </a:solidFill>
                <a:latin typeface="Calibri"/>
              </a:rPr>
              <a:t>Khosla</a:t>
            </a:r>
            <a:r>
              <a:rPr lang="fi-FI" dirty="0">
                <a:solidFill>
                  <a:prstClr val="black"/>
                </a:solidFill>
                <a:latin typeface="Calibri"/>
              </a:rPr>
              <a:t> S, Shane E. 2016; 31: 1485-87</a:t>
            </a:r>
          </a:p>
        </p:txBody>
      </p:sp>
      <p:pic>
        <p:nvPicPr>
          <p:cNvPr id="9" name="Kuva 8"/>
          <p:cNvPicPr>
            <a:picLocks noChangeAspect="1"/>
          </p:cNvPicPr>
          <p:nvPr/>
        </p:nvPicPr>
        <p:blipFill>
          <a:blip r:embed="rId5"/>
          <a:stretch>
            <a:fillRect/>
          </a:stretch>
        </p:blipFill>
        <p:spPr>
          <a:xfrm>
            <a:off x="1583618" y="1076764"/>
            <a:ext cx="5213648" cy="1941754"/>
          </a:xfrm>
          <a:prstGeom prst="rect">
            <a:avLst/>
          </a:prstGeom>
        </p:spPr>
      </p:pic>
      <p:pic>
        <p:nvPicPr>
          <p:cNvPr id="10" name="Kuva 9"/>
          <p:cNvPicPr>
            <a:picLocks noChangeAspect="1"/>
          </p:cNvPicPr>
          <p:nvPr/>
        </p:nvPicPr>
        <p:blipFill>
          <a:blip r:embed="rId6"/>
          <a:stretch>
            <a:fillRect/>
          </a:stretch>
        </p:blipFill>
        <p:spPr>
          <a:xfrm>
            <a:off x="2135560" y="2925986"/>
            <a:ext cx="2779808" cy="3858396"/>
          </a:xfrm>
          <a:prstGeom prst="rect">
            <a:avLst/>
          </a:prstGeom>
        </p:spPr>
      </p:pic>
      <p:sp>
        <p:nvSpPr>
          <p:cNvPr id="11" name="Sisällön paikkamerkki 10">
            <a:extLst>
              <a:ext uri="{FF2B5EF4-FFF2-40B4-BE49-F238E27FC236}">
                <a16:creationId xmlns:a16="http://schemas.microsoft.com/office/drawing/2014/main" id="{1A744409-B2A0-A524-810E-BC465505CCDA}"/>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104902142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KH-mallipohja-201302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uentomateriaalin pohja 2014" id="{E9F003D8-65BA-4979-8BE7-B2040DA59041}" vid="{C3F89A28-77B5-4F28-BA2B-4B948893A079}"/>
    </a:ext>
  </a:extLst>
</a:theme>
</file>

<file path=ppt/theme/theme11.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entomateriaalin pohja 2014" id="{E9F003D8-65BA-4979-8BE7-B2040DA59041}" vid="{5BED6465-51A6-45E6-9D7E-7E3F948861EF}"/>
    </a:ext>
  </a:extLst>
</a:theme>
</file>

<file path=ppt/theme/theme12.xml><?xml version="1.0" encoding="utf-8"?>
<a:theme xmlns:a="http://schemas.openxmlformats.org/drawingml/2006/main" name="4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äijät-Sote 2021">
  <a:themeElements>
    <a:clrScheme name="Päijät-Sote">
      <a:dk1>
        <a:srgbClr val="000000"/>
      </a:dk1>
      <a:lt1>
        <a:srgbClr val="FFFFFF"/>
      </a:lt1>
      <a:dk2>
        <a:srgbClr val="394B85"/>
      </a:dk2>
      <a:lt2>
        <a:srgbClr val="FFFFFF"/>
      </a:lt2>
      <a:accent1>
        <a:srgbClr val="394B85"/>
      </a:accent1>
      <a:accent2>
        <a:srgbClr val="3E77BC"/>
      </a:accent2>
      <a:accent3>
        <a:srgbClr val="739CD2"/>
      </a:accent3>
      <a:accent4>
        <a:srgbClr val="F04D4C"/>
      </a:accent4>
      <a:accent5>
        <a:srgbClr val="B292C3"/>
      </a:accent5>
      <a:accent6>
        <a:srgbClr val="FFE62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76200">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aijät-Sote esityspohja mallikuvilla.potx" id="{45F3094F-68BA-4352-BAC9-0C9926577C97}" vid="{FD2CFBD2-7EB9-4721-AF9A-F9226600ED64}"/>
    </a:ext>
  </a:extLst>
</a:theme>
</file>

<file path=ppt/theme/theme3.xml><?xml version="1.0" encoding="utf-8"?>
<a:theme xmlns:a="http://schemas.openxmlformats.org/drawingml/2006/main" name="KH-mallipohja-201302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uentomateriaalin pohja 2014" id="{E9F003D8-65BA-4979-8BE7-B2040DA59041}" vid="{C3F89A28-77B5-4F28-BA2B-4B948893A079}"/>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erusta">
  <a:themeElements>
    <a:clrScheme name="Perusta">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Perusta">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erusta">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6.xml><?xml version="1.0" encoding="utf-8"?>
<a:theme xmlns:a="http://schemas.openxmlformats.org/drawingml/2006/main" name="Pohja A">
  <a:themeElements>
    <a:clrScheme name="Pohja A">
      <a:dk1>
        <a:srgbClr val="000000"/>
      </a:dk1>
      <a:lt1>
        <a:srgbClr val="FFFFFF"/>
      </a:lt1>
      <a:dk2>
        <a:srgbClr val="A7A7A7"/>
      </a:dk2>
      <a:lt2>
        <a:srgbClr val="535353"/>
      </a:lt2>
      <a:accent1>
        <a:srgbClr val="094592"/>
      </a:accent1>
      <a:accent2>
        <a:srgbClr val="117C9F"/>
      </a:accent2>
      <a:accent3>
        <a:srgbClr val="B7DFEB"/>
      </a:accent3>
      <a:accent4>
        <a:srgbClr val="06275C"/>
      </a:accent4>
      <a:accent5>
        <a:srgbClr val="436CAF"/>
      </a:accent5>
      <a:accent6>
        <a:srgbClr val="DEDEDB"/>
      </a:accent6>
      <a:hlink>
        <a:srgbClr val="0000FF"/>
      </a:hlink>
      <a:folHlink>
        <a:srgbClr val="FF00FF"/>
      </a:folHlink>
    </a:clrScheme>
    <a:fontScheme name="Pohja A">
      <a:majorFont>
        <a:latin typeface="Calibri"/>
        <a:ea typeface="Calibri"/>
        <a:cs typeface="Calibri"/>
      </a:majorFont>
      <a:minorFont>
        <a:latin typeface="Helvetica"/>
        <a:ea typeface="Helvetica"/>
        <a:cs typeface="Helvetica"/>
      </a:minorFont>
    </a:fontScheme>
    <a:fmtScheme name="Pohja 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ucida Sans Unicode"/>
            <a:ea typeface="Lucida Sans Unicode"/>
            <a:cs typeface="Lucida Sans Unicode"/>
            <a:sym typeface="Lucida Sans Unico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4179</Words>
  <Application>Microsoft Office PowerPoint</Application>
  <PresentationFormat>Laajakuva</PresentationFormat>
  <Paragraphs>476</Paragraphs>
  <Slides>61</Slides>
  <Notes>27</Notes>
  <HiddenSlides>8</HiddenSlides>
  <MMClips>0</MMClips>
  <ScaleCrop>false</ScaleCrop>
  <HeadingPairs>
    <vt:vector size="8" baseType="variant">
      <vt:variant>
        <vt:lpstr>Käytetyt fontit</vt:lpstr>
      </vt:variant>
      <vt:variant>
        <vt:i4>18</vt:i4>
      </vt:variant>
      <vt:variant>
        <vt:lpstr>Teema</vt:lpstr>
      </vt:variant>
      <vt:variant>
        <vt:i4>14</vt:i4>
      </vt:variant>
      <vt:variant>
        <vt:lpstr>Upotetut OLE-palvelimet</vt:lpstr>
      </vt:variant>
      <vt:variant>
        <vt:i4>1</vt:i4>
      </vt:variant>
      <vt:variant>
        <vt:lpstr>Dian otsikot</vt:lpstr>
      </vt:variant>
      <vt:variant>
        <vt:i4>61</vt:i4>
      </vt:variant>
    </vt:vector>
  </HeadingPairs>
  <TitlesOfParts>
    <vt:vector size="94" baseType="lpstr">
      <vt:lpstr>Adelle Sans W01 Bold</vt:lpstr>
      <vt:lpstr>Arial</vt:lpstr>
      <vt:lpstr>Arial Bold</vt:lpstr>
      <vt:lpstr>Arial Narrow</vt:lpstr>
      <vt:lpstr>Calibri</vt:lpstr>
      <vt:lpstr>Calibri Light</vt:lpstr>
      <vt:lpstr>Comic Sans MS</vt:lpstr>
      <vt:lpstr>Corbel</vt:lpstr>
      <vt:lpstr>Helvetica</vt:lpstr>
      <vt:lpstr>Lato</vt:lpstr>
      <vt:lpstr>Lucida Sans</vt:lpstr>
      <vt:lpstr>Lucida Sans Unicode</vt:lpstr>
      <vt:lpstr>Optima LT Std</vt:lpstr>
      <vt:lpstr>Roboto</vt:lpstr>
      <vt:lpstr>Source Sans Pro</vt:lpstr>
      <vt:lpstr>StarSymbol</vt:lpstr>
      <vt:lpstr>Times New Roman</vt:lpstr>
      <vt:lpstr>Wingdings</vt:lpstr>
      <vt:lpstr>Office-teema</vt:lpstr>
      <vt:lpstr>Päijät-Sote 2021</vt:lpstr>
      <vt:lpstr>KH-mallipohja-20130228</vt:lpstr>
      <vt:lpstr>1_Office Theme</vt:lpstr>
      <vt:lpstr>Perusta</vt:lpstr>
      <vt:lpstr>Pohja A</vt:lpstr>
      <vt:lpstr>Office Theme</vt:lpstr>
      <vt:lpstr>3_Office-teema</vt:lpstr>
      <vt:lpstr>1_Office-teema</vt:lpstr>
      <vt:lpstr>1_KH-mallipohja-20130228</vt:lpstr>
      <vt:lpstr>Mukautettu suunnittelumalli</vt:lpstr>
      <vt:lpstr>4_Office-teema</vt:lpstr>
      <vt:lpstr>2_Office-teema</vt:lpstr>
      <vt:lpstr>2_Office Theme</vt:lpstr>
      <vt:lpstr>Image</vt:lpstr>
      <vt:lpstr>Osteoporoosin lääkehoito </vt:lpstr>
      <vt:lpstr>Viitekehys</vt:lpstr>
      <vt:lpstr>Osteoporoosin määritelmä ongelmallinen</vt:lpstr>
      <vt:lpstr>Ongelma: murtuman riskitekijä samalla diagnoosin peruste</vt:lpstr>
      <vt:lpstr>PowerPoint-esitys</vt:lpstr>
      <vt:lpstr>Osteoporoosin määritelmä ongelmallinen</vt:lpstr>
      <vt:lpstr>Mikä on ”vaikea osteoporoosi” ?</vt:lpstr>
      <vt:lpstr>PowerPoint-esitys</vt:lpstr>
      <vt:lpstr>Osteoporoosin hoito on kriisissä: vahvasta näytöstä huolimatta liian harvat potilaat saavat hoitoa</vt:lpstr>
      <vt:lpstr>Miksi luuston kuntoon pitäisi kiinnittää huomiota ?</vt:lpstr>
      <vt:lpstr>PowerPoint-esitys</vt:lpstr>
      <vt:lpstr>Osteoporoosi ja kustannukset</vt:lpstr>
      <vt:lpstr>PowerPoint-esitys</vt:lpstr>
      <vt:lpstr>PowerPoint-esitys</vt:lpstr>
      <vt:lpstr>PowerPoint-esitys</vt:lpstr>
      <vt:lpstr>PowerPoint-esitys</vt:lpstr>
      <vt:lpstr>PowerPoint-esitys</vt:lpstr>
      <vt:lpstr>PowerPoint-esitys</vt:lpstr>
      <vt:lpstr>Murtumariski: muutakin kuin luuntiheys</vt:lpstr>
      <vt:lpstr>PowerPoint-esitys</vt:lpstr>
      <vt:lpstr>PowerPoint-esitys</vt:lpstr>
      <vt:lpstr>PowerPoint-esitys</vt:lpstr>
      <vt:lpstr>Miksi luuntiheyttä mitataan ja eri kohteista</vt:lpstr>
      <vt:lpstr>PowerPoint-esitys</vt:lpstr>
      <vt:lpstr>PowerPoint-esitys</vt:lpstr>
      <vt:lpstr>Primaarinen vai sekundaarinen osteoporoosi?</vt:lpstr>
      <vt:lpstr>Osteoporoosin lääkkeettömän hoidon ja sekundaarisen osteoporoosin poissulkemisen periaatteet samat lääkehoitoon liittyvässä ja postmenopausaalisessa osteoporoosissa</vt:lpstr>
      <vt:lpstr>PowerPoint-esitys</vt:lpstr>
      <vt:lpstr>PowerPoint-esitys</vt:lpstr>
      <vt:lpstr>PowerPoint-esitys</vt:lpstr>
      <vt:lpstr>Osteoporoosiin Käypä Hoito: kalsium </vt:lpstr>
      <vt:lpstr>Luulääkkeistä </vt:lpstr>
      <vt:lpstr>Luulääkkeiden kehityskaari</vt:lpstr>
      <vt:lpstr>PowerPoint-esitys</vt:lpstr>
      <vt:lpstr>PowerPoint-esitys</vt:lpstr>
      <vt:lpstr>PowerPoint-esitys</vt:lpstr>
      <vt:lpstr>PowerPoint-esitys</vt:lpstr>
      <vt:lpstr>PowerPoint-esitys</vt:lpstr>
      <vt:lpstr>Real world evidence</vt:lpstr>
      <vt:lpstr>Ca+D+luulääke vähentää kuolleisuutta suomalaisilla lonkkamurtumapotilailla</vt:lpstr>
      <vt:lpstr>Ca+D+luulääke vähentää kuolleisuutta suomalaisilla lonkkamurtumapotilailla</vt:lpstr>
      <vt:lpstr>PowerPoint-esitys</vt:lpstr>
      <vt:lpstr>PowerPoint-esitys</vt:lpstr>
      <vt:lpstr>PowerPoint-esitys</vt:lpstr>
      <vt:lpstr>Osteoporoosin hoidon kriisi</vt:lpstr>
      <vt:lpstr>PowerPoint-esitys</vt:lpstr>
      <vt:lpstr>Miten haitat estetään ? ONJ ja reiden atyyppinen murtuma</vt:lpstr>
      <vt:lpstr>   Kuinka pitkään lääkkein hoidetaan ?  Kun hoito aloitetaan, pitää olla suunnitelma kuinka pitkään hoidetaan ja miten seurataan ?</vt:lpstr>
      <vt:lpstr>PowerPoint-esitys</vt:lpstr>
      <vt:lpstr>PowerPoint-esitys</vt:lpstr>
      <vt:lpstr>PowerPoint-esitys</vt:lpstr>
      <vt:lpstr>Entä denosumabi ?</vt:lpstr>
      <vt:lpstr>Liittyykö denosumabihoidon lopetukseen  (nikama)murtumariski ?</vt:lpstr>
      <vt:lpstr>Denosumabin lopetus: BMD ja luumetabolia</vt:lpstr>
      <vt:lpstr>Denosumabi</vt:lpstr>
      <vt:lpstr>Lääkehoidon uusi tulokas - hajoamisen esto ja uudismuodostus -  Romosotsumabi (Evenity®) </vt:lpstr>
      <vt:lpstr>PowerPoint-esitys</vt:lpstr>
      <vt:lpstr>PowerPoint-esitys</vt:lpstr>
      <vt:lpstr>Romosotsumabin käyttöaihe: vaikean osteoporoosin hoitoon vaihdevuodet ohittaneille naisille, joilla on suuri luunmurtumariski  </vt:lpstr>
      <vt:lpstr>Luulääkehoidon kesto </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Niskanen Leo</dc:creator>
  <cp:lastModifiedBy>Olli Simonen</cp:lastModifiedBy>
  <cp:revision>34</cp:revision>
  <dcterms:created xsi:type="dcterms:W3CDTF">2021-09-29T08:52:08Z</dcterms:created>
  <dcterms:modified xsi:type="dcterms:W3CDTF">2023-06-14T11:05:05Z</dcterms:modified>
</cp:coreProperties>
</file>