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8"/>
  </p:notesMasterIdLst>
  <p:sldIdLst>
    <p:sldId id="257" r:id="rId2"/>
    <p:sldId id="314" r:id="rId3"/>
    <p:sldId id="327" r:id="rId4"/>
    <p:sldId id="262" r:id="rId5"/>
    <p:sldId id="316" r:id="rId6"/>
    <p:sldId id="276" r:id="rId7"/>
    <p:sldId id="309" r:id="rId8"/>
    <p:sldId id="266" r:id="rId9"/>
    <p:sldId id="315" r:id="rId10"/>
    <p:sldId id="265" r:id="rId11"/>
    <p:sldId id="261" r:id="rId12"/>
    <p:sldId id="298" r:id="rId13"/>
    <p:sldId id="317" r:id="rId14"/>
    <p:sldId id="345" r:id="rId15"/>
    <p:sldId id="318" r:id="rId16"/>
    <p:sldId id="346" r:id="rId17"/>
    <p:sldId id="302" r:id="rId18"/>
    <p:sldId id="304" r:id="rId19"/>
    <p:sldId id="300" r:id="rId20"/>
    <p:sldId id="260" r:id="rId21"/>
    <p:sldId id="320" r:id="rId22"/>
    <p:sldId id="321" r:id="rId23"/>
    <p:sldId id="323" r:id="rId24"/>
    <p:sldId id="324" r:id="rId25"/>
    <p:sldId id="326" r:id="rId26"/>
    <p:sldId id="351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57"/>
    <a:srgbClr val="00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EFF7-FD75-466B-8D33-6F480B83091F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493E-043C-465F-B196-FBF6BBF3F8A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E00AD-5A28-41BE-99B6-6462EBE77570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9F251-F525-483F-BC7D-C0F144A53528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/>
          </a:p>
        </p:txBody>
      </p:sp>
      <p:sp>
        <p:nvSpPr>
          <p:cNvPr id="604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3C210-9958-4BFE-992F-FE826D6FDFD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9CDF-AA8E-4030-B2FE-164FFE4AFA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5177FB-9771-414C-845D-CBAEB43E2D40}" type="datetimeFigureOut">
              <a:rPr lang="fi-FI" smtClean="0"/>
              <a:pPr/>
              <a:t>5.3.2023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enosteoporoosiyhdisys.fi/etusivu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956376" cy="3456384"/>
          </a:xfrm>
        </p:spPr>
        <p:txBody>
          <a:bodyPr>
            <a:noAutofit/>
          </a:bodyPr>
          <a:lstStyle/>
          <a:p>
            <a:br>
              <a:rPr lang="fi-FI" sz="4400" dirty="0"/>
            </a:br>
            <a:r>
              <a:rPr lang="fi-FI" sz="4400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TIEDÄ ENEMMÄN OSTEOPOROOSISTA – MISTÄ ON KYSE?</a:t>
            </a:r>
            <a:br>
              <a:rPr lang="fi-F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23928" y="4437112"/>
            <a:ext cx="5220072" cy="1944216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/>
              <a:t>Olli Simonen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/>
              <a:t>Erikoislääkäri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/>
              <a:t>TEAMS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/>
              <a:t>23.2.2023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sz="9600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b="1" dirty="0"/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47992" cy="1080120"/>
          </a:xfrm>
        </p:spPr>
        <p:txBody>
          <a:bodyPr>
            <a:noAutofit/>
          </a:bodyPr>
          <a:lstStyle/>
          <a:p>
            <a:r>
              <a:rPr lang="fi-FI" sz="4400" cap="none" dirty="0">
                <a:latin typeface="Arial Black" pitchFamily="34" charset="0"/>
              </a:rPr>
              <a:t>  </a:t>
            </a:r>
            <a:r>
              <a:rPr lang="fi-FI" sz="4400" cap="none" dirty="0">
                <a:solidFill>
                  <a:srgbClr val="00B050"/>
                </a:solidFill>
                <a:latin typeface="Arial Black" pitchFamily="34" charset="0"/>
              </a:rPr>
              <a:t>L</a:t>
            </a:r>
            <a:r>
              <a:rPr lang="fi-FI" sz="4400" b="1" cap="none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uukadon määrä </a:t>
            </a:r>
            <a:br>
              <a:rPr lang="fi-FI" sz="4400" b="1" cap="none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400" b="1" cap="none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naisella ja miehellä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844824"/>
            <a:ext cx="7875984" cy="5013176"/>
          </a:xfrm>
        </p:spPr>
        <p:txBody>
          <a:bodyPr>
            <a:normAutofit fontScale="92500"/>
          </a:bodyPr>
          <a:lstStyle/>
          <a:p>
            <a:r>
              <a:rPr lang="fi-FI" sz="3200" b="1" dirty="0">
                <a:latin typeface="+mj-lt"/>
              </a:rPr>
              <a:t>Nainen menettää elämänsä aikana </a:t>
            </a:r>
            <a:r>
              <a:rPr lang="fi-FI" sz="3200" b="1" dirty="0" err="1">
                <a:latin typeface="+mj-lt"/>
              </a:rPr>
              <a:t>hohkaluustaan</a:t>
            </a:r>
            <a:r>
              <a:rPr lang="fi-FI" sz="3200" b="1" dirty="0">
                <a:latin typeface="+mj-lt"/>
              </a:rPr>
              <a:t> 50 % ja putkiluustaan   30 % -  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Joka toinen nainen murtaa </a:t>
            </a:r>
            <a:r>
              <a:rPr lang="fi-FI" sz="3200" b="1" u="sng" dirty="0">
                <a:solidFill>
                  <a:srgbClr val="FF0000"/>
                </a:solidFill>
                <a:latin typeface="+mj-lt"/>
              </a:rPr>
              <a:t>ainakin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 yhden luunsa 50 ikävuotensa jälkeen.</a:t>
            </a:r>
            <a:endParaRPr lang="fi-FI" sz="3200" b="1" dirty="0">
              <a:latin typeface="+mj-lt"/>
            </a:endParaRPr>
          </a:p>
          <a:p>
            <a:endParaRPr lang="fi-FI" sz="3200" b="1" dirty="0">
              <a:latin typeface="+mj-lt"/>
            </a:endParaRPr>
          </a:p>
          <a:p>
            <a:r>
              <a:rPr lang="fi-FI" sz="3200" b="1" dirty="0">
                <a:latin typeface="+mj-lt"/>
              </a:rPr>
              <a:t>Mies menettää elämänsä aikana </a:t>
            </a:r>
            <a:r>
              <a:rPr lang="fi-FI" sz="3200" b="1" dirty="0" err="1">
                <a:latin typeface="+mj-lt"/>
              </a:rPr>
              <a:t>hohkaluustaan</a:t>
            </a:r>
            <a:r>
              <a:rPr lang="fi-FI" sz="3200" b="1" dirty="0">
                <a:latin typeface="+mj-lt"/>
              </a:rPr>
              <a:t> 30 % ja putkiluustaan    20 %. - 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Joka </a:t>
            </a:r>
            <a:r>
              <a:rPr lang="fi-FI" b="1" dirty="0">
                <a:solidFill>
                  <a:srgbClr val="FF0000"/>
                </a:solidFill>
                <a:latin typeface="+mj-lt"/>
              </a:rPr>
              <a:t>seitsemäs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 mies murtaa </a:t>
            </a:r>
            <a:r>
              <a:rPr lang="fi-FI" sz="3200" b="1" u="sng" dirty="0">
                <a:solidFill>
                  <a:srgbClr val="FF0000"/>
                </a:solidFill>
                <a:latin typeface="+mj-lt"/>
              </a:rPr>
              <a:t>ainakin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 yhden luunsa 50 ikävuotensa jälkeen.</a:t>
            </a:r>
            <a:endParaRPr lang="fi-FI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OSTEOPOROOSIMURTUMAT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608512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b="1" dirty="0"/>
              <a:t>Osteoporoosimurtumia ilmaantuu vuodessa 45 000:lla suomalaiselle (Luustoliitto 2023). Luku on puolet kaikista luunmurtumista maassamme.</a:t>
            </a:r>
          </a:p>
          <a:p>
            <a:endParaRPr lang="fi-FI" b="1" dirty="0"/>
          </a:p>
          <a:p>
            <a:r>
              <a:rPr lang="fi-FI" b="1" dirty="0"/>
              <a:t>Ensimmäinen osteoporoosimurtuma avaa murtumien </a:t>
            </a:r>
            <a:r>
              <a:rPr lang="fi-FI" b="1" dirty="0" err="1"/>
              <a:t>pandoralippaan</a:t>
            </a:r>
            <a:r>
              <a:rPr lang="fi-FI" b="1" dirty="0"/>
              <a:t>: murtuma seuraa toistaan, kunnes osteoporoosi tunnistetaan ja sitä aletaan hoitaa</a:t>
            </a:r>
          </a:p>
          <a:p>
            <a:endParaRPr lang="fi-FI" b="1" dirty="0"/>
          </a:p>
          <a:p>
            <a:pPr marL="82296" indent="0">
              <a:buNone/>
            </a:pPr>
            <a:endParaRPr lang="fi-FI" dirty="0"/>
          </a:p>
          <a:p>
            <a:pPr marL="82296" indent="0"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571500"/>
            <a:ext cx="8028384" cy="9852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 vähäoireinen sairaus kunnes luun kestävyys pettää ja luu murtuu</a:t>
            </a:r>
          </a:p>
        </p:txBody>
      </p:sp>
      <p:sp>
        <p:nvSpPr>
          <p:cNvPr id="31747" name="Sisällön paikkamerkki 2"/>
          <p:cNvSpPr>
            <a:spLocks noGrp="1"/>
          </p:cNvSpPr>
          <p:nvPr>
            <p:ph sz="quarter" idx="1"/>
          </p:nvPr>
        </p:nvSpPr>
        <p:spPr>
          <a:xfrm>
            <a:off x="971600" y="2348880"/>
            <a:ext cx="8172400" cy="4509120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Oireina ennen murtumaa, jos niitä yleensäkään on,  ovat erilaiset luustokivut ja säryt,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Osteoporoosin aiheuttama murtuma on  matalaenerginen murtuma, joka syntyy poikkeavan vähäisen rasituksen seurauksena 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(liukastuminen, kompastuminen, putoaminen matalalta) ja </a:t>
            </a: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joskus itsestään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Ryhtimuutos (kumararyhti) nikamien murruttua ja sen seurauksena yli 3 (4) cm pituuden lyhenemä on osteoporoosin oire/merkki.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E43D5-8BED-C58E-3E53-06633378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MURTUMA ON YLEISIN OSTEOPOROOSIN OIRE JA MERKKI.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b="1" dirty="0">
                <a:solidFill>
                  <a:schemeClr val="tx1"/>
                </a:solidFill>
                <a:effectLst/>
              </a:rPr>
              <a:t>Murtuma seuraa toistaan, kunnes osteoporoosi tunnistetaan ja sitä aletaan hoitaa</a:t>
            </a:r>
          </a:p>
        </p:txBody>
      </p:sp>
    </p:spTree>
    <p:extLst>
      <p:ext uri="{BB962C8B-B14F-4D97-AF65-F5344CB8AC3E}">
        <p14:creationId xmlns:p14="http://schemas.microsoft.com/office/powerpoint/2010/main" val="211931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7864" y="404665"/>
            <a:ext cx="5616624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Osteoporoosimurtumat ilmaantumisjärjestyksessä</a:t>
            </a:r>
          </a:p>
        </p:txBody>
      </p:sp>
      <p:sp>
        <p:nvSpPr>
          <p:cNvPr id="34819" name="Sisällön paikkamerkki 2"/>
          <p:cNvSpPr>
            <a:spLocks noGrp="1"/>
          </p:cNvSpPr>
          <p:nvPr>
            <p:ph sz="quarter" idx="1"/>
          </p:nvPr>
        </p:nvSpPr>
        <p:spPr>
          <a:xfrm>
            <a:off x="3491880" y="1700808"/>
            <a:ext cx="5328592" cy="5616624"/>
          </a:xfrm>
        </p:spPr>
        <p:txBody>
          <a:bodyPr>
            <a:normAutofit fontScale="40000" lnSpcReduction="20000"/>
          </a:bodyPr>
          <a:lstStyle/>
          <a:p>
            <a:pPr lvl="8">
              <a:buNone/>
            </a:pPr>
            <a:r>
              <a:rPr lang="fi-FI" sz="2400" b="1" dirty="0"/>
              <a:t>                                           	</a:t>
            </a:r>
            <a:r>
              <a:rPr lang="fi-FI" sz="2200" b="1" dirty="0"/>
              <a:t>		          	</a:t>
            </a:r>
            <a:r>
              <a:rPr lang="fi-FI" sz="2400" b="1" dirty="0"/>
              <a:t>				 			                  </a:t>
            </a:r>
            <a:endParaRPr lang="fi-FI" b="1" dirty="0"/>
          </a:p>
          <a:p>
            <a:pPr eaLnBrk="1" hangingPunct="1"/>
            <a:r>
              <a:rPr lang="fi-FI" sz="5900" b="1" dirty="0">
                <a:solidFill>
                  <a:srgbClr val="00B050"/>
                </a:solidFill>
              </a:rPr>
              <a:t> Nikamien luhistusmurtumat</a:t>
            </a:r>
          </a:p>
          <a:p>
            <a:pPr eaLnBrk="1" hangingPunct="1">
              <a:buNone/>
            </a:pPr>
            <a:r>
              <a:rPr lang="fi-FI" sz="5900" b="1" dirty="0">
                <a:solidFill>
                  <a:srgbClr val="00B050"/>
                </a:solidFill>
              </a:rPr>
              <a:t>    alkavat ilmaantua 50 v jälkeen</a:t>
            </a:r>
          </a:p>
          <a:p>
            <a:pPr eaLnBrk="1" hangingPunct="1"/>
            <a:endParaRPr lang="fi-FI" sz="5900" b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5900" b="1" dirty="0">
                <a:solidFill>
                  <a:srgbClr val="00B050"/>
                </a:solidFill>
              </a:rPr>
              <a:t> Rannemurtumat	                           </a:t>
            </a:r>
          </a:p>
          <a:p>
            <a:pPr eaLnBrk="1" hangingPunct="1">
              <a:buNone/>
            </a:pPr>
            <a:r>
              <a:rPr lang="fi-FI" sz="5900" b="1" dirty="0">
                <a:solidFill>
                  <a:srgbClr val="00B050"/>
                </a:solidFill>
              </a:rPr>
              <a:t>    alkavat ilmaantua 55 v jälkeen 					    </a:t>
            </a:r>
            <a:endParaRPr lang="fi-FI" sz="5900" b="1" dirty="0"/>
          </a:p>
          <a:p>
            <a:pPr eaLnBrk="1" hangingPunct="1"/>
            <a:r>
              <a:rPr lang="fi-FI" sz="5900" b="1" dirty="0"/>
              <a:t> Olkavarsi, nilkka, lantio,</a:t>
            </a:r>
          </a:p>
          <a:p>
            <a:pPr eaLnBrk="1" hangingPunct="1">
              <a:buFont typeface="Wingdings 2" pitchFamily="18" charset="2"/>
              <a:buNone/>
            </a:pPr>
            <a:r>
              <a:rPr lang="fi-FI" sz="5900" b="1" dirty="0"/>
              <a:t>    kylkiluu, solisluu	     	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i-FI" sz="5900" b="1" dirty="0"/>
              <a:t>    alkavat ilmaantua 60 v jälkeen 	                 </a:t>
            </a:r>
          </a:p>
          <a:p>
            <a:pPr eaLnBrk="1" hangingPunct="1"/>
            <a:endParaRPr lang="fi-FI" sz="5900" b="1" dirty="0"/>
          </a:p>
          <a:p>
            <a:pPr eaLnBrk="1" hangingPunct="1"/>
            <a:r>
              <a:rPr lang="fi-FI" sz="5900" b="1" dirty="0">
                <a:solidFill>
                  <a:srgbClr val="FF0000"/>
                </a:solidFill>
              </a:rPr>
              <a:t>Lonkka (reisiluun kaula) alkavat ilmaantua 70 v jälkeen</a:t>
            </a:r>
          </a:p>
          <a:p>
            <a:pPr eaLnBrk="1" hangingPunct="1"/>
            <a:endParaRPr lang="fi-FI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117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F1BE5-8764-5DBB-BDC6-E537E8F5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1395536"/>
            <a:ext cx="8028384" cy="8253536"/>
          </a:xfrm>
        </p:spPr>
        <p:txBody>
          <a:bodyPr>
            <a:normAutofit/>
          </a:bodyPr>
          <a:lstStyle/>
          <a:p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sz="4000" b="1" dirty="0">
                <a:solidFill>
                  <a:srgbClr val="00C057"/>
                </a:solidFill>
                <a:effectLst/>
              </a:rPr>
              <a:t>NIKAMAMURTUMA ON  ENSIMMÄINEN OSTEOPOROOSIMURTUMA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FF0000"/>
                </a:solidFill>
                <a:effectLst/>
              </a:rPr>
              <a:t>ja sitä on syytä epäillä, jos kyseessä on</a:t>
            </a:r>
            <a:br>
              <a:rPr lang="fi-FI" sz="3200" b="1" dirty="0">
                <a:solidFill>
                  <a:srgbClr val="FF0000"/>
                </a:solidFill>
                <a:effectLst/>
              </a:rPr>
            </a:br>
            <a:r>
              <a:rPr lang="fi-FI" sz="3200" b="1" dirty="0">
                <a:solidFill>
                  <a:srgbClr val="FF0000"/>
                </a:solidFill>
                <a:effectLst/>
              </a:rPr>
              <a:t>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- äkillisesti ilmaantunut selkäkipu,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- joka ei säteile jalkoihin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- joka jatkuu yli viikon ( 6 viikkoa)  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  kipulääkityksestä ja levosta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  huolimatta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endParaRPr lang="fi-FI" sz="3200" b="1" dirty="0">
              <a:solidFill>
                <a:srgbClr val="00C05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349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>
            <a:normAutofit fontScale="90000"/>
          </a:bodyPr>
          <a:lstStyle/>
          <a:p>
            <a:br>
              <a:rPr lang="fi-FI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fi-FI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Nikama- ja rannemurtumien oivaltaminen osteoporoosimurtumiksi ja osteoporoosin hoidon aloittaminen </a:t>
            </a:r>
            <a:r>
              <a:rPr lang="fi-FI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samantien</a:t>
            </a: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on ainoa keino ehkäistä muut murtumat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8136904" cy="47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dirty="0"/>
              <a:t>   </a:t>
            </a:r>
          </a:p>
          <a:p>
            <a:pPr>
              <a:buNone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Käypä hoito-suositus painottaa erityisesti nikamamurtuman tunnistamisen tärkeyttä ja sen 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avainroolia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muiden murtumien ehkäisyssä: </a:t>
            </a:r>
          </a:p>
          <a:p>
            <a:pPr>
              <a:buNone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Äkillisesti ilmaantunut pitkään jatkuva selkäkipu, joka ilmaantunut kaatumisessa, kumartuessa, nostaessa,                                 tai itsestään. 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Pituus lyhenee (4 -) 5 cm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Ryhti muuttuu kumaraksi </a:t>
            </a:r>
          </a:p>
          <a:p>
            <a:pPr>
              <a:buNone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(kyfoosi)</a:t>
            </a:r>
          </a:p>
        </p:txBody>
      </p:sp>
      <p:pic>
        <p:nvPicPr>
          <p:cNvPr id="4" name="Picture 2" descr="cons1_21_13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5652120" y="4144044"/>
            <a:ext cx="3312368" cy="27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6059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4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Osteoporoottinen</a:t>
            </a:r>
            <a:r>
              <a:rPr lang="fi-FI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nikama</a:t>
            </a:r>
          </a:p>
        </p:txBody>
      </p:sp>
      <p:sp>
        <p:nvSpPr>
          <p:cNvPr id="36867" name="Sisällön paikkamerkki 2"/>
          <p:cNvSpPr>
            <a:spLocks noGrp="1"/>
          </p:cNvSpPr>
          <p:nvPr>
            <p:ph sz="quarter" idx="1"/>
          </p:nvPr>
        </p:nvSpPr>
        <p:spPr>
          <a:xfrm>
            <a:off x="142875" y="785813"/>
            <a:ext cx="9001125" cy="6072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i-FI"/>
              <a:t>  normaali luu (30v)	keskivaikea (76v)</a:t>
            </a:r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>
              <a:buFontTx/>
              <a:buNone/>
            </a:pPr>
            <a:r>
              <a:rPr lang="fi-FI"/>
              <a:t>   </a:t>
            </a:r>
          </a:p>
          <a:p>
            <a:pPr eaLnBrk="1" hangingPunct="1">
              <a:buFontTx/>
              <a:buNone/>
            </a:pPr>
            <a:r>
              <a:rPr lang="fi-FI"/>
              <a:t>     Vaikea</a:t>
            </a:r>
          </a:p>
          <a:p>
            <a:pPr eaLnBrk="1" hangingPunct="1">
              <a:buFontTx/>
              <a:buNone/>
            </a:pPr>
            <a:r>
              <a:rPr lang="fi-FI"/>
              <a:t>      (86v)</a:t>
            </a:r>
          </a:p>
        </p:txBody>
      </p:sp>
      <p:pic>
        <p:nvPicPr>
          <p:cNvPr id="36868" name="Picture 3" descr="f30y-cor-normal bone -"/>
          <p:cNvPicPr>
            <a:picLocks noChangeAspect="1" noChangeArrowheads="1"/>
          </p:cNvPicPr>
          <p:nvPr/>
        </p:nvPicPr>
        <p:blipFill>
          <a:blip r:embed="rId2" cstate="print"/>
          <a:srcRect r="2155"/>
          <a:stretch>
            <a:fillRect/>
          </a:stretch>
        </p:blipFill>
        <p:spPr bwMode="auto">
          <a:xfrm>
            <a:off x="428625" y="1428750"/>
            <a:ext cx="3937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f88y-sag - moderate bone loss"/>
          <p:cNvPicPr>
            <a:picLocks noChangeAspect="1" noChangeArrowheads="1"/>
          </p:cNvPicPr>
          <p:nvPr/>
        </p:nvPicPr>
        <p:blipFill>
          <a:blip r:embed="rId3" cstate="print"/>
          <a:srcRect l="5051"/>
          <a:stretch>
            <a:fillRect/>
          </a:stretch>
        </p:blipFill>
        <p:spPr bwMode="auto">
          <a:xfrm>
            <a:off x="4786313" y="1357313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male89y - severe bone loss"/>
          <p:cNvPicPr>
            <a:picLocks noChangeAspect="1" noChangeArrowheads="1"/>
          </p:cNvPicPr>
          <p:nvPr/>
        </p:nvPicPr>
        <p:blipFill>
          <a:blip r:embed="rId4" cstate="print"/>
          <a:srcRect l="2475"/>
          <a:stretch>
            <a:fillRect/>
          </a:stretch>
        </p:blipFill>
        <p:spPr bwMode="auto">
          <a:xfrm>
            <a:off x="2500313" y="4059238"/>
            <a:ext cx="4143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Aro/Osteoporoosiliitto 9/2010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 l="1270" t="27475" r="3125" b="6908"/>
          <a:stretch>
            <a:fillRect/>
          </a:stretch>
        </p:blipFill>
        <p:spPr bwMode="auto">
          <a:xfrm>
            <a:off x="1116013" y="2276475"/>
            <a:ext cx="72739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187450" y="1693863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Huhtikuu 2007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5148263" y="169386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Marraskuu 2008</a:t>
            </a: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468313" y="182563"/>
            <a:ext cx="8459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Sairauden eteneminen</a:t>
            </a:r>
          </a:p>
          <a:p>
            <a:pPr algn="ctr">
              <a:spcBef>
                <a:spcPct val="50000"/>
              </a:spcBef>
              <a:defRPr/>
            </a:pPr>
            <a:r>
              <a:rPr lang="fi-F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Useiden nikamien luhistumisia rintarangan ja lannerangan raja-alueella – rintarangan ryhdin muutos (</a:t>
            </a:r>
            <a:r>
              <a:rPr lang="fi-FI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kyfoosi</a:t>
            </a:r>
            <a:r>
              <a:rPr lang="fi-F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ja keuhkokuume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C00000"/>
                </a:solidFill>
                <a:latin typeface="Arial"/>
                <a:cs typeface="Arial"/>
              </a:rPr>
              <a:t>♥ </a:t>
            </a:r>
            <a:r>
              <a:rPr lang="fi-FI" sz="4800" b="1" dirty="0">
                <a:solidFill>
                  <a:srgbClr val="00B050"/>
                </a:solidFill>
                <a:latin typeface="Arial"/>
                <a:cs typeface="Arial"/>
              </a:rPr>
              <a:t>MUISTA</a:t>
            </a:r>
            <a:endParaRPr lang="fi-FI" sz="4800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818072" cy="5832648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Jos saat kaatumisen, liukastumisen, kompuroinnin, tuolilta/sängystä putoamisen, taakan (ostoskassi) nostamisen seurauksena tai itsestään nikamamurtuman, rannemurtuman, olkavarren yläosan murtuman, nilkan murtuman, säären murtuman, kylkiluun murtuman, lantion murtuman tai muun murtuman,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Pyydä hoitavaa lääkäriäsi selvittämään, onko sinulla  osteoporoosi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642194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SINÄ ITSE PÄÄTÄT, MITEN   RAKENNAT JA YLLÄPIDÄT ELÄMÄÄSI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endParaRPr lang="fi-FI" b="1" dirty="0">
              <a:solidFill>
                <a:srgbClr val="00C057"/>
              </a:solidFill>
              <a:effectLst/>
            </a:endParaRPr>
          </a:p>
        </p:txBody>
      </p:sp>
      <p:pic>
        <p:nvPicPr>
          <p:cNvPr id="4" name="Picture 5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3792" t="6096" r="3090" b="3525"/>
          <a:stretch>
            <a:fillRect/>
          </a:stretch>
        </p:blipFill>
        <p:spPr bwMode="auto">
          <a:xfrm>
            <a:off x="1043608" y="2348880"/>
            <a:ext cx="7890080" cy="45091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7544" y="1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SINUN PANOS OSTEOPOROOSIN EHKÄISYYN JA OMAHOITOON</a:t>
            </a:r>
            <a:endParaRPr lang="en-US" sz="3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63000" y="65674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/>
              <a:t>38</a:t>
            </a:r>
          </a:p>
        </p:txBody>
      </p:sp>
      <p:sp>
        <p:nvSpPr>
          <p:cNvPr id="15366" name="Suorakulmio 5"/>
          <p:cNvSpPr>
            <a:spLocks noChangeArrowheads="1"/>
          </p:cNvSpPr>
          <p:nvPr/>
        </p:nvSpPr>
        <p:spPr bwMode="auto">
          <a:xfrm>
            <a:off x="467544" y="908720"/>
            <a:ext cx="7344816" cy="69865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defRPr/>
            </a:pPr>
            <a:r>
              <a:rPr lang="fi-F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800100" lvl="1" indent="-342900">
              <a:defRPr/>
            </a:pPr>
            <a:r>
              <a:rPr lang="fi-FI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Käytettävissäsi olevat keinot:</a:t>
            </a:r>
          </a:p>
          <a:p>
            <a:pPr marL="800100" lvl="1" indent="-342900">
              <a:defRPr/>
            </a:pPr>
            <a:r>
              <a:rPr lang="fi-FI" sz="2400" i="1" dirty="0"/>
              <a:t>	</a:t>
            </a:r>
            <a:r>
              <a:rPr lang="fi-FI" sz="2400" i="1" dirty="0">
                <a:solidFill>
                  <a:srgbClr val="FF0000"/>
                </a:solidFill>
              </a:rPr>
              <a:t>♥</a:t>
            </a:r>
            <a:r>
              <a:rPr lang="fi-FI" sz="2400" i="1" dirty="0"/>
              <a:t> </a:t>
            </a:r>
            <a:r>
              <a:rPr lang="fi-FI" sz="2400" b="1" i="1" dirty="0"/>
              <a:t>R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iittävä ja monipuolinen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ravinto, josta saat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riittävästi energiaa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proteiinia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D- ja K-vitamiinia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Kalsiumia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Luustoa ja lihaksia 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vahvistava liikunta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tupakka pois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Alkoholi pois tai naiset: enintään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yksi annos, </a:t>
            </a:r>
            <a:r>
              <a:rPr lang="fi-FI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miehet:kaksi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annosta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Ehkäise </a:t>
            </a:r>
            <a:r>
              <a:rPr lang="fi-FI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raihnaistumisesi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ja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kuihtumisesi - </a:t>
            </a:r>
            <a:r>
              <a:rPr lang="fi-FI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sarkopenia</a:t>
            </a:r>
            <a:endParaRPr lang="fi-FI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marL="800100" lvl="1" indent="-342900">
              <a:defRPr/>
            </a:pPr>
            <a:endParaRPr lang="fi-FI" sz="2400" i="1" dirty="0"/>
          </a:p>
        </p:txBody>
      </p:sp>
      <p:pic>
        <p:nvPicPr>
          <p:cNvPr id="46087" name="Content Placeholder 3" descr="kuvao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5940152" y="2492896"/>
            <a:ext cx="2695575" cy="23622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0955C0-16DE-1718-AC8A-16CC6383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B050"/>
                </a:solidFill>
                <a:effectLst/>
              </a:rPr>
              <a:t>OSTEOPOROOSIN TUNNISTUS (diagnoosi)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420F84-A7F9-4D68-B8A0-468DE5EB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Tyyppimurtumien ilmaantuminen </a:t>
            </a:r>
          </a:p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Luuston tiheys </a:t>
            </a:r>
            <a:r>
              <a:rPr lang="fi-FI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DXA:lla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mitattuna</a:t>
            </a:r>
          </a:p>
          <a:p>
            <a:endParaRPr lang="fi-F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fi-FI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tai</a:t>
            </a:r>
          </a:p>
          <a:p>
            <a:pPr marL="82296" indent="0">
              <a:buNone/>
            </a:pPr>
            <a:endParaRPr lang="fi-F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FRAX testi </a:t>
            </a: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www.suomenosteoporoosiyhdisys.fi/</a:t>
            </a:r>
          </a:p>
          <a:p>
            <a:pPr marL="82296" indent="0">
              <a:buNone/>
            </a:pP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etusivun</a:t>
            </a: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alalaita)</a:t>
            </a:r>
          </a:p>
        </p:txBody>
      </p:sp>
    </p:spTree>
    <p:extLst>
      <p:ext uri="{BB962C8B-B14F-4D97-AF65-F5344CB8AC3E}">
        <p14:creationId xmlns:p14="http://schemas.microsoft.com/office/powerpoint/2010/main" val="30378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F6E58-5395-8DC9-A7CD-B7B33966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B050"/>
                </a:solidFill>
                <a:effectLst/>
              </a:rPr>
              <a:t>LUUSTON TIHEYSMITTAUS     		(T-luku)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D84F0-3835-3681-7AA5-D688DA1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28800"/>
            <a:ext cx="7674056" cy="522920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OSTEOPENIA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T-luku välillä  – 1 ja – 2,5  </a:t>
            </a:r>
          </a:p>
          <a:p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OSTEOPOROOSI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T-luku yhtä suuri tai pienempi kuin – 2,5    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esim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-2,9) </a:t>
            </a:r>
          </a:p>
          <a:p>
            <a:pPr marL="82296" indent="0">
              <a:buNone/>
            </a:pP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TIHEYSOSTEOPOROOSI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T-luku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yhtäsuuri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tai pienempi kuin – 2,5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EI MURTUMIA  (vielä)</a:t>
            </a:r>
          </a:p>
          <a:p>
            <a:endParaRPr lang="fi-FI" dirty="0"/>
          </a:p>
          <a:p>
            <a:pPr marL="82296" indent="0">
              <a:buNone/>
            </a:pPr>
            <a:endParaRPr lang="fi-FI" dirty="0"/>
          </a:p>
          <a:p>
            <a:pPr marL="82296" indent="0">
              <a:buNone/>
            </a:pPr>
            <a:endParaRPr lang="fi-FI" dirty="0"/>
          </a:p>
          <a:p>
            <a:pPr marL="82296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78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8CE40-AFBA-BBFB-97C4-0768C3F9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OSTEOPOROOSIN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EA2C2-C469-B3F2-772B-E6FB3705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135562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/>
              <a:t>Osteoporoosin hoito on loppuelämän jatkuvaa pysyvää luun omahoitoa tai yhdistettyä oma-luulääkehoitoa. Hoidossa voidaan pitää taukoja, kunnes luun tiheys vähenee(DXA) ja kestävyys alkaa heiketä. </a:t>
            </a:r>
            <a:r>
              <a:rPr lang="fi-FI" b="1" u="sng" dirty="0"/>
              <a:t>Siksi luun tiheyttä ja murtumien ilmaantumista on seurattava 2-3 v välein DXA mittauksin koko loppuelämän</a:t>
            </a:r>
          </a:p>
          <a:p>
            <a:pPr marL="82296" indent="0">
              <a:buNone/>
            </a:pPr>
            <a:endParaRPr lang="fi-FI" dirty="0"/>
          </a:p>
          <a:p>
            <a:r>
              <a:rPr lang="fi-FI" b="1" dirty="0"/>
              <a:t>Käytössä olevat hoidot:</a:t>
            </a:r>
          </a:p>
          <a:p>
            <a:pPr marL="82296" indent="0">
              <a:buNone/>
            </a:pPr>
            <a:r>
              <a:rPr lang="fi-FI" b="1" dirty="0"/>
              <a:t>   - Omahoito </a:t>
            </a:r>
          </a:p>
          <a:p>
            <a:pPr marL="82296" indent="0">
              <a:buNone/>
            </a:pPr>
            <a:r>
              <a:rPr lang="fi-FI" b="1" dirty="0"/>
              <a:t>   - Omahoito ja luulääkehoito  </a:t>
            </a:r>
          </a:p>
          <a:p>
            <a:pPr marL="82296" indent="0">
              <a:buNone/>
            </a:pPr>
            <a:r>
              <a:rPr lang="fi-FI" b="1" dirty="0"/>
              <a:t>     yhdistettynä</a:t>
            </a:r>
          </a:p>
        </p:txBody>
      </p:sp>
    </p:spTree>
    <p:extLst>
      <p:ext uri="{BB962C8B-B14F-4D97-AF65-F5344CB8AC3E}">
        <p14:creationId xmlns:p14="http://schemas.microsoft.com/office/powerpoint/2010/main" val="221487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E1111-1A10-FD0C-024D-EEED997B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217" y="262280"/>
            <a:ext cx="7498080" cy="1143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6A71B6-B3DE-130F-B720-E56E6E4F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908720"/>
            <a:ext cx="7884368" cy="567464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i-FI" dirty="0"/>
              <a:t>  </a:t>
            </a:r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OMAHOITO</a:t>
            </a:r>
          </a:p>
          <a:p>
            <a:pPr marL="82296" indent="0">
              <a:buNone/>
            </a:pPr>
            <a:endParaRPr lang="fi-FI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elimistömme solujen elinympäristön 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olosuhteiden  tasapainotus (pH,   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suolapitoisuus)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luun rakennusmateriaalien saannin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turvaaminen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luun vahvistumisärsytys (luun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rasittaminen)</a:t>
            </a:r>
          </a:p>
        </p:txBody>
      </p:sp>
    </p:spTree>
    <p:extLst>
      <p:ext uri="{BB962C8B-B14F-4D97-AF65-F5344CB8AC3E}">
        <p14:creationId xmlns:p14="http://schemas.microsoft.com/office/powerpoint/2010/main" val="251793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34143-B7BD-39E3-B885-1D04AB62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LUULÄÄKEHOITO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19067-9E7E-A965-1833-55804B0CD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Luulääkkeillä jarrutetaan vain luun hajottajasolujen toimintaa (luun hajottamista) ja/tai tehostetaan luun rakentajasolujen toimintaa (uudismuodostusta)</a:t>
            </a:r>
          </a:p>
          <a:p>
            <a:endParaRPr lang="fi-FI" b="1" dirty="0"/>
          </a:p>
          <a:p>
            <a:r>
              <a:rPr lang="fi-FI" b="1" dirty="0"/>
              <a:t>Luulääkkeet tehoavat vain, jos omahoito toimittaa tarvittavat</a:t>
            </a:r>
          </a:p>
          <a:p>
            <a:pPr marL="82296" indent="0">
              <a:buNone/>
            </a:pPr>
            <a:r>
              <a:rPr lang="fi-FI" b="1" dirty="0"/>
              <a:t>    - rakennusmateriaalit</a:t>
            </a:r>
          </a:p>
          <a:p>
            <a:pPr marL="82296" indent="0">
              <a:buNone/>
            </a:pPr>
            <a:r>
              <a:rPr lang="fi-FI" b="1" dirty="0"/>
              <a:t>    - </a:t>
            </a:r>
            <a:r>
              <a:rPr lang="fi-FI" b="1" dirty="0" err="1"/>
              <a:t>vahvistusärsykeet</a:t>
            </a:r>
            <a:r>
              <a:rPr lang="fi-FI" b="1" dirty="0"/>
              <a:t> (rasitus)</a:t>
            </a:r>
          </a:p>
        </p:txBody>
      </p:sp>
    </p:spTree>
    <p:extLst>
      <p:ext uri="{BB962C8B-B14F-4D97-AF65-F5344CB8AC3E}">
        <p14:creationId xmlns:p14="http://schemas.microsoft.com/office/powerpoint/2010/main" val="119256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128" y="908720"/>
            <a:ext cx="3851920" cy="6264696"/>
          </a:xfrm>
        </p:spPr>
        <p:txBody>
          <a:bodyPr>
            <a:normAutofit fontScale="90000"/>
          </a:bodyPr>
          <a:lstStyle/>
          <a:p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Pallo siirtyy teille – nyt:</a:t>
            </a: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Terveen toimivan luuston ja  elimistön eteen kannattaa </a:t>
            </a:r>
            <a:b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panostaa</a:t>
            </a:r>
            <a:b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KIITOS</a:t>
            </a:r>
            <a:br>
              <a:rPr lang="fi-FI" sz="5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pallo on tämän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jälkeen teillä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terveen luuston ja koko elimistön eteen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pitää ja kannattaa 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panostaa</a:t>
            </a: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endParaRPr lang="fi-FI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5" descr="mummojalkaorr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567496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Luusto ja lihaksia ja koko elimistöä </a:t>
            </a:r>
            <a:r>
              <a:rPr lang="fi-FI" sz="3200" b="1" dirty="0">
                <a:solidFill>
                  <a:srgbClr val="00C057"/>
                </a:solidFill>
                <a:effectLst/>
              </a:rPr>
              <a:t>(aivot, sydän, verisuonet, keuhkot, nivelet, suolisto </a:t>
            </a:r>
            <a:r>
              <a:rPr lang="fi-FI" sz="3200" b="1" dirty="0" err="1">
                <a:solidFill>
                  <a:srgbClr val="00C057"/>
                </a:solidFill>
                <a:effectLst/>
              </a:rPr>
              <a:t>ym</a:t>
            </a:r>
            <a:r>
              <a:rPr lang="fi-FI" sz="3200" b="1" dirty="0">
                <a:solidFill>
                  <a:srgbClr val="00C057"/>
                </a:solidFill>
                <a:effectLst/>
              </a:rPr>
              <a:t>) </a:t>
            </a:r>
            <a:r>
              <a:rPr lang="fi-FI" b="1" dirty="0">
                <a:solidFill>
                  <a:srgbClr val="00C057"/>
                </a:solidFill>
                <a:effectLst/>
              </a:rPr>
              <a:t>koskee seuraava sääntö: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dirty="0">
                <a:solidFill>
                  <a:srgbClr val="00C057"/>
                </a:solidFill>
              </a:rPr>
            </a:br>
            <a:r>
              <a:rPr lang="fi-FI" b="1" dirty="0">
                <a:solidFill>
                  <a:srgbClr val="FF0000"/>
                </a:solidFill>
                <a:effectLst/>
              </a:rPr>
              <a:t>JOS ET HUOLLA </a:t>
            </a:r>
            <a:r>
              <a:rPr lang="fi-FI" b="1" dirty="0">
                <a:solidFill>
                  <a:srgbClr val="FF0000"/>
                </a:solidFill>
              </a:rPr>
              <a:t>JA </a:t>
            </a:r>
            <a:r>
              <a:rPr lang="fi-FI" sz="4400" b="1" dirty="0">
                <a:solidFill>
                  <a:srgbClr val="FF0000"/>
                </a:solidFill>
              </a:rPr>
              <a:t>KÄYTÄ NIITÄ ,MENETÄT NE</a:t>
            </a:r>
          </a:p>
        </p:txBody>
      </p:sp>
    </p:spTree>
    <p:extLst>
      <p:ext uri="{BB962C8B-B14F-4D97-AF65-F5344CB8AC3E}">
        <p14:creationId xmlns:p14="http://schemas.microsoft.com/office/powerpoint/2010/main" val="113594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043608" y="269230"/>
            <a:ext cx="8100392" cy="63195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Luuston ja lihasten terveyden   </a:t>
            </a:r>
          </a:p>
          <a:p>
            <a:pPr>
              <a:buNone/>
            </a:pPr>
            <a: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ja hyvinvoinnin</a:t>
            </a:r>
            <a:r>
              <a:rPr lang="fi-FI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määräävät</a:t>
            </a:r>
          </a:p>
          <a:p>
            <a:pPr>
              <a:buNone/>
            </a:pPr>
            <a:r>
              <a:rPr lang="fi-FI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fi-FI" sz="3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koko elämän ajan </a:t>
            </a:r>
            <a:br>
              <a:rPr lang="fi-FI" sz="3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PERIMÄ    </a:t>
            </a: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Luuston koko, muodot, arkkitehtuuri,      </a:t>
            </a:r>
            <a:b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kehityslinjat</a:t>
            </a: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fi-FI" sz="20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vrt</a:t>
            </a: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20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rakennuspiirrustukset</a:t>
            </a: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b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rakennesuunnitelma, toteutus)</a:t>
            </a:r>
            <a:b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SINÄ </a:t>
            </a: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ELÄMÄNTAPAVALINNOIN  </a:t>
            </a: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PÄÄTÄT HYVIN PITKÄLLE: </a:t>
            </a:r>
          </a:p>
          <a:p>
            <a:pPr>
              <a:buNone/>
            </a:pP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luustosi ja lihastesi lopullisen </a:t>
            </a:r>
          </a:p>
          <a:p>
            <a:pPr>
              <a:buNone/>
            </a:pP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koon, vahvuuden, lujuuden, kestävyyden,   </a:t>
            </a:r>
          </a:p>
          <a:p>
            <a:pPr>
              <a:buNone/>
            </a:pP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terveyden ja toimivuuden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19A6FA-C34C-AFD2-30B1-BF3B12A9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C057"/>
                </a:solidFill>
              </a:rPr>
              <a:t>SINÄ VALITSET JA PÄÄTÄT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4805E-07E5-BBD5-CF2B-B277215F9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47800"/>
            <a:ext cx="7920880" cy="4800600"/>
          </a:xfrm>
        </p:spPr>
        <p:txBody>
          <a:bodyPr>
            <a:normAutofit fontScale="92500"/>
          </a:bodyPr>
          <a:lstStyle/>
          <a:p>
            <a:r>
              <a:rPr lang="fi-FI" b="1" dirty="0"/>
              <a:t>Mitä ja miten paljon syöt</a:t>
            </a:r>
          </a:p>
          <a:p>
            <a:pPr marL="82296" indent="0">
              <a:buNone/>
            </a:pPr>
            <a:r>
              <a:rPr lang="fi-FI" b="1" dirty="0"/>
              <a:t>   (energiaa, proteiineja, kalsiumia, </a:t>
            </a:r>
          </a:p>
          <a:p>
            <a:pPr marL="82296" indent="0">
              <a:buNone/>
            </a:pPr>
            <a:r>
              <a:rPr lang="fi-FI" b="1" dirty="0"/>
              <a:t>    D-vitamiinia, K-vitamiinia (kasviksia)</a:t>
            </a:r>
          </a:p>
          <a:p>
            <a:pPr marL="82296" indent="0">
              <a:buNone/>
            </a:pPr>
            <a:endParaRPr lang="fi-FI" b="1" dirty="0"/>
          </a:p>
          <a:p>
            <a:r>
              <a:rPr lang="fi-FI" b="1" dirty="0"/>
              <a:t>Miten käytät luustoa ja lihaksiasi</a:t>
            </a:r>
          </a:p>
          <a:p>
            <a:pPr marL="82296" indent="0">
              <a:buNone/>
            </a:pPr>
            <a:r>
              <a:rPr lang="fi-FI" b="1" dirty="0"/>
              <a:t>  (lihakset ja luusto mukautuvat käyttöön)</a:t>
            </a:r>
          </a:p>
          <a:p>
            <a:endParaRPr lang="fi-FI" b="1" dirty="0"/>
          </a:p>
          <a:p>
            <a:r>
              <a:rPr lang="fi-FI" b="1" dirty="0"/>
              <a:t>Käytätkö luustolle haitallisia aineita (tupakka, alkoholi)</a:t>
            </a:r>
          </a:p>
        </p:txBody>
      </p:sp>
    </p:spTree>
    <p:extLst>
      <p:ext uri="{BB962C8B-B14F-4D97-AF65-F5344CB8AC3E}">
        <p14:creationId xmlns:p14="http://schemas.microsoft.com/office/powerpoint/2010/main" val="14321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260649"/>
            <a:ext cx="7643192" cy="3600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Aktiiviseen liikunnalliseen elämäntapaan lapsena ja nuorena  kannattaa panostaa, koska</a:t>
            </a:r>
            <a:br>
              <a:rPr lang="fi-F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40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Sisällön paikkamerkki 2"/>
          <p:cNvSpPr>
            <a:spLocks noGrp="1"/>
          </p:cNvSpPr>
          <p:nvPr>
            <p:ph sz="quarter" idx="1"/>
          </p:nvPr>
        </p:nvSpPr>
        <p:spPr>
          <a:xfrm>
            <a:off x="971600" y="2276872"/>
            <a:ext cx="7992888" cy="4968552"/>
          </a:xfrm>
        </p:spPr>
        <p:txBody>
          <a:bodyPr>
            <a:normAutofit/>
          </a:bodyPr>
          <a:lstStyle/>
          <a:p>
            <a:pPr marL="265176" indent="-265176">
              <a:defRPr/>
            </a:pPr>
            <a:endParaRPr lang="fi-F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defRPr/>
            </a:pP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Luuston määrä lisääntyy tytöillä 11-13 v iässä </a:t>
            </a:r>
            <a:r>
              <a:rPr lang="fi-FI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yhtä paljon 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kuin luuta menetetään 30 vuodessa menopaussin jälkeen !!!!!!!!!</a:t>
            </a:r>
          </a:p>
          <a:p>
            <a:pPr marL="265176" indent="-265176">
              <a:defRPr/>
            </a:pPr>
            <a:endParaRPr lang="fi-F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defRPr/>
            </a:pPr>
            <a:r>
              <a:rPr lang="fi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Liikunnallisesti aktiivisen nuoren luusto on 10 % kookkaampi ja 12 % kestävämpi kuin vähemmän aktiivisen nuoren</a:t>
            </a:r>
            <a:endParaRPr lang="fi-F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699793" y="0"/>
            <a:ext cx="627910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altLang="fi-FI" sz="3200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LUUN ELINKAARI</a:t>
            </a:r>
            <a:endParaRPr lang="en-US" altLang="fi-FI" sz="3200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 Box 14"/>
          <p:cNvSpPr txBox="1">
            <a:spLocks noChangeArrowheads="1"/>
          </p:cNvSpPr>
          <p:nvPr/>
        </p:nvSpPr>
        <p:spPr bwMode="auto">
          <a:xfrm>
            <a:off x="4860925" y="1073150"/>
            <a:ext cx="4283075" cy="51704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1pPr>
            <a:lvl2pPr marL="8001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2pPr>
            <a:lvl3pPr marL="12573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3pPr>
            <a:lvl4pPr marL="17145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4pPr>
            <a:lvl5pPr marL="21717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Luu on elävää kudosta</a:t>
            </a:r>
            <a:r>
              <a:rPr lang="fi-FI" altLang="fi-FI" sz="2200" b="1" dirty="0">
                <a:solidFill>
                  <a:schemeClr val="tx1"/>
                </a:solidFill>
                <a:latin typeface="Arial" panose="020B0604020202020204" pitchFamily="34" charset="0"/>
              </a:rPr>
              <a:t>, joka rakentuu ja hajoaa koko  elämän ajan</a:t>
            </a:r>
          </a:p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Luumassa  ja luun mineraali-tiheys on suurimmillaan    noin 30 vuoden iässä , jolloin kalsiumia luustossa</a:t>
            </a:r>
          </a:p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Miehillä  1,2 kg </a:t>
            </a:r>
          </a:p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Naisilla    1 kg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 Vaihdevuosissa naisen luun hajoaminen kiihtyy 5-10 v. ajaksi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Kun puolet luumassasta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menetetty, tullaan murtuma-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riskin alueelle</a:t>
            </a:r>
          </a:p>
        </p:txBody>
      </p:sp>
      <p:sp>
        <p:nvSpPr>
          <p:cNvPr id="20484" name="Text Box 18"/>
          <p:cNvSpPr txBox="1">
            <a:spLocks noChangeArrowheads="1"/>
          </p:cNvSpPr>
          <p:nvPr/>
        </p:nvSpPr>
        <p:spPr bwMode="auto">
          <a:xfrm>
            <a:off x="8763000" y="6567488"/>
            <a:ext cx="234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altLang="fi-FI" sz="8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20485" name="Picture 19" descr="Luunmääränvaihtelu-tailukk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5125" t="10419" r="5170" b="6236"/>
          <a:stretch>
            <a:fillRect/>
          </a:stretch>
        </p:blipFill>
        <p:spPr bwMode="auto">
          <a:xfrm>
            <a:off x="179512" y="692696"/>
            <a:ext cx="4896544" cy="3707494"/>
          </a:xfrm>
          <a:noFill/>
          <a:ln w="50800">
            <a:solidFill>
              <a:srgbClr val="CF9609"/>
            </a:solidFill>
            <a:miter lim="800000"/>
            <a:headEnd/>
            <a:tailEnd/>
          </a:ln>
        </p:spPr>
      </p:pic>
      <p:sp>
        <p:nvSpPr>
          <p:cNvPr id="20486" name="Line 1040"/>
          <p:cNvSpPr>
            <a:spLocks noChangeShapeType="1"/>
          </p:cNvSpPr>
          <p:nvPr/>
        </p:nvSpPr>
        <p:spPr bwMode="auto">
          <a:xfrm flipH="1" flipV="1">
            <a:off x="3851275" y="2565400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87" name="Line 1040"/>
          <p:cNvSpPr>
            <a:spLocks noChangeShapeType="1"/>
          </p:cNvSpPr>
          <p:nvPr/>
        </p:nvSpPr>
        <p:spPr bwMode="auto">
          <a:xfrm rot="8340000" flipH="1" flipV="1">
            <a:off x="1277938" y="1951038"/>
            <a:ext cx="1949450" cy="1757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88" name="Line 1040"/>
          <p:cNvSpPr>
            <a:spLocks noChangeShapeType="1"/>
          </p:cNvSpPr>
          <p:nvPr/>
        </p:nvSpPr>
        <p:spPr bwMode="auto">
          <a:xfrm rot="1380000" flipH="1" flipV="1">
            <a:off x="3021013" y="3279775"/>
            <a:ext cx="2289175" cy="231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992888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RIITTÄMÄTÖN ENERGIANSAANTI JA YKSIPUOLINEN RAVINTO OVAT SUURIMPIA OSTEOPO-ROOSIN KIIHDYTTIMIÄ/SYITÄ </a:t>
            </a:r>
            <a:b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1043608" y="1844824"/>
            <a:ext cx="8100392" cy="5013176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3000" b="1" dirty="0"/>
              <a:t>Jos ravintomme ei sisällä riittävästi energiaa, elimistö tyydyttää energian tarpeensa ”polttamalla” ensin lihakset ja sitten vasta rasvat (= lihasten surkastuminen, vanhan ihmisen kuihtuminen (= </a:t>
            </a:r>
            <a:r>
              <a:rPr lang="fi-FI" sz="3000" b="1" dirty="0" err="1"/>
              <a:t>sarkopenia</a:t>
            </a:r>
            <a:r>
              <a:rPr lang="fi-FI" sz="3000" b="1" dirty="0"/>
              <a:t>), </a:t>
            </a:r>
            <a:r>
              <a:rPr lang="fi-FI" sz="3000" b="1" dirty="0" err="1"/>
              <a:t>raihnaistuminen</a:t>
            </a:r>
            <a:r>
              <a:rPr lang="fi-FI" sz="3000" b="1" dirty="0"/>
              <a:t> ( = </a:t>
            </a:r>
            <a:r>
              <a:rPr lang="fi-FI" sz="3000" b="1" dirty="0" err="1"/>
              <a:t>gerastenia</a:t>
            </a:r>
            <a:r>
              <a:rPr lang="fi-FI" sz="3000" b="1" dirty="0"/>
              <a:t>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30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3000" b="1" dirty="0"/>
              <a:t>Lihan, rasvan ja täysjyvätuotteiden palamis- tuotteet elimistössä ovat happamia. Ne neutraloidaan luustosta irrotetulla fosfaatilla, jolloin kalsium eritetään virtsaan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3000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C1C32-7FB4-AB3B-83C3-823F1BC1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8641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Ikääntymiseen liittyvän osteoporoosin lisäksi osteoporoosia esiintyy myös nuorilla ja työikäisillä, mutta se liittyy silloin</a:t>
            </a:r>
            <a:b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B7AB1-1C14-E6B0-1E8B-37342716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005064"/>
            <a:ext cx="7498080" cy="2243336"/>
          </a:xfrm>
        </p:spPr>
        <p:txBody>
          <a:bodyPr/>
          <a:lstStyle/>
          <a:p>
            <a:r>
              <a:rPr lang="fi-FI" b="1" dirty="0"/>
              <a:t>elämäntapavalintoihin – anoreksia, huippu-urheilu …..</a:t>
            </a:r>
          </a:p>
          <a:p>
            <a:r>
              <a:rPr lang="fi-FI" b="1" dirty="0"/>
              <a:t>sairauksiin – keliakia</a:t>
            </a:r>
          </a:p>
          <a:p>
            <a:r>
              <a:rPr lang="fi-FI" b="1" dirty="0"/>
              <a:t>lääkityksiin – kortisoni </a:t>
            </a:r>
          </a:p>
        </p:txBody>
      </p:sp>
    </p:spTree>
    <p:extLst>
      <p:ext uri="{BB962C8B-B14F-4D97-AF65-F5344CB8AC3E}">
        <p14:creationId xmlns:p14="http://schemas.microsoft.com/office/powerpoint/2010/main" val="3195960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1405</TotalTime>
  <Words>1256</Words>
  <Application>Microsoft Office PowerPoint</Application>
  <PresentationFormat>Näytössä katseltava diaesitys (4:3)</PresentationFormat>
  <Paragraphs>188</Paragraphs>
  <Slides>26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Gill Sans MT</vt:lpstr>
      <vt:lpstr>Times New Roman</vt:lpstr>
      <vt:lpstr>Verdana</vt:lpstr>
      <vt:lpstr>Wingdings 2</vt:lpstr>
      <vt:lpstr>Päivänseisaus</vt:lpstr>
      <vt:lpstr> TIEDÄ ENEMMÄN OSTEOPOROOSISTA – MISTÄ ON KYSE? </vt:lpstr>
      <vt:lpstr> SINÄ ITSE PÄÄTÄT, MITEN   RAKENNAT JA YLLÄPIDÄT ELÄMÄÄSI </vt:lpstr>
      <vt:lpstr>Luusto ja lihaksia ja koko elimistöä (aivot, sydän, verisuonet, keuhkot, nivelet, suolisto ym) koskee seuraava sääntö:  JOS ET HUOLLA JA KÄYTÄ NIITÄ ,MENETÄT NE</vt:lpstr>
      <vt:lpstr>PowerPoint-esitys</vt:lpstr>
      <vt:lpstr>SINÄ VALITSET JA PÄÄTÄT</vt:lpstr>
      <vt:lpstr>                Aktiiviseen liikunnalliseen elämäntapaan lapsena ja nuorena  kannattaa panostaa, koska </vt:lpstr>
      <vt:lpstr>PowerPoint-esitys</vt:lpstr>
      <vt:lpstr>RIITTÄMÄTÖN ENERGIANSAANTI JA YKSIPUOLINEN RAVINTO OVAT SUURIMPIA OSTEOPO-ROOSIN KIIHDYTTIMIÄ/SYITÄ  </vt:lpstr>
      <vt:lpstr>Ikääntymiseen liittyvän osteoporoosin lisäksi osteoporoosia esiintyy myös nuorilla ja työikäisillä, mutta se liittyy silloin </vt:lpstr>
      <vt:lpstr>  Luukadon määrä    naisella ja miehellä</vt:lpstr>
      <vt:lpstr>OSTEOPOROOSIMURTUMAT</vt:lpstr>
      <vt:lpstr>Osteoporoosi vähäoireinen sairaus kunnes luun kestävyys pettää ja luu murtuu</vt:lpstr>
      <vt:lpstr>MURTUMA ON YLEISIN OSTEOPOROOSIN OIRE JA MERKKI.  Murtuma seuraa toistaan, kunnes osteoporoosi tunnistetaan ja sitä aletaan hoitaa</vt:lpstr>
      <vt:lpstr>Osteoporoosimurtumat ilmaantumisjärjestyksessä</vt:lpstr>
      <vt:lpstr>  NIKAMAMURTUMA ON  ENSIMMÄINEN OSTEOPOROOSIMURTUMA  ja sitä on syytä epäillä, jos kyseessä on    - äkillisesti ilmaantunut selkäkipu,  - joka ei säteile jalkoihin  - joka jatkuu yli viikon ( 6 viikkoa)       kipulääkityksestä ja levosta     huolimatta  </vt:lpstr>
      <vt:lpstr>  Nikama- ja rannemurtumien oivaltaminen osteoporoosimurtumiksi ja osteoporoosin hoidon aloittaminen samantien on ainoa keino ehkäistä muut murtumat</vt:lpstr>
      <vt:lpstr>Osteoporoottinen nikama</vt:lpstr>
      <vt:lpstr>PowerPoint-esitys</vt:lpstr>
      <vt:lpstr>♥ MUISTA</vt:lpstr>
      <vt:lpstr>PowerPoint-esitys</vt:lpstr>
      <vt:lpstr>OSTEOPOROOSIN TUNNISTUS (diagnoosi)</vt:lpstr>
      <vt:lpstr>LUUSTON TIHEYSMITTAUS       (T-luku)</vt:lpstr>
      <vt:lpstr>OSTEOPOROOSIN HOITO</vt:lpstr>
      <vt:lpstr>PowerPoint-esitys</vt:lpstr>
      <vt:lpstr>LUULÄÄKEHOITO</vt:lpstr>
      <vt:lpstr>                                       Pallo siirtyy teille – nyt:   Terveen toimivan luuston ja  elimistön eteen kannattaa  panostaa  KIITOS                                pallo on tämän jälkeen teillä  terveen luuston ja koko elimistön eteen pitää ja kannattaa  panostaa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Huolehdi luustosi kunnosta – estä osteoporoosi ja osteoporoosimurtumat</dc:title>
  <dc:creator>olli simonen</dc:creator>
  <cp:lastModifiedBy>Olli Simonen</cp:lastModifiedBy>
  <cp:revision>103</cp:revision>
  <dcterms:created xsi:type="dcterms:W3CDTF">2015-10-14T06:43:21Z</dcterms:created>
  <dcterms:modified xsi:type="dcterms:W3CDTF">2023-03-05T19:21:25Z</dcterms:modified>
</cp:coreProperties>
</file>