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7" r:id="rId2"/>
    <p:sldId id="360" r:id="rId3"/>
    <p:sldId id="306" r:id="rId4"/>
    <p:sldId id="305" r:id="rId5"/>
    <p:sldId id="308" r:id="rId6"/>
    <p:sldId id="310" r:id="rId7"/>
    <p:sldId id="269" r:id="rId8"/>
    <p:sldId id="356" r:id="rId9"/>
    <p:sldId id="314" r:id="rId10"/>
    <p:sldId id="312" r:id="rId11"/>
    <p:sldId id="357" r:id="rId12"/>
    <p:sldId id="303" r:id="rId13"/>
    <p:sldId id="362" r:id="rId14"/>
    <p:sldId id="299" r:id="rId15"/>
    <p:sldId id="268" r:id="rId16"/>
    <p:sldId id="282" r:id="rId17"/>
    <p:sldId id="281" r:id="rId18"/>
    <p:sldId id="359" r:id="rId19"/>
    <p:sldId id="286" r:id="rId20"/>
    <p:sldId id="284" r:id="rId21"/>
    <p:sldId id="283" r:id="rId22"/>
    <p:sldId id="361" r:id="rId23"/>
    <p:sldId id="285" r:id="rId24"/>
    <p:sldId id="272" r:id="rId25"/>
    <p:sldId id="275" r:id="rId26"/>
    <p:sldId id="276" r:id="rId27"/>
    <p:sldId id="278" r:id="rId28"/>
    <p:sldId id="355" r:id="rId29"/>
    <p:sldId id="279" r:id="rId30"/>
    <p:sldId id="296" r:id="rId31"/>
    <p:sldId id="287" r:id="rId32"/>
    <p:sldId id="358" r:id="rId33"/>
    <p:sldId id="288" r:id="rId34"/>
    <p:sldId id="289" r:id="rId35"/>
    <p:sldId id="30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3F8E-E94A-4770-9E16-7440D2B738F4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8AA4-4A27-47C7-A83B-2C3A6BF0E0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05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31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1" name="Tekstin paikkamerkki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eoporoosiyhdistys.f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AB0A3C-04B3-CFC6-11F7-FAFB7D29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471664"/>
          </a:xfrm>
        </p:spPr>
        <p:txBody>
          <a:bodyPr/>
          <a:lstStyle/>
          <a:p>
            <a:br>
              <a:rPr lang="fi-FI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i-FI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i-FI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Tiedä keskeisimmät asiat kalsiumista ja kalsiumin saannista</a:t>
            </a:r>
            <a:br>
              <a:rPr lang="fi-FI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i-FI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i-FI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916D84-7D34-BB09-59F7-5AAFC4E3D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4442" y="4365104"/>
            <a:ext cx="5114778" cy="1584176"/>
          </a:xfrm>
        </p:spPr>
        <p:txBody>
          <a:bodyPr>
            <a:normAutofit/>
          </a:bodyPr>
          <a:lstStyle/>
          <a:p>
            <a:r>
              <a:rPr lang="fi-FI" dirty="0"/>
              <a:t>Olli Simonen</a:t>
            </a:r>
          </a:p>
          <a:p>
            <a:r>
              <a:rPr lang="fi-FI" dirty="0"/>
              <a:t>Erikoislääkäri</a:t>
            </a:r>
          </a:p>
          <a:p>
            <a:r>
              <a:rPr lang="fi-FI" dirty="0"/>
              <a:t>Webinaari</a:t>
            </a:r>
          </a:p>
          <a:p>
            <a:r>
              <a:rPr lang="fi-FI" dirty="0"/>
              <a:t>4.4.2023</a:t>
            </a:r>
          </a:p>
        </p:txBody>
      </p:sp>
    </p:spTree>
    <p:extLst>
      <p:ext uri="{BB962C8B-B14F-4D97-AF65-F5344CB8AC3E}">
        <p14:creationId xmlns:p14="http://schemas.microsoft.com/office/powerpoint/2010/main" val="98617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9E75A-6206-5CD8-DB1C-9757133B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Turvaa elimistösi riittävä        D-vitamiinin saanti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44D02C-883A-0ECD-A20F-DD1B443C0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D-vitamiiniannoksen tulee olla sellainen, että elimistön D-vitamiinitaso </a:t>
            </a:r>
            <a:r>
              <a:rPr lang="fi-FI" b="1" dirty="0" err="1"/>
              <a:t>kalsidiolina</a:t>
            </a:r>
            <a:r>
              <a:rPr lang="fi-FI" b="1" dirty="0"/>
              <a:t> mitattuna on  tasolla 75-120 </a:t>
            </a:r>
            <a:r>
              <a:rPr lang="fi-FI" b="1" dirty="0" err="1"/>
              <a:t>mmol</a:t>
            </a:r>
            <a:r>
              <a:rPr lang="fi-FI" b="1" dirty="0"/>
              <a:t>/l </a:t>
            </a:r>
          </a:p>
          <a:p>
            <a:endParaRPr lang="fi-FI" b="1" dirty="0"/>
          </a:p>
          <a:p>
            <a:r>
              <a:rPr lang="fi-FI" b="1" dirty="0"/>
              <a:t>Oikean D-vitamiiniannoksen löytäminen on mahdollista vain </a:t>
            </a:r>
            <a:r>
              <a:rPr lang="fi-FI" b="1" dirty="0" err="1"/>
              <a:t>kalsidiolimittausten</a:t>
            </a:r>
            <a:r>
              <a:rPr lang="fi-FI" b="1" dirty="0"/>
              <a:t> avulla. </a:t>
            </a:r>
          </a:p>
          <a:p>
            <a:pPr marL="0" indent="0">
              <a:buNone/>
            </a:pPr>
            <a:r>
              <a:rPr lang="fi-FI" b="1" dirty="0"/>
              <a:t>   (</a:t>
            </a:r>
            <a:r>
              <a:rPr lang="fi-FI" b="1" dirty="0" err="1"/>
              <a:t>Huom</a:t>
            </a:r>
            <a:r>
              <a:rPr lang="fi-FI" b="1" dirty="0"/>
              <a:t> mittaus </a:t>
            </a:r>
            <a:r>
              <a:rPr lang="fi-FI" b="1" dirty="0" err="1"/>
              <a:t>vähintää</a:t>
            </a:r>
            <a:r>
              <a:rPr lang="fi-FI" b="1" dirty="0"/>
              <a:t> 3 kk kuluttua  </a:t>
            </a:r>
          </a:p>
          <a:p>
            <a:pPr marL="0" indent="0">
              <a:buNone/>
            </a:pPr>
            <a:r>
              <a:rPr lang="fi-FI" b="1" dirty="0"/>
              <a:t>   annoksen muuttamisesta)</a:t>
            </a:r>
          </a:p>
        </p:txBody>
      </p:sp>
    </p:spTree>
    <p:extLst>
      <p:ext uri="{BB962C8B-B14F-4D97-AF65-F5344CB8AC3E}">
        <p14:creationId xmlns:p14="http://schemas.microsoft.com/office/powerpoint/2010/main" val="249292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3850D-B0D9-C989-0979-873015E8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D-vitamiinimittaustulokset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D5D4CA-D9E9-3FA7-27B3-4069A516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fi-FI" sz="3200" b="1" dirty="0">
                <a:solidFill>
                  <a:srgbClr val="FF0000"/>
                </a:solidFill>
              </a:rPr>
              <a:t>Alle 25 </a:t>
            </a:r>
            <a:r>
              <a:rPr lang="fi-FI" sz="3200" b="1" dirty="0" err="1">
                <a:solidFill>
                  <a:srgbClr val="FF0000"/>
                </a:solidFill>
              </a:rPr>
              <a:t>nmol</a:t>
            </a:r>
            <a:r>
              <a:rPr lang="fi-FI" sz="3200" b="1" dirty="0">
                <a:solidFill>
                  <a:srgbClr val="FF0000"/>
                </a:solidFill>
              </a:rPr>
              <a:t>/L     vakava puutos 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                 </a:t>
            </a:r>
          </a:p>
          <a:p>
            <a:r>
              <a:rPr lang="fi-FI" sz="3200" b="1" dirty="0">
                <a:solidFill>
                  <a:srgbClr val="FF0000"/>
                </a:solidFill>
              </a:rPr>
              <a:t>25-50   </a:t>
            </a:r>
            <a:r>
              <a:rPr lang="fi-FI" sz="3200" b="1" dirty="0" err="1">
                <a:solidFill>
                  <a:srgbClr val="FF0000"/>
                </a:solidFill>
              </a:rPr>
              <a:t>nmol</a:t>
            </a:r>
            <a:r>
              <a:rPr lang="fi-FI" sz="3200" b="1" dirty="0">
                <a:solidFill>
                  <a:srgbClr val="FF0000"/>
                </a:solidFill>
              </a:rPr>
              <a:t>/L	puute</a:t>
            </a:r>
          </a:p>
          <a:p>
            <a:pPr marL="0" indent="0">
              <a:buNone/>
            </a:pPr>
            <a:r>
              <a:rPr lang="fi-FI" sz="3200" b="1" dirty="0"/>
              <a:t>	 	                     </a:t>
            </a:r>
          </a:p>
          <a:p>
            <a:r>
              <a:rPr lang="fi-FI" sz="3200" b="1" dirty="0">
                <a:solidFill>
                  <a:srgbClr val="FF6600"/>
                </a:solidFill>
              </a:rPr>
              <a:t>50-75   </a:t>
            </a:r>
            <a:r>
              <a:rPr lang="fi-FI" sz="3200" b="1" dirty="0" err="1">
                <a:solidFill>
                  <a:srgbClr val="FF6600"/>
                </a:solidFill>
              </a:rPr>
              <a:t>nmol</a:t>
            </a:r>
            <a:r>
              <a:rPr lang="fi-FI" sz="3200" b="1" dirty="0">
                <a:solidFill>
                  <a:srgbClr val="FF6600"/>
                </a:solidFill>
              </a:rPr>
              <a:t>/L     riittämätön 					saanti</a:t>
            </a:r>
          </a:p>
          <a:p>
            <a:pPr marL="0" indent="0">
              <a:buNone/>
            </a:pPr>
            <a:endParaRPr lang="fi-FI" sz="3200" b="1" dirty="0"/>
          </a:p>
          <a:p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75-120 </a:t>
            </a:r>
            <a:r>
              <a:rPr lang="fi-FI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nmol</a:t>
            </a:r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	riittävä saanti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28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9442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Luusto-, lihas- ja muut hyvät terveysvaikutukset riippuvat </a:t>
            </a:r>
            <a:r>
              <a:rPr lang="fi-FI" sz="3200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elimistön D-vitamiinipitoisuudesta</a:t>
            </a:r>
            <a:br>
              <a:rPr lang="fi-FI" sz="2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28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4320480"/>
          </a:xfrm>
        </p:spPr>
        <p:txBody>
          <a:bodyPr>
            <a:normAutofit/>
          </a:bodyPr>
          <a:lstStyle/>
          <a:p>
            <a:r>
              <a:rPr lang="fi-FI" b="1" dirty="0"/>
              <a:t>Osteoporoosi alkaa estyä  kalsidiolipitoisuudella, joka on suurempi kuin 50 nmol/</a:t>
            </a:r>
          </a:p>
          <a:p>
            <a:endParaRPr lang="fi-FI" b="1" dirty="0"/>
          </a:p>
          <a:p>
            <a:r>
              <a:rPr lang="fi-FI" b="1" dirty="0"/>
              <a:t>Kaatumiset vähenevät 17-22 % vasta kalsidiolipitoisuudelle 60 nmol/L (=lihasvaikutus)</a:t>
            </a:r>
          </a:p>
          <a:p>
            <a:endParaRPr lang="fi-FI" b="1" dirty="0"/>
          </a:p>
          <a:p>
            <a:r>
              <a:rPr lang="fi-FI" b="1" dirty="0"/>
              <a:t>Murtumat vähenevät vasta kalsidiolipitoisuudessa 75 nmol/L  ja </a:t>
            </a:r>
            <a:r>
              <a:rPr lang="fi-FI" b="1" dirty="0">
                <a:solidFill>
                  <a:srgbClr val="C00000"/>
                </a:solidFill>
              </a:rPr>
              <a:t>muut suotuisat terveysvaikutukset alkavat</a:t>
            </a:r>
          </a:p>
          <a:p>
            <a:endParaRPr lang="fi-FI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BFB158-B987-75F9-9550-18C66995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76912"/>
          </a:xfrm>
        </p:spPr>
        <p:txBody>
          <a:bodyPr>
            <a:normAutofit/>
          </a:bodyPr>
          <a:lstStyle/>
          <a:p>
            <a:r>
              <a:rPr lang="fi-FI" dirty="0" err="1"/>
              <a:t>Fytiini</a:t>
            </a:r>
            <a:r>
              <a:rPr lang="fi-FI" dirty="0"/>
              <a:t> muodostaa suolessa kalsiumin kanssa liukenemattoman </a:t>
            </a:r>
            <a:r>
              <a:rPr lang="fi-FI" dirty="0" err="1"/>
              <a:t>kalsiumfytaattisuolan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2869B-DEE1-3123-6E37-1593A3C8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7239000" cy="331476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sz="3600" b="1" dirty="0" err="1"/>
              <a:t>Fytiiniä</a:t>
            </a:r>
            <a:r>
              <a:rPr lang="fi-FI" sz="3600" b="1" dirty="0"/>
              <a:t> on kaurassa (kaurapuuro, kauraleivonnaiset, erilaiset kauratuotteet)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70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32A2D-F303-94A3-F697-E62F0A94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4904"/>
          </a:xfrm>
        </p:spPr>
        <p:txBody>
          <a:bodyPr>
            <a:normAutofit fontScale="90000"/>
          </a:bodyPr>
          <a:lstStyle/>
          <a:p>
            <a:r>
              <a:rPr lang="fi-FI" dirty="0"/>
              <a:t>Oksaalihappo muodostaa kalsiumin kanssa (suolessa) liukenemattoman ja imeytymättömän kalsium oksalaatin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A5AF22-D43D-CC70-3CBF-862CB62F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62909"/>
            <a:ext cx="7239000" cy="3314768"/>
          </a:xfrm>
        </p:spPr>
        <p:txBody>
          <a:bodyPr/>
          <a:lstStyle/>
          <a:p>
            <a:r>
              <a:rPr lang="fi-FI" sz="3600" b="1" i="0" dirty="0">
                <a:solidFill>
                  <a:srgbClr val="040C28"/>
                </a:solidFill>
                <a:effectLst/>
                <a:latin typeface="Google Sans"/>
              </a:rPr>
              <a:t>  </a:t>
            </a:r>
            <a:r>
              <a:rPr lang="fi-FI" sz="3600" b="1" dirty="0">
                <a:solidFill>
                  <a:srgbClr val="040C28"/>
                </a:solidFill>
                <a:latin typeface="Google Sans"/>
              </a:rPr>
              <a:t>O</a:t>
            </a:r>
            <a:r>
              <a:rPr lang="fi-FI" sz="3600" b="1" i="0" dirty="0">
                <a:solidFill>
                  <a:srgbClr val="040C28"/>
                </a:solidFill>
                <a:effectLst/>
                <a:latin typeface="Google Sans"/>
              </a:rPr>
              <a:t>ksaalihappoa on   </a:t>
            </a:r>
          </a:p>
          <a:p>
            <a:r>
              <a:rPr lang="fi-FI" sz="3600" b="1" dirty="0">
                <a:solidFill>
                  <a:srgbClr val="040C28"/>
                </a:solidFill>
                <a:latin typeface="Google Sans"/>
              </a:rPr>
              <a:t>  </a:t>
            </a:r>
            <a:r>
              <a:rPr lang="fi-FI" sz="3600" b="1" i="0" dirty="0">
                <a:solidFill>
                  <a:srgbClr val="040C28"/>
                </a:solidFill>
                <a:effectLst/>
                <a:latin typeface="Google Sans"/>
              </a:rPr>
              <a:t>raparperissa, pinaatissa, luumussa  </a:t>
            </a:r>
          </a:p>
          <a:p>
            <a:r>
              <a:rPr lang="fi-FI" sz="3600" b="1" dirty="0">
                <a:solidFill>
                  <a:srgbClr val="040C28"/>
                </a:solidFill>
                <a:latin typeface="Google Sans"/>
              </a:rPr>
              <a:t>  </a:t>
            </a:r>
            <a:r>
              <a:rPr lang="fi-FI" sz="3600" b="1" i="0" dirty="0">
                <a:solidFill>
                  <a:srgbClr val="040C28"/>
                </a:solidFill>
                <a:effectLst/>
                <a:latin typeface="Google Sans"/>
              </a:rPr>
              <a:t>ja punajuuressa</a:t>
            </a:r>
            <a:r>
              <a:rPr lang="fi-FI" sz="3600" b="1" i="0" dirty="0">
                <a:solidFill>
                  <a:srgbClr val="202124"/>
                </a:solidFill>
                <a:effectLst/>
                <a:latin typeface="Google Sans"/>
              </a:rPr>
              <a:t> sekä kaakaossa ja </a:t>
            </a:r>
          </a:p>
          <a:p>
            <a:r>
              <a:rPr lang="fi-FI" sz="3600" b="1" dirty="0">
                <a:solidFill>
                  <a:srgbClr val="202124"/>
                </a:solidFill>
                <a:latin typeface="Google Sans"/>
              </a:rPr>
              <a:t>  </a:t>
            </a:r>
            <a:r>
              <a:rPr lang="fi-FI" sz="3600" b="1" i="0" dirty="0">
                <a:solidFill>
                  <a:srgbClr val="202124"/>
                </a:solidFill>
                <a:effectLst/>
                <a:latin typeface="Google Sans"/>
              </a:rPr>
              <a:t>suklaassa</a:t>
            </a:r>
            <a:r>
              <a:rPr lang="fi-FI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917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33096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Liiallinen </a:t>
            </a:r>
            <a:r>
              <a:rPr lang="fi-FI" dirty="0" err="1"/>
              <a:t>ruokaSUOLAn</a:t>
            </a:r>
            <a:r>
              <a:rPr lang="fi-FI" dirty="0"/>
              <a:t> (</a:t>
            </a:r>
            <a:r>
              <a:rPr lang="fi-FI" dirty="0" err="1"/>
              <a:t>N</a:t>
            </a:r>
            <a:r>
              <a:rPr lang="fi-FI" cap="none" dirty="0" err="1"/>
              <a:t>a</a:t>
            </a:r>
            <a:r>
              <a:rPr lang="fi-FI" dirty="0" err="1"/>
              <a:t>c</a:t>
            </a:r>
            <a:r>
              <a:rPr lang="fi-FI" cap="none" dirty="0" err="1"/>
              <a:t>l</a:t>
            </a:r>
            <a:r>
              <a:rPr lang="fi-FI" dirty="0"/>
              <a:t>) saanti/käyttöä tuhoaa luuston  ja rakentaa sydän- ja verisuonisairaudet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 fontScale="90000"/>
          </a:bodyPr>
          <a:lstStyle/>
          <a:p>
            <a:r>
              <a:rPr lang="fi-FI" dirty="0"/>
              <a:t>1. Kaikki käyttämämme eläinkunnan ja kasvikunnan ruoka-aineet sisältävät luonnostaan ihmiselle riittävän määrän suolaa. Lisättyä suolaa ei tarvita Suomessa.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2. Elimistömme on poistettava  elimistöstä kaikki ruoan valmistuksessa ja aterioitaessa ruokaan lisätty suola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2028840"/>
          </a:xfrm>
        </p:spPr>
        <p:txBody>
          <a:bodyPr>
            <a:normAutofit/>
          </a:bodyPr>
          <a:lstStyle/>
          <a:p>
            <a:r>
              <a:rPr lang="fi-FI" sz="3200" dirty="0"/>
              <a:t>Ruokaan valmistuksessa ja aterioidessa Lisätty suola on rasitus sydän- ja </a:t>
            </a:r>
            <a:r>
              <a:rPr lang="fi-FI" sz="3200" dirty="0" err="1"/>
              <a:t>verisuonielimis-</a:t>
            </a:r>
            <a:r>
              <a:rPr lang="fi-FI" sz="3200" dirty="0"/>
              <a:t> </a:t>
            </a:r>
            <a:r>
              <a:rPr lang="fi-FI" sz="3200" dirty="0" err="1"/>
              <a:t>tölle</a:t>
            </a:r>
            <a:r>
              <a:rPr lang="fi-FI" sz="3200" dirty="0"/>
              <a:t> ja luustolle, sillä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2492896"/>
            <a:ext cx="7527032" cy="4630296"/>
          </a:xfrm>
        </p:spPr>
        <p:txBody>
          <a:bodyPr>
            <a:normAutofit/>
          </a:bodyPr>
          <a:lstStyle/>
          <a:p>
            <a:r>
              <a:rPr lang="fi-FI" b="1" dirty="0"/>
              <a:t>Elimistömme laimentaa elimistöön syömällä kertyneen liikasuolan kasvattamalla elimistön nestemäärää niin, että elimistön suolapitoisuus tasaantuu normaaliksi. Sen jälkeen elimistö alkaa poistaa liikasuolaa elimistöstä munuaisten kautta virtsaan – ELIMISTÖN ON NOSTETTAVA VERENPAINETTA, JOKA PITKÄÄN JATKUESSAAN AIHEUTTAA  VERENPAINETAUDIN.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4870FB-BF38-C0D1-6C47-066509C7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33296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Kuuttakymmentä natriumatomia (Na) kohti erittyy virtsaan aina yksi kalsiumatomi (</a:t>
            </a:r>
            <a:r>
              <a:rPr lang="fi-FI" b="1" dirty="0" err="1"/>
              <a:t>Ca</a:t>
            </a:r>
            <a:r>
              <a:rPr lang="fi-FI" b="1" dirty="0"/>
              <a:t>). Kymmenessä vuodessa 10 % luuston kalsiumista on tällä mekanismilla eritetty virtsaan ja edistetty sekä ylläpidetty osteoporoosia. Miksi ???</a:t>
            </a:r>
            <a:br>
              <a:rPr lang="fi-FI" b="1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09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SUOLA-OSTEOPOROOSIMEKANISMI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2800" b="1" dirty="0"/>
              <a:t>Elimistöön </a:t>
            </a:r>
            <a:r>
              <a:rPr lang="fi-FI" sz="2800" b="1" dirty="0" err="1"/>
              <a:t>itsekunkin</a:t>
            </a:r>
            <a:r>
              <a:rPr lang="fi-FI" sz="2800" b="1" dirty="0"/>
              <a:t> keräämä liikasuola aktivoi lisäkilpirauhasen erittämään lisäkilpirauhashormonia. Tämä lisää luusyöjäsolujen määrää ja aktivoi ne hajottamaan luuta ………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7F197-7708-80E5-4414-EC599239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Ajankohtaisia ilmoitusasioita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AB030-7421-5BE8-04DD-5DEA8B66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Katso </a:t>
            </a: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www.suomenosteoporoosiyhdistys.fi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yhdistys/materiaalit/esitteet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b="1" dirty="0"/>
              <a:t>- uusi opas: osteoporoosin luulääkehoito,  </a:t>
            </a:r>
          </a:p>
          <a:p>
            <a:pPr marL="0" indent="0">
              <a:buNone/>
            </a:pPr>
            <a:r>
              <a:rPr lang="fi-FI" b="1" dirty="0"/>
              <a:t>     ilmestynyt 14.3.2023</a:t>
            </a:r>
          </a:p>
          <a:p>
            <a:pPr marL="0" indent="0">
              <a:buNone/>
            </a:pPr>
            <a:r>
              <a:rPr lang="fi-FI" b="1" dirty="0"/>
              <a:t>   - omahoito-opas: käytä ja huolla luustoasi  </a:t>
            </a:r>
          </a:p>
          <a:p>
            <a:pPr marL="0" indent="0">
              <a:buNone/>
            </a:pPr>
            <a:r>
              <a:rPr lang="fi-FI" b="1" dirty="0"/>
              <a:t>     ja lihaksiasi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/ajankohtaista</a:t>
            </a:r>
          </a:p>
          <a:p>
            <a:pPr marL="0" indent="0">
              <a:buNone/>
            </a:pPr>
            <a:r>
              <a:rPr lang="fi-FI" b="1" dirty="0"/>
              <a:t>   - kutsu: Osteoporoosin opinto- ja  </a:t>
            </a:r>
          </a:p>
          <a:p>
            <a:pPr marL="0" indent="0">
              <a:buNone/>
            </a:pPr>
            <a:r>
              <a:rPr lang="fi-FI" b="1" dirty="0"/>
              <a:t>     virkistyspäivät 24-25.6.2023 Heinolassa</a:t>
            </a:r>
          </a:p>
        </p:txBody>
      </p:sp>
    </p:spTree>
    <p:extLst>
      <p:ext uri="{BB962C8B-B14F-4D97-AF65-F5344CB8AC3E}">
        <p14:creationId xmlns:p14="http://schemas.microsoft.com/office/powerpoint/2010/main" val="386906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Suolan saannin ja kalsiumin erityksen välinen suhde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 lnSpcReduction="10000"/>
          </a:bodyPr>
          <a:lstStyle/>
          <a:p>
            <a:r>
              <a:rPr lang="fi-FI" sz="2800" b="1" dirty="0"/>
              <a:t>2,29 g suolansaanti (n puoli teelusikallista)  johtaa 40 mg kalsiumin erittymiseen virtsaan (</a:t>
            </a:r>
            <a:r>
              <a:rPr lang="fi-FI" sz="2800" b="1" dirty="0" err="1"/>
              <a:t>Teucher</a:t>
            </a:r>
            <a:r>
              <a:rPr lang="fi-FI" sz="2800" b="1" dirty="0"/>
              <a:t> B et </a:t>
            </a:r>
            <a:r>
              <a:rPr lang="fi-FI" sz="2800" b="1" dirty="0" err="1"/>
              <a:t>al</a:t>
            </a:r>
            <a:r>
              <a:rPr lang="fi-FI" sz="2800" b="1" dirty="0"/>
              <a:t> J Bon Min </a:t>
            </a:r>
            <a:r>
              <a:rPr lang="fi-FI" sz="2800" b="1" dirty="0" err="1"/>
              <a:t>Res</a:t>
            </a:r>
            <a:r>
              <a:rPr lang="fi-FI" sz="2800" b="1" dirty="0"/>
              <a:t> 2008)</a:t>
            </a:r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b="1" dirty="0"/>
              <a:t>Jatkuva 40 mg kalsiumin menetys ilman korvaavaa kalsiumin saantia tarkoittaa, että luusto menettää kalsiumistaan  10 % kymmenen vuoden aikana. </a:t>
            </a:r>
          </a:p>
          <a:p>
            <a:endParaRPr lang="fi-FI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Suomen suolansyönti ja mitä sen tulisi 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9416"/>
            <a:ext cx="8136904" cy="484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sz="6500" dirty="0">
                <a:latin typeface="Arial"/>
                <a:cs typeface="Arial"/>
              </a:rPr>
              <a:t>†</a:t>
            </a:r>
            <a:r>
              <a:rPr lang="fi-FI" sz="3500" dirty="0">
                <a:latin typeface="Arial"/>
                <a:cs typeface="Arial"/>
              </a:rPr>
              <a:t> S</a:t>
            </a:r>
            <a:r>
              <a:rPr lang="fi-FI" sz="3500" dirty="0"/>
              <a:t>uomalaiset syövät tänä päivänä suolaa 8-10 g/vrk ja suuret suomalaiset suolanystävät sitäkin enemmän.</a:t>
            </a:r>
          </a:p>
          <a:p>
            <a:pPr>
              <a:buNone/>
            </a:pPr>
            <a:r>
              <a:rPr lang="fi-FI" sz="3500" dirty="0"/>
              <a:t>  </a:t>
            </a:r>
          </a:p>
          <a:p>
            <a:pPr>
              <a:buNone/>
            </a:pPr>
            <a:r>
              <a:rPr lang="fi-FI" sz="6400" dirty="0">
                <a:solidFill>
                  <a:srgbClr val="00B050"/>
                </a:solidFill>
                <a:latin typeface="Arial"/>
                <a:cs typeface="Arial"/>
              </a:rPr>
              <a:t>♥</a:t>
            </a:r>
            <a:r>
              <a:rPr lang="fi-FI" sz="3500" dirty="0"/>
              <a:t>  Kansainvälisten ravitsemussuositusten (RDI) päivittäisen suolansaantimme tulisi olla </a:t>
            </a:r>
          </a:p>
          <a:p>
            <a:pPr>
              <a:buNone/>
            </a:pPr>
            <a:r>
              <a:rPr lang="fi-FI" sz="3500" dirty="0"/>
              <a:t>   0,92 -2,3 g/vrk.</a:t>
            </a:r>
          </a:p>
          <a:p>
            <a:pPr>
              <a:buNone/>
            </a:pPr>
            <a:r>
              <a:rPr lang="fi-FI" sz="3500" dirty="0"/>
              <a:t> </a:t>
            </a:r>
          </a:p>
          <a:p>
            <a:pPr>
              <a:buNone/>
            </a:pPr>
            <a:r>
              <a:rPr lang="fi-FI" sz="3500" dirty="0">
                <a:solidFill>
                  <a:srgbClr val="FF3300"/>
                </a:solidFill>
                <a:latin typeface="Arial"/>
                <a:cs typeface="Arial"/>
              </a:rPr>
              <a:t> †   </a:t>
            </a:r>
            <a:r>
              <a:rPr lang="fi-FI" sz="3500" dirty="0"/>
              <a:t>Suomalaisen suosituksen mukaan saannin tulisi olla alle 5 g/vrk </a:t>
            </a:r>
            <a:r>
              <a:rPr lang="fi-FI" sz="3500" dirty="0">
                <a:solidFill>
                  <a:srgbClr val="FF0000"/>
                </a:solidFill>
              </a:rPr>
              <a:t>!!!!!</a:t>
            </a:r>
            <a:r>
              <a:rPr lang="fi-FI" sz="3500" dirty="0"/>
              <a:t>.</a:t>
            </a:r>
          </a:p>
          <a:p>
            <a:pPr>
              <a:buNone/>
            </a:pPr>
            <a:r>
              <a:rPr lang="fi-FI" sz="3500" dirty="0"/>
              <a:t> 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AD000-F377-D7C8-1965-AF4950F7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r>
              <a:rPr lang="fi-FI" dirty="0"/>
              <a:t>5 g suolaa on kukkurateelusikallinen suolaa</a:t>
            </a:r>
          </a:p>
        </p:txBody>
      </p:sp>
    </p:spTree>
    <p:extLst>
      <p:ext uri="{BB962C8B-B14F-4D97-AF65-F5344CB8AC3E}">
        <p14:creationId xmlns:p14="http://schemas.microsoft.com/office/powerpoint/2010/main" val="400301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Ikääntyvä ihminen juo yleensä riittämättömästi ja on ”kuiva”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Elimistön suolaväkevyys nousee</a:t>
            </a:r>
          </a:p>
          <a:p>
            <a:endParaRPr lang="fi-FI" sz="3200" dirty="0"/>
          </a:p>
          <a:p>
            <a:r>
              <a:rPr lang="fi-FI" sz="3200" dirty="0"/>
              <a:t>Kalsium kato luustosta alkaa ja jatkuu kunnes suolapitoisuus tasaantuu normaaliksi</a:t>
            </a:r>
          </a:p>
          <a:p>
            <a:endParaRPr lang="fi-FI" sz="3200" dirty="0"/>
          </a:p>
          <a:p>
            <a:r>
              <a:rPr lang="fi-FI" sz="3200" dirty="0" err="1"/>
              <a:t>Osteopenia….osteoporoosi</a:t>
            </a:r>
            <a:r>
              <a:rPr lang="fi-FI" sz="3200" dirty="0"/>
              <a:t>…. murtumia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6305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6305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/>
              <a:t>Paljonko suolaa</a:t>
            </a:r>
          </a:p>
        </p:txBody>
      </p:sp>
      <p:pic>
        <p:nvPicPr>
          <p:cNvPr id="2050" name="Picture 2" descr="C:\Users\olli simonen\Pictures\2019-03\parempi_valinta sydänmerkk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475252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D9142-291B-FA61-7207-625E9DA6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fi-FI" dirty="0"/>
              <a:t>Kalsium on ihmiselle elintärkeä mineraali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12D6A9-3046-F90F-83C4-0A1E299C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628800"/>
            <a:ext cx="8712968" cy="5394960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on tarpeellinen hampaiden pysymiselle normaalina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on tarpeellinen luuston pysymiselle normaalina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edistää normaalia hermovälitystä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edistää ruoansulatusentsyymien normaalia toimintaa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osallistuu solujen jakautumis- ja erikoistumisprosessiin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edistää normaalia veren hyytymistä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edistää normaalia energia-aineenvaihduntaa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Kalsium edistää lihasten normaalia toimintaa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i-FI" altLang="fi-FI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mnes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3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Meissä on n 1 kg kalsiumia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mnes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mnes-pro"/>
              </a:rPr>
              <a:t>Lähde: Komission asetus (EU) N:o 432/2012 kalsiumin hyväksytyiksi terveysväittämiksi</a:t>
            </a:r>
            <a:endParaRPr kumimoji="0" lang="fi-FI" altLang="fi-FI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470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r>
              <a:rPr lang="fi-FI" dirty="0"/>
              <a:t>Happotähteisyys tuhoaa luuston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Happotähteinen</a:t>
            </a:r>
            <a:r>
              <a:rPr lang="fi-FI" dirty="0"/>
              <a:t> ruoka ja luusto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i-FI" b="1" dirty="0"/>
              <a:t>Lihan, viljatuotteiden, maitotuotteiden, munien </a:t>
            </a:r>
            <a:r>
              <a:rPr lang="fi-FI" b="1" dirty="0" err="1"/>
              <a:t>aineenvaidunnassa</a:t>
            </a:r>
            <a:r>
              <a:rPr lang="fi-FI" b="1" dirty="0"/>
              <a:t> syntyvät palamistuotteet ovat happamia </a:t>
            </a:r>
          </a:p>
          <a:p>
            <a:endParaRPr lang="fi-FI" b="1" dirty="0"/>
          </a:p>
          <a:p>
            <a:r>
              <a:rPr lang="fi-FI" b="1" dirty="0">
                <a:solidFill>
                  <a:srgbClr val="FF0000"/>
                </a:solidFill>
              </a:rPr>
              <a:t>Elimistön polttaessa omia lihaksiaan energiaksi syntyy happamia palamistuotteita</a:t>
            </a:r>
          </a:p>
          <a:p>
            <a:pPr>
              <a:buNone/>
            </a:pPr>
            <a:r>
              <a:rPr lang="fi-FI" b="1" dirty="0">
                <a:solidFill>
                  <a:srgbClr val="FF0000"/>
                </a:solidFill>
              </a:rPr>
              <a:t>   (</a:t>
            </a:r>
            <a:r>
              <a:rPr lang="fi-FI" b="1" dirty="0" err="1">
                <a:solidFill>
                  <a:srgbClr val="FF0000"/>
                </a:solidFill>
              </a:rPr>
              <a:t>sarkopenia</a:t>
            </a:r>
            <a:r>
              <a:rPr lang="fi-FI" b="1" dirty="0">
                <a:solidFill>
                  <a:srgbClr val="FF0000"/>
                </a:solidFill>
              </a:rPr>
              <a:t>)</a:t>
            </a:r>
          </a:p>
          <a:p>
            <a:endParaRPr lang="fi-FI" b="1" dirty="0"/>
          </a:p>
          <a:p>
            <a:r>
              <a:rPr lang="fi-FI" b="1" dirty="0"/>
              <a:t>Kasvisten aineenvaihdunnan palamistuotteet ovat emäksisiä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D00FB-5F62-F265-FFD2-E944E91A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Laihtuminen/laihduttaminen tarkoittaa happotähteisyyttä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A4BB98-E28D-391E-6277-F3505DB1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r>
              <a:rPr lang="fi-FI" sz="2800" b="1" dirty="0"/>
              <a:t> Vaaka on paras tahattoman ja  </a:t>
            </a:r>
          </a:p>
          <a:p>
            <a:pPr marL="0" indent="0">
              <a:buNone/>
            </a:pPr>
            <a:r>
              <a:rPr lang="fi-FI" sz="2800" b="1" dirty="0"/>
              <a:t>    tarkoitushakuisen ( =</a:t>
            </a:r>
            <a:r>
              <a:rPr lang="fi-FI" sz="2800" b="1" dirty="0" err="1"/>
              <a:t>laiduttaminen</a:t>
            </a:r>
            <a:r>
              <a:rPr lang="fi-FI" sz="2800" b="1" dirty="0"/>
              <a:t>)  </a:t>
            </a:r>
          </a:p>
          <a:p>
            <a:pPr marL="0" indent="0">
              <a:buNone/>
            </a:pPr>
            <a:r>
              <a:rPr lang="fi-FI" sz="2800" b="1" dirty="0"/>
              <a:t>    painonmuutoksen paras arviointiväline </a:t>
            </a:r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b="1" dirty="0"/>
              <a:t> Vanha ihminen ei saa laihtua – jotain on   </a:t>
            </a:r>
          </a:p>
          <a:p>
            <a:pPr marL="0" indent="0">
              <a:buNone/>
            </a:pPr>
            <a:r>
              <a:rPr lang="fi-FI" sz="2800" b="1" dirty="0"/>
              <a:t>    vialla </a:t>
            </a:r>
            <a:r>
              <a:rPr lang="fi-FI" sz="2800" b="1" dirty="0">
                <a:solidFill>
                  <a:srgbClr val="FF3300"/>
                </a:solidFill>
              </a:rPr>
              <a:t>jos paino putoaa itsestään</a:t>
            </a:r>
            <a:r>
              <a:rPr lang="fi-FI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9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Happotähteinen</a:t>
            </a:r>
            <a:r>
              <a:rPr lang="fi-FI" dirty="0"/>
              <a:t> ruoka ja luusto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Ihmisen elintoiminnat toimivat parhaiten, kun elimistön happamuusaste eli pH on 7,4. Tästä pH arvosta poikkeaminen heikentää elintoimintoja ja pahimmillaan pysäyttää ne kuolemaan.</a:t>
            </a:r>
          </a:p>
          <a:p>
            <a:endParaRPr lang="fi-FI" b="1" dirty="0"/>
          </a:p>
          <a:p>
            <a:r>
              <a:rPr lang="fi-FI" b="1" dirty="0"/>
              <a:t>Elimistö pitää elimistön happamuusasteen vakiona joko turvautumalla kasvisten </a:t>
            </a:r>
            <a:r>
              <a:rPr lang="fi-FI" b="1" dirty="0" err="1"/>
              <a:t>emästähteisyyteen</a:t>
            </a:r>
            <a:r>
              <a:rPr lang="fi-FI" b="1" dirty="0"/>
              <a:t> tai puskuroimalla happamat aineenvaihduntatuotteet elimistön omilla puskureilla.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Happotähteinen</a:t>
            </a:r>
            <a:r>
              <a:rPr lang="fi-FI" dirty="0"/>
              <a:t> ruoka ja luusto 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Luusto on elimistömme tärkein ja suurin puskurivarasto. Elimistö käyttää puskurinaan luun </a:t>
            </a:r>
            <a:r>
              <a:rPr lang="fi-FI" b="1" dirty="0" err="1"/>
              <a:t>hypofosfaattimuodossa</a:t>
            </a:r>
            <a:r>
              <a:rPr lang="fi-FI" b="1" dirty="0"/>
              <a:t> olevaa kalsiumia </a:t>
            </a:r>
            <a:r>
              <a:rPr lang="fi-FI" b="1" dirty="0" err="1"/>
              <a:t>hajoittamalla</a:t>
            </a:r>
            <a:r>
              <a:rPr lang="fi-FI" b="1" dirty="0"/>
              <a:t> sen fosfaatiksi ja kalsiumiksi. Happamat </a:t>
            </a:r>
            <a:r>
              <a:rPr lang="fi-FI" b="1" dirty="0" err="1"/>
              <a:t>aineevaihduntatuotteet</a:t>
            </a:r>
            <a:r>
              <a:rPr lang="fi-FI" b="1" dirty="0"/>
              <a:t> puskuroidaan fosfaatilla ja  </a:t>
            </a:r>
            <a:r>
              <a:rPr lang="fi-FI" b="1" dirty="0" err="1"/>
              <a:t>irroitettu</a:t>
            </a:r>
            <a:r>
              <a:rPr lang="fi-FI" b="1" dirty="0"/>
              <a:t> kalsium eritetään virtsaan</a:t>
            </a:r>
            <a:r>
              <a:rPr lang="fi-FI" b="1" dirty="0">
                <a:solidFill>
                  <a:srgbClr val="FF0000"/>
                </a:solidFill>
              </a:rPr>
              <a:t>. Pitkässä juoksussa osteoporoosi syvenee.</a:t>
            </a:r>
          </a:p>
          <a:p>
            <a:endParaRPr lang="fi-FI" b="1" dirty="0">
              <a:solidFill>
                <a:srgbClr val="FF0000"/>
              </a:solidFill>
            </a:endParaRPr>
          </a:p>
          <a:p>
            <a:r>
              <a:rPr lang="fi-FI" b="1" dirty="0"/>
              <a:t>Puskurinkäyttö prosessissa lisäkilpirauhashormoni  käynnistää luuston </a:t>
            </a:r>
            <a:r>
              <a:rPr lang="fi-FI" b="1" dirty="0" err="1"/>
              <a:t>hajoittamisen</a:t>
            </a:r>
            <a:r>
              <a:rPr lang="fi-FI" b="1" dirty="0"/>
              <a:t> fosfaattipuskuriksi.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5AB3F-E8E4-6B15-7C13-238F0950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Happotähteinen C-vitamiini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AADE5-778A-E37C-7F8F-22CF2EA9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C-vitamiinin saantisuositus on 75 milligrammaa vuorokaudessa. </a:t>
            </a:r>
          </a:p>
          <a:p>
            <a:endParaRPr lang="fi-FI" b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fi-FI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C-vitamiinia saa kasvikunnan tuotteista. Päivittäin tarvittavan C-vitamiinimäärän saa esimerkiksi puolestatoista appelsiinista, puolikkaasta paprikasta tai desilitrasta mustaherukoita.</a:t>
            </a:r>
          </a:p>
          <a:p>
            <a:endParaRPr lang="fi-FI" b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fi-FI" b="1" dirty="0">
                <a:solidFill>
                  <a:srgbClr val="111111"/>
                </a:solidFill>
                <a:latin typeface="Roboto" panose="02000000000000000000" pitchFamily="2" charset="0"/>
              </a:rPr>
              <a:t>Ylimäärä C vitamiinia lisää elimistön happamuutta, joka on neutraloitava  mm luusta </a:t>
            </a:r>
            <a:r>
              <a:rPr lang="fi-FI" b="1" dirty="0" err="1">
                <a:solidFill>
                  <a:srgbClr val="111111"/>
                </a:solidFill>
                <a:latin typeface="Roboto" panose="02000000000000000000" pitchFamily="2" charset="0"/>
              </a:rPr>
              <a:t>irroitettavalla</a:t>
            </a:r>
            <a:r>
              <a:rPr lang="fi-FI" b="1" dirty="0">
                <a:solidFill>
                  <a:srgbClr val="111111"/>
                </a:solidFill>
                <a:latin typeface="Roboto" panose="02000000000000000000" pitchFamily="2" charset="0"/>
              </a:rPr>
              <a:t> kalsiumilla</a:t>
            </a:r>
            <a:r>
              <a:rPr lang="fi-FI" dirty="0">
                <a:solidFill>
                  <a:srgbClr val="111111"/>
                </a:solidFill>
                <a:latin typeface="Roboto" panose="02000000000000000000" pitchFamily="2" charset="0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39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neuvoksi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 </a:t>
            </a:r>
            <a:r>
              <a:rPr lang="fi-FI" b="1" dirty="0" err="1"/>
              <a:t>Happotähteisten</a:t>
            </a:r>
            <a:r>
              <a:rPr lang="fi-FI" b="1" dirty="0"/>
              <a:t> ruokien saanti on pidettävä  </a:t>
            </a:r>
          </a:p>
          <a:p>
            <a:pPr>
              <a:buNone/>
            </a:pPr>
            <a:r>
              <a:rPr lang="fi-FI" b="1" dirty="0"/>
              <a:t>    kohtuullisena</a:t>
            </a:r>
          </a:p>
          <a:p>
            <a:pPr>
              <a:buNone/>
            </a:pPr>
            <a:r>
              <a:rPr lang="fi-FI" b="1" dirty="0"/>
              <a:t>    - proteiineja 1,2-1,4 g x oma paino </a:t>
            </a:r>
          </a:p>
          <a:p>
            <a:endParaRPr lang="fi-FI" b="1" dirty="0"/>
          </a:p>
          <a:p>
            <a:r>
              <a:rPr lang="fi-FI" b="1" dirty="0"/>
              <a:t> Kasvisten käyttö tavoitteena vähintään </a:t>
            </a:r>
          </a:p>
          <a:p>
            <a:pPr>
              <a:buNone/>
            </a:pPr>
            <a:r>
              <a:rPr lang="fi-FI" b="1" dirty="0"/>
              <a:t>    ½ kg/vrk, mieluimmin enemmän (kreikkalaiset 1,2 kg /vrk)</a:t>
            </a:r>
          </a:p>
          <a:p>
            <a:endParaRPr lang="fi-FI" b="1" dirty="0"/>
          </a:p>
          <a:p>
            <a:r>
              <a:rPr lang="fi-FI" b="1" dirty="0"/>
              <a:t> </a:t>
            </a:r>
            <a:r>
              <a:rPr lang="fi-FI" b="1" dirty="0" err="1"/>
              <a:t>Sarkopenian</a:t>
            </a:r>
            <a:r>
              <a:rPr lang="fi-FI" b="1" dirty="0"/>
              <a:t> kehittymistä on ehkäistävä/hidastettava (vaaka)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fografii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Hapoton maha ja kalsium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Kalsium, jonka syömme muodossa tai toisessa on muotoa </a:t>
            </a:r>
            <a:r>
              <a:rPr lang="fi-FI" dirty="0" err="1"/>
              <a:t>Ca</a:t>
            </a:r>
            <a:r>
              <a:rPr lang="fi-FI" dirty="0"/>
              <a:t>++ (kaksiarvoinen)</a:t>
            </a:r>
          </a:p>
          <a:p>
            <a:endParaRPr lang="fi-FI" dirty="0"/>
          </a:p>
          <a:p>
            <a:r>
              <a:rPr lang="fi-FI" dirty="0"/>
              <a:t>Kalsium imeytyy suolesta muodossa </a:t>
            </a:r>
            <a:r>
              <a:rPr lang="fi-FI" dirty="0" err="1"/>
              <a:t>Ca</a:t>
            </a:r>
            <a:r>
              <a:rPr lang="fi-FI" dirty="0"/>
              <a:t>+++ (kolmiarvoinen)</a:t>
            </a:r>
          </a:p>
          <a:p>
            <a:endParaRPr lang="fi-FI" dirty="0"/>
          </a:p>
          <a:p>
            <a:r>
              <a:rPr lang="fi-FI" dirty="0"/>
              <a:t>Mahalaukun suolahappo muuttaa </a:t>
            </a:r>
            <a:r>
              <a:rPr lang="fi-FI" dirty="0" err="1"/>
              <a:t>Ca</a:t>
            </a:r>
            <a:r>
              <a:rPr lang="fi-FI" dirty="0"/>
              <a:t> ++ muotoon </a:t>
            </a:r>
            <a:r>
              <a:rPr lang="fi-FI" dirty="0" err="1"/>
              <a:t>Ca</a:t>
            </a:r>
            <a:r>
              <a:rPr lang="fi-FI" dirty="0"/>
              <a:t> +++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Hapoton maha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 oma sairautensa</a:t>
            </a:r>
          </a:p>
          <a:p>
            <a:endParaRPr lang="fi-FI" dirty="0"/>
          </a:p>
          <a:p>
            <a:r>
              <a:rPr lang="fi-FI" dirty="0"/>
              <a:t>Happosalpaajat tyrehdyttävät mahahapon erityksen vatsa- ja </a:t>
            </a:r>
            <a:r>
              <a:rPr lang="fi-FI" dirty="0" err="1"/>
              <a:t>pohjukaissuolen</a:t>
            </a:r>
            <a:r>
              <a:rPr lang="fi-FI" dirty="0"/>
              <a:t> haavan ja liikahappoisuuden hoidossa.</a:t>
            </a:r>
          </a:p>
          <a:p>
            <a:endParaRPr lang="fi-FI" dirty="0"/>
          </a:p>
          <a:p>
            <a:r>
              <a:rPr lang="fi-FI" dirty="0"/>
              <a:t>Happosalpaajien pitkäaikainen käyttö voi estää elimistön riittävän kalsiumin saannin kun </a:t>
            </a:r>
            <a:r>
              <a:rPr lang="fi-FI" dirty="0" err="1"/>
              <a:t>Ca</a:t>
            </a:r>
            <a:r>
              <a:rPr lang="fi-FI" dirty="0"/>
              <a:t>++ ei muutu imeytyvään </a:t>
            </a:r>
            <a:r>
              <a:rPr lang="fi-FI" dirty="0" err="1"/>
              <a:t>Ca</a:t>
            </a:r>
            <a:r>
              <a:rPr lang="fi-FI" dirty="0"/>
              <a:t> +++ muotoon. Asiasta ja sen ratkaisusta on syytä keskustella hoitavan lääkärin kanssa.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21C54-B740-3F27-115E-A9F1A34B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0040"/>
            <a:ext cx="7588696" cy="1308760"/>
          </a:xfrm>
        </p:spPr>
        <p:txBody>
          <a:bodyPr>
            <a:normAutofit fontScale="90000"/>
          </a:bodyPr>
          <a:lstStyle/>
          <a:p>
            <a:r>
              <a:rPr lang="fi-FI" dirty="0"/>
              <a:t>Ionisoituneen eli vapaan Kalsiumin pitoisuus elimistössä on vakio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D2BBFE-E3B1-953A-85EF-F7A67F52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 fontScale="85000" lnSpcReduction="10000"/>
          </a:bodyPr>
          <a:lstStyle/>
          <a:p>
            <a:r>
              <a:rPr lang="fi-FI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fi-FI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onisoituneen  kalsiumpitoisuuden normaali viitearvo on 1,16–1,30 </a:t>
            </a:r>
            <a:r>
              <a:rPr lang="fi-FI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mmol</a:t>
            </a:r>
            <a:r>
              <a:rPr lang="fi-FI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/l (=</a:t>
            </a:r>
            <a:r>
              <a:rPr lang="fi-FI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milimoolia</a:t>
            </a:r>
            <a:r>
              <a:rPr lang="fi-FI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/litra).</a:t>
            </a:r>
          </a:p>
          <a:p>
            <a:endParaRPr lang="fi-FI" sz="32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fi-FI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fi-FI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lasman normaali kalsiumpitoisuus on 2,15–2,51 </a:t>
            </a:r>
            <a:r>
              <a:rPr lang="fi-FI" sz="32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mmol</a:t>
            </a:r>
            <a:r>
              <a:rPr lang="fi-FI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/l</a:t>
            </a:r>
          </a:p>
          <a:p>
            <a:endParaRPr lang="fi-FI" sz="32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fi-FI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Ionisoitunut kalsium on </a:t>
            </a:r>
            <a:r>
              <a:rPr lang="fi-FI" sz="32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ns</a:t>
            </a:r>
            <a:r>
              <a:rPr lang="fi-FI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 aktiivinen kalsium, kaikkien elintoimintojen käytettävissä oleva kalsium</a:t>
            </a:r>
            <a:endParaRPr lang="fi-FI" sz="32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678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9719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Asia koskee ainakin </a:t>
            </a:r>
            <a:br>
              <a:rPr lang="fi-FI" dirty="0"/>
            </a:br>
            <a:r>
              <a:rPr lang="fi-FI" dirty="0"/>
              <a:t>180 000 suomalaista happosalpaajalääkityksen käyttäjää.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7242048" cy="1656184"/>
          </a:xfrm>
        </p:spPr>
        <p:txBody>
          <a:bodyPr>
            <a:normAutofit fontScale="90000"/>
          </a:bodyPr>
          <a:lstStyle/>
          <a:p>
            <a:r>
              <a:rPr lang="fi-FI" sz="6600" dirty="0"/>
              <a:t>         panee 	miettimään …..</a:t>
            </a:r>
            <a:br>
              <a:rPr lang="fi-FI" sz="6600" dirty="0"/>
            </a:br>
            <a:br>
              <a:rPr lang="fi-FI" sz="6600" dirty="0"/>
            </a:br>
            <a:r>
              <a:rPr lang="fi-FI" sz="6600" dirty="0"/>
              <a:t>      	 Kiitos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F8DE5-5AE0-926C-B125-70871DD5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Elimistön kalsiumtasapainon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5A953-C70F-DBC6-9435-3D8B4BDE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 Lisäkilpirauhanen</a:t>
            </a:r>
          </a:p>
          <a:p>
            <a:endParaRPr lang="fi-FI" sz="3200" b="1" dirty="0"/>
          </a:p>
          <a:p>
            <a:r>
              <a:rPr lang="fi-FI" sz="3200" b="1" dirty="0"/>
              <a:t> Munuaiset</a:t>
            </a:r>
          </a:p>
          <a:p>
            <a:endParaRPr lang="fi-FI" sz="3200" b="1" dirty="0"/>
          </a:p>
          <a:p>
            <a:r>
              <a:rPr lang="fi-FI" sz="3200" b="1" dirty="0"/>
              <a:t> D-vitamiini</a:t>
            </a:r>
          </a:p>
        </p:txBody>
      </p:sp>
    </p:spTree>
    <p:extLst>
      <p:ext uri="{BB962C8B-B14F-4D97-AF65-F5344CB8AC3E}">
        <p14:creationId xmlns:p14="http://schemas.microsoft.com/office/powerpoint/2010/main" val="136725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DE94C-1D99-9DB2-CEBE-A84BE777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Estettävissä olevat Kalsiumin aineenvaihdunnan  häiriöt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7CD82A-2278-FD2A-13AB-CD4EC042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9416"/>
            <a:ext cx="7992888" cy="5131952"/>
          </a:xfrm>
        </p:spPr>
        <p:txBody>
          <a:bodyPr>
            <a:normAutofit/>
          </a:bodyPr>
          <a:lstStyle/>
          <a:p>
            <a:r>
              <a:rPr lang="fi-FI" sz="3200" dirty="0"/>
              <a:t> Liian vähäinen kalsiumin saanti</a:t>
            </a:r>
          </a:p>
          <a:p>
            <a:r>
              <a:rPr lang="fi-FI" sz="3200" dirty="0"/>
              <a:t> D-vitamiinin puute</a:t>
            </a:r>
          </a:p>
          <a:p>
            <a:r>
              <a:rPr lang="fi-FI" sz="3200" dirty="0"/>
              <a:t> Ruokasuolan käyttö</a:t>
            </a:r>
          </a:p>
          <a:p>
            <a:r>
              <a:rPr lang="fi-FI" sz="3200" dirty="0"/>
              <a:t> Ruoan happo-emästasapainottomuus</a:t>
            </a:r>
          </a:p>
          <a:p>
            <a:r>
              <a:rPr lang="fi-FI" sz="3200" dirty="0"/>
              <a:t> </a:t>
            </a:r>
            <a:r>
              <a:rPr lang="fi-FI" sz="3200" dirty="0" err="1"/>
              <a:t>Fytiiniä</a:t>
            </a:r>
            <a:r>
              <a:rPr lang="fi-FI" sz="3200" dirty="0"/>
              <a:t> sisältävät ruoka-aineet (kaura)</a:t>
            </a:r>
          </a:p>
          <a:p>
            <a:r>
              <a:rPr lang="fi-FI" sz="3200" dirty="0"/>
              <a:t> Oksaalihappoa sisältävät ruoka-aineet</a:t>
            </a:r>
          </a:p>
          <a:p>
            <a:r>
              <a:rPr lang="fi-FI" sz="3200" dirty="0"/>
              <a:t> </a:t>
            </a:r>
            <a:r>
              <a:rPr lang="fi-FI" sz="3200" dirty="0" err="1"/>
              <a:t>Pitkäaikanen</a:t>
            </a:r>
            <a:r>
              <a:rPr lang="fi-FI" sz="3200" dirty="0"/>
              <a:t> happosalpaajien käyttö </a:t>
            </a:r>
          </a:p>
          <a:p>
            <a:pPr marL="0" indent="0">
              <a:buNone/>
            </a:pPr>
            <a:r>
              <a:rPr lang="fi-FI" sz="3200" dirty="0"/>
              <a:t>   (mahahaavan hoidon lääkkeet)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038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7152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Turvaa elimistösi riittävä kalsiumin saanti  (1)</a:t>
            </a:r>
            <a:endParaRPr lang="fi-FI" sz="2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31446" y="1484784"/>
            <a:ext cx="8140954" cy="5373216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1-1,5 g kalsiumia päivässä riittää</a:t>
            </a: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Parasta kalsiumia on ravinnosta saatava kalsium, koska se pitoisuus ruoassa on kohtuullinen ja se imeytyy  suolesta tasaisesti verenkiertoon.</a:t>
            </a: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Parhaita luonnollisia kalsiumin lähteitä ovat erilaiset maitotuotteet, mutta hyviä kalsiumlähteitä ovat myös kalat (ruotoineen) ja lehtivihannekset.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3205A-E8DB-46FD-7D4E-75FF0B9D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Turvaa elimistösi riittävä kalsiumin saanti  (2)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439055-D7D0-B7F1-EF7E-45BE6376F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9416"/>
            <a:ext cx="7920880" cy="5059944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-  Jos käytät kalsiumia tabletteina, niin 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   annos 500 mg yleensä riittää. 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- Liialliseen kalsiumin saantiin voi liittyä 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  sydäninfarktin vaara (yli 1,5 g  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  kalsiumia on liikaa)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- Turvallisinta on ottaa tabletti ruokaan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  murskattuna.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</a:rPr>
              <a:t>  Testaa kalsiumin saantisi: 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hlinkClick r:id="rId2"/>
              </a:rPr>
              <a:t>  </a:t>
            </a:r>
            <a:r>
              <a:rPr lang="fi-FI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hlinkClick r:id="rId2"/>
              </a:rPr>
              <a:t>www.suomenosteoporoosiyhdistys.fi</a:t>
            </a:r>
            <a:r>
              <a:rPr lang="fi-FI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</a:t>
            </a:r>
            <a:endParaRPr lang="fi-FI" sz="30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marL="265176" indent="-265176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fi-FI" b="1" dirty="0">
                <a:latin typeface="Verdana" pitchFamily="34" charset="0"/>
                <a:ea typeface="Verdana" pitchFamily="34" charset="0"/>
              </a:rPr>
              <a:t> ja siellä etusivun alalaita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53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11E5566-92D4-3720-A3D4-FCF9FDE10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976" y="404664"/>
            <a:ext cx="6858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7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1100</TotalTime>
  <Words>1198</Words>
  <Application>Microsoft Office PowerPoint</Application>
  <PresentationFormat>Näytössä katseltava diaesitys (4:3)</PresentationFormat>
  <Paragraphs>181</Paragraphs>
  <Slides>41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52" baseType="lpstr">
      <vt:lpstr>Arial</vt:lpstr>
      <vt:lpstr>Calibri</vt:lpstr>
      <vt:lpstr>Google Sans</vt:lpstr>
      <vt:lpstr>omnes-pro</vt:lpstr>
      <vt:lpstr>Open Sans</vt:lpstr>
      <vt:lpstr>Roboto</vt:lpstr>
      <vt:lpstr>Trebuchet MS</vt:lpstr>
      <vt:lpstr>Verdana</vt:lpstr>
      <vt:lpstr>Wingdings</vt:lpstr>
      <vt:lpstr>Wingdings 2</vt:lpstr>
      <vt:lpstr>Koristeellinen</vt:lpstr>
      <vt:lpstr>  Tiedä keskeisimmät asiat kalsiumista ja kalsiumin saannista  </vt:lpstr>
      <vt:lpstr>Ajankohtaisia ilmoitusasioita</vt:lpstr>
      <vt:lpstr>Kalsium on ihmiselle elintärkeä mineraali</vt:lpstr>
      <vt:lpstr>Ionisoituneen eli vapaan Kalsiumin pitoisuus elimistössä on vakio</vt:lpstr>
      <vt:lpstr>Elimistön kalsiumtasapainon säätely</vt:lpstr>
      <vt:lpstr>Estettävissä olevat Kalsiumin aineenvaihdunnan  häiriöt </vt:lpstr>
      <vt:lpstr>Turvaa elimistösi riittävä kalsiumin saanti  (1)</vt:lpstr>
      <vt:lpstr>Turvaa elimistösi riittävä kalsiumin saanti  (2)</vt:lpstr>
      <vt:lpstr>PowerPoint-esitys</vt:lpstr>
      <vt:lpstr>Turvaa elimistösi riittävä        D-vitamiinin saanti</vt:lpstr>
      <vt:lpstr>D-vitamiinimittaustulokset</vt:lpstr>
      <vt:lpstr>Luusto-, lihas- ja muut hyvät terveysvaikutukset riippuvat elimistön D-vitamiinipitoisuudesta </vt:lpstr>
      <vt:lpstr>Fytiini muodostaa suolessa kalsiumin kanssa liukenemattoman kalsiumfytaattisuolan</vt:lpstr>
      <vt:lpstr>Oksaalihappo muodostaa kalsiumin kanssa (suolessa) liukenemattoman ja imeytymättömän kalsium oksalaatin</vt:lpstr>
      <vt:lpstr> Liiallinen ruokaSUOLAn (Nacl) saanti/käyttöä tuhoaa luuston  ja rakentaa sydän- ja verisuonisairaudet</vt:lpstr>
      <vt:lpstr>1. Kaikki käyttämämme eläinkunnan ja kasvikunnan ruoka-aineet sisältävät luonnostaan ihmiselle riittävän määrän suolaa. Lisättyä suolaa ei tarvita Suomessa.  2. Elimistömme on poistettava  elimistöstä kaikki ruoan valmistuksessa ja aterioitaessa ruokaan lisätty suola  </vt:lpstr>
      <vt:lpstr>Ruokaan valmistuksessa ja aterioidessa Lisätty suola on rasitus sydän- ja verisuonielimis- tölle ja luustolle, sillä</vt:lpstr>
      <vt:lpstr>Kuuttakymmentä natriumatomia (Na) kohti erittyy virtsaan aina yksi kalsiumatomi (Ca). Kymmenessä vuodessa 10 % luuston kalsiumista on tällä mekanismilla eritetty virtsaan ja edistetty sekä ylläpidetty osteoporoosia. Miksi ??? </vt:lpstr>
      <vt:lpstr>SUOLA-OSTEOPOROOSIMEKANISMI</vt:lpstr>
      <vt:lpstr>Suolan saannin ja kalsiumin erityksen välinen suhde</vt:lpstr>
      <vt:lpstr>Suomen suolansyönti ja mitä sen tulisi olla</vt:lpstr>
      <vt:lpstr>5 g suolaa on kukkurateelusikallinen suolaa</vt:lpstr>
      <vt:lpstr>Ikääntyvä ihminen juo yleensä riittämättömästi ja on ”kuiva”</vt:lpstr>
      <vt:lpstr>PowerPoint-esitys</vt:lpstr>
      <vt:lpstr>PowerPoint-esitys</vt:lpstr>
      <vt:lpstr>PowerPoint-esitys</vt:lpstr>
      <vt:lpstr>PowerPoint-esitys</vt:lpstr>
      <vt:lpstr>Paljonko suolaa</vt:lpstr>
      <vt:lpstr>PowerPoint-esitys</vt:lpstr>
      <vt:lpstr>Happotähteisyys tuhoaa luuston</vt:lpstr>
      <vt:lpstr>Happotähteinen ruoka ja luusto 1</vt:lpstr>
      <vt:lpstr>Laihtuminen/laihduttaminen tarkoittaa happotähteisyyttä</vt:lpstr>
      <vt:lpstr>Happotähteinen ruoka ja luusto 2</vt:lpstr>
      <vt:lpstr>Happotähteinen ruoka ja luusto 3</vt:lpstr>
      <vt:lpstr>Happotähteinen C-vitamiini</vt:lpstr>
      <vt:lpstr>Mikä neuvoksi</vt:lpstr>
      <vt:lpstr>PowerPoint-esitys</vt:lpstr>
      <vt:lpstr>Hapoton maha ja kalsium</vt:lpstr>
      <vt:lpstr>Hapoton maha </vt:lpstr>
      <vt:lpstr>  Asia koskee ainakin  180 000 suomalaista happosalpaajalääkityksen käyttäjää.    </vt:lpstr>
      <vt:lpstr>         panee  miettimään …..          Kiitos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olli simonen</dc:creator>
  <cp:lastModifiedBy>Olli Simonen</cp:lastModifiedBy>
  <cp:revision>48</cp:revision>
  <dcterms:created xsi:type="dcterms:W3CDTF">2018-06-12T18:59:28Z</dcterms:created>
  <dcterms:modified xsi:type="dcterms:W3CDTF">2023-05-04T15:45:59Z</dcterms:modified>
</cp:coreProperties>
</file>