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308" r:id="rId3"/>
    <p:sldId id="309" r:id="rId4"/>
    <p:sldId id="261" r:id="rId5"/>
    <p:sldId id="262" r:id="rId6"/>
    <p:sldId id="263" r:id="rId7"/>
    <p:sldId id="285" r:id="rId8"/>
    <p:sldId id="271" r:id="rId9"/>
    <p:sldId id="273" r:id="rId10"/>
    <p:sldId id="295" r:id="rId11"/>
    <p:sldId id="293" r:id="rId12"/>
    <p:sldId id="294" r:id="rId13"/>
    <p:sldId id="296" r:id="rId14"/>
    <p:sldId id="272" r:id="rId15"/>
    <p:sldId id="297" r:id="rId16"/>
    <p:sldId id="303" r:id="rId17"/>
    <p:sldId id="307" r:id="rId18"/>
    <p:sldId id="269" r:id="rId19"/>
    <p:sldId id="268" r:id="rId20"/>
    <p:sldId id="267" r:id="rId21"/>
    <p:sldId id="300" r:id="rId22"/>
    <p:sldId id="299" r:id="rId23"/>
    <p:sldId id="301" r:id="rId24"/>
    <p:sldId id="298" r:id="rId25"/>
    <p:sldId id="289" r:id="rId26"/>
    <p:sldId id="266" r:id="rId2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D2FF7-55AD-4ABB-B347-8CB15928FBB9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92E5A-1D85-4D44-86BF-F4DF4B43D40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i-FI" dirty="0"/>
          </a:p>
        </p:txBody>
      </p:sp>
      <p:sp>
        <p:nvSpPr>
          <p:cNvPr id="60420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F3C210-9958-4BFE-992F-FE826D6FDFD4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75C7EE-473C-4847-8965-D4048BF6B674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A41804-0E9D-47AC-B939-C08E009C0A54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1F6ADD-6785-4BB2-B0CE-D0085C4F79A4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Säädellään luun hajottamista ja rakentamista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92E5A-1D85-4D44-86BF-F4DF4B43D40C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5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A9CDF-AA8E-4030-B2FE-164FFE4AFAB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32063A-D524-4F86-B8C3-D489654D0298}" type="datetimeFigureOut">
              <a:rPr lang="fi-FI" smtClean="0"/>
              <a:pPr/>
              <a:t>29.3.2023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EE5C84-021C-412A-8118-68F7FC77A41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omenosteoporoosiyhdistys.fi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omenostoporoosiyhdistys.fi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404664"/>
            <a:ext cx="7694672" cy="3024336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Osteoporoosin omahoito: huolehdi luustosi kunnosta, ehkäise ja hoida osteoporoosiasi, niin estät osteoporoosimurtumat</a:t>
            </a:r>
            <a:endParaRPr lang="fi-FI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584176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Olli Simonen, erikoislääkäri, </a:t>
            </a:r>
            <a:r>
              <a:rPr lang="fi-FI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MsCM</a:t>
            </a:r>
            <a:endParaRPr lang="fi-FI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i-F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TEAMS</a:t>
            </a:r>
          </a:p>
          <a:p>
            <a:r>
              <a:rPr lang="fi-F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7.3.2023 </a:t>
            </a:r>
          </a:p>
          <a:p>
            <a:endParaRPr lang="fi-FI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87624" y="0"/>
            <a:ext cx="7560840" cy="6858000"/>
          </a:xfrm>
        </p:spPr>
        <p:txBody>
          <a:bodyPr>
            <a:normAutofit/>
          </a:bodyPr>
          <a:lstStyle/>
          <a:p>
            <a:r>
              <a:rPr lang="fi-FI" sz="3200" b="1" dirty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American </a:t>
            </a:r>
            <a:r>
              <a:rPr lang="fi-FI" sz="3200" b="1" dirty="0" err="1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Geriatric</a:t>
            </a:r>
            <a:r>
              <a:rPr lang="fi-FI" sz="3200" b="1" dirty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i-FI" sz="3200" b="1" dirty="0" err="1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Societyn</a:t>
            </a:r>
            <a:r>
              <a:rPr lang="fi-FI" sz="3200" b="1" dirty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(AGS) joulukuussa 2013 annetun konsensuslausuman mukaan </a:t>
            </a:r>
            <a:br>
              <a:rPr lang="fi-FI" sz="24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24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200" b="1" dirty="0">
                <a:solidFill>
                  <a:schemeClr val="tx2"/>
                </a:solidFill>
              </a:rPr>
              <a:t>Ikääntyneiden luuston terveys edellyttää D-vitamiinin päivittäistä 100 mikrogramman lisäannoksen käyttöä.</a:t>
            </a:r>
            <a:br>
              <a:rPr lang="fi-FI" sz="2400" b="1" dirty="0">
                <a:solidFill>
                  <a:schemeClr val="tx2"/>
                </a:solidFill>
              </a:rPr>
            </a:br>
            <a:r>
              <a:rPr lang="fi-FI" sz="2400" b="1" dirty="0">
                <a:solidFill>
                  <a:schemeClr val="tx2"/>
                </a:solidFill>
              </a:rPr>
              <a:t> </a:t>
            </a:r>
            <a:br>
              <a:rPr lang="fi-FI" sz="2400" b="1" dirty="0">
                <a:solidFill>
                  <a:schemeClr val="tx2"/>
                </a:solidFill>
              </a:rPr>
            </a:br>
            <a:r>
              <a:rPr lang="fi-FI" sz="2400" b="1" dirty="0">
                <a:solidFill>
                  <a:schemeClr val="tx2"/>
                </a:solidFill>
              </a:rPr>
              <a:t>Amerikkalaisen asiantuntijaorganisaation (Institute of </a:t>
            </a:r>
            <a:r>
              <a:rPr lang="fi-FI" sz="2400" b="1" dirty="0" err="1">
                <a:solidFill>
                  <a:schemeClr val="tx2"/>
                </a:solidFill>
              </a:rPr>
              <a:t>medicine</a:t>
            </a:r>
            <a:r>
              <a:rPr lang="fi-FI" sz="2400" b="1" dirty="0">
                <a:solidFill>
                  <a:schemeClr val="tx2"/>
                </a:solidFill>
              </a:rPr>
              <a:t>, IOM) laskelmiin perustuva 100 mikrogramman annos tuottaa lähes kaikille (92 %) 70-vuotiaille amerikkalaisille </a:t>
            </a:r>
            <a:r>
              <a:rPr lang="fi-FI" sz="2400" b="1" dirty="0" err="1">
                <a:solidFill>
                  <a:schemeClr val="tx2"/>
                </a:solidFill>
              </a:rPr>
              <a:t>kalsidiolin</a:t>
            </a:r>
            <a:r>
              <a:rPr lang="fi-FI" sz="2400" b="1" dirty="0">
                <a:solidFill>
                  <a:schemeClr val="tx2"/>
                </a:solidFill>
              </a:rPr>
              <a:t> pitoisuuden yli 75 </a:t>
            </a:r>
            <a:r>
              <a:rPr lang="fi-FI" sz="2400" b="1" dirty="0" err="1">
                <a:solidFill>
                  <a:schemeClr val="tx2"/>
                </a:solidFill>
              </a:rPr>
              <a:t>nmol/l</a:t>
            </a:r>
            <a:r>
              <a:rPr lang="fi-FI" sz="2400" b="1" dirty="0"/>
              <a:t>,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93610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-FI" sz="3200" b="1" dirty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D-vitamiiniannoksen suuruus ei ole alkuunkaan vakio :</a:t>
            </a:r>
          </a:p>
        </p:txBody>
      </p:sp>
      <p:sp>
        <p:nvSpPr>
          <p:cNvPr id="20483" name="Sisällön paikkamerkki 2"/>
          <p:cNvSpPr>
            <a:spLocks noGrp="1"/>
          </p:cNvSpPr>
          <p:nvPr>
            <p:ph idx="1"/>
          </p:nvPr>
        </p:nvSpPr>
        <p:spPr>
          <a:xfrm>
            <a:off x="1043608" y="1196752"/>
            <a:ext cx="7992888" cy="5472608"/>
          </a:xfrm>
        </p:spPr>
        <p:txBody>
          <a:bodyPr>
            <a:normAutofit/>
          </a:bodyPr>
          <a:lstStyle/>
          <a:p>
            <a:pPr defTabSz="912813"/>
            <a:r>
              <a:rPr lang="fi-FI" sz="2000" b="1" dirty="0"/>
              <a:t>Korkea BMI eli ylipaino ja liikalihavuus vaikuttavat oleellisesti  D-vitamiiniannoksen suuruuteen, sillä rasvakudos täytyy ensin kyllästää  D-vitamiinilla </a:t>
            </a:r>
          </a:p>
          <a:p>
            <a:pPr defTabSz="912813"/>
            <a:r>
              <a:rPr lang="fi-FI" sz="2000" b="1" dirty="0"/>
              <a:t>Matala  D-vitamiinin lähtöpitoisuus (</a:t>
            </a:r>
            <a:r>
              <a:rPr lang="fi-FI" sz="2000" b="1" dirty="0" err="1"/>
              <a:t>sisälläolijat</a:t>
            </a:r>
            <a:r>
              <a:rPr lang="fi-FI" sz="2000" b="1" dirty="0"/>
              <a:t>)</a:t>
            </a:r>
          </a:p>
          <a:p>
            <a:pPr defTabSz="912813"/>
            <a:r>
              <a:rPr lang="fi-FI" sz="2000" b="1" dirty="0"/>
              <a:t>D-vitamiini on rasvaliukoinen ja imeytyy parhaiten rasvaympäristössä ( </a:t>
            </a:r>
            <a:r>
              <a:rPr lang="fi-FI" sz="2000" b="1" u="sng" dirty="0"/>
              <a:t>ota D-vitamiinisi </a:t>
            </a:r>
            <a:r>
              <a:rPr lang="fi-FI" sz="2000" b="1" u="sng" dirty="0" err="1"/>
              <a:t>ruoanyhteydessa</a:t>
            </a:r>
            <a:r>
              <a:rPr lang="fi-FI" sz="2000" b="1" dirty="0"/>
              <a:t>)</a:t>
            </a:r>
          </a:p>
          <a:p>
            <a:pPr defTabSz="912813"/>
            <a:r>
              <a:rPr lang="fi-FI" sz="2000" b="1" dirty="0"/>
              <a:t>Suoliston imeytymishäiriösairaudet (</a:t>
            </a:r>
            <a:r>
              <a:rPr lang="fi-FI" sz="2000" b="1" dirty="0" err="1"/>
              <a:t>malabsorptio</a:t>
            </a:r>
            <a:r>
              <a:rPr lang="fi-FI" sz="2000" b="1" dirty="0"/>
              <a:t>): D-vitamiini imeytyy huonosti</a:t>
            </a:r>
          </a:p>
          <a:p>
            <a:pPr defTabSz="912813"/>
            <a:r>
              <a:rPr lang="fi-FI" sz="2000" b="1" dirty="0"/>
              <a:t>Munuaisen vajaatoiminta</a:t>
            </a:r>
          </a:p>
          <a:p>
            <a:pPr defTabSz="912813"/>
            <a:r>
              <a:rPr lang="fi-FI" sz="2000" b="1" dirty="0"/>
              <a:t>Maksasairaus</a:t>
            </a:r>
          </a:p>
          <a:p>
            <a:pPr defTabSz="912813"/>
            <a:r>
              <a:rPr lang="fi-FI" sz="2000" b="1" dirty="0"/>
              <a:t>Vitamiini D sitovan/kuljettavan proteiinin perimätyyppi</a:t>
            </a:r>
          </a:p>
          <a:p>
            <a:pPr defTabSz="912813"/>
            <a:r>
              <a:rPr lang="fi-FI" sz="2000" b="1" dirty="0"/>
              <a:t>Matala estrogeenipitoisuus vähentää D vitamiinia sitovan proteiinin määrää</a:t>
            </a:r>
          </a:p>
          <a:p>
            <a:pPr defTabSz="912813"/>
            <a:r>
              <a:rPr lang="fi-FI" sz="2000" b="1" dirty="0"/>
              <a:t>Hoitomyöntyvyys (ottaako vai ei ota)</a:t>
            </a:r>
          </a:p>
          <a:p>
            <a:pPr defTabSz="912813"/>
            <a:r>
              <a:rPr lang="fi-FI" sz="2000" b="1" dirty="0"/>
              <a:t>D-vitamiinin määritysmenetelmäerot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388" y="1"/>
            <a:ext cx="8785225" cy="6858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KENEN AINAKIN TULISI AINAKIN TIETÄÄ ELIMISTÖNSÄ  D-VITAMNIINIPITOISUUS</a:t>
            </a:r>
          </a:p>
          <a:p>
            <a:pPr eaLnBrk="0" hangingPunct="0">
              <a:defRPr/>
            </a:pPr>
            <a:endParaRPr lang="en-US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defRPr/>
            </a:pPr>
            <a:r>
              <a:rPr lang="en-US" sz="2000" b="1" dirty="0" err="1"/>
              <a:t>L</a:t>
            </a:r>
            <a:r>
              <a:rPr lang="en-US" sz="2000" b="1" dirty="0" err="1">
                <a:cs typeface="+mn-cs"/>
              </a:rPr>
              <a:t>asten</a:t>
            </a:r>
            <a:r>
              <a:rPr lang="en-US" sz="2000" b="1" dirty="0">
                <a:cs typeface="+mn-cs"/>
              </a:rPr>
              <a:t> ja Nuorten </a:t>
            </a:r>
            <a:r>
              <a:rPr lang="en-US" sz="2000" b="1" dirty="0" err="1">
                <a:cs typeface="+mn-cs"/>
              </a:rPr>
              <a:t>riisitauti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Osteomalasia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u="sng" dirty="0">
                <a:cs typeface="+mn-cs"/>
              </a:rPr>
              <a:t>(</a:t>
            </a:r>
            <a:r>
              <a:rPr lang="en-US" sz="2000" b="1" u="sng" dirty="0" err="1">
                <a:cs typeface="+mn-cs"/>
              </a:rPr>
              <a:t>pitkäaikaishoitolaitosten</a:t>
            </a:r>
            <a:r>
              <a:rPr lang="en-US" sz="2000" b="1" u="sng" dirty="0">
                <a:cs typeface="+mn-cs"/>
              </a:rPr>
              <a:t> </a:t>
            </a:r>
            <a:r>
              <a:rPr lang="en-US" sz="2000" b="1" u="sng" dirty="0" err="1">
                <a:cs typeface="+mn-cs"/>
              </a:rPr>
              <a:t>asukkaat</a:t>
            </a:r>
            <a:r>
              <a:rPr lang="en-US" sz="2000" b="1" u="sng" dirty="0">
                <a:cs typeface="+mn-cs"/>
              </a:rPr>
              <a:t>, </a:t>
            </a:r>
            <a:r>
              <a:rPr lang="en-US" sz="2000" b="1" u="sng" dirty="0" err="1">
                <a:cs typeface="+mn-cs"/>
              </a:rPr>
              <a:t>potilaat</a:t>
            </a:r>
            <a:r>
              <a:rPr lang="en-US" sz="2000" b="1" u="sng" dirty="0">
                <a:cs typeface="+mn-cs"/>
              </a:rPr>
              <a:t>)</a:t>
            </a: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Osteopeniaa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ja</a:t>
            </a:r>
            <a:r>
              <a:rPr lang="en-US" sz="2000" b="1" dirty="0">
                <a:cs typeface="+mn-cs"/>
              </a:rPr>
              <a:t> –</a:t>
            </a:r>
            <a:r>
              <a:rPr lang="en-US" sz="2000" b="1" dirty="0" err="1">
                <a:cs typeface="+mn-cs"/>
              </a:rPr>
              <a:t>poroosi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sairastavat</a:t>
            </a:r>
            <a:r>
              <a:rPr lang="en-US" sz="2000" b="1" dirty="0">
                <a:cs typeface="+mn-cs"/>
              </a:rPr>
              <a:t>/</a:t>
            </a:r>
            <a:r>
              <a:rPr lang="en-US" sz="2000" b="1" dirty="0" err="1">
                <a:cs typeface="+mn-cs"/>
              </a:rPr>
              <a:t>potevat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endParaRPr lang="en-US" sz="2000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Odottavat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ja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imettävät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äidit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Ikääntyneet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,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joilla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kaatuilua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ja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/tai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matalaenergiamurtumia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Ylipainoiset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(BMI &gt;30 kg/m</a:t>
            </a:r>
            <a:r>
              <a:rPr lang="en-US" sz="2000" b="1" baseline="300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2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)</a:t>
            </a:r>
          </a:p>
          <a:p>
            <a:pPr eaLnBrk="0" hangingPunct="0"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Tummaihoiset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ja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/tai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peittävästi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cs typeface="+mn-cs"/>
              </a:rPr>
              <a:t>pukeutuvat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  <a:p>
            <a:pPr eaLnBrk="0" hangingPunct="0">
              <a:defRPr/>
            </a:pPr>
            <a:endParaRPr lang="en-US" sz="2000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solidFill>
                  <a:srgbClr val="376092"/>
                </a:solidFill>
                <a:cs typeface="+mn-cs"/>
              </a:rPr>
              <a:t>Lääkehoidot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: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epilepsialääkkeet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,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kortisoni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, AIDS-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lääkkeet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,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oraaliset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sienilääkkeet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,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kolesterolin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imeytymistä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estävät</a:t>
            </a:r>
            <a:r>
              <a:rPr lang="en-US" sz="2000" b="1" dirty="0">
                <a:solidFill>
                  <a:srgbClr val="376092"/>
                </a:solidFill>
                <a:cs typeface="+mn-cs"/>
              </a:rPr>
              <a:t> </a:t>
            </a:r>
            <a:r>
              <a:rPr lang="en-US" sz="2000" b="1" dirty="0" err="1">
                <a:solidFill>
                  <a:srgbClr val="376092"/>
                </a:solidFill>
                <a:cs typeface="+mn-cs"/>
              </a:rPr>
              <a:t>lääkkeet</a:t>
            </a:r>
            <a:endParaRPr lang="en-US" sz="2000" b="1" dirty="0">
              <a:solidFill>
                <a:srgbClr val="376092"/>
              </a:solidFill>
              <a:cs typeface="+mn-cs"/>
            </a:endParaRPr>
          </a:p>
          <a:p>
            <a:pPr eaLnBrk="0" hangingPunct="0">
              <a:defRPr/>
            </a:pPr>
            <a:endParaRPr lang="en-US" sz="2000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Maksa</a:t>
            </a:r>
            <a:r>
              <a:rPr lang="en-US" sz="2000" b="1" dirty="0">
                <a:cs typeface="+mn-cs"/>
              </a:rPr>
              <a:t>- </a:t>
            </a:r>
            <a:r>
              <a:rPr lang="en-US" sz="2000" b="1" dirty="0" err="1">
                <a:cs typeface="+mn-cs"/>
              </a:rPr>
              <a:t>ja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munuaissairaudet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Hyperparatyreoidismi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endParaRPr lang="en-US" sz="2000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Suolen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imeytymissairaudet</a:t>
            </a:r>
            <a:r>
              <a:rPr lang="en-US" sz="2000" b="1" dirty="0">
                <a:cs typeface="+mn-cs"/>
              </a:rPr>
              <a:t>: </a:t>
            </a:r>
            <a:r>
              <a:rPr lang="en-US" sz="2000" b="1" dirty="0" err="1">
                <a:cs typeface="+mn-cs"/>
              </a:rPr>
              <a:t>esim</a:t>
            </a:r>
            <a:r>
              <a:rPr lang="en-US" sz="2000" b="1" dirty="0">
                <a:cs typeface="+mn-cs"/>
              </a:rPr>
              <a:t>. </a:t>
            </a:r>
            <a:r>
              <a:rPr lang="en-US" sz="2000" b="1" dirty="0" err="1">
                <a:cs typeface="+mn-cs"/>
              </a:rPr>
              <a:t>Chronin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tauti</a:t>
            </a:r>
            <a:r>
              <a:rPr lang="en-US" sz="2000" b="1" dirty="0">
                <a:cs typeface="+mn-cs"/>
              </a:rPr>
              <a:t>, IBD, </a:t>
            </a:r>
            <a:r>
              <a:rPr lang="en-US" sz="2000" b="1" dirty="0" err="1">
                <a:cs typeface="+mn-cs"/>
              </a:rPr>
              <a:t>laihdutuskirurgia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Granulooma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muodostavat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taudit</a:t>
            </a:r>
            <a:r>
              <a:rPr lang="en-US" sz="2000" b="1" dirty="0">
                <a:cs typeface="+mn-cs"/>
              </a:rPr>
              <a:t>: </a:t>
            </a:r>
            <a:r>
              <a:rPr lang="en-US" sz="2000" b="1" dirty="0" err="1">
                <a:cs typeface="+mn-cs"/>
              </a:rPr>
              <a:t>esim</a:t>
            </a:r>
            <a:r>
              <a:rPr lang="en-US" sz="2000" b="1" dirty="0">
                <a:cs typeface="+mn-cs"/>
              </a:rPr>
              <a:t>. </a:t>
            </a:r>
            <a:r>
              <a:rPr lang="en-US" sz="2000" b="1" dirty="0" err="1">
                <a:cs typeface="+mn-cs"/>
              </a:rPr>
              <a:t>sarkoidoosi</a:t>
            </a:r>
            <a:r>
              <a:rPr lang="en-US" sz="2000" b="1" dirty="0">
                <a:cs typeface="+mn-cs"/>
              </a:rPr>
              <a:t>, </a:t>
            </a:r>
            <a:r>
              <a:rPr lang="en-US" sz="2000" b="1" dirty="0" err="1">
                <a:cs typeface="+mn-cs"/>
              </a:rPr>
              <a:t>tuberkuloosi</a:t>
            </a:r>
            <a:endParaRPr lang="en-US" sz="2000" b="1" dirty="0">
              <a:cs typeface="+mn-cs"/>
            </a:endParaRPr>
          </a:p>
          <a:p>
            <a:pPr eaLnBrk="0" hangingPunct="0">
              <a:defRPr/>
            </a:pPr>
            <a:r>
              <a:rPr lang="en-US" sz="2000" b="1" dirty="0" err="1">
                <a:cs typeface="+mn-cs"/>
              </a:rPr>
              <a:t>Tietyt</a:t>
            </a:r>
            <a:r>
              <a:rPr lang="en-US" sz="2000" b="1" dirty="0">
                <a:cs typeface="+mn-cs"/>
              </a:rPr>
              <a:t> </a:t>
            </a:r>
            <a:r>
              <a:rPr lang="en-US" sz="2000" b="1" dirty="0" err="1">
                <a:cs typeface="+mn-cs"/>
              </a:rPr>
              <a:t>lymfoomat</a:t>
            </a:r>
            <a:endParaRPr lang="en-US" sz="2000" b="1" dirty="0"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0"/>
            <a:ext cx="7848872" cy="746144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fi-FI" sz="44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44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4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D-vitamiinimittausten tulkinta </a:t>
            </a:r>
            <a:br>
              <a:rPr lang="fi-FI" sz="31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Pitoisuus  </a:t>
            </a:r>
            <a:r>
              <a:rPr lang="fi-FI" sz="3100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nmol/L</a:t>
            </a: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(=nanomoolia/L) 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alle 25 	vakava D-vitamiinipuute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25-50	D-vitamiinin puute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50-75 	riittämätön D-vitamiinin  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saanti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i-FI" sz="31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75-120  riittävä D-vitamiinin  </a:t>
            </a:r>
            <a:br>
              <a:rPr lang="fi-FI" sz="31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saanti</a:t>
            </a:r>
            <a:br>
              <a:rPr lang="fi-FI" sz="3100" dirty="0">
                <a:solidFill>
                  <a:schemeClr val="accent1">
                    <a:tint val="88000"/>
                    <a:satMod val="1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br>
              <a:rPr lang="fi-FI" sz="31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fi-FI" sz="31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643192" cy="180019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Luusto-, lihas- ja muut hyvät terveysvaikutukset riippuvat </a:t>
            </a:r>
            <a:r>
              <a:rPr lang="fi-FI" sz="3200" b="1" u="sng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elimistön D-vitamiinipitoisuudesta</a:t>
            </a:r>
            <a:br>
              <a:rPr lang="fi-FI" sz="28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i-FI" sz="28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971600" y="2132856"/>
            <a:ext cx="7715200" cy="4248471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Osteoporoosi alkaa estyä  kalsidiolipitoisuudella, joka on suurempi kuin 50 </a:t>
            </a:r>
            <a:r>
              <a:rPr lang="fi-FI" b="1" dirty="0" err="1"/>
              <a:t>nmol/L</a:t>
            </a:r>
            <a:endParaRPr lang="fi-FI" b="1" dirty="0"/>
          </a:p>
          <a:p>
            <a:endParaRPr lang="fi-FI" b="1" dirty="0"/>
          </a:p>
          <a:p>
            <a:r>
              <a:rPr lang="fi-FI" b="1" dirty="0"/>
              <a:t>Kaatumiset vähenevät 17-22 % vasta kalsidiolipitoisuudelle 60 nmol/L (=lihasvaikutus)</a:t>
            </a:r>
          </a:p>
          <a:p>
            <a:endParaRPr lang="fi-FI" b="1" dirty="0"/>
          </a:p>
          <a:p>
            <a:r>
              <a:rPr lang="fi-FI" b="1" dirty="0"/>
              <a:t>Murtumat vähenevät vasta kalsidiolipitoisuudessa 75 nmol/L  ja </a:t>
            </a:r>
            <a:r>
              <a:rPr lang="fi-FI" b="1" dirty="0">
                <a:solidFill>
                  <a:srgbClr val="C00000"/>
                </a:solidFill>
              </a:rPr>
              <a:t>muut suotuisat terveysvaikutukset ( </a:t>
            </a:r>
            <a:r>
              <a:rPr lang="fi-FI" b="1" dirty="0" err="1">
                <a:solidFill>
                  <a:srgbClr val="C00000"/>
                </a:solidFill>
              </a:rPr>
              <a:t>esim</a:t>
            </a:r>
            <a:r>
              <a:rPr lang="fi-FI" b="1" dirty="0">
                <a:solidFill>
                  <a:srgbClr val="C00000"/>
                </a:solidFill>
              </a:rPr>
              <a:t> koronalta suojautuminen) alkavat</a:t>
            </a:r>
          </a:p>
          <a:p>
            <a:endParaRPr lang="fi-FI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5616" y="500063"/>
            <a:ext cx="7848872" cy="8413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D-vitamiinin turvallisuus</a:t>
            </a:r>
          </a:p>
        </p:txBody>
      </p:sp>
      <p:sp>
        <p:nvSpPr>
          <p:cNvPr id="33795" name="Sisällön paikkamerkki 2"/>
          <p:cNvSpPr>
            <a:spLocks noGrp="1"/>
          </p:cNvSpPr>
          <p:nvPr>
            <p:ph idx="1"/>
          </p:nvPr>
        </p:nvSpPr>
        <p:spPr>
          <a:xfrm>
            <a:off x="971600" y="1341438"/>
            <a:ext cx="7992888" cy="5327650"/>
          </a:xfrm>
        </p:spPr>
        <p:txBody>
          <a:bodyPr>
            <a:normAutofit fontScale="2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b="1" dirty="0">
              <a:solidFill>
                <a:srgbClr val="FF0000"/>
              </a:solidFill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7200" b="1" dirty="0"/>
              <a:t>     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7200" b="1" dirty="0"/>
              <a:t>•   </a:t>
            </a: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EU:n elintarviketurvallisuusviraston määrittelemät suurimmat turvalliset D-vitamiinin päivittäisannokset (26.6.2012)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sz="1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- 0-1 v	  		25 µg/vrk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- 1-10v  	  		50 µg/vrk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sz="1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yli 10 v 	         100 µg/vrk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sz="1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-100 µg/vrk on myös turvallinen annos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raskauden ja imetyksen</a:t>
            </a:r>
            <a:r>
              <a:rPr lang="fi-FI" sz="11200" b="1" dirty="0"/>
              <a:t> </a:t>
            </a:r>
            <a:r>
              <a:rPr lang="fi-FI" sz="1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aikana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11200" b="1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7"/>
          <p:cNvSpPr txBox="1">
            <a:spLocks noChangeArrowheads="1"/>
          </p:cNvSpPr>
          <p:nvPr/>
        </p:nvSpPr>
        <p:spPr bwMode="auto">
          <a:xfrm>
            <a:off x="7092950" y="6453188"/>
            <a:ext cx="1760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2813" eaLnBrk="0" hangingPunct="0"/>
            <a:r>
              <a:rPr lang="en-US" sz="1400" b="1">
                <a:solidFill>
                  <a:srgbClr val="969696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Mäyränpää ym. 2010</a:t>
            </a:r>
          </a:p>
        </p:txBody>
      </p:sp>
      <p:pic>
        <p:nvPicPr>
          <p:cNvPr id="32771" name="Picture 4"/>
          <p:cNvPicPr>
            <a:picLocks noChangeAspect="1"/>
          </p:cNvPicPr>
          <p:nvPr/>
        </p:nvPicPr>
        <p:blipFill>
          <a:blip r:embed="rId3" cstate="print"/>
          <a:srcRect t="4807" r="35414"/>
          <a:stretch>
            <a:fillRect/>
          </a:stretch>
        </p:blipFill>
        <p:spPr bwMode="auto">
          <a:xfrm>
            <a:off x="1114424" y="830263"/>
            <a:ext cx="3313113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Right Brace 6"/>
          <p:cNvSpPr>
            <a:spLocks/>
          </p:cNvSpPr>
          <p:nvPr/>
        </p:nvSpPr>
        <p:spPr bwMode="auto">
          <a:xfrm>
            <a:off x="4392450" y="1376363"/>
            <a:ext cx="287338" cy="792162"/>
          </a:xfrm>
          <a:prstGeom prst="rightBrace">
            <a:avLst>
              <a:gd name="adj1" fmla="val 8360"/>
              <a:gd name="adj2" fmla="val 50000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defTabSz="912813" eaLnBrk="0" hangingPunct="0"/>
            <a:endParaRPr lang="en-US"/>
          </a:p>
        </p:txBody>
      </p:sp>
      <p:sp>
        <p:nvSpPr>
          <p:cNvPr id="32773" name="TextBox 7"/>
          <p:cNvSpPr txBox="1">
            <a:spLocks noChangeArrowheads="1"/>
          </p:cNvSpPr>
          <p:nvPr/>
        </p:nvSpPr>
        <p:spPr bwMode="auto">
          <a:xfrm>
            <a:off x="4932040" y="1341438"/>
            <a:ext cx="3816672" cy="1568450"/>
          </a:xfrm>
          <a:prstGeom prst="rect">
            <a:avLst/>
          </a:prstGeom>
          <a:solidFill>
            <a:srgbClr val="FFDAA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/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35%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lasten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murtumista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tulee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vähäisten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vammojen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seurauksena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esim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kompastumisen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yhteydessä</a:t>
            </a:r>
            <a:endParaRPr lang="en-US" sz="24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Calibri" pitchFamily="34" charset="0"/>
            </a:endParaRPr>
          </a:p>
        </p:txBody>
      </p:sp>
      <p:sp>
        <p:nvSpPr>
          <p:cNvPr id="32774" name="Rectangle 8"/>
          <p:cNvSpPr>
            <a:spLocks noChangeArrowheads="1"/>
          </p:cNvSpPr>
          <p:nvPr/>
        </p:nvSpPr>
        <p:spPr bwMode="auto">
          <a:xfrm>
            <a:off x="900113" y="1268413"/>
            <a:ext cx="3167062" cy="215900"/>
          </a:xfrm>
          <a:prstGeom prst="rect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defTabSz="912813" eaLnBrk="0" hangingPunct="0"/>
            <a:endParaRPr lang="en-US"/>
          </a:p>
        </p:txBody>
      </p:sp>
      <p:sp>
        <p:nvSpPr>
          <p:cNvPr id="32775" name="Rectangle 10"/>
          <p:cNvSpPr>
            <a:spLocks noChangeArrowheads="1"/>
          </p:cNvSpPr>
          <p:nvPr/>
        </p:nvSpPr>
        <p:spPr bwMode="auto">
          <a:xfrm>
            <a:off x="900113" y="1989138"/>
            <a:ext cx="3167062" cy="215900"/>
          </a:xfrm>
          <a:prstGeom prst="rect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defTabSz="912813" eaLnBrk="0" hangingPunct="0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7163" y="4083050"/>
            <a:ext cx="3714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+mn-cs"/>
              </a:rPr>
              <a:t>*</a:t>
            </a:r>
          </a:p>
        </p:txBody>
      </p:sp>
      <p:sp>
        <p:nvSpPr>
          <p:cNvPr id="32777" name="Suorakulmio 8"/>
          <p:cNvSpPr>
            <a:spLocks noChangeArrowheads="1"/>
          </p:cNvSpPr>
          <p:nvPr/>
        </p:nvSpPr>
        <p:spPr bwMode="auto">
          <a:xfrm>
            <a:off x="5435600" y="5949950"/>
            <a:ext cx="33131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 eaLnBrk="0" hangingPunct="0"/>
            <a:r>
              <a:rPr lang="en-US" dirty="0" err="1">
                <a:solidFill>
                  <a:schemeClr val="accent3"/>
                </a:solidFill>
                <a:latin typeface="Calibri" pitchFamily="34" charset="0"/>
              </a:rPr>
              <a:t>Mäyränpää</a:t>
            </a:r>
            <a:r>
              <a:rPr lang="en-US" dirty="0">
                <a:solidFill>
                  <a:schemeClr val="accent3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chemeClr val="accent3"/>
                </a:solidFill>
                <a:latin typeface="Calibri" pitchFamily="34" charset="0"/>
              </a:rPr>
              <a:t>ym</a:t>
            </a:r>
            <a:r>
              <a:rPr lang="en-US" dirty="0">
                <a:solidFill>
                  <a:schemeClr val="accent3"/>
                </a:solidFill>
                <a:latin typeface="Calibri" pitchFamily="34" charset="0"/>
              </a:rPr>
              <a:t>. 2010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0"/>
            <a:ext cx="7962088" cy="6858000"/>
          </a:xfrm>
        </p:spPr>
        <p:txBody>
          <a:bodyPr>
            <a:normAutofit fontScale="90000"/>
          </a:bodyPr>
          <a:lstStyle/>
          <a:p>
            <a:r>
              <a:rPr lang="fi-FI" b="1" dirty="0">
                <a:solidFill>
                  <a:schemeClr val="tx2"/>
                </a:solidFill>
                <a:effectLst/>
              </a:rPr>
              <a:t>K-vitamiini ja luusto</a:t>
            </a:r>
            <a:br>
              <a:rPr lang="fi-FI" dirty="0">
                <a:solidFill>
                  <a:srgbClr val="00B050"/>
                </a:solidFill>
              </a:rPr>
            </a:br>
            <a:br>
              <a:rPr lang="fi-FI" dirty="0">
                <a:solidFill>
                  <a:srgbClr val="00B050"/>
                </a:solidFill>
              </a:rPr>
            </a:br>
            <a:r>
              <a:rPr lang="fi-FI" sz="2800" b="1" dirty="0">
                <a:solidFill>
                  <a:srgbClr val="00B050"/>
                </a:solidFill>
              </a:rPr>
              <a:t>GLA –proteiini on </a:t>
            </a:r>
            <a:r>
              <a:rPr lang="fi-FI" sz="2800" b="1" dirty="0">
                <a:solidFill>
                  <a:schemeClr val="tx1"/>
                </a:solidFill>
              </a:rPr>
              <a:t>luun</a:t>
            </a:r>
            <a:r>
              <a:rPr lang="fi-FI" sz="2800" b="1" dirty="0"/>
              <a:t> yleisin ei-kollageeniproteiini</a:t>
            </a:r>
            <a:br>
              <a:rPr lang="fi-FI" sz="2800" b="1" dirty="0"/>
            </a:br>
            <a:br>
              <a:rPr lang="fi-FI" sz="2800" b="1" dirty="0"/>
            </a:br>
            <a:r>
              <a:rPr lang="fi-FI" sz="2800" b="1" dirty="0"/>
              <a:t>K-vitamiini sitoutuu luukristallien kalsiumiin ja viimeistelee luutumistapahtuman</a:t>
            </a:r>
            <a:br>
              <a:rPr lang="fi-FI" sz="2800" b="1" dirty="0"/>
            </a:br>
            <a:r>
              <a:rPr lang="fi-FI" sz="2800" b="1" dirty="0"/>
              <a:t> </a:t>
            </a:r>
            <a:br>
              <a:rPr lang="fi-FI" sz="2800" b="1" dirty="0"/>
            </a:br>
            <a:r>
              <a:rPr lang="fi-FI" sz="2800" b="1" dirty="0"/>
              <a:t>K-vitamiini muodostaa yhdessä </a:t>
            </a:r>
            <a:r>
              <a:rPr lang="fi-FI" sz="2800" b="1" dirty="0" err="1"/>
              <a:t>osteopontiinin</a:t>
            </a:r>
            <a:r>
              <a:rPr lang="fi-FI" sz="2800" b="1" dirty="0"/>
              <a:t> kanssa siltoja luukristallien ja taivutusvahvuudesta vastaavan </a:t>
            </a:r>
            <a:r>
              <a:rPr lang="fi-FI" sz="2800" b="1" dirty="0" err="1"/>
              <a:t>kollageenimatriksin</a:t>
            </a:r>
            <a:r>
              <a:rPr lang="fi-FI" sz="2800" b="1" dirty="0"/>
              <a:t> kanssa</a:t>
            </a:r>
            <a:br>
              <a:rPr lang="fi-FI" sz="2800" b="1" dirty="0"/>
            </a:br>
            <a:br>
              <a:rPr lang="fi-FI" sz="2800" b="1" dirty="0"/>
            </a:br>
            <a:r>
              <a:rPr lang="fi-FI" sz="2800" b="1" dirty="0"/>
              <a:t>K-vitamiinia saadaan parhaiten vihreistä lehtivihanneksista – suosi ruokavaliossasi niitä</a:t>
            </a:r>
            <a:br>
              <a:rPr lang="fi-FI" sz="2000" dirty="0"/>
            </a:br>
            <a:br>
              <a:rPr lang="fi-FI" sz="2000" dirty="0"/>
            </a:br>
            <a:r>
              <a:rPr lang="fi-FI" sz="2000" b="1" dirty="0" err="1">
                <a:solidFill>
                  <a:srgbClr val="FF0000"/>
                </a:solidFill>
              </a:rPr>
              <a:t>Huom</a:t>
            </a:r>
            <a:r>
              <a:rPr lang="fi-FI" sz="2000" b="1" dirty="0">
                <a:solidFill>
                  <a:srgbClr val="FF0000"/>
                </a:solidFill>
              </a:rPr>
              <a:t> </a:t>
            </a:r>
            <a:r>
              <a:rPr lang="fi-FI" sz="2000" b="1" dirty="0" err="1">
                <a:solidFill>
                  <a:srgbClr val="FF0000"/>
                </a:solidFill>
              </a:rPr>
              <a:t>marevanin</a:t>
            </a:r>
            <a:r>
              <a:rPr lang="fi-FI" sz="2000" b="1" dirty="0">
                <a:solidFill>
                  <a:srgbClr val="FF0000"/>
                </a:solidFill>
              </a:rPr>
              <a:t> käyttäjät: sanottu ei koske teitä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2692532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88641"/>
            <a:ext cx="8100392" cy="108012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2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i-FI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Turvaa kalsiumin saantisi</a:t>
            </a:r>
            <a:br>
              <a:rPr lang="fi-FI" sz="40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i-FI" sz="24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3" name="Sisällön paikkamerkki 2"/>
          <p:cNvSpPr>
            <a:spLocks noGrp="1"/>
          </p:cNvSpPr>
          <p:nvPr>
            <p:ph idx="1"/>
          </p:nvPr>
        </p:nvSpPr>
        <p:spPr>
          <a:xfrm>
            <a:off x="971600" y="1124744"/>
            <a:ext cx="7715200" cy="5733256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rmAutofit fontScale="77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1-1,5 g kalsiumia päivässä riittää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Parasta kalsiumia on ravinnosta saatava kalsium (imeytyy tasaisesti)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Liialliseen kalsiumin saantiin voi liittyä sydäninfarktin vaara (yli 1,5 g kalsiumia on liikaa)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Parhaita kalsiumin lähteitä ovat erilaiset maitotuotteet, mutta hyviä kalsium-lähteitä ovat myös kalat (ruodot) ja lehtivihannekset.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Jos kalsiumia tabletteina, niin annos 500 mg riittää yleensä (imeytyy ruoan seassa tasaisemmin)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</a:rPr>
              <a:t>Testaa kalsiumin saantisi: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hlinkClick r:id="rId2"/>
              </a:rPr>
              <a:t>www.suomenosteoporoosiyhdistys.fi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 </a:t>
            </a:r>
            <a:endParaRPr lang="fi-FI" b="1" dirty="0">
              <a:solidFill>
                <a:srgbClr val="FF0000"/>
              </a:solidFill>
              <a:latin typeface="Verdana" pitchFamily="34" charset="0"/>
              <a:ea typeface="Verdana" pitchFamily="34" charset="0"/>
            </a:endParaRPr>
          </a:p>
          <a:p>
            <a:pPr marL="265176" indent="-265176" eaLnBrk="1" fontAlgn="auto" hangingPunct="1">
              <a:spcAft>
                <a:spcPts val="0"/>
              </a:spcAft>
              <a:buNone/>
              <a:defRPr/>
            </a:pPr>
            <a:r>
              <a:rPr lang="fi-FI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  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 ja siellä etusivun alalaita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5616" y="332657"/>
            <a:ext cx="7571184" cy="100811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Liikuntaa luille ja lihaksille</a:t>
            </a:r>
            <a:endParaRPr lang="fi-FI" sz="3200" b="1" dirty="0">
              <a:solidFill>
                <a:srgbClr val="C0000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971600" y="1484784"/>
            <a:ext cx="8172400" cy="5184576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Liikunnan tavoite osteoporoosissa ja      </a:t>
            </a:r>
            <a:r>
              <a:rPr lang="fi-FI" sz="26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osteopeniassa</a:t>
            </a:r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on </a:t>
            </a:r>
          </a:p>
          <a:p>
            <a:pPr marL="82296" indent="0" eaLnBrk="1" hangingPunct="1">
              <a:buNone/>
            </a:pPr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antaa luulle vahvistumisärsykkeitä, </a:t>
            </a:r>
          </a:p>
          <a:p>
            <a:pPr marL="82296" indent="0" eaLnBrk="1" hangingPunct="1">
              <a:buNone/>
            </a:pPr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antaa lihakselle vahvistumisärsykkeitä,</a:t>
            </a:r>
          </a:p>
          <a:p>
            <a:pPr marL="82296" indent="0" eaLnBrk="1" hangingPunct="1">
              <a:buNone/>
            </a:pPr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parantaa ja ylläpitää tasapainon hallintaa</a:t>
            </a:r>
          </a:p>
          <a:p>
            <a:pPr marL="82296" indent="0" eaLnBrk="1" hangingPunct="1">
              <a:buNone/>
            </a:pPr>
            <a:r>
              <a:rPr lang="fi-FI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ylläpitää ja parantaa nivelten liikkuvuutta</a:t>
            </a:r>
          </a:p>
          <a:p>
            <a:pPr marL="82296" indent="0" eaLnBrk="1" hangingPunct="1">
              <a:buNone/>
            </a:pPr>
            <a:endParaRPr lang="fi-FI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fi-FI" sz="2800" b="1" u="sng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Säännöllisellä liikunnalla </a:t>
            </a:r>
            <a:r>
              <a:rPr lang="fi-FI" sz="28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mahdollista vähentää kaatumisia 10-50%  ja murtumia 40 %, sillä lihasten voima ja reagointikyky säilyy/paranee, luuston kestävyys säilyy/paranee</a:t>
            </a:r>
          </a:p>
          <a:p>
            <a:pPr eaLnBrk="1" hangingPunct="1"/>
            <a:endParaRPr lang="fi-FI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31F299-E278-A6FA-A574-F95C6839A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effectLst/>
              </a:rPr>
              <a:t>Osteoporoosin oma hoito on: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705DD7-DD06-74B3-B10B-9C082B9D5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35562"/>
          </a:xfrm>
        </p:spPr>
        <p:txBody>
          <a:bodyPr>
            <a:normAutofit fontScale="92500" lnSpcReduction="20000"/>
          </a:bodyPr>
          <a:lstStyle/>
          <a:p>
            <a:r>
              <a:rPr lang="fi-FI" sz="3500" b="1" dirty="0"/>
              <a:t>Luuston kasvun edistämistä ja turvaamista luun kasvuvaiheessa 0-20-30 v iässä, </a:t>
            </a:r>
          </a:p>
          <a:p>
            <a:r>
              <a:rPr lang="fi-FI" sz="3500" b="1" dirty="0"/>
              <a:t>Kypsän luuston terveyden ylläpitoa työikäisenä</a:t>
            </a:r>
          </a:p>
          <a:p>
            <a:r>
              <a:rPr lang="fi-FI" sz="3500" b="1" dirty="0" err="1"/>
              <a:t>Osteopenian</a:t>
            </a:r>
            <a:r>
              <a:rPr lang="fi-FI" sz="3500" b="1" dirty="0"/>
              <a:t> ja osteoporoosin ehkäisyä ja luukadon hidastamista 50-60 +</a:t>
            </a:r>
          </a:p>
          <a:p>
            <a:r>
              <a:rPr lang="fi-FI" sz="3500" b="1" dirty="0"/>
              <a:t>Luun rakennusmateriaalien ja luun kasvuärsytyksen turvaamista luulääkehoidon vaikuttavuuden lisäämiseksi ja turvaamiseksi 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373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88641"/>
            <a:ext cx="7848872" cy="115212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Liikuntavalikkosi I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sz="quarter" idx="1"/>
          </p:nvPr>
        </p:nvSpPr>
        <p:spPr>
          <a:xfrm>
            <a:off x="960438" y="1124745"/>
            <a:ext cx="8183562" cy="6048672"/>
          </a:xfrm>
        </p:spPr>
        <p:txBody>
          <a:bodyPr>
            <a:normAutofit fontScale="925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b="1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Liikunta, joka aiheuttaa äkillisiä rasituksia, kuten tärähdyksiä, nykäyksiä/iskuja/ vääntöjä, vahvistaa luustoa ja parantaa tasapainon hallintaa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fi-FI" sz="3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- maila- ja pallopelit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- reipas tanssi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- reipas (sauva)-kävely, patikointi,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hölkkä, portaiden nousu, istualta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 nousu, polven nosto,  naruhyppy</a:t>
            </a:r>
          </a:p>
          <a:p>
            <a:pPr marL="265176" indent="-265176">
              <a:buNone/>
              <a:defRPr/>
            </a:pPr>
            <a:r>
              <a:rPr lang="fi-FI" sz="3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- aerobic, </a:t>
            </a:r>
            <a:r>
              <a:rPr lang="fi-FI" sz="30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stepaerobic</a:t>
            </a:r>
            <a:endParaRPr lang="fi-FI" sz="3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65176">
              <a:buNone/>
              <a:defRPr/>
            </a:pPr>
            <a:endParaRPr lang="fi-FI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Liikuntavalikkosi II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5410200"/>
          </a:xfrm>
        </p:spPr>
        <p:txBody>
          <a:bodyPr>
            <a:normAutofit fontScale="55000" lnSpcReduction="20000"/>
          </a:bodyPr>
          <a:lstStyle/>
          <a:p>
            <a:pPr marL="265176" indent="-265176">
              <a:buNone/>
              <a:defRPr/>
            </a:pPr>
            <a:r>
              <a:rPr lang="fi-FI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Voimaharjoittelu ilman tai painojen kanssa vahvistaa luustoa ja lihaksia</a:t>
            </a:r>
          </a:p>
          <a:p>
            <a:pPr marL="265176" indent="-265176">
              <a:buNone/>
              <a:defRPr/>
            </a:pPr>
            <a:endParaRPr lang="fi-FI" sz="51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65176">
              <a:buNone/>
              <a:defRPr/>
            </a:pP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Osteoporoosin kannalta liikunnan kohteista tärkeimmät ovat   </a:t>
            </a:r>
          </a:p>
          <a:p>
            <a:pPr marL="265176" indent="-265176">
              <a:buNone/>
              <a:defRPr/>
            </a:pP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alaraajat, selkä ja vatsa     </a:t>
            </a:r>
          </a:p>
          <a:p>
            <a:pPr marL="265176" indent="-265176">
              <a:buNone/>
              <a:defRPr/>
            </a:pP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 marL="265176" indent="-265176">
              <a:buNone/>
              <a:defRPr/>
            </a:pP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kuntosaliharjoittelu, ohjattu voimajumppa, omatoiminen harjoittelu asiantuntijan laatiman ohjelman mukaan, TV jumpan tai nettijumpan ohjaamana </a:t>
            </a:r>
          </a:p>
          <a:p>
            <a:pPr marL="265176" indent="-265176">
              <a:buNone/>
              <a:defRPr/>
            </a:pPr>
            <a:r>
              <a:rPr lang="fi-FI" sz="5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 marL="265176" indent="-265176">
              <a:buNone/>
              <a:defRPr/>
            </a:pPr>
            <a:r>
              <a:rPr lang="fi-FI" sz="3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fi-FI" sz="3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fi-F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Liikuntavalikkosi III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34549" y="1268760"/>
            <a:ext cx="8100392" cy="5589240"/>
          </a:xfrm>
        </p:spPr>
        <p:txBody>
          <a:bodyPr>
            <a:normAutofit fontScale="77500" lnSpcReduction="20000"/>
          </a:bodyPr>
          <a:lstStyle/>
          <a:p>
            <a:r>
              <a:rPr lang="fi-FI" sz="4100" b="1" dirty="0"/>
              <a:t>Tasapainon harjoittelu</a:t>
            </a:r>
          </a:p>
          <a:p>
            <a:pPr>
              <a:buNone/>
            </a:pPr>
            <a:r>
              <a:rPr lang="fi-FI" b="1" dirty="0"/>
              <a:t>    </a:t>
            </a:r>
            <a:r>
              <a:rPr lang="fi-FI" sz="3400" b="1" dirty="0"/>
              <a:t>- kaikki liikunta harjoittaa tasapainon  </a:t>
            </a:r>
          </a:p>
          <a:p>
            <a:pPr>
              <a:buNone/>
            </a:pPr>
            <a:r>
              <a:rPr lang="fi-FI" sz="3400" b="1" dirty="0"/>
              <a:t>      hallintaa</a:t>
            </a:r>
          </a:p>
          <a:p>
            <a:pPr>
              <a:buNone/>
            </a:pPr>
            <a:r>
              <a:rPr lang="fi-FI" sz="3400" b="1" dirty="0"/>
              <a:t>    - kävely/patikointi maastossa</a:t>
            </a:r>
          </a:p>
          <a:p>
            <a:pPr>
              <a:buNone/>
            </a:pPr>
            <a:r>
              <a:rPr lang="fi-FI" sz="3400" b="1" dirty="0"/>
              <a:t>    - seiso yhdellä jalalla puhuessa puhelimessa, </a:t>
            </a:r>
          </a:p>
          <a:p>
            <a:pPr>
              <a:buNone/>
            </a:pPr>
            <a:r>
              <a:rPr lang="fi-FI" sz="3400" b="1" dirty="0"/>
              <a:t>      odottaessa bussia, harjatessa hampaita</a:t>
            </a:r>
          </a:p>
          <a:p>
            <a:pPr>
              <a:buNone/>
            </a:pPr>
            <a:r>
              <a:rPr lang="fi-FI" sz="3400" b="1" dirty="0"/>
              <a:t>    - tee säännöllisesti tasapainoharjoituksia kuten </a:t>
            </a:r>
          </a:p>
          <a:p>
            <a:pPr>
              <a:buNone/>
            </a:pPr>
            <a:r>
              <a:rPr lang="fi-FI" sz="3400" b="1" dirty="0"/>
              <a:t>      + seiso ja vie toinen jalka ilmassa pitäen </a:t>
            </a:r>
          </a:p>
          <a:p>
            <a:pPr>
              <a:buNone/>
            </a:pPr>
            <a:r>
              <a:rPr lang="fi-FI" sz="3400" b="1" dirty="0"/>
              <a:t>      eteen, sivulle, taakse. </a:t>
            </a:r>
          </a:p>
          <a:p>
            <a:pPr>
              <a:buNone/>
            </a:pPr>
            <a:r>
              <a:rPr lang="fi-FI" sz="3400" b="1" dirty="0"/>
              <a:t>      + seiso asennossa jalkaterät peräkkäin kiinni  </a:t>
            </a:r>
          </a:p>
          <a:p>
            <a:pPr>
              <a:buNone/>
            </a:pPr>
            <a:r>
              <a:rPr lang="fi-FI" sz="3400" b="1" dirty="0"/>
              <a:t>      toisissaan, siirrä takimmainen jalka </a:t>
            </a:r>
            <a:r>
              <a:rPr lang="fi-FI" sz="3400" b="1" dirty="0" err="1"/>
              <a:t>etummai</a:t>
            </a:r>
            <a:r>
              <a:rPr lang="fi-FI" sz="3400" b="1" dirty="0"/>
              <a:t>-   </a:t>
            </a:r>
          </a:p>
          <a:p>
            <a:pPr>
              <a:buNone/>
            </a:pPr>
            <a:r>
              <a:rPr lang="fi-FI" sz="3400" b="1" dirty="0"/>
              <a:t>      sen jalan eteen ja liiku tällä  mekanismilla </a:t>
            </a:r>
          </a:p>
          <a:p>
            <a:pPr>
              <a:buNone/>
            </a:pPr>
            <a:r>
              <a:rPr lang="fi-FI" sz="3400" b="1" dirty="0"/>
              <a:t>      eteenpäin/taaksepäin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282056" cy="1368152"/>
          </a:xfrm>
        </p:spPr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Helsingin kaupungin liikuntasuositus ikäihmisille</a:t>
            </a:r>
            <a:br>
              <a:rPr lang="fi-FI" b="1" dirty="0">
                <a:solidFill>
                  <a:srgbClr val="C00000"/>
                </a:solidFill>
              </a:rPr>
            </a:br>
            <a:endParaRPr lang="fi-FI" b="1" dirty="0">
              <a:solidFill>
                <a:srgbClr val="C0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pPr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b="1" dirty="0"/>
              <a:t>Kahdesti viikossa notkeutta, tasapainoa ja lihasvoimaa parantavaa liikuntaa</a:t>
            </a:r>
          </a:p>
          <a:p>
            <a:pPr>
              <a:buFontTx/>
              <a:buChar char="-"/>
            </a:pPr>
            <a:r>
              <a:rPr lang="fi-FI" b="1" dirty="0"/>
              <a:t>2 t 30 min reipasta tai 1 t 30 min rasittavaa liikuntaa</a:t>
            </a:r>
          </a:p>
          <a:p>
            <a:pPr>
              <a:buFontTx/>
              <a:buChar char="-"/>
            </a:pPr>
            <a:r>
              <a:rPr lang="fi-FI" b="1" dirty="0"/>
              <a:t>Aina kun mahdollista: kevyttä liikuskelua ja istumisen tauottamista (nouse välillä tuolista seisomaan/jaloittelemaan</a:t>
            </a:r>
            <a:r>
              <a:rPr lang="fi-FI" dirty="0"/>
              <a:t>)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i-FI" sz="3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Osteopenian</a:t>
            </a:r>
            <a:r>
              <a:rPr lang="fi-FI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 ja osteoporoosin hoidon kokonaisuus 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899592" y="1600200"/>
            <a:ext cx="8064896" cy="5789240"/>
          </a:xfrm>
          <a:ln w="38100">
            <a:noFill/>
          </a:ln>
        </p:spPr>
        <p:txBody>
          <a:bodyPr>
            <a:normAutofit fontScale="77500" lnSpcReduction="20000"/>
          </a:bodyPr>
          <a:lstStyle/>
          <a:p>
            <a:pPr lvl="0">
              <a:buClr>
                <a:srgbClr val="3891A7"/>
              </a:buClr>
              <a:buNone/>
            </a:pPr>
            <a:endParaRPr lang="fi-FI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</a:endParaRPr>
          </a:p>
          <a:p>
            <a:pPr lvl="0">
              <a:buClr>
                <a:srgbClr val="3891A7"/>
              </a:buClr>
              <a:buNone/>
            </a:pPr>
            <a:r>
              <a:rPr lang="fi-FI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</a:rPr>
              <a:t>   </a:t>
            </a:r>
            <a:r>
              <a:rPr lang="fi-FI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Osteoporoosin omahoito sellaisenaan ja omahoito samanaikaisen luulääkehoitoon kanssa ovat pysyvää pitkäaikaisen osteoporoosisairauden ehkäisyä ja hoitoa</a:t>
            </a:r>
          </a:p>
          <a:p>
            <a:pPr>
              <a:buNone/>
            </a:pPr>
            <a:endParaRPr lang="fi-FI" sz="3300" dirty="0"/>
          </a:p>
          <a:p>
            <a:pPr marL="82296" indent="0">
              <a:buNone/>
            </a:pPr>
            <a:r>
              <a:rPr lang="fi-FI" sz="3300" b="1" dirty="0">
                <a:latin typeface="Verdana" pitchFamily="34" charset="0"/>
                <a:ea typeface="Verdana" pitchFamily="34" charset="0"/>
              </a:rPr>
              <a:t>  Omahoito (=itsehoito) takaa luuston  </a:t>
            </a:r>
          </a:p>
          <a:p>
            <a:pPr marL="82296" indent="0">
              <a:buNone/>
            </a:pPr>
            <a:r>
              <a:rPr lang="fi-FI" sz="3300" b="1" dirty="0">
                <a:latin typeface="Verdana" pitchFamily="34" charset="0"/>
                <a:ea typeface="Verdana" pitchFamily="34" charset="0"/>
              </a:rPr>
              <a:t>  kasvun ja vahvistumisen edellyttämät  </a:t>
            </a:r>
          </a:p>
          <a:p>
            <a:pPr marL="82296" indent="0">
              <a:buNone/>
            </a:pPr>
            <a:r>
              <a:rPr lang="fi-FI" sz="3300" b="1" dirty="0">
                <a:latin typeface="Verdana" pitchFamily="34" charset="0"/>
                <a:ea typeface="Verdana" pitchFamily="34" charset="0"/>
              </a:rPr>
              <a:t>  ”rakennusaineet” ja rasitusärsytykset  </a:t>
            </a:r>
          </a:p>
          <a:p>
            <a:pPr marL="82296" indent="0">
              <a:buNone/>
            </a:pPr>
            <a:endParaRPr lang="fi-FI" sz="3300" b="1" dirty="0">
              <a:latin typeface="Verdana" pitchFamily="34" charset="0"/>
              <a:ea typeface="Verdana" pitchFamily="34" charset="0"/>
            </a:endParaRPr>
          </a:p>
          <a:p>
            <a:pPr marL="82296" indent="0">
              <a:buNone/>
            </a:pPr>
            <a:r>
              <a:rPr lang="fi-FI" sz="3300" b="1" dirty="0">
                <a:latin typeface="Verdana" pitchFamily="34" charset="0"/>
                <a:ea typeface="Verdana" pitchFamily="34" charset="0"/>
              </a:rPr>
              <a:t>  Luulääkehoidolla säädellään </a:t>
            </a:r>
            <a:r>
              <a:rPr lang="fi-FI" sz="46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vain</a:t>
            </a:r>
            <a:r>
              <a:rPr lang="fi-FI" sz="3300" b="1" dirty="0">
                <a:latin typeface="Verdana" pitchFamily="34" charset="0"/>
                <a:ea typeface="Verdana" pitchFamily="34" charset="0"/>
              </a:rPr>
              <a:t> luun  </a:t>
            </a:r>
          </a:p>
          <a:p>
            <a:pPr marL="82296" indent="0">
              <a:buNone/>
            </a:pPr>
            <a:r>
              <a:rPr lang="fi-FI" sz="3300" b="1" dirty="0">
                <a:latin typeface="Verdana" pitchFamily="34" charset="0"/>
                <a:ea typeface="Verdana" pitchFamily="34" charset="0"/>
              </a:rPr>
              <a:t>  hajoamista ja uudelleen rakentamista </a:t>
            </a:r>
          </a:p>
          <a:p>
            <a:pPr marL="82296" indent="0">
              <a:buNone/>
            </a:pPr>
            <a:endParaRPr lang="fi-FI" sz="2800" b="1" dirty="0">
              <a:latin typeface="Verdana" pitchFamily="34" charset="0"/>
              <a:ea typeface="Verdana" pitchFamily="34" charset="0"/>
            </a:endParaRPr>
          </a:p>
          <a:p>
            <a:pPr marL="82296" indent="0">
              <a:buNone/>
            </a:pPr>
            <a:r>
              <a:rPr lang="fi-FI" sz="2800" b="1" dirty="0">
                <a:latin typeface="Verdana" pitchFamily="34" charset="0"/>
                <a:ea typeface="Verdana" pitchFamily="34" charset="0"/>
              </a:rPr>
              <a:t>    </a:t>
            </a:r>
            <a:endParaRPr lang="fi-F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648072"/>
          </a:xfrm>
        </p:spPr>
        <p:txBody>
          <a:bodyPr>
            <a:normAutofit fontScale="90000"/>
          </a:bodyPr>
          <a:lstStyle/>
          <a:p>
            <a:r>
              <a:rPr lang="fi-FI" sz="4000" b="1" dirty="0">
                <a:solidFill>
                  <a:srgbClr val="C00000"/>
                </a:solidFill>
              </a:rPr>
              <a:t>Yhteenveto: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052736"/>
            <a:ext cx="8100392" cy="6048672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>
                <a:latin typeface="Verdana" pitchFamily="34" charset="0"/>
                <a:ea typeface="Verdana" pitchFamily="34" charset="0"/>
              </a:rPr>
              <a:t>Osteoporoosille tyypilliset ensimmäiset murtumat </a:t>
            </a:r>
            <a:r>
              <a:rPr lang="fi-FI" b="1" dirty="0" err="1">
                <a:latin typeface="Verdana" pitchFamily="34" charset="0"/>
                <a:ea typeface="Verdana" pitchFamily="34" charset="0"/>
              </a:rPr>
              <a:t>murtumat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 ovat nikaman ja/tai ranteen murtumat.</a:t>
            </a:r>
          </a:p>
          <a:p>
            <a:endParaRPr lang="fi-FI" b="1" dirty="0">
              <a:latin typeface="Verdana" pitchFamily="34" charset="0"/>
              <a:ea typeface="Verdana" pitchFamily="34" charset="0"/>
            </a:endParaRP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Kysy aina murtumaasi hoitavalta lääkäriltä: Onkohan minulla osteoporoosi, kun luuni murtui ?</a:t>
            </a:r>
          </a:p>
          <a:p>
            <a:endParaRPr lang="fi-FI" b="1" dirty="0">
              <a:latin typeface="Verdana" pitchFamily="34" charset="0"/>
              <a:ea typeface="Verdana" pitchFamily="34" charset="0"/>
            </a:endParaRP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Syö riittävästi ja monipuolisesti. Turvaa energian, proteiinin saantisi ja elimistösi happo-emästasapainosi turvaava kasvisten saanti</a:t>
            </a:r>
          </a:p>
          <a:p>
            <a:endParaRPr lang="fi-FI" b="1" dirty="0">
              <a:latin typeface="Verdana" pitchFamily="34" charset="0"/>
              <a:ea typeface="Verdana" pitchFamily="34" charset="0"/>
            </a:endParaRP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Turvaa D-vitamiinin saantisi pillerein (20-50-100 µg/vrk)</a:t>
            </a:r>
          </a:p>
          <a:p>
            <a:endParaRPr lang="fi-FI" b="1" dirty="0">
              <a:latin typeface="Verdana" pitchFamily="34" charset="0"/>
              <a:ea typeface="Verdana" pitchFamily="34" charset="0"/>
            </a:endParaRP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Ei liikaa eikä liian vähän kalsiumia (tarve 1-1,5 g vrk), testaa kalsiumin saantisi/tarpeesi: </a:t>
            </a:r>
            <a:r>
              <a:rPr lang="fi-F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hlinkClick r:id="rId2"/>
              </a:rPr>
              <a:t>www.suomenostoporoosiyhdistys.fi</a:t>
            </a:r>
            <a:r>
              <a:rPr lang="fi-F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 </a:t>
            </a:r>
          </a:p>
          <a:p>
            <a:endParaRPr lang="fi-FI" b="1" dirty="0">
              <a:latin typeface="Verdana" pitchFamily="34" charset="0"/>
              <a:ea typeface="Verdana" pitchFamily="34" charset="0"/>
            </a:endParaRP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Ota liikunta elämäntavaksi. Liikunta määrää, onko Sinulla  terveet, toimivat ja hyvinvoivat lihakset, </a:t>
            </a:r>
            <a:r>
              <a:rPr lang="fi-FI" b="1" dirty="0" err="1">
                <a:latin typeface="Verdana" pitchFamily="34" charset="0"/>
                <a:ea typeface="Verdana" pitchFamily="34" charset="0"/>
              </a:rPr>
              <a:t>luusto…aivot,sydän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  ja </a:t>
            </a:r>
            <a:r>
              <a:rPr lang="fi-FI" sz="45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SINÄ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 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voimajumppa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04048" y="188640"/>
            <a:ext cx="4139952" cy="65527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fi-FI" sz="4000" b="1" i="1" dirty="0">
              <a:latin typeface="Verdana" pitchFamily="34" charset="0"/>
              <a:ea typeface="Verdana" pitchFamily="34" charset="0"/>
            </a:endParaRPr>
          </a:p>
          <a:p>
            <a:pPr>
              <a:buNone/>
            </a:pPr>
            <a:r>
              <a:rPr lang="fi-FI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Verdana" pitchFamily="34" charset="0"/>
                <a:cs typeface="Arial"/>
              </a:rPr>
              <a:t>  </a:t>
            </a:r>
            <a:r>
              <a:rPr lang="fi-FI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Verdana" pitchFamily="34" charset="0"/>
                <a:cs typeface="Arial"/>
              </a:rPr>
              <a:t>  </a:t>
            </a:r>
            <a:r>
              <a:rPr lang="fi-FI" sz="5200" b="1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Verdana" pitchFamily="34" charset="0"/>
                <a:cs typeface="Arial"/>
              </a:rPr>
              <a:t>Nyt tiedät,   </a:t>
            </a:r>
          </a:p>
          <a:p>
            <a:pPr>
              <a:buNone/>
            </a:pPr>
            <a:r>
              <a:rPr lang="fi-FI" sz="4000" b="1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Verdana" pitchFamily="34" charset="0"/>
                <a:cs typeface="Arial"/>
              </a:rPr>
              <a:t>  että osteoporoosi ja osteoporoosi- murtumat ovat Sinun omaan päätäntä- ja toimintavaltaan kuuluvia asioita</a:t>
            </a:r>
          </a:p>
          <a:p>
            <a:pPr>
              <a:buNone/>
            </a:pPr>
            <a:endParaRPr lang="fi-FI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</a:endParaRPr>
          </a:p>
          <a:p>
            <a:pPr>
              <a:buNone/>
            </a:pPr>
            <a:r>
              <a:rPr lang="fi-FI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 </a:t>
            </a:r>
            <a:r>
              <a:rPr lang="fi-FI" sz="5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KIITOS</a:t>
            </a:r>
          </a:p>
        </p:txBody>
      </p:sp>
      <p:pic>
        <p:nvPicPr>
          <p:cNvPr id="5" name="Picture 5" descr="mummojalkaorrell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3888432" cy="6200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86BD0D-B2E4-04B7-A50A-9A97D0067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0688"/>
            <a:ext cx="7498080" cy="5170904"/>
          </a:xfrm>
        </p:spPr>
        <p:txBody>
          <a:bodyPr>
            <a:normAutofit/>
          </a:bodyPr>
          <a:lstStyle/>
          <a:p>
            <a:r>
              <a:rPr lang="fi-FI" b="1" dirty="0"/>
              <a:t>Omahoito on meidän jokaisen omaan päätäntävaltaan kuuluva  asia ja meidän jokaisen oma valinta </a:t>
            </a:r>
          </a:p>
        </p:txBody>
      </p:sp>
    </p:spTree>
    <p:extLst>
      <p:ext uri="{BB962C8B-B14F-4D97-AF65-F5344CB8AC3E}">
        <p14:creationId xmlns:p14="http://schemas.microsoft.com/office/powerpoint/2010/main" val="298071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475656" y="103565"/>
            <a:ext cx="78123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Osteoporoosin</a:t>
            </a:r>
            <a:r>
              <a:rPr lang="en-US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omahoidon</a:t>
            </a:r>
            <a:r>
              <a:rPr lang="en-US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</a:t>
            </a:r>
            <a:r>
              <a:rPr lang="en-US" sz="3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kokonaisuus</a:t>
            </a:r>
            <a:r>
              <a:rPr lang="en-US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</a:p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8763000" y="6567488"/>
            <a:ext cx="2857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800" dirty="0"/>
              <a:t>38</a:t>
            </a:r>
          </a:p>
        </p:txBody>
      </p:sp>
      <p:sp>
        <p:nvSpPr>
          <p:cNvPr id="15366" name="Suorakulmio 5"/>
          <p:cNvSpPr>
            <a:spLocks noChangeArrowheads="1"/>
          </p:cNvSpPr>
          <p:nvPr/>
        </p:nvSpPr>
        <p:spPr bwMode="auto">
          <a:xfrm>
            <a:off x="683568" y="1340769"/>
            <a:ext cx="8365182" cy="612475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00100" lvl="1" indent="-342900">
              <a:defRPr/>
            </a:pPr>
            <a:r>
              <a:rPr lang="fi-FI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800100" lvl="1" indent="-342900">
              <a:defRPr/>
            </a:pPr>
            <a:r>
              <a:rPr lang="fi-FI" sz="2400" i="1" dirty="0">
                <a:solidFill>
                  <a:srgbClr val="FF0000"/>
                </a:solidFill>
              </a:rPr>
              <a:t>♥</a:t>
            </a:r>
            <a:r>
              <a:rPr lang="fi-FI" sz="2400" i="1" dirty="0"/>
              <a:t> </a:t>
            </a:r>
            <a:r>
              <a:rPr lang="fi-FI" sz="2400" b="1" i="1" dirty="0"/>
              <a:t>R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iittävä ja monipuolinen </a:t>
            </a: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ravinto, josta   </a:t>
            </a: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 energiaa riittävästi</a:t>
            </a: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-  proteiinia 1,2 g/painokilo/pvä  </a:t>
            </a:r>
          </a:p>
          <a:p>
            <a:pPr marL="800100" lvl="1" indent="-342900">
              <a:defRPr/>
            </a:pPr>
            <a:r>
              <a:rPr lang="fi-FI" sz="2400" i="1" dirty="0">
                <a:solidFill>
                  <a:srgbClr val="FF0000"/>
                </a:solidFill>
              </a:rPr>
              <a:t>♥ 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D-vitamiinia 20-100µg/pvä                                                                              </a:t>
            </a:r>
          </a:p>
          <a:p>
            <a:pPr marL="800100" lvl="1" indent="-342900">
              <a:defRPr/>
            </a:pPr>
            <a:r>
              <a:rPr lang="fi-FI" sz="2400" i="1" dirty="0">
                <a:solidFill>
                  <a:srgbClr val="FF0000"/>
                </a:solidFill>
              </a:rPr>
              <a:t>♥ 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Kalsiumia 1-1,5 g /pvä </a:t>
            </a:r>
            <a:r>
              <a:rPr lang="fi-FI" sz="24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(max1,5 g)</a:t>
            </a:r>
          </a:p>
          <a:p>
            <a:pPr marL="800100" lvl="1" indent="-342900">
              <a:defRPr/>
            </a:pPr>
            <a:r>
              <a:rPr lang="fi-FI" sz="24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♥ 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Luustoa ja lihaksia vahvistavaa liikuntaa</a:t>
            </a:r>
          </a:p>
          <a:p>
            <a:pPr marL="800100" lvl="1" indent="-342900">
              <a:defRPr/>
            </a:pPr>
            <a:r>
              <a:rPr lang="fi-FI" sz="2400" b="1" dirty="0">
                <a:solidFill>
                  <a:srgbClr val="FF0000"/>
                </a:solidFill>
                <a:latin typeface="Arial"/>
                <a:ea typeface="Verdana" pitchFamily="34" charset="0"/>
                <a:cs typeface="Arial"/>
              </a:rPr>
              <a:t>♥ 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Arial"/>
              </a:rPr>
              <a:t>Tupakka</a:t>
            </a:r>
            <a:r>
              <a:rPr lang="fi-FI" sz="2400" b="1" i="1" dirty="0">
                <a:latin typeface="Arial"/>
                <a:ea typeface="Verdana" pitchFamily="34" charset="0"/>
                <a:cs typeface="Arial"/>
              </a:rPr>
              <a:t> pois</a:t>
            </a:r>
            <a:endParaRPr lang="fi-FI" sz="24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defRPr/>
            </a:pPr>
            <a:r>
              <a:rPr lang="fi-FI" sz="24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♥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Alkoholi pois tai naiset:   </a:t>
            </a: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yksi annos, miehet: kaksi annosta</a:t>
            </a:r>
          </a:p>
          <a:p>
            <a:pPr marL="800100" lvl="1" indent="-342900">
              <a:defRPr/>
            </a:pPr>
            <a:r>
              <a:rPr lang="fi-FI" sz="24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♥ </a:t>
            </a: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Raihnastumisen ja kuihtumisen ehkäisy  </a:t>
            </a:r>
          </a:p>
          <a:p>
            <a:pPr marL="800100" lvl="1" indent="-342900">
              <a:defRPr/>
            </a:pPr>
            <a:r>
              <a:rPr lang="fi-FI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– </a:t>
            </a:r>
            <a:r>
              <a:rPr lang="fi-FI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sarkopenia</a:t>
            </a:r>
            <a:r>
              <a:rPr lang="fi-FI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i-FI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gerastenia</a:t>
            </a:r>
            <a:endParaRPr lang="fi-FI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marL="800100" lvl="1" indent="-342900">
              <a:defRPr/>
            </a:pPr>
            <a:r>
              <a:rPr lang="fi-FI" sz="24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</a:p>
          <a:p>
            <a:pPr marL="800100" lvl="1" indent="-342900">
              <a:defRPr/>
            </a:pPr>
            <a:endParaRPr lang="fi-FI" sz="2400" i="1" dirty="0"/>
          </a:p>
        </p:txBody>
      </p:sp>
      <p:pic>
        <p:nvPicPr>
          <p:cNvPr id="46087" name="Content Placeholder 3" descr="kuvao.gif"/>
          <p:cNvPicPr>
            <a:picLocks noGrp="1" noChangeAspect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>
          <a:xfrm>
            <a:off x="6522932" y="764704"/>
            <a:ext cx="2607201" cy="2284755"/>
          </a:xfrm>
          <a:ln>
            <a:solidFill>
              <a:schemeClr val="accent1"/>
            </a:solidFill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88641"/>
            <a:ext cx="7920880" cy="144016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Turvaa lihastesi, luustosi ja koko elimistösi energian tarve </a:t>
            </a:r>
          </a:p>
        </p:txBody>
      </p:sp>
      <p:sp>
        <p:nvSpPr>
          <p:cNvPr id="18435" name="Sisällön paikkamerkki 2"/>
          <p:cNvSpPr>
            <a:spLocks noGrp="1"/>
          </p:cNvSpPr>
          <p:nvPr>
            <p:ph idx="1"/>
          </p:nvPr>
        </p:nvSpPr>
        <p:spPr>
          <a:xfrm>
            <a:off x="755576" y="1700808"/>
            <a:ext cx="8388424" cy="5157192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b="1" dirty="0">
                <a:latin typeface="Verdana" pitchFamily="34" charset="0"/>
                <a:ea typeface="Verdana" pitchFamily="34" charset="0"/>
              </a:rPr>
              <a:t>Jos emme saa ravinnostamme riittävästi energiaa, elimistö tyydyttää energian tarpeensa ”polttamalla” </a:t>
            </a:r>
            <a:r>
              <a:rPr lang="fi-FI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ensin lihakset </a:t>
            </a:r>
            <a:r>
              <a:rPr lang="fi-FI" sz="2800" b="1" dirty="0">
                <a:latin typeface="Verdana" pitchFamily="34" charset="0"/>
                <a:ea typeface="Verdana" pitchFamily="34" charset="0"/>
              </a:rPr>
              <a:t>ja sitten vasta rasvat.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sz="2800" b="1" dirty="0">
              <a:latin typeface="Verdana" pitchFamily="34" charset="0"/>
              <a:ea typeface="Verdana" pitchFamily="34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b="1" dirty="0">
                <a:latin typeface="Verdana" pitchFamily="34" charset="0"/>
                <a:ea typeface="Verdana" pitchFamily="34" charset="0"/>
              </a:rPr>
              <a:t>Siitä seuraa lihasten kuihtuminen (</a:t>
            </a:r>
            <a:r>
              <a:rPr lang="fi-FI" sz="2800" b="1" dirty="0" err="1">
                <a:latin typeface="Verdana" pitchFamily="34" charset="0"/>
                <a:ea typeface="Verdana" pitchFamily="34" charset="0"/>
              </a:rPr>
              <a:t>sarkopenia</a:t>
            </a:r>
            <a:r>
              <a:rPr lang="fi-FI" sz="2800" b="1" dirty="0">
                <a:latin typeface="Verdana" pitchFamily="34" charset="0"/>
                <a:ea typeface="Verdana" pitchFamily="34" charset="0"/>
              </a:rPr>
              <a:t>) ja yleinen </a:t>
            </a:r>
            <a:r>
              <a:rPr lang="fi-FI" sz="2800" b="1" dirty="0" err="1">
                <a:latin typeface="Verdana" pitchFamily="34" charset="0"/>
                <a:ea typeface="Verdana" pitchFamily="34" charset="0"/>
              </a:rPr>
              <a:t>raihnaistuminen</a:t>
            </a:r>
            <a:r>
              <a:rPr lang="fi-FI" sz="2800" b="1" dirty="0">
                <a:latin typeface="Verdana" pitchFamily="34" charset="0"/>
                <a:ea typeface="Verdana" pitchFamily="34" charset="0"/>
              </a:rPr>
              <a:t>(</a:t>
            </a:r>
            <a:r>
              <a:rPr lang="fi-FI" sz="2800" b="1" dirty="0" err="1">
                <a:latin typeface="Verdana" pitchFamily="34" charset="0"/>
                <a:ea typeface="Verdana" pitchFamily="34" charset="0"/>
              </a:rPr>
              <a:t>gerastenia</a:t>
            </a:r>
            <a:r>
              <a:rPr lang="fi-FI" sz="2800" b="1" dirty="0">
                <a:latin typeface="Verdana" pitchFamily="34" charset="0"/>
                <a:ea typeface="Verdana" pitchFamily="34" charset="0"/>
              </a:rPr>
              <a:t>).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sz="2800" b="1" dirty="0">
              <a:latin typeface="Verdana" pitchFamily="34" charset="0"/>
              <a:ea typeface="Verdana" pitchFamily="34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b="1" dirty="0">
                <a:latin typeface="Verdana" pitchFamily="34" charset="0"/>
                <a:ea typeface="Verdana" pitchFamily="34" charset="0"/>
              </a:rPr>
              <a:t>Siitä seuraa liikkumisen ja tasapainon hallinnan  heikkeneminen   kaatumisvaara        murtumavaara.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sz="2400" b="1" dirty="0"/>
          </a:p>
          <a:p>
            <a:pPr marL="265176" indent="-265176" eaLnBrk="1" fontAlgn="auto" hangingPunct="1">
              <a:spcAft>
                <a:spcPts val="0"/>
              </a:spcAft>
              <a:buNone/>
              <a:defRPr/>
            </a:pPr>
            <a:endParaRPr lang="fi-FI" b="1" dirty="0"/>
          </a:p>
          <a:p>
            <a:pPr marL="265176" indent="-265176" eaLnBrk="1" fontAlgn="auto" hangingPunct="1">
              <a:spcAft>
                <a:spcPts val="0"/>
              </a:spcAft>
              <a:buNone/>
              <a:defRPr/>
            </a:pPr>
            <a:endParaRPr lang="fi-FI" sz="2400" b="1" dirty="0"/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dirty="0"/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6588224" y="5877272"/>
            <a:ext cx="79208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Nuoli oikealle 4"/>
          <p:cNvSpPr/>
          <p:nvPr/>
        </p:nvSpPr>
        <p:spPr>
          <a:xfrm>
            <a:off x="4211960" y="6237312"/>
            <a:ext cx="720080" cy="484632"/>
          </a:xfrm>
          <a:prstGeom prst="rightArrow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C00000"/>
                </a:solidFill>
                <a:effectLst/>
              </a:rPr>
              <a:t>Syö riittävästi kasviksia luustosi turvaksi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1115616" y="1628800"/>
            <a:ext cx="7704856" cy="5445224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Liha- ja kokoviljatuotteiden, rasvojen ja omien lihasten palamistuotteet ovat happamia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. </a:t>
            </a: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Happamuus neutraloidaan kasvisravinnon emäksisillä palamistuotteilla tai jos niitä ei ole tai on liian vähän,</a:t>
            </a: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luustosta </a:t>
            </a:r>
            <a:r>
              <a:rPr lang="fi-FI" b="1" dirty="0" err="1">
                <a:latin typeface="Verdana" pitchFamily="34" charset="0"/>
                <a:ea typeface="Verdana" pitchFamily="34" charset="0"/>
              </a:rPr>
              <a:t>irroitettavalla</a:t>
            </a:r>
            <a:r>
              <a:rPr lang="fi-FI" b="1" dirty="0">
                <a:latin typeface="Verdana" pitchFamily="34" charset="0"/>
                <a:ea typeface="Verdana" pitchFamily="34" charset="0"/>
              </a:rPr>
              <a:t> fosfaatilla, jolloin luustosta vapautuva kalsium  eritetään virtsaan  - luustolle haitallisin seurauksin  </a:t>
            </a: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(= vanhan ihmisen  osteoporoosimekanismi ?)</a:t>
            </a:r>
          </a:p>
          <a:p>
            <a:r>
              <a:rPr lang="fi-FI" b="1" dirty="0">
                <a:latin typeface="Verdana" pitchFamily="34" charset="0"/>
                <a:ea typeface="Verdana" pitchFamily="34" charset="0"/>
              </a:rPr>
              <a:t>Suositus: 0,5 kg kasviksia/vrk, tavoite 1,2 kg (Kreikan malli)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0"/>
            <a:ext cx="8100392" cy="141277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Lihakset ja luusto tarvitsevat proteiinia rakennusaineikseen  </a:t>
            </a:r>
          </a:p>
        </p:txBody>
      </p:sp>
      <p:sp>
        <p:nvSpPr>
          <p:cNvPr id="20483" name="Sisällön paikkamerkki 2"/>
          <p:cNvSpPr>
            <a:spLocks noGrp="1"/>
          </p:cNvSpPr>
          <p:nvPr>
            <p:ph idx="1"/>
          </p:nvPr>
        </p:nvSpPr>
        <p:spPr>
          <a:xfrm>
            <a:off x="1043608" y="1340768"/>
            <a:ext cx="7920880" cy="5688632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fi-FI" sz="4500" b="1" dirty="0">
                <a:latin typeface="Verdana" pitchFamily="34" charset="0"/>
                <a:ea typeface="Verdana" pitchFamily="34" charset="0"/>
              </a:rPr>
              <a:t>  </a:t>
            </a:r>
            <a:r>
              <a:rPr lang="fi-FI" sz="45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Elimistömme luusto ml tarvitsee proteiinia 1,2-1,4 g painokiloa kohti</a:t>
            </a:r>
          </a:p>
          <a:p>
            <a:pPr eaLnBrk="1" hangingPunct="1">
              <a:lnSpc>
                <a:spcPct val="120000"/>
              </a:lnSpc>
              <a:buFont typeface="Wingdings 2" pitchFamily="18" charset="2"/>
              <a:buNone/>
            </a:pPr>
            <a:r>
              <a:rPr lang="fi-FI" sz="4500" b="1" dirty="0">
                <a:latin typeface="Verdana" pitchFamily="34" charset="0"/>
                <a:ea typeface="Verdana" pitchFamily="34" charset="0"/>
              </a:rPr>
              <a:t>  </a:t>
            </a:r>
            <a:r>
              <a:rPr lang="fi-FI" sz="4500" b="1" dirty="0">
                <a:solidFill>
                  <a:srgbClr val="00C0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Ruokamme keskeisimmät proteiinilähteet:</a:t>
            </a:r>
          </a:p>
          <a:p>
            <a:pPr lvl="1">
              <a:buFontTx/>
              <a:buChar char="-"/>
            </a:pPr>
            <a:r>
              <a:rPr lang="fi-FI" sz="3600" b="1" dirty="0"/>
              <a:t>Maitotaloustuotteet </a:t>
            </a:r>
            <a:r>
              <a:rPr lang="fi-FI" sz="2000" b="1" dirty="0"/>
              <a:t>(maito, piimä, jogurtti, viili, rahka, raejuusto, jäätelö, juustot )</a:t>
            </a:r>
          </a:p>
          <a:p>
            <a:pPr lvl="1">
              <a:buFontTx/>
              <a:buChar char="-"/>
            </a:pPr>
            <a:r>
              <a:rPr lang="fi-FI" sz="4100" b="1" dirty="0"/>
              <a:t>Kala</a:t>
            </a:r>
          </a:p>
          <a:p>
            <a:pPr lvl="1">
              <a:buFontTx/>
              <a:buChar char="-"/>
            </a:pPr>
            <a:r>
              <a:rPr lang="fi-FI" sz="4100" b="1" dirty="0"/>
              <a:t>Liha</a:t>
            </a:r>
            <a:r>
              <a:rPr lang="fi-FI" sz="2000" b="1" dirty="0"/>
              <a:t> (siipikarja, possu, punainen liha (=nauta)</a:t>
            </a:r>
          </a:p>
          <a:p>
            <a:pPr lvl="1">
              <a:buFontTx/>
              <a:buChar char="-"/>
            </a:pPr>
            <a:r>
              <a:rPr lang="fi-FI" sz="4100" b="1" dirty="0"/>
              <a:t>Kananmunan valkuainen </a:t>
            </a:r>
            <a:r>
              <a:rPr lang="fi-FI" sz="2000" b="1" dirty="0"/>
              <a:t>(keltuainen puhdasta kolesterolia</a:t>
            </a:r>
            <a:r>
              <a:rPr lang="fi-FI" sz="2000" b="1" dirty="0">
                <a:solidFill>
                  <a:srgbClr val="FF0000"/>
                </a:solidFill>
              </a:rPr>
              <a:t>!!!</a:t>
            </a:r>
            <a:r>
              <a:rPr lang="fi-FI" sz="2000" b="1" dirty="0"/>
              <a:t>, vältä sen syömistä </a:t>
            </a:r>
            <a:r>
              <a:rPr lang="fi-FI" sz="2000" b="1" dirty="0">
                <a:solidFill>
                  <a:srgbClr val="FF0000"/>
                </a:solidFill>
              </a:rPr>
              <a:t>!!!</a:t>
            </a:r>
          </a:p>
          <a:p>
            <a:pPr lvl="1">
              <a:buFontTx/>
              <a:buChar char="-"/>
            </a:pPr>
            <a:r>
              <a:rPr lang="fi-FI" sz="4000" b="1" dirty="0"/>
              <a:t>Pähkinät</a:t>
            </a:r>
          </a:p>
          <a:p>
            <a:pPr lvl="1">
              <a:buFontTx/>
              <a:buChar char="-"/>
            </a:pPr>
            <a:r>
              <a:rPr lang="fi-FI" b="1" dirty="0"/>
              <a:t>Tummat leivät (tyydyttävä)</a:t>
            </a:r>
          </a:p>
          <a:p>
            <a:pPr lvl="1">
              <a:buFontTx/>
              <a:buChar char="-"/>
            </a:pPr>
            <a:r>
              <a:rPr lang="fi-FI" b="1" dirty="0"/>
              <a:t>Tummat makaronit ja pastat (tyydyttävä)</a:t>
            </a:r>
          </a:p>
          <a:p>
            <a:pPr lvl="1">
              <a:buFontTx/>
              <a:buChar char="-"/>
            </a:pPr>
            <a:r>
              <a:rPr lang="fi-FI" b="1" dirty="0"/>
              <a:t>Kasvikset, vihannekset (tyydyttävä)</a:t>
            </a:r>
          </a:p>
          <a:p>
            <a:pPr eaLnBrk="1" hangingPunct="1">
              <a:buFontTx/>
              <a:buChar char="-"/>
            </a:pPr>
            <a:endParaRPr lang="fi-FI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nfografiik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449288"/>
            <a:ext cx="7848872" cy="7012160"/>
          </a:xfrm>
        </p:spPr>
        <p:txBody>
          <a:bodyPr>
            <a:normAutofit fontScale="90000"/>
          </a:bodyPr>
          <a:lstStyle/>
          <a:p>
            <a:br>
              <a:rPr lang="fi-FI" sz="31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1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4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Osteoporoosin ehkäisyssä ja omahoidossa  (käypä hoito)</a:t>
            </a:r>
            <a:br>
              <a:rPr lang="fi-FI" sz="36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6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D-vitamiinin saannin tulee olla </a:t>
            </a:r>
            <a:r>
              <a:rPr lang="fi-FI" sz="31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aina</a:t>
            </a: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i-FI" sz="31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optimaalista</a:t>
            </a: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Saanti on optimaalista silloin, kun seerumin </a:t>
            </a:r>
            <a:r>
              <a:rPr lang="fi-FI" sz="31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kalsidiolipitoisuus</a:t>
            </a: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on 75-120 </a:t>
            </a:r>
            <a:r>
              <a:rPr lang="fi-FI" sz="31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nmol/L</a:t>
            </a: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b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i-FI" sz="3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Oikean D-vitamiiniannoksen määrittelyn osteoporoosin hoidossa ja tavoitteellisessa ehkäisyssä </a:t>
            </a:r>
            <a: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tulee perustua kalsidiolimittaukseen.</a:t>
            </a:r>
            <a:br>
              <a:rPr lang="fi-FI" sz="31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sz="3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i-FI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i-FI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915</TotalTime>
  <Words>1442</Words>
  <Application>Microsoft Office PowerPoint</Application>
  <PresentationFormat>Näytössä katseltava diaesitys (4:3)</PresentationFormat>
  <Paragraphs>202</Paragraphs>
  <Slides>26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2" baseType="lpstr">
      <vt:lpstr>Arial</vt:lpstr>
      <vt:lpstr>Calibri</vt:lpstr>
      <vt:lpstr>Gill Sans MT</vt:lpstr>
      <vt:lpstr>Verdana</vt:lpstr>
      <vt:lpstr>Wingdings 2</vt:lpstr>
      <vt:lpstr>Päivänseisaus</vt:lpstr>
      <vt:lpstr>Osteoporoosin omahoito: huolehdi luustosi kunnosta, ehkäise ja hoida osteoporoosiasi, niin estät osteoporoosimurtumat</vt:lpstr>
      <vt:lpstr>Osteoporoosin oma hoito on:</vt:lpstr>
      <vt:lpstr>Omahoito on meidän jokaisen omaan päätäntävaltaan kuuluva  asia ja meidän jokaisen oma valinta </vt:lpstr>
      <vt:lpstr>PowerPoint-esitys</vt:lpstr>
      <vt:lpstr>Turvaa lihastesi, luustosi ja koko elimistösi energian tarve </vt:lpstr>
      <vt:lpstr>Syö riittävästi kasviksia luustosi turvaksi</vt:lpstr>
      <vt:lpstr>Lihakset ja luusto tarvitsevat proteiinia rakennusaineikseen  </vt:lpstr>
      <vt:lpstr>PowerPoint-esitys</vt:lpstr>
      <vt:lpstr>  Osteoporoosin ehkäisyssä ja omahoidossa  (käypä hoito)  D-vitamiinin saannin tulee olla aina optimaalista. Saanti on optimaalista silloin, kun seerumin kalsidiolipitoisuus on 75-120 nmol/L    Oikean D-vitamiiniannoksen määrittelyn osteoporoosin hoidossa ja tavoitteellisessa ehkäisyssä tulee perustua kalsidiolimittaukseen.   </vt:lpstr>
      <vt:lpstr>American Geriatric Societyn (AGS) joulukuussa 2013 annetun konsensuslausuman mukaan   Ikääntyneiden luuston terveys edellyttää D-vitamiinin päivittäistä 100 mikrogramman lisäannoksen käyttöä.   Amerikkalaisen asiantuntijaorganisaation (Institute of medicine, IOM) laskelmiin perustuva 100 mikrogramman annos tuottaa lähes kaikille (92 %) 70-vuotiaille amerikkalaisille kalsidiolin pitoisuuden yli 75 nmol/l,</vt:lpstr>
      <vt:lpstr>D-vitamiiniannoksen suuruus ei ole alkuunkaan vakio :</vt:lpstr>
      <vt:lpstr>PowerPoint-esitys</vt:lpstr>
      <vt:lpstr>  D-vitamiinimittausten tulkinta   Pitoisuus  nmol/L (=nanomoolia/L)    alle 25  vakava D-vitamiinipuute   25-50 D-vitamiinin puute   50-75  riittämätön D-vitamiinin                  saanti   75-120  riittävä D-vitamiinin                  saanti   </vt:lpstr>
      <vt:lpstr>Luusto-, lihas- ja muut hyvät terveysvaikutukset riippuvat elimistön D-vitamiinipitoisuudesta </vt:lpstr>
      <vt:lpstr>D-vitamiinin turvallisuus</vt:lpstr>
      <vt:lpstr>PowerPoint-esitys</vt:lpstr>
      <vt:lpstr>K-vitamiini ja luusto  GLA –proteiini on luun yleisin ei-kollageeniproteiini  K-vitamiini sitoutuu luukristallien kalsiumiin ja viimeistelee luutumistapahtuman   K-vitamiini muodostaa yhdessä osteopontiinin kanssa siltoja luukristallien ja taivutusvahvuudesta vastaavan kollageenimatriksin kanssa  K-vitamiinia saadaan parhaiten vihreistä lehtivihanneksista – suosi ruokavaliossasi niitä  Huom marevanin käyttäjät: sanottu ei koske teitä</vt:lpstr>
      <vt:lpstr> Turvaa kalsiumin saantisi </vt:lpstr>
      <vt:lpstr>Liikuntaa luille ja lihaksille</vt:lpstr>
      <vt:lpstr>Liikuntavalikkosi I</vt:lpstr>
      <vt:lpstr>Liikuntavalikkosi II</vt:lpstr>
      <vt:lpstr>Liikuntavalikkosi III</vt:lpstr>
      <vt:lpstr>Helsingin kaupungin liikuntasuositus ikäihmisille </vt:lpstr>
      <vt:lpstr>Osteopenian ja osteoporoosin hoidon kokonaisuus I</vt:lpstr>
      <vt:lpstr>Yhteenveto:</vt:lpstr>
      <vt:lpstr>voimajumppa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Tiedä, miten ehkäiset osteoporoosia ja osteoporoosimurtumia</dc:title>
  <dc:creator>olli simonen</dc:creator>
  <cp:lastModifiedBy>Olli Simonen</cp:lastModifiedBy>
  <cp:revision>73</cp:revision>
  <dcterms:created xsi:type="dcterms:W3CDTF">2020-09-07T09:25:56Z</dcterms:created>
  <dcterms:modified xsi:type="dcterms:W3CDTF">2023-03-29T14:18:15Z</dcterms:modified>
</cp:coreProperties>
</file>