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-9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4399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5922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4926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32936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3215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6436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0893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50004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8173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4075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3024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4894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502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3775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2039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5484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4773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965C13-C7AD-401D-AD08-E62298F2A41E}" type="datetimeFigureOut">
              <a:rPr lang="fi-FI" smtClean="0"/>
              <a:pPr/>
              <a:t>25.6.2019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E0E633-754D-450A-9CEC-777AD3A8C2B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3548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62482E3-3676-4F8B-A439-3B4FE70984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K-vitamiini ja kalkkeutuminen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0A82F9F1-8C62-484D-ACB1-1C428C0AE8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Ari Rosenvall</a:t>
            </a:r>
          </a:p>
          <a:p>
            <a:r>
              <a:rPr lang="fi-FI" dirty="0"/>
              <a:t>Yleislääketieteen erikoislääkäri, CCD</a:t>
            </a:r>
          </a:p>
          <a:p>
            <a:r>
              <a:rPr lang="fi-FI" dirty="0"/>
              <a:t>Mehiläinen Ympyrätalo, osteoporoosiklinikka</a:t>
            </a:r>
          </a:p>
        </p:txBody>
      </p:sp>
    </p:spTree>
    <p:extLst>
      <p:ext uri="{BB962C8B-B14F-4D97-AF65-F5344CB8AC3E}">
        <p14:creationId xmlns:p14="http://schemas.microsoft.com/office/powerpoint/2010/main" xmlns="" val="161536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1CF5C99-3AD6-4773-8CE3-72DB90E8D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 ja D toimivat yhteistyössä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721D148-D393-4433-9F90-8C6D1A425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D-vitamiini on tarpeen mm. </a:t>
            </a:r>
            <a:r>
              <a:rPr lang="fi-FI" sz="2800" dirty="0" err="1"/>
              <a:t>osteokalsiinin</a:t>
            </a:r>
            <a:r>
              <a:rPr lang="fi-FI" sz="2800" dirty="0"/>
              <a:t> ja </a:t>
            </a:r>
            <a:r>
              <a:rPr lang="fi-FI" sz="2800" dirty="0" err="1"/>
              <a:t>MGP:n</a:t>
            </a:r>
            <a:r>
              <a:rPr lang="fi-FI" sz="2800" dirty="0"/>
              <a:t> muodostumiseen.</a:t>
            </a:r>
          </a:p>
          <a:p>
            <a:r>
              <a:rPr lang="fi-FI" sz="2800" dirty="0"/>
              <a:t>D- ja K-vitamiini eivät erikseen annettuna vaikuta luuntiheyteen, mutta yhdessä lisäävät sitä.  </a:t>
            </a:r>
          </a:p>
          <a:p>
            <a:r>
              <a:rPr lang="fi-FI" sz="2800" dirty="0"/>
              <a:t>D-vitamiinin sekä K-vitamiinin puute ovat molemmat lonkkamurtumien riskitekijöitä (synergisesti).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CFDDB6D6-4F9F-4E26-A1B0-F4751C3E04AD}"/>
              </a:ext>
            </a:extLst>
          </p:cNvPr>
          <p:cNvSpPr txBox="1"/>
          <p:nvPr/>
        </p:nvSpPr>
        <p:spPr>
          <a:xfrm>
            <a:off x="3524435" y="6116715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4118885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CAA479A-4785-475E-A308-F8244FB8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Tarvitaanko K-vitamiinilisää?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91EA79A-EEB2-47F5-9A65-90374F700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Suomessa ei ole virallista K-vitamiinin saantisuositusta.</a:t>
            </a:r>
          </a:p>
          <a:p>
            <a:r>
              <a:rPr lang="fi-FI" sz="2800" dirty="0"/>
              <a:t>Veren K1-pitoisuus voidaan mitata, mutta se vaihtelee niin paljon, ettei viitearvoja voida asettaa.</a:t>
            </a:r>
          </a:p>
          <a:p>
            <a:r>
              <a:rPr lang="fi-FI" sz="2800" dirty="0" err="1"/>
              <a:t>Alikarboksyloituneen</a:t>
            </a:r>
            <a:r>
              <a:rPr lang="fi-FI" sz="2800" dirty="0"/>
              <a:t> </a:t>
            </a:r>
            <a:r>
              <a:rPr lang="fi-FI" sz="2800" dirty="0" err="1"/>
              <a:t>osteokalsiinin</a:t>
            </a:r>
            <a:r>
              <a:rPr lang="fi-FI" sz="2800" dirty="0"/>
              <a:t> määrä saattaa kuvata parhaiten K-vitamiinitilannetta.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17E0D938-97F2-493D-8411-9FDB47FC6F1A}"/>
              </a:ext>
            </a:extLst>
          </p:cNvPr>
          <p:cNvSpPr txBox="1"/>
          <p:nvPr/>
        </p:nvSpPr>
        <p:spPr>
          <a:xfrm>
            <a:off x="2494625" y="6143348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4141828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CAA479A-4785-475E-A308-F8244FB8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Tarvitaanko K-vitamiinilisää?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91EA79A-EEB2-47F5-9A65-90374F700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800" dirty="0"/>
              <a:t>Erityistapauksia:</a:t>
            </a:r>
          </a:p>
          <a:p>
            <a:pPr lvl="1"/>
            <a:r>
              <a:rPr lang="fi-FI" sz="2400" dirty="0"/>
              <a:t>Rintaruokitut lapset: pelkässä rintaruokinnassa olevien lasten K1-vitamiinin saanti voi jäädä niukaksi 3. elinkuukaudesta eteenpäin.  Äidin K-vitamiinilisä korjaa tilanteen (rasvaliukoisena K-vitamiini kertyy myös äidinmaitoon).</a:t>
            </a:r>
          </a:p>
          <a:p>
            <a:pPr lvl="1"/>
            <a:r>
              <a:rPr lang="fi-FI" sz="2400" dirty="0"/>
              <a:t>Vaikeaan munuaisten vajaatoimintaan liittyy puutteellinen K-vitamiinin saanti sekä taipumus valtimoiden kalkkiutumiseen.   K-vitamiinilisä näyttää vähentävän tätä.</a:t>
            </a:r>
          </a:p>
          <a:p>
            <a:pPr lvl="1"/>
            <a:r>
              <a:rPr lang="fi-FI" sz="2400" dirty="0"/>
              <a:t>Diabeetikot: tyypin 2 diabeetikoilla on myös tämän tyyppistä valtimoiden kalkkiutumista (</a:t>
            </a:r>
            <a:r>
              <a:rPr lang="fi-FI" sz="2400" dirty="0" err="1"/>
              <a:t>Mönckebergin</a:t>
            </a:r>
            <a:r>
              <a:rPr lang="fi-FI" sz="2400" dirty="0"/>
              <a:t> skleroosi).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F2B1DB49-F364-4FC3-A7DB-E6ECE54C092E}"/>
              </a:ext>
            </a:extLst>
          </p:cNvPr>
          <p:cNvSpPr txBox="1"/>
          <p:nvPr/>
        </p:nvSpPr>
        <p:spPr>
          <a:xfrm>
            <a:off x="2938509" y="6258757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2535721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CAA479A-4785-475E-A308-F8244FB8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Tarvitaanko K-vitamiinilisää?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91EA79A-EEB2-47F5-9A65-90374F700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Erityistapauksia:</a:t>
            </a:r>
          </a:p>
          <a:p>
            <a:pPr lvl="1"/>
            <a:r>
              <a:rPr lang="fi-FI" sz="2400" dirty="0"/>
              <a:t>Osteoporoosi:  myös osteoporoosia sairastavilla nähdään </a:t>
            </a:r>
            <a:r>
              <a:rPr lang="fi-FI" sz="2400" dirty="0" err="1"/>
              <a:t>Mönckebergin</a:t>
            </a:r>
            <a:r>
              <a:rPr lang="fi-FI" sz="2400" dirty="0"/>
              <a:t> skleroosia, mutta ei ole näyttöä siitä, että K-vitamiinilisällä voitaisiin verisuonten kalkkeutumista taikka luunmurtumia estää.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8C2F7AB2-1905-4338-84B3-14D39E02A342}"/>
              </a:ext>
            </a:extLst>
          </p:cNvPr>
          <p:cNvSpPr txBox="1"/>
          <p:nvPr/>
        </p:nvSpPr>
        <p:spPr>
          <a:xfrm>
            <a:off x="3000652" y="5912528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73919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1C23D300-7211-4FB5-A86A-5D352154BA1C}"/>
              </a:ext>
            </a:extLst>
          </p:cNvPr>
          <p:cNvSpPr txBox="1"/>
          <p:nvPr/>
        </p:nvSpPr>
        <p:spPr>
          <a:xfrm>
            <a:off x="4492102" y="719091"/>
            <a:ext cx="48205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679371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04BE62A-61DF-4B0F-99E9-6FD00295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voin turvata K-vitamiinin saannin?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816C57C-AE59-4149-9D87-2AD9A1F6E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Paljon virheitä kasviksia.</a:t>
            </a:r>
          </a:p>
          <a:p>
            <a:r>
              <a:rPr lang="fi-FI" sz="2800" dirty="0"/>
              <a:t>Myös juustoja ja maitotuotteita.</a:t>
            </a:r>
          </a:p>
          <a:p>
            <a:r>
              <a:rPr lang="fi-FI" sz="2800" dirty="0" err="1"/>
              <a:t>Natto</a:t>
            </a:r>
            <a:r>
              <a:rPr lang="fi-FI" sz="2800" dirty="0"/>
              <a:t> (hapatettua soijaa) sisältää hyvin runsaasti K2-vitamiinia.</a:t>
            </a:r>
          </a:p>
          <a:p>
            <a:r>
              <a:rPr lang="fi-FI" sz="2800" dirty="0"/>
              <a:t>K-vitamiinilisä on ehkä tarpeen munuaispotilaille, imettäville äideille, diabeetikoille ja osteoporoosia sairastaville.</a:t>
            </a:r>
          </a:p>
        </p:txBody>
      </p:sp>
    </p:spTree>
    <p:extLst>
      <p:ext uri="{BB962C8B-B14F-4D97-AF65-F5344CB8AC3E}">
        <p14:creationId xmlns:p14="http://schemas.microsoft.com/office/powerpoint/2010/main" xmlns="" val="86483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286625D-1632-4B91-8BD8-67280827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55271"/>
          </a:xfrm>
        </p:spPr>
        <p:txBody>
          <a:bodyPr>
            <a:normAutofit/>
          </a:bodyPr>
          <a:lstStyle/>
          <a:p>
            <a:r>
              <a:rPr lang="fi-FI" sz="8000" dirty="0"/>
              <a:t>				KIITOS!</a:t>
            </a:r>
          </a:p>
        </p:txBody>
      </p:sp>
    </p:spTree>
    <p:extLst>
      <p:ext uri="{BB962C8B-B14F-4D97-AF65-F5344CB8AC3E}">
        <p14:creationId xmlns:p14="http://schemas.microsoft.com/office/powerpoint/2010/main" xmlns="" val="113391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1E4793C-2B0E-4707-AAA2-2DDC020C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K-vitamiinista on tiedetty pitkään?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484DCC23-CC38-412E-874C-6381F45A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48397"/>
            <a:ext cx="10018713" cy="4023804"/>
          </a:xfrm>
        </p:spPr>
        <p:txBody>
          <a:bodyPr>
            <a:normAutofit/>
          </a:bodyPr>
          <a:lstStyle/>
          <a:p>
            <a:r>
              <a:rPr lang="fi-FI" dirty="0"/>
              <a:t>Rasvaliukoinen vitamiini.</a:t>
            </a:r>
          </a:p>
          <a:p>
            <a:r>
              <a:rPr lang="fi-FI" dirty="0"/>
              <a:t>Esiintyy kahdessa muodossa (K1- ja K2).</a:t>
            </a:r>
          </a:p>
          <a:p>
            <a:r>
              <a:rPr lang="fi-FI" dirty="0"/>
              <a:t>Vastasyntyneille annetaan 1 mg K-vitamiinia ruiskeena verenvuotojen vähentämiseksi (heillä puuttuu vielä suoliston bakteerikasvusto, mikä tuottaa ihmiselle K-vitamiinia).</a:t>
            </a:r>
          </a:p>
          <a:p>
            <a:r>
              <a:rPr lang="fi-FI" dirty="0"/>
              <a:t>Veritulppien estämiseen käytetään K-vitamiinin vastavaikuttajaa, varfariinia (=Marevan) ja K-vitamiini toimii tämän lääkkeen ”vastamyrkkynä”.</a:t>
            </a:r>
          </a:p>
          <a:p>
            <a:r>
              <a:rPr lang="fi-FI" dirty="0"/>
              <a:t>Sillä on merkitystä myös luuston ja verisuonten terveydelle.</a:t>
            </a:r>
          </a:p>
        </p:txBody>
      </p:sp>
    </p:spTree>
    <p:extLst>
      <p:ext uri="{BB962C8B-B14F-4D97-AF65-F5344CB8AC3E}">
        <p14:creationId xmlns:p14="http://schemas.microsoft.com/office/powerpoint/2010/main" xmlns="" val="384289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1E4793C-2B0E-4707-AAA2-2DDC020C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K-vitamiini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484DCC23-CC38-412E-874C-6381F45A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48397"/>
            <a:ext cx="10018713" cy="402380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</a:t>
            </a:r>
            <a:r>
              <a:rPr lang="fi-FI" sz="2600" dirty="0"/>
              <a:t>en puute aiheutti kananpojille verenvuotoja (löydettiin 30-luvulla).</a:t>
            </a:r>
          </a:p>
          <a:p>
            <a:r>
              <a:rPr lang="fi-FI" sz="2600" dirty="0"/>
              <a:t>K1-vitamiini on </a:t>
            </a:r>
            <a:r>
              <a:rPr lang="fi-FI" sz="2600" dirty="0" err="1"/>
              <a:t>fyllokinoni</a:t>
            </a:r>
            <a:r>
              <a:rPr lang="fi-FI" sz="2600" dirty="0"/>
              <a:t> (kasveissa) ja K2-vitamiinit ovat </a:t>
            </a:r>
            <a:r>
              <a:rPr lang="fi-FI" sz="2600" dirty="0" err="1"/>
              <a:t>menakinoneja</a:t>
            </a:r>
            <a:r>
              <a:rPr lang="fi-FI" sz="2600" dirty="0"/>
              <a:t> (mikrobien tuottamia).</a:t>
            </a:r>
          </a:p>
          <a:p>
            <a:r>
              <a:rPr lang="fi-FI" sz="2600" dirty="0"/>
              <a:t>K-vitamiini on joukko ns. </a:t>
            </a:r>
            <a:r>
              <a:rPr lang="fi-FI" sz="2600" dirty="0" err="1"/>
              <a:t>naftokinoniyhdisteitä</a:t>
            </a:r>
            <a:r>
              <a:rPr lang="fi-FI" sz="2600" dirty="0"/>
              <a:t>, jotka aktivoivat elimistössä ns. </a:t>
            </a:r>
            <a:r>
              <a:rPr lang="fi-FI" sz="2600" dirty="0" err="1"/>
              <a:t>Gla</a:t>
            </a:r>
            <a:r>
              <a:rPr lang="fi-FI" sz="2600" dirty="0"/>
              <a:t>-proteiineja.</a:t>
            </a:r>
          </a:p>
          <a:p>
            <a:r>
              <a:rPr lang="fi-FI" sz="2600" dirty="0" err="1"/>
              <a:t>Gla</a:t>
            </a:r>
            <a:r>
              <a:rPr lang="fi-FI" sz="2600" dirty="0"/>
              <a:t>-proteiineja on aiemmin tunnettu veren hyytymismekanismiin osallistuvina, mutta viime vuosina on löydetty muitakin, kuten luuta rakentava </a:t>
            </a:r>
            <a:r>
              <a:rPr lang="fi-FI" sz="2600" dirty="0" err="1"/>
              <a:t>osteokalsiini</a:t>
            </a:r>
            <a:r>
              <a:rPr lang="fi-FI" sz="2600" dirty="0"/>
              <a:t> ja verisuonten soluvälitilan </a:t>
            </a:r>
            <a:r>
              <a:rPr lang="fi-FI" sz="2600" dirty="0" err="1"/>
              <a:t>matriksi</a:t>
            </a:r>
            <a:r>
              <a:rPr lang="fi-FI" sz="2600" dirty="0"/>
              <a:t>-</a:t>
            </a:r>
            <a:r>
              <a:rPr lang="fi-FI" sz="2600" dirty="0" err="1"/>
              <a:t>Gla</a:t>
            </a:r>
            <a:r>
              <a:rPr lang="fi-FI" sz="2600" dirty="0"/>
              <a:t>-proteiini (MGP), mikä estää mm. verisuonten kalkkiutumista.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DD6668CB-97A5-417E-BBCA-0D1F336DDB52}"/>
              </a:ext>
            </a:extLst>
          </p:cNvPr>
          <p:cNvSpPr txBox="1"/>
          <p:nvPr/>
        </p:nvSpPr>
        <p:spPr>
          <a:xfrm>
            <a:off x="1260629" y="6338656"/>
            <a:ext cx="866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188683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FFF0DCFD-7B02-4DE0-B8C9-1F29393F7F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6454" y="861133"/>
            <a:ext cx="10166945" cy="5805996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580427A3-3CEC-4609-BED5-B805702B3C45}"/>
              </a:ext>
            </a:extLst>
          </p:cNvPr>
          <p:cNvSpPr txBox="1"/>
          <p:nvPr/>
        </p:nvSpPr>
        <p:spPr>
          <a:xfrm>
            <a:off x="2166152" y="276358"/>
            <a:ext cx="41374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K-vitamiinin eri muodot</a:t>
            </a:r>
          </a:p>
        </p:txBody>
      </p:sp>
    </p:spTree>
    <p:extLst>
      <p:ext uri="{BB962C8B-B14F-4D97-AF65-F5344CB8AC3E}">
        <p14:creationId xmlns:p14="http://schemas.microsoft.com/office/powerpoint/2010/main" xmlns="" val="422317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C61D699-8396-4F28-BD5D-1789E9CA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K-vitamiinia saa?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8315EC6-59C9-498D-9DBD-4BD38D623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Ravinnossa K1-vitamiinia on vihreissä kasviksissa.</a:t>
            </a:r>
          </a:p>
          <a:p>
            <a:r>
              <a:rPr lang="fi-FI" sz="2800" dirty="0"/>
              <a:t>Bakteerit tuottavat runsaasti K2-vitamiinia, mutta siitä vain hyvin vähäinen määrä imeytyy; ravinnossa K2-vitamiinia on lähinnä juustossa ja muissa maitotuotteissa.</a:t>
            </a:r>
          </a:p>
          <a:p>
            <a:r>
              <a:rPr lang="fi-FI" sz="2800" dirty="0"/>
              <a:t>Elimistö pystyy muuttamaan K1-vitamiinin K2-vitamiiniksi.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497156E7-61A8-4B8B-B1E2-5E8014C0B017}"/>
              </a:ext>
            </a:extLst>
          </p:cNvPr>
          <p:cNvSpPr txBox="1"/>
          <p:nvPr/>
        </p:nvSpPr>
        <p:spPr>
          <a:xfrm>
            <a:off x="3258105" y="6072326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75269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2F2E981-7573-4FA8-A204-65823AB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Paljonko K-vitamiinia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7B11988-3FA7-4842-9A3D-CC6C4F864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Veren hyytymisjärjestelmän toimintaa voidaan mitata verikokeilla ja tällä voidaan poissulkea vaikea K-vitamiinin puute.</a:t>
            </a:r>
          </a:p>
          <a:p>
            <a:r>
              <a:rPr lang="fi-FI" sz="2800" dirty="0"/>
              <a:t>Kuitenkin luuston ja verisuonten </a:t>
            </a:r>
            <a:r>
              <a:rPr lang="fi-FI" sz="2800" dirty="0" err="1"/>
              <a:t>Gla</a:t>
            </a:r>
            <a:r>
              <a:rPr lang="fi-FI" sz="2800" dirty="0"/>
              <a:t>-proteiinien tutkimuksella voidaan nähdä merkkejä K-vitamiinin puutteesta, vaikka veren hyytymisjärjestelmä toimii normaalisti.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8299226B-ABAE-42D8-8E58-273773CFF492}"/>
              </a:ext>
            </a:extLst>
          </p:cNvPr>
          <p:cNvSpPr txBox="1"/>
          <p:nvPr/>
        </p:nvSpPr>
        <p:spPr>
          <a:xfrm>
            <a:off x="3124940" y="5983550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1533237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EE17B04-3A4B-4276-B8E0-EBB90228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K-vitamiini vaikuttaa luustoon?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C66593E-6FC9-4C38-A12D-9EE94FF9C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46050"/>
            <a:ext cx="10018713" cy="4083729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 err="1"/>
              <a:t>Osteokalsiini</a:t>
            </a:r>
            <a:r>
              <a:rPr lang="fi-FI" sz="2800" dirty="0"/>
              <a:t> on luun yleisin ei-kollageeniproteiini ja se on </a:t>
            </a:r>
            <a:r>
              <a:rPr lang="fi-FI" sz="2800" dirty="0" err="1"/>
              <a:t>Gla</a:t>
            </a:r>
            <a:r>
              <a:rPr lang="fi-FI" sz="2800" dirty="0"/>
              <a:t>-proteiini.</a:t>
            </a:r>
          </a:p>
          <a:p>
            <a:r>
              <a:rPr lang="fi-FI" sz="2800" dirty="0" err="1"/>
              <a:t>Osteokalsiini</a:t>
            </a:r>
            <a:r>
              <a:rPr lang="fi-FI" sz="2800" dirty="0"/>
              <a:t> sitoutuu luissa kalsiumiin ja viimeistelee luun mineralisaatiota.  </a:t>
            </a:r>
          </a:p>
          <a:p>
            <a:r>
              <a:rPr lang="fi-FI" sz="2800" dirty="0" err="1"/>
              <a:t>Osteokalsiini</a:t>
            </a:r>
            <a:r>
              <a:rPr lang="fi-FI" sz="2800" dirty="0"/>
              <a:t> luultavasti lisää luun lujuutta (muodostaa siltoja luun mineraalikiteiden ja kollageeniväliaineen välille), ei niinkään luun määrää.</a:t>
            </a:r>
          </a:p>
          <a:p>
            <a:r>
              <a:rPr lang="fi-FI" sz="2800" dirty="0" err="1"/>
              <a:t>Osteokalsiinin</a:t>
            </a:r>
            <a:r>
              <a:rPr lang="fi-FI" sz="2800" dirty="0"/>
              <a:t> vaikutus ei myöskään näy luuntiheysmittauksessa.</a:t>
            </a:r>
          </a:p>
          <a:p>
            <a:r>
              <a:rPr lang="fi-FI" sz="2800" dirty="0"/>
              <a:t>Runsas K-vitamiinin saanti </a:t>
            </a:r>
            <a:r>
              <a:rPr lang="fi-FI" sz="2800" dirty="0">
                <a:sym typeface="Wingdings" panose="05000000000000000000" pitchFamily="2" charset="2"/>
              </a:rPr>
              <a:t> vähemmän murtumia, mutta ei vaikutusta luuntiheyteen.</a:t>
            </a:r>
            <a:endParaRPr lang="fi-FI" sz="28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3C2354C3-1044-4DFD-BBE3-BE1674509035}"/>
              </a:ext>
            </a:extLst>
          </p:cNvPr>
          <p:cNvSpPr txBox="1"/>
          <p:nvPr/>
        </p:nvSpPr>
        <p:spPr>
          <a:xfrm>
            <a:off x="3009530" y="6329779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235669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EE17B04-3A4B-4276-B8E0-EBB90228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K-vitamiini vaikuttaa luustoon?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C66593E-6FC9-4C38-A12D-9EE94FF9C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Useissa hoitotutkimuksissa on saatu ristiriitaisia tuloksia K-vitamiinin vaikutuksesta luustoon ja murtumiin, siksi sitä ei voi suositella osteoporoosin hoitoon</a:t>
            </a:r>
            <a:r>
              <a:rPr lang="fi-FI" sz="2800" dirty="0">
                <a:sym typeface="Wingdings" panose="05000000000000000000" pitchFamily="2" charset="2"/>
              </a:rPr>
              <a:t>.</a:t>
            </a:r>
            <a:endParaRPr lang="fi-FI" sz="28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B711C695-92F8-44B3-8AFB-EFA7D4A66538}"/>
              </a:ext>
            </a:extLst>
          </p:cNvPr>
          <p:cNvSpPr txBox="1"/>
          <p:nvPr/>
        </p:nvSpPr>
        <p:spPr>
          <a:xfrm>
            <a:off x="2823099" y="6169981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396062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EE17B04-3A4B-4276-B8E0-EBB90228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K-vitamiini vaikuttaa verisuoniin?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C66593E-6FC9-4C38-A12D-9EE94FF9C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MGP (=</a:t>
            </a:r>
            <a:r>
              <a:rPr lang="fi-FI" sz="2800" dirty="0" err="1"/>
              <a:t>matriksi</a:t>
            </a:r>
            <a:r>
              <a:rPr lang="fi-FI" sz="2800" dirty="0"/>
              <a:t>-</a:t>
            </a:r>
            <a:r>
              <a:rPr lang="fi-FI" sz="2800" dirty="0" err="1"/>
              <a:t>Gla</a:t>
            </a:r>
            <a:r>
              <a:rPr lang="fi-FI" sz="2800" dirty="0"/>
              <a:t>-proteiini) estää verisuonten ja ruston kalkkiutumista</a:t>
            </a:r>
            <a:r>
              <a:rPr lang="fi-FI" sz="2800" dirty="0">
                <a:sym typeface="Wingdings" panose="05000000000000000000" pitchFamily="2" charset="2"/>
              </a:rPr>
              <a:t>.</a:t>
            </a:r>
          </a:p>
          <a:p>
            <a:r>
              <a:rPr lang="fi-FI" sz="2800" dirty="0">
                <a:sym typeface="Wingdings" panose="05000000000000000000" pitchFamily="2" charset="2"/>
              </a:rPr>
              <a:t>Hyvin suurilla K-vitamiiniannoksilla on hoitotutkimuksissa saatu estettyä valtimoiden kalkkiutumista ja sepelvaltimotautia.</a:t>
            </a:r>
            <a:endParaRPr lang="fi-FI" sz="28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336F058D-E9FE-47BD-A9CE-F9E5C057EF62}"/>
              </a:ext>
            </a:extLst>
          </p:cNvPr>
          <p:cNvSpPr txBox="1"/>
          <p:nvPr/>
        </p:nvSpPr>
        <p:spPr>
          <a:xfrm>
            <a:off x="2849732" y="6090082"/>
            <a:ext cx="870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Ilari </a:t>
            </a:r>
            <a:r>
              <a:rPr lang="fi-FI" dirty="0" err="1"/>
              <a:t>Paakkari</a:t>
            </a:r>
            <a:r>
              <a:rPr lang="fi-FI" dirty="0"/>
              <a:t>: K-vitamiini: koagulaatiosta kalkkiutumiseen, Duodecim 2016;132: 1755-1762</a:t>
            </a:r>
          </a:p>
        </p:txBody>
      </p:sp>
    </p:spTree>
    <p:extLst>
      <p:ext uri="{BB962C8B-B14F-4D97-AF65-F5344CB8AC3E}">
        <p14:creationId xmlns:p14="http://schemas.microsoft.com/office/powerpoint/2010/main" xmlns="" val="2578464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Parallaksi</Template>
  <TotalTime>101</TotalTime>
  <Words>670</Words>
  <Application>Microsoft Office PowerPoint</Application>
  <PresentationFormat>Mukautettu</PresentationFormat>
  <Paragraphs>67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Parallaksi</vt:lpstr>
      <vt:lpstr>K-vitamiini ja kalkkeutuminen</vt:lpstr>
      <vt:lpstr>Mitä K-vitamiinista on tiedetty pitkään?</vt:lpstr>
      <vt:lpstr>Mitä K-vitamiini on?</vt:lpstr>
      <vt:lpstr>Dia 4</vt:lpstr>
      <vt:lpstr>Mistä K-vitamiinia saa?</vt:lpstr>
      <vt:lpstr>Paljonko K-vitamiinia tarvitaan?</vt:lpstr>
      <vt:lpstr>Miten K-vitamiini vaikuttaa luustoon?</vt:lpstr>
      <vt:lpstr>Miten K-vitamiini vaikuttaa luustoon?</vt:lpstr>
      <vt:lpstr>Miten K-vitamiini vaikuttaa verisuoniin?</vt:lpstr>
      <vt:lpstr>K ja D toimivat yhteistyössä</vt:lpstr>
      <vt:lpstr>Tarvitaanko K-vitamiinilisää?</vt:lpstr>
      <vt:lpstr>Tarvitaanko K-vitamiinilisää?</vt:lpstr>
      <vt:lpstr>Tarvitaanko K-vitamiinilisää?</vt:lpstr>
      <vt:lpstr>Dia 14</vt:lpstr>
      <vt:lpstr>Miten voin turvata K-vitamiinin saannin?</vt:lpstr>
      <vt:lpstr>    KIITOS!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K-vitamiini ja kalkkeutuminen</dc:title>
  <dc:creator>Ari Rosenvall</dc:creator>
  <cp:lastModifiedBy>olli simonen</cp:lastModifiedBy>
  <cp:revision>11</cp:revision>
  <dcterms:created xsi:type="dcterms:W3CDTF">2019-06-13T06:14:35Z</dcterms:created>
  <dcterms:modified xsi:type="dcterms:W3CDTF">2019-06-25T14:25:46Z</dcterms:modified>
</cp:coreProperties>
</file>