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75" r:id="rId2"/>
    <p:sldId id="258" r:id="rId3"/>
    <p:sldId id="259" r:id="rId4"/>
    <p:sldId id="260" r:id="rId5"/>
    <p:sldId id="264" r:id="rId6"/>
    <p:sldId id="265" r:id="rId7"/>
    <p:sldId id="266" r:id="rId8"/>
    <p:sldId id="270" r:id="rId9"/>
    <p:sldId id="271" r:id="rId10"/>
    <p:sldId id="274" r:id="rId11"/>
    <p:sldId id="272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4" autoAdjust="0"/>
    <p:restoredTop sz="50077" autoAdjust="0"/>
  </p:normalViewPr>
  <p:slideViewPr>
    <p:cSldViewPr>
      <p:cViewPr>
        <p:scale>
          <a:sx n="100" d="100"/>
          <a:sy n="100" d="100"/>
        </p:scale>
        <p:origin x="-504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9C836-D409-449B-9DD2-AFBAC6BE07F3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61843-95FC-4B01-B6FB-72263DCDCE0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361843-95FC-4B01-B6FB-72263DCDCE0B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i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Suorakulmi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uorakulmi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ällön paikkamerkk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6" name="Sisällön paikkamerkk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5" name="Ellipsi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i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Otsikk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uorakulmi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uorakulmi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Suorakulmi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ällön paikkamerkk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0" name="Ellipsi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i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Suorakulmi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 yhdysviiv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uorakulmi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i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Suorakulmi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Suorakulmi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orakulmi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DAD2612-6033-4727-A05F-9E7A55385A6D}" type="datetimeFigureOut">
              <a:rPr lang="fi-FI" smtClean="0"/>
              <a:pPr/>
              <a:t>27.8.2019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Suorakulmi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i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6E3748-3C8C-4CF6-971A-7CCD70E32B3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Olli Simonen, pj</a:t>
            </a:r>
          </a:p>
          <a:p>
            <a:r>
              <a:rPr lang="fi-FI" dirty="0" smtClean="0"/>
              <a:t>Suomen Osteoporoosiyhdistys</a:t>
            </a:r>
          </a:p>
          <a:p>
            <a:endParaRPr lang="fi-FI" dirty="0" smtClean="0"/>
          </a:p>
          <a:p>
            <a:r>
              <a:rPr lang="fi-FI" dirty="0" smtClean="0"/>
              <a:t>Heinola</a:t>
            </a:r>
          </a:p>
          <a:p>
            <a:r>
              <a:rPr lang="fi-FI" dirty="0" smtClean="0"/>
              <a:t>14.6.2019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Älä usko kaikkea, mitä mediassa kerrotaan.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Punainen riisi vastaan </a:t>
            </a:r>
            <a:r>
              <a:rPr lang="fi-FI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lovastatiini</a:t>
            </a:r>
            <a: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tabletti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12968" cy="53309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fi-FI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♥</a:t>
            </a:r>
            <a:r>
              <a:rPr lang="fi-FI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fi-FI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Punainen riisi alentaa kolesterolia –mainostetaan.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Punariisi valmistetaan laittamalla rihmasientä nimeltä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(</a:t>
            </a:r>
            <a:r>
              <a:rPr lang="fi-FI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Monascus</a:t>
            </a:r>
            <a:r>
              <a:rPr lang="fi-FI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32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purpureus</a:t>
            </a:r>
            <a:r>
              <a:rPr lang="fi-FI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keitetyn riisin päälle ja pitämällä          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riisiä lämpökaapissa pari viikkoa. Eräässä mielessä kyse on  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homehtuneesta riisistä.  Punainen väri on </a:t>
            </a:r>
            <a:r>
              <a:rPr lang="fi-FI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statiinia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nimeltä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fi-FI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lovastatiini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endParaRPr lang="fi-FI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fi-FI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♥  </a:t>
            </a:r>
            <a:r>
              <a:rPr lang="fi-FI" sz="3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Lovastatiini</a:t>
            </a:r>
            <a:r>
              <a:rPr lang="fi-FI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on lääkeaine. 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Jokainen tabletti sisältää 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          vakiomäärän vaikuttavaa ainetta, jolloin lääkeannos on 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          mahdollista säätää niin, että veren kokonaiskolesterolin ja 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          pahanlaatuinen LDL kolesterolin määrä veressä saadaan </a:t>
            </a:r>
          </a:p>
          <a:p>
            <a:pPr>
              <a:buNone/>
            </a:pP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          halutulle tavoitetasolle.  </a:t>
            </a:r>
          </a:p>
          <a:p>
            <a:pPr>
              <a:buNone/>
            </a:pPr>
            <a:endParaRPr lang="fi-FI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>
              <a:buNone/>
            </a:pPr>
            <a:r>
              <a:rPr lang="fi-F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       </a:t>
            </a:r>
            <a:r>
              <a:rPr lang="fi-FI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Kumpaa käytät - valinta on Sinun </a:t>
            </a:r>
            <a:endParaRPr lang="fi-FI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fi-F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i-F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B050"/>
                </a:solidFill>
              </a:rPr>
              <a:t>MITÄ SITTEN ?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i-FI" dirty="0" smtClean="0"/>
              <a:t>   </a:t>
            </a:r>
          </a:p>
          <a:p>
            <a:pPr>
              <a:buNone/>
            </a:pPr>
            <a:endParaRPr lang="fi-FI" sz="3600" b="1" dirty="0" smtClean="0"/>
          </a:p>
          <a:p>
            <a:pPr>
              <a:buNone/>
            </a:pPr>
            <a:r>
              <a:rPr lang="fi-FI" sz="3600" b="1" dirty="0" smtClean="0"/>
              <a:t>   Jäitä hattuun – hitaasti kiiruhtaminen on yleensä viisautta.</a:t>
            </a:r>
          </a:p>
          <a:p>
            <a:pPr>
              <a:buNone/>
            </a:pPr>
            <a:endParaRPr lang="fi-FI" sz="3600" b="1" dirty="0" smtClean="0"/>
          </a:p>
          <a:p>
            <a:pPr>
              <a:buNone/>
            </a:pPr>
            <a:r>
              <a:rPr lang="fi-FI" sz="3600" b="1" dirty="0" smtClean="0"/>
              <a:t>   </a:t>
            </a:r>
            <a:r>
              <a:rPr lang="fi-FI" sz="3600" b="1" dirty="0" err="1" smtClean="0"/>
              <a:t>Googlaa</a:t>
            </a:r>
            <a:r>
              <a:rPr lang="fi-FI" sz="3600" b="1" dirty="0" smtClean="0"/>
              <a:t> sanalla ”suositukset – käypä hoito”</a:t>
            </a:r>
          </a:p>
          <a:p>
            <a:pPr>
              <a:buNone/>
            </a:pPr>
            <a:r>
              <a:rPr lang="fi-FI" sz="3600" b="1" dirty="0" smtClean="0"/>
              <a:t>   </a:t>
            </a:r>
            <a:endParaRPr lang="fi-FI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07288" cy="1251062"/>
          </a:xfrm>
        </p:spPr>
        <p:txBody>
          <a:bodyPr>
            <a:noAutofit/>
          </a:bodyPr>
          <a:lstStyle/>
          <a:p>
            <a:r>
              <a:rPr lang="fi-FI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LUUSTIETO  2/2015, SIVU 11</a:t>
            </a:r>
            <a:r>
              <a:rPr lang="fi-FI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i-FI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Liikunta vähentää vakavia kaatumisvammoja (artikkelin otsake)</a:t>
            </a:r>
            <a:endParaRPr lang="fi-FI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7544" y="1773936"/>
            <a:ext cx="4028256" cy="5084064"/>
          </a:xfrm>
        </p:spPr>
        <p:txBody>
          <a:bodyPr>
            <a:normAutofit fontScale="62500" lnSpcReduction="20000"/>
          </a:bodyPr>
          <a:lstStyle/>
          <a:p>
            <a:r>
              <a:rPr lang="fi-FI" sz="3200" dirty="0"/>
              <a:t>UKK-</a:t>
            </a:r>
          </a:p>
          <a:p>
            <a:r>
              <a:rPr lang="fi-FI" sz="3200" dirty="0"/>
              <a:t>instituutissa tehdyssä</a:t>
            </a:r>
          </a:p>
          <a:p>
            <a:r>
              <a:rPr lang="fi-FI" sz="3200" dirty="0"/>
              <a:t>tutkimuksessa monipuolinen</a:t>
            </a:r>
          </a:p>
          <a:p>
            <a:r>
              <a:rPr lang="fi-FI" sz="3200" dirty="0" smtClean="0"/>
              <a:t>liikuntaharjoittelu </a:t>
            </a:r>
            <a:r>
              <a:rPr lang="fi-FI" sz="3200" dirty="0"/>
              <a:t>osoittautui</a:t>
            </a:r>
          </a:p>
          <a:p>
            <a:r>
              <a:rPr lang="fi-FI" sz="3200" dirty="0"/>
              <a:t>tehokkaaksi keinoksi vähentää</a:t>
            </a:r>
          </a:p>
          <a:p>
            <a:r>
              <a:rPr lang="fi-FI" sz="3200" dirty="0"/>
              <a:t>kaatumisvammoja. Kotona </a:t>
            </a:r>
            <a:r>
              <a:rPr lang="fi-FI" sz="3200" dirty="0" smtClean="0"/>
              <a:t>asuvien iäkkäiden </a:t>
            </a:r>
            <a:r>
              <a:rPr lang="fi-FI" sz="3200" dirty="0"/>
              <a:t>naisten kaatumisvammojen</a:t>
            </a:r>
          </a:p>
          <a:p>
            <a:r>
              <a:rPr lang="fi-FI" sz="3200" dirty="0"/>
              <a:t>määrä väheni puoleen </a:t>
            </a:r>
            <a:r>
              <a:rPr lang="fi-FI" sz="3200" dirty="0" smtClean="0"/>
              <a:t>säännöllisen lihasvoimaa </a:t>
            </a:r>
            <a:r>
              <a:rPr lang="fi-FI" sz="3200" dirty="0"/>
              <a:t>ja </a:t>
            </a:r>
            <a:r>
              <a:rPr lang="fi-FI" sz="3200" dirty="0" smtClean="0"/>
              <a:t>tasapainoa harjoittaneen </a:t>
            </a:r>
            <a:r>
              <a:rPr lang="fi-FI" sz="3200" dirty="0"/>
              <a:t>liikunnan ansioista.</a:t>
            </a:r>
          </a:p>
          <a:p>
            <a:r>
              <a:rPr lang="fi-FI" sz="3200" b="1" dirty="0">
                <a:solidFill>
                  <a:srgbClr val="FF0000"/>
                </a:solidFill>
              </a:rPr>
              <a:t>Liikunta paransi myös toimintakykyä</a:t>
            </a:r>
            <a:r>
              <a:rPr lang="fi-FI" sz="3200" b="1" dirty="0" smtClean="0">
                <a:solidFill>
                  <a:srgbClr val="FF0000"/>
                </a:solidFill>
              </a:rPr>
              <a:t>. D-vitamiini </a:t>
            </a:r>
            <a:r>
              <a:rPr lang="fi-FI" sz="3200" b="1" dirty="0">
                <a:solidFill>
                  <a:srgbClr val="FF0000"/>
                </a:solidFill>
              </a:rPr>
              <a:t>puolestaan paransi</a:t>
            </a:r>
          </a:p>
          <a:p>
            <a:r>
              <a:rPr lang="fi-FI" sz="3200" b="1" dirty="0" smtClean="0">
                <a:solidFill>
                  <a:srgbClr val="FF0000"/>
                </a:solidFill>
              </a:rPr>
              <a:t>luun tiheyttä, mutta ei toimintakykyä eikä liikunnan tehoa.</a:t>
            </a:r>
            <a:endParaRPr lang="fi-FI" sz="3200" b="1" dirty="0">
              <a:solidFill>
                <a:srgbClr val="FF0000"/>
              </a:solidFill>
            </a:endParaRP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Ohjelma toteutui hyvin. </a:t>
            </a:r>
            <a:r>
              <a:rPr lang="fi-FI" sz="2000" dirty="0" err="1" smtClean="0"/>
              <a:t>Liikuntaanosallistuttiin</a:t>
            </a:r>
            <a:r>
              <a:rPr lang="fi-FI" sz="2000" dirty="0" smtClean="0"/>
              <a:t> ahkerasti </a:t>
            </a:r>
            <a:r>
              <a:rPr lang="fi-FI" sz="2000" dirty="0"/>
              <a:t>(yli </a:t>
            </a:r>
            <a:r>
              <a:rPr lang="fi-FI" sz="2000" dirty="0" smtClean="0"/>
              <a:t>70 %) </a:t>
            </a:r>
            <a:r>
              <a:rPr lang="fi-FI" sz="2000" dirty="0"/>
              <a:t>ja pillerit </a:t>
            </a:r>
            <a:r>
              <a:rPr lang="fi-FI" sz="2000" dirty="0" smtClean="0"/>
              <a:t>muistettiin  ottaa hyvin (lähes </a:t>
            </a:r>
            <a:r>
              <a:rPr lang="fi-FI" sz="2000" dirty="0"/>
              <a:t>98 %). </a:t>
            </a:r>
            <a:r>
              <a:rPr lang="fi-FI" sz="2000" dirty="0" smtClean="0"/>
              <a:t>Lähtötilanteessa </a:t>
            </a:r>
            <a:r>
              <a:rPr lang="fi-FI" sz="2000" dirty="0"/>
              <a:t>seerumin</a:t>
            </a:r>
          </a:p>
          <a:p>
            <a:r>
              <a:rPr lang="fi-FI" sz="2000" b="1" dirty="0">
                <a:solidFill>
                  <a:srgbClr val="FF0000"/>
                </a:solidFill>
              </a:rPr>
              <a:t>D-vitamiinitaso oli ravitsemussuosituksiin</a:t>
            </a:r>
          </a:p>
          <a:p>
            <a:r>
              <a:rPr lang="fi-FI" sz="2000" b="1" dirty="0">
                <a:solidFill>
                  <a:srgbClr val="FF0000"/>
                </a:solidFill>
              </a:rPr>
              <a:t>nähden </a:t>
            </a:r>
            <a:r>
              <a:rPr lang="fi-FI" sz="2000" b="1" dirty="0" smtClean="0">
                <a:solidFill>
                  <a:srgbClr val="FF0000"/>
                </a:solidFill>
              </a:rPr>
              <a:t>riittävä,  </a:t>
            </a:r>
            <a:r>
              <a:rPr lang="fi-FI" sz="2000" b="1" dirty="0">
                <a:solidFill>
                  <a:srgbClr val="FF0000"/>
                </a:solidFill>
              </a:rPr>
              <a:t>keskimäärin</a:t>
            </a:r>
          </a:p>
          <a:p>
            <a:r>
              <a:rPr lang="fi-FI" sz="2000" b="1" dirty="0">
                <a:solidFill>
                  <a:srgbClr val="FF0000"/>
                </a:solidFill>
              </a:rPr>
              <a:t>68 </a:t>
            </a:r>
            <a:r>
              <a:rPr lang="fi-FI" sz="2000" b="1" dirty="0" err="1">
                <a:solidFill>
                  <a:srgbClr val="FF0000"/>
                </a:solidFill>
              </a:rPr>
              <a:t>nmol/l</a:t>
            </a:r>
            <a:r>
              <a:rPr lang="fi-FI" sz="2000" b="1" dirty="0">
                <a:solidFill>
                  <a:srgbClr val="FF0000"/>
                </a:solidFill>
              </a:rPr>
              <a:t>, ja pysyi samalla</a:t>
            </a:r>
          </a:p>
          <a:p>
            <a:r>
              <a:rPr lang="fi-FI" sz="2000" b="1" dirty="0">
                <a:solidFill>
                  <a:srgbClr val="FF0000"/>
                </a:solidFill>
              </a:rPr>
              <a:t>tasolla </a:t>
            </a:r>
            <a:r>
              <a:rPr lang="fi-FI" sz="2000" b="1" dirty="0" smtClean="0">
                <a:solidFill>
                  <a:srgbClr val="FF0000"/>
                </a:solidFill>
              </a:rPr>
              <a:t>lumetta </a:t>
            </a:r>
            <a:r>
              <a:rPr lang="fi-FI" sz="2000" b="1" dirty="0">
                <a:solidFill>
                  <a:srgbClr val="FF0000"/>
                </a:solidFill>
              </a:rPr>
              <a:t>saavissa </a:t>
            </a:r>
            <a:r>
              <a:rPr lang="fi-FI" sz="2000" b="1" dirty="0" err="1" smtClean="0">
                <a:solidFill>
                  <a:srgbClr val="FF0000"/>
                </a:solidFill>
              </a:rPr>
              <a:t>ryhmissä,mutta</a:t>
            </a:r>
            <a:r>
              <a:rPr lang="fi-FI" sz="2000" b="1" dirty="0" smtClean="0">
                <a:solidFill>
                  <a:srgbClr val="FF0000"/>
                </a:solidFill>
              </a:rPr>
              <a:t> </a:t>
            </a:r>
            <a:r>
              <a:rPr lang="fi-FI" sz="2000" b="1" dirty="0">
                <a:solidFill>
                  <a:srgbClr val="FF0000"/>
                </a:solidFill>
              </a:rPr>
              <a:t>nousi yli 90 </a:t>
            </a:r>
            <a:r>
              <a:rPr lang="fi-FI" sz="2000" b="1" dirty="0" err="1">
                <a:solidFill>
                  <a:srgbClr val="FF0000"/>
                </a:solidFill>
              </a:rPr>
              <a:t>nmol/l</a:t>
            </a:r>
            <a:r>
              <a:rPr lang="fi-FI" sz="2000" b="1" dirty="0">
                <a:solidFill>
                  <a:srgbClr val="FF0000"/>
                </a:solidFill>
              </a:rPr>
              <a:t> D-vitamiinia</a:t>
            </a:r>
          </a:p>
          <a:p>
            <a:r>
              <a:rPr lang="fi-FI" sz="2000" b="1" dirty="0">
                <a:solidFill>
                  <a:srgbClr val="FF0000"/>
                </a:solidFill>
              </a:rPr>
              <a:t>saavissa ryhmissä.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640960" cy="1252728"/>
          </a:xfrm>
        </p:spPr>
        <p:txBody>
          <a:bodyPr>
            <a:normAutofit/>
          </a:bodyPr>
          <a:lstStyle/>
          <a:p>
            <a:r>
              <a:rPr lang="fi-FI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Puheenjohtaja Sieväsen terveiset</a:t>
            </a:r>
            <a: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Keskustelu on aina hyvästä ja  </a:t>
            </a:r>
            <a:b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yleensä se vie asioita eteenpäin. </a:t>
            </a:r>
            <a:r>
              <a:rPr lang="fi-FI" sz="2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Luustoti</a:t>
            </a:r>
            <a: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edon viime numerossa (3/2015 </a:t>
            </a:r>
            <a:b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sivu 31) liiton kunniapuheenjohtaja Olli Simonen nosti keskusteluun …..</a:t>
            </a:r>
            <a:endParaRPr lang="fi-FI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Miksi D-vitamiini ei sitten lisännyt tässä UKK-instituutissa tehdyssä tutkimuksessa lihasvoimaa eikä estänyt kaatumisia selittyy yksinkertaisesti sillä, että sekä tutkimusryhmässä että liikuntaryhmässä D-vitamiinipitoisuudet olivat lihasvoiman lisäämisen ja kaatumisen estymisen </a:t>
            </a:r>
            <a:r>
              <a:rPr lang="fi-FI" u="sng" dirty="0"/>
              <a:t>kannalta riittävät  heti tutkimuksen alkutilanteesta alkaen. </a:t>
            </a:r>
            <a:r>
              <a:rPr lang="fi-FI" b="1" dirty="0">
                <a:solidFill>
                  <a:srgbClr val="FF0000"/>
                </a:solidFill>
              </a:rPr>
              <a:t>Tällöin lisävitamiinilla </a:t>
            </a:r>
            <a:r>
              <a:rPr lang="fi-FI" b="1" u="sng" dirty="0">
                <a:solidFill>
                  <a:srgbClr val="FF0000"/>
                </a:solidFill>
              </a:rPr>
              <a:t>ei enää saatu mitään</a:t>
            </a:r>
            <a:r>
              <a:rPr lang="fi-FI" b="1" dirty="0">
                <a:solidFill>
                  <a:srgbClr val="FF0000"/>
                </a:solidFill>
              </a:rPr>
              <a:t> lisähyötyä tutkimusryhmäläisten lihaksille, lihasvoimalle eikä näin ollen kaatumisten ehkäisylle. Tämän tutkijat taisivat unohtaa loppupäätelmää tehdessään.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18448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32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Luusto-, lihas- ja muut hyvät terveysvaikutukset riippuvat </a:t>
            </a:r>
            <a:r>
              <a:rPr lang="fi-FI" sz="3200" b="1" u="sng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elimistön D-vitamiinipitoisuudesta</a:t>
            </a:r>
            <a:r>
              <a:rPr lang="fi-FI" sz="28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i-FI" sz="28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i-FI" sz="28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267" name="Sisällön paikkamerkki 2"/>
          <p:cNvSpPr>
            <a:spLocks noGrp="1"/>
          </p:cNvSpPr>
          <p:nvPr>
            <p:ph sz="quarter" idx="1"/>
          </p:nvPr>
        </p:nvSpPr>
        <p:spPr>
          <a:xfrm>
            <a:off x="611560" y="2132856"/>
            <a:ext cx="8075240" cy="4320479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smtClean="0"/>
              <a:t>Osteoporoosi alkaa estyä  kalsidiolipitoisuudella, joka on suurempi kuin 50 nmol/</a:t>
            </a:r>
          </a:p>
          <a:p>
            <a:endParaRPr lang="fi-FI" b="1" dirty="0" smtClean="0"/>
          </a:p>
          <a:p>
            <a:r>
              <a:rPr lang="fi-FI" b="1" dirty="0" smtClean="0"/>
              <a:t>Kaatumiset vähenevät 17-22 % vasta kalsidiolipitoisuudelle 60 nmol/L (=lihasvaikutus)</a:t>
            </a:r>
          </a:p>
          <a:p>
            <a:endParaRPr lang="fi-FI" b="1" dirty="0" smtClean="0"/>
          </a:p>
          <a:p>
            <a:r>
              <a:rPr lang="fi-FI" b="1" dirty="0" smtClean="0"/>
              <a:t>Murtumat vähenevät vasta kalsidiolipitoisuudessa 75 nmol/L  ja </a:t>
            </a:r>
            <a:r>
              <a:rPr lang="fi-FI" b="1" dirty="0" smtClean="0">
                <a:solidFill>
                  <a:srgbClr val="C00000"/>
                </a:solidFill>
              </a:rPr>
              <a:t>muut suotuisat terveysvaikutukset alkavat</a:t>
            </a:r>
          </a:p>
          <a:p>
            <a:endParaRPr lang="fi-FI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Luustotieto 2/2019, sivu 25</a:t>
            </a:r>
            <a:b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Kysy asiantuntijalta palsta</a:t>
            </a:r>
            <a:endParaRPr lang="fi-FI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b="1" dirty="0" smtClean="0"/>
              <a:t>Lukijan kysymys: Olen 71-vuotias. Olen käyttänyt estrogeenilääkitystä 51-vuotiaasta lähtien eli 20 vuotta. Nyt lääkärini mielestä estrogeenilääkitys olisi lopetettava. Olen kuitenkin huolissani luustoni kunnosta. Minulla on </a:t>
            </a:r>
            <a:r>
              <a:rPr lang="fi-FI" b="1" dirty="0" err="1" smtClean="0"/>
              <a:t>osteopenia</a:t>
            </a:r>
            <a:r>
              <a:rPr lang="fi-FI" b="1" dirty="0" smtClean="0"/>
              <a:t> luuston tiheysmittauksen mukaan. Mitä minun kannattaisi tehdä?</a:t>
            </a:r>
            <a:endParaRPr lang="fi-FI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00B050"/>
                </a:solidFill>
              </a:rPr>
              <a:t>Luustoliiton asiantuntija vastaa: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179512" y="1775191"/>
            <a:ext cx="871296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   </a:t>
            </a:r>
            <a:r>
              <a:rPr lang="fi-FI" b="1" dirty="0" smtClean="0"/>
              <a:t>……haitoista objektiivista tietoa potilaalle, joka sitten lopulta itse päättää hoidosta.</a:t>
            </a:r>
          </a:p>
          <a:p>
            <a:pPr>
              <a:buNone/>
            </a:pPr>
            <a:endParaRPr lang="fi-FI" b="1" dirty="0" smtClean="0"/>
          </a:p>
          <a:p>
            <a:pPr>
              <a:buNone/>
            </a:pPr>
            <a:r>
              <a:rPr lang="fi-FI" b="1" dirty="0" smtClean="0"/>
              <a:t>   Kysyjä voisi keskeyttää estrogeenilääkityksensä pariksi kuukaudeksi ja käydä sen jälkeen hoitavan lääkärin kanssa keskustelun, kannattaako hoitoa jatkaa vai ei. </a:t>
            </a:r>
          </a:p>
          <a:p>
            <a:endParaRPr lang="fi-FI" b="1" dirty="0" smtClean="0"/>
          </a:p>
          <a:p>
            <a:pPr>
              <a:buNone/>
            </a:pPr>
            <a:r>
              <a:rPr lang="fi-FI" b="1" dirty="0" smtClean="0"/>
              <a:t>    X.X Synnytys- ja naistentautien erikoislääkäri, </a:t>
            </a:r>
            <a:endParaRPr lang="fi-FI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00B050"/>
                </a:solidFill>
              </a:rPr>
              <a:t>Estrogeeni on hyvä luulääke, mutta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b="1" dirty="0" smtClean="0"/>
              <a:t>Estrogeenin lopettamisen jälkeen hoitoa on välittömästi jatkettava toisella luulääkkeellä.</a:t>
            </a:r>
          </a:p>
          <a:p>
            <a:endParaRPr lang="fi-FI" dirty="0" smtClean="0"/>
          </a:p>
          <a:p>
            <a:r>
              <a:rPr lang="fi-FI" b="1" dirty="0" smtClean="0"/>
              <a:t>Jos näin ei tehdä, luukato alkaa kiihtyvällä nopeudella heti estrogeenilääkityksen  lopettamisen jälkeen ja vuoden sisällä potilaalla on vaikea osteoporoosi ja  20 v hoitotulos on menetetty. </a:t>
            </a:r>
            <a:endParaRPr lang="fi-FI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Helsingin sanomat (HS) 23.5.2019</a:t>
            </a:r>
            <a:endParaRPr lang="fi-FI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fi-FI" b="1" dirty="0" smtClean="0"/>
              <a:t>    </a:t>
            </a:r>
            <a:r>
              <a:rPr lang="fi-FI" sz="3600" b="1" dirty="0" smtClean="0"/>
              <a:t>Useat tutkimukset päästävät kananmunan pannasta, sillä ”on nähty enemmän hyötyjä kuin haittoja” – Paljonko munia uskaltaa syödä?</a:t>
            </a:r>
          </a:p>
          <a:p>
            <a:pPr fontAlgn="base"/>
            <a:endParaRPr lang="fi-FI" b="1" dirty="0" smtClean="0"/>
          </a:p>
          <a:p>
            <a:pPr fontAlgn="base">
              <a:buNone/>
            </a:pPr>
            <a:r>
              <a:rPr lang="fi-FI" dirty="0" smtClean="0"/>
              <a:t>     Useat viime vuosien tutkimukset Suomessa ja maailmalla eivät ole havainneet kohtuullisessa munien syönnissä riskiä, mutta laajan yhdysvaltalaistutkimuksen sävy oli varoitteleva. Tutkijalla on siihen selitys.</a:t>
            </a:r>
          </a:p>
          <a:p>
            <a:pPr fontAlgn="base"/>
            <a:endParaRPr lang="fi-FI" b="1" dirty="0" smtClean="0"/>
          </a:p>
          <a:p>
            <a:pPr fontAlgn="base">
              <a:buNone/>
            </a:pPr>
            <a:r>
              <a:rPr lang="fi-FI" dirty="0" smtClean="0"/>
              <a:t>     Kananmunan vaaroista on kiistelty vuosikymmenten ajan. </a:t>
            </a:r>
            <a:r>
              <a:rPr lang="fi-FI" cap="all" dirty="0" smtClean="0"/>
              <a:t>(KUVA: ELVI RISTA)</a:t>
            </a:r>
            <a:endParaRPr lang="fi-FI" dirty="0" smtClean="0"/>
          </a:p>
          <a:p>
            <a:pPr fontAlgn="t">
              <a:buNone/>
            </a:pPr>
            <a:r>
              <a:rPr lang="fi-FI" dirty="0" smtClean="0"/>
              <a:t> </a:t>
            </a:r>
          </a:p>
          <a:p>
            <a:pPr fontAlgn="base">
              <a:buNone/>
            </a:pPr>
            <a:r>
              <a:rPr lang="fi-FI" dirty="0" smtClean="0"/>
              <a:t>    Kananmuna päivässä ei lisää aivoinfarktin riskiä, tuore suomalaistutkimus Itä-Suomen yliopistosta kertoo. Se vahvistaa viime vuosina saatuja tutkimustuloksia, joiden mukaan kohtuullinen munien syönti ei ole riski sydämelle.</a:t>
            </a:r>
          </a:p>
          <a:p>
            <a:pPr fontAlgn="base"/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https://hs.mediadelivery.fi/img/1920/0e10c6c2a25143b5bb5ef46755603bd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32656"/>
            <a:ext cx="3276089" cy="1866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orakulmio 2"/>
          <p:cNvSpPr/>
          <p:nvPr/>
        </p:nvSpPr>
        <p:spPr>
          <a:xfrm>
            <a:off x="323528" y="692696"/>
            <a:ext cx="4104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b="1" dirty="0" smtClean="0"/>
              <a:t>Kananmunan ravintosisältö</a:t>
            </a:r>
          </a:p>
          <a:p>
            <a:r>
              <a:rPr lang="fi-FI" sz="2000" b="1" dirty="0" smtClean="0"/>
              <a:t>Terveyskirjasto/Duodecim</a:t>
            </a:r>
          </a:p>
          <a:p>
            <a:r>
              <a:rPr lang="fi-FI" sz="2000" b="1" dirty="0" smtClean="0"/>
              <a:t>15.10.2015</a:t>
            </a:r>
          </a:p>
          <a:p>
            <a:r>
              <a:rPr lang="fi-FI" sz="2000" b="1" dirty="0" smtClean="0"/>
              <a:t>Antti Aro</a:t>
            </a:r>
            <a:endParaRPr lang="fi-FI" sz="2000" b="1" dirty="0"/>
          </a:p>
        </p:txBody>
      </p:sp>
      <p:sp>
        <p:nvSpPr>
          <p:cNvPr id="4" name="Suorakulmio 3"/>
          <p:cNvSpPr/>
          <p:nvPr/>
        </p:nvSpPr>
        <p:spPr>
          <a:xfrm>
            <a:off x="467544" y="2852936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 smtClean="0"/>
              <a:t>Suomessa käytetään keskimäärin 4–5 munaa viikossa, josta huomattava osa saadaan teollisesti valmistetuista elintarvikkeista, kuten leivonnaisista ja eineksistä. Tätä määrää on pidetty ongelmattomana terveille suomalaisille. Kuitenkin, jos suuri veren </a:t>
            </a:r>
            <a:r>
              <a:rPr lang="fi-FI" sz="2400" b="1" dirty="0" err="1" smtClean="0"/>
              <a:t>LDL-kolesteroli-pitoisuus</a:t>
            </a:r>
            <a:r>
              <a:rPr lang="fi-FI" sz="2400" b="1" dirty="0" smtClean="0"/>
              <a:t> on ongelma, on ruokavalion kovan rasvan välttämisen lisäksi parasta rajoittaa munien käyttö pariin munaan viikossa.</a:t>
            </a:r>
            <a:endParaRPr lang="fi-FI" sz="2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hteiskunnallinen">
  <a:themeElements>
    <a:clrScheme name="Yhteiskunnallinen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Yhteiskunnallinen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Yhteiskunnallinen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655</TotalTime>
  <Words>598</Words>
  <Application>Microsoft Office PowerPoint</Application>
  <PresentationFormat>Näytössä katseltava diaesitys (4:3)</PresentationFormat>
  <Paragraphs>80</Paragraphs>
  <Slides>11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Yhteiskunnallinen</vt:lpstr>
      <vt:lpstr>Älä usko kaikkea, mitä mediassa kerrotaan.</vt:lpstr>
      <vt:lpstr>LUUSTIETO  2/2015, SIVU 11 Liikunta vähentää vakavia kaatumisvammoja (artikkelin otsake)</vt:lpstr>
      <vt:lpstr>Puheenjohtaja Sieväsen terveiset: Keskustelu on aina hyvästä ja        yleensä se vie asioita eteenpäin. Luustoti edon viime numerossa (3/2015       sivu 31) liiton kunniapuheenjohtaja Olli Simonen nosti keskusteluun …..</vt:lpstr>
      <vt:lpstr>Luusto-, lihas- ja muut hyvät terveysvaikutukset riippuvat elimistön D-vitamiinipitoisuudesta </vt:lpstr>
      <vt:lpstr>Luustotieto 2/2019, sivu 25 Kysy asiantuntijalta palsta</vt:lpstr>
      <vt:lpstr>Luustoliiton asiantuntija vastaa:</vt:lpstr>
      <vt:lpstr>Estrogeeni on hyvä luulääke, mutta</vt:lpstr>
      <vt:lpstr> Helsingin sanomat (HS) 23.5.2019</vt:lpstr>
      <vt:lpstr>Dia 9</vt:lpstr>
      <vt:lpstr>Punainen riisi vastaan lovastatiini tabletti</vt:lpstr>
      <vt:lpstr>MITÄ SITTEN 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Älä usko kaikkea, mitä mediassa kerrotaan</dc:title>
  <dc:creator>olli simonen</dc:creator>
  <cp:lastModifiedBy>olli simonen</cp:lastModifiedBy>
  <cp:revision>64</cp:revision>
  <dcterms:created xsi:type="dcterms:W3CDTF">2019-06-11T13:37:54Z</dcterms:created>
  <dcterms:modified xsi:type="dcterms:W3CDTF">2019-08-27T09:08:08Z</dcterms:modified>
</cp:coreProperties>
</file>