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1" r:id="rId3"/>
    <p:sldMasterId id="2147483714" r:id="rId4"/>
    <p:sldMasterId id="2147483726" r:id="rId5"/>
    <p:sldMasterId id="2147483738" r:id="rId6"/>
    <p:sldMasterId id="2147483751" r:id="rId7"/>
    <p:sldMasterId id="2147483764" r:id="rId8"/>
    <p:sldMasterId id="2147483778" r:id="rId9"/>
    <p:sldMasterId id="2147483791" r:id="rId10"/>
    <p:sldMasterId id="2147483803" r:id="rId11"/>
    <p:sldMasterId id="2147483815" r:id="rId12"/>
    <p:sldMasterId id="2147483828" r:id="rId13"/>
    <p:sldMasterId id="2147483854" r:id="rId14"/>
  </p:sldMasterIdLst>
  <p:notesMasterIdLst>
    <p:notesMasterId r:id="rId56"/>
  </p:notesMasterIdLst>
  <p:sldIdLst>
    <p:sldId id="310" r:id="rId15"/>
    <p:sldId id="341" r:id="rId16"/>
    <p:sldId id="309" r:id="rId17"/>
    <p:sldId id="316" r:id="rId18"/>
    <p:sldId id="323" r:id="rId19"/>
    <p:sldId id="322" r:id="rId20"/>
    <p:sldId id="271" r:id="rId21"/>
    <p:sldId id="318" r:id="rId22"/>
    <p:sldId id="312" r:id="rId23"/>
    <p:sldId id="325" r:id="rId24"/>
    <p:sldId id="328" r:id="rId25"/>
    <p:sldId id="315" r:id="rId26"/>
    <p:sldId id="330" r:id="rId27"/>
    <p:sldId id="342" r:id="rId28"/>
    <p:sldId id="343" r:id="rId29"/>
    <p:sldId id="329" r:id="rId30"/>
    <p:sldId id="344" r:id="rId31"/>
    <p:sldId id="331" r:id="rId32"/>
    <p:sldId id="277" r:id="rId33"/>
    <p:sldId id="345" r:id="rId34"/>
    <p:sldId id="348" r:id="rId35"/>
    <p:sldId id="275" r:id="rId36"/>
    <p:sldId id="276" r:id="rId37"/>
    <p:sldId id="279" r:id="rId38"/>
    <p:sldId id="280" r:id="rId39"/>
    <p:sldId id="281" r:id="rId40"/>
    <p:sldId id="286" r:id="rId41"/>
    <p:sldId id="270" r:id="rId42"/>
    <p:sldId id="283" r:id="rId43"/>
    <p:sldId id="288" r:id="rId44"/>
    <p:sldId id="340" r:id="rId45"/>
    <p:sldId id="338" r:id="rId46"/>
    <p:sldId id="292" r:id="rId47"/>
    <p:sldId id="294" r:id="rId48"/>
    <p:sldId id="295" r:id="rId49"/>
    <p:sldId id="296" r:id="rId50"/>
    <p:sldId id="297" r:id="rId51"/>
    <p:sldId id="298" r:id="rId52"/>
    <p:sldId id="299" r:id="rId53"/>
    <p:sldId id="305" r:id="rId54"/>
    <p:sldId id="301" r:id="rId5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7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ina.solomon\Desktop\01.2015\FINGER%20Lancet\Revision\Copy%20of%20Figure_draf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ina.solomon\Desktop\01.2015\FINGER%20Lancet\Revision\Copy%20of%20Figure_draf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Toiminnan</a:t>
            </a:r>
            <a:r>
              <a:rPr lang="en-US" baseline="0" dirty="0" err="1" smtClean="0"/>
              <a:t>ohjaus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199209930479603"/>
          <c:y val="0.16743830166105603"/>
          <c:w val="0.81749225867018815"/>
          <c:h val="0.67442558354970517"/>
        </c:manualLayout>
      </c:layout>
      <c:lineChart>
        <c:grouping val="standard"/>
        <c:ser>
          <c:idx val="0"/>
          <c:order val="0"/>
          <c:tx>
            <c:strRef>
              <c:f>'Blad3 (SE, kvadr) (2)'!$E$51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'Blad3 (SE, kvadr) (2)'!$I$52:$I$54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9.0000000000000028E-3</c:v>
                  </c:pt>
                  <c:pt idx="2">
                    <c:v>1.7999999999999999E-2</c:v>
                  </c:pt>
                </c:numCache>
              </c:numRef>
            </c:plus>
            <c:minus>
              <c:numRef>
                <c:f>'Blad3 (SE, kvadr) (2)'!$H$52:$H$54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9.0000000000000028E-3</c:v>
                  </c:pt>
                  <c:pt idx="2">
                    <c:v>1.7999999999999999E-2</c:v>
                  </c:pt>
                </c:numCache>
              </c:numRef>
            </c:minus>
          </c:errBars>
          <c:cat>
            <c:strRef>
              <c:f>'Blad3 (SE, kvadr) (2)'!$D$52:$D$54</c:f>
              <c:strCache>
                <c:ptCount val="3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</c:strCache>
            </c:strRef>
          </c:cat>
          <c:val>
            <c:numRef>
              <c:f>'Blad3 (SE, kvadr) (2)'!$E$52:$E$54</c:f>
              <c:numCache>
                <c:formatCode>0.000</c:formatCode>
                <c:ptCount val="3"/>
                <c:pt idx="0">
                  <c:v>0</c:v>
                </c:pt>
                <c:pt idx="1">
                  <c:v>2.8500000000000001E-2</c:v>
                </c:pt>
                <c:pt idx="2">
                  <c:v>5.7000000000000009E-2</c:v>
                </c:pt>
              </c:numCache>
            </c:numRef>
          </c:val>
        </c:ser>
        <c:ser>
          <c:idx val="1"/>
          <c:order val="1"/>
          <c:tx>
            <c:strRef>
              <c:f>'Blad3 (SE, kvadr) (2)'!$F$51</c:f>
              <c:strCache>
                <c:ptCount val="1"/>
                <c:pt idx="0">
                  <c:v>Intervention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'Blad3 (SE, kvadr) (2)'!$L$52:$L$54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9.0000000000000028E-3</c:v>
                  </c:pt>
                  <c:pt idx="2">
                    <c:v>1.7999999999999999E-2</c:v>
                  </c:pt>
                </c:numCache>
              </c:numRef>
            </c:plus>
            <c:minus>
              <c:numRef>
                <c:f>'Blad3 (SE, kvadr) (2)'!$K$52:$K$54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9.0000000000000028E-3</c:v>
                  </c:pt>
                  <c:pt idx="2">
                    <c:v>1.7999999999999999E-2</c:v>
                  </c:pt>
                </c:numCache>
              </c:numRef>
            </c:minus>
          </c:errBars>
          <c:cat>
            <c:strRef>
              <c:f>'Blad3 (SE, kvadr) (2)'!$D$52:$D$54</c:f>
              <c:strCache>
                <c:ptCount val="3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</c:strCache>
            </c:strRef>
          </c:cat>
          <c:val>
            <c:numRef>
              <c:f>'Blad3 (SE, kvadr) (2)'!$F$52:$F$54</c:f>
              <c:numCache>
                <c:formatCode>0.000</c:formatCode>
                <c:ptCount val="3"/>
                <c:pt idx="0">
                  <c:v>0</c:v>
                </c:pt>
                <c:pt idx="1">
                  <c:v>5.5000000000000007E-2</c:v>
                </c:pt>
                <c:pt idx="2">
                  <c:v>0.111</c:v>
                </c:pt>
              </c:numCache>
            </c:numRef>
          </c:val>
        </c:ser>
        <c:dLbls/>
        <c:marker val="1"/>
        <c:axId val="151250816"/>
        <c:axId val="151252352"/>
      </c:lineChart>
      <c:catAx>
        <c:axId val="15125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151252352"/>
        <c:crosses val="autoZero"/>
        <c:auto val="1"/>
        <c:lblAlgn val="ctr"/>
        <c:lblOffset val="100"/>
      </c:catAx>
      <c:valAx>
        <c:axId val="15125235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.00" sourceLinked="0"/>
        <c:tickLblPos val="nextTo"/>
        <c:crossAx val="15125081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8578659167105399"/>
          <c:y val="0.91237545150116395"/>
          <c:w val="0.636753991791836"/>
          <c:h val="7.0905635228198413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Tiedonkäsittelyn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nopeus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'Blad3 (SE, kvadr) (2)'!$E$56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'Blad3 (SE, kvadr) (2)'!$I$57:$I$59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1.0000000000000002E-2</c:v>
                  </c:pt>
                  <c:pt idx="2">
                    <c:v>1.9000000000000003E-2</c:v>
                  </c:pt>
                </c:numCache>
              </c:numRef>
            </c:plus>
            <c:minus>
              <c:numRef>
                <c:f>'Blad3 (SE, kvadr) (2)'!$H$57:$H$59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1.0000000000000002E-2</c:v>
                  </c:pt>
                  <c:pt idx="2">
                    <c:v>1.9000000000000003E-2</c:v>
                  </c:pt>
                </c:numCache>
              </c:numRef>
            </c:minus>
          </c:errBars>
          <c:cat>
            <c:strRef>
              <c:f>'Blad3 (SE, kvadr) (2)'!$D$57:$D$59</c:f>
              <c:strCache>
                <c:ptCount val="3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</c:strCache>
            </c:strRef>
          </c:cat>
          <c:val>
            <c:numRef>
              <c:f>'Blad3 (SE, kvadr) (2)'!$E$57:$E$59</c:f>
              <c:numCache>
                <c:formatCode>0.000</c:formatCode>
                <c:ptCount val="3"/>
                <c:pt idx="0">
                  <c:v>0</c:v>
                </c:pt>
                <c:pt idx="1">
                  <c:v>2.1000000000000005E-2</c:v>
                </c:pt>
                <c:pt idx="2">
                  <c:v>4.200000000000001E-2</c:v>
                </c:pt>
              </c:numCache>
            </c:numRef>
          </c:val>
        </c:ser>
        <c:ser>
          <c:idx val="1"/>
          <c:order val="1"/>
          <c:tx>
            <c:strRef>
              <c:f>'Blad3 (SE, kvadr) (2)'!$F$56</c:f>
              <c:strCache>
                <c:ptCount val="1"/>
                <c:pt idx="0">
                  <c:v>Intervention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'Blad3 (SE, kvadr) (2)'!$L$57:$L$59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1.0000000000000002E-2</c:v>
                  </c:pt>
                  <c:pt idx="2">
                    <c:v>2.0000000000000004E-2</c:v>
                  </c:pt>
                </c:numCache>
              </c:numRef>
            </c:plus>
            <c:minus>
              <c:numRef>
                <c:f>'Blad3 (SE, kvadr) (2)'!$K$57:$K$59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1.0000000000000002E-2</c:v>
                  </c:pt>
                  <c:pt idx="2">
                    <c:v>2.0000000000000004E-2</c:v>
                  </c:pt>
                </c:numCache>
              </c:numRef>
            </c:minus>
          </c:errBars>
          <c:cat>
            <c:strRef>
              <c:f>'Blad3 (SE, kvadr) (2)'!$D$57:$D$59</c:f>
              <c:strCache>
                <c:ptCount val="3"/>
                <c:pt idx="0">
                  <c:v>Baseline</c:v>
                </c:pt>
                <c:pt idx="1">
                  <c:v>12 months</c:v>
                </c:pt>
                <c:pt idx="2">
                  <c:v>24 months</c:v>
                </c:pt>
              </c:strCache>
            </c:strRef>
          </c:cat>
          <c:val>
            <c:numRef>
              <c:f>'Blad3 (SE, kvadr) (2)'!$F$57:$F$59</c:f>
              <c:numCache>
                <c:formatCode>0.000</c:formatCode>
                <c:ptCount val="3"/>
                <c:pt idx="0">
                  <c:v>0</c:v>
                </c:pt>
                <c:pt idx="1">
                  <c:v>5.1000000000000004E-2</c:v>
                </c:pt>
                <c:pt idx="2">
                  <c:v>0.10199999999999998</c:v>
                </c:pt>
              </c:numCache>
            </c:numRef>
          </c:val>
        </c:ser>
        <c:dLbls/>
        <c:marker val="1"/>
        <c:axId val="152163840"/>
        <c:axId val="152165376"/>
      </c:lineChart>
      <c:catAx>
        <c:axId val="15216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152165376"/>
        <c:crosses val="autoZero"/>
        <c:auto val="1"/>
        <c:lblAlgn val="ctr"/>
        <c:lblOffset val="100"/>
      </c:catAx>
      <c:valAx>
        <c:axId val="15216537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.00" sourceLinked="0"/>
        <c:tickLblPos val="nextTo"/>
        <c:crossAx val="152163840"/>
        <c:crosses val="autoZero"/>
        <c:crossBetween val="midCat"/>
      </c:valAx>
    </c:plotArea>
    <c:legend>
      <c:legendPos val="b"/>
      <c:layout/>
    </c:legend>
    <c:plotVisOnly val="1"/>
    <c:dispBlanksAs val="gap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fi-FI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5271-B5EC-4486-AF99-67A9439E2160}" type="datetimeFigureOut">
              <a:rPr lang="fi-FI" smtClean="0"/>
              <a:pPr/>
              <a:t>15.6.2018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7F6E5-5B33-4E38-B9D9-4A15B82D52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8067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5530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60F486-E854-440D-86D7-91343A4BEB3A}" type="slidenum">
              <a:rPr lang="en-US" altLang="fi-FI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fi-FI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75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795C3-2305-4163-A4EA-1BD5FFC4C3B9}" type="slidenum">
              <a:rPr lang="fi-FI" altLang="fi-FI">
                <a:solidFill>
                  <a:srgbClr val="4F81BD"/>
                </a:solidFill>
              </a:rPr>
              <a:pPr/>
              <a:t>13</a:t>
            </a:fld>
            <a:endParaRPr lang="fi-FI" altLang="fi-FI">
              <a:solidFill>
                <a:srgbClr val="4F81BD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xmlns="" val="179190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smtClean="0">
                <a:latin typeface="Times" panose="02020603050405020304" pitchFamily="18" charset="0"/>
              </a:rPr>
              <a:t>Altogether 1260 persons were enrolled from six cities. Age range 60-77y.  Randomized into 2 group equal in size, to receive either intensive multidomain intervention or regular health advice.  </a:t>
            </a:r>
            <a:br>
              <a:rPr lang="sv-SE" altLang="sv-SE" smtClean="0">
                <a:latin typeface="Times" panose="02020603050405020304" pitchFamily="18" charset="0"/>
              </a:rPr>
            </a:br>
            <a:r>
              <a:rPr lang="sv-SE" altLang="sv-SE" smtClean="0">
                <a:latin typeface="Times" panose="02020603050405020304" pitchFamily="18" charset="0"/>
              </a:rPr>
              <a:t>The persons were recruited from preveious non-interventional population-based surveys ensuring a truely population-based sample and giving an unique basline database which is very rare in RCTs. Tiia Ngandu will present these more in detail during the poster  </a:t>
            </a:r>
          </a:p>
          <a:p>
            <a:endParaRPr lang="sv-SE" altLang="sv-SE" smtClean="0">
              <a:latin typeface="Times" panose="02020603050405020304" pitchFamily="18" charset="0"/>
            </a:endParaRPr>
          </a:p>
          <a:p>
            <a:r>
              <a:rPr lang="sv-SE" altLang="sv-SE" smtClean="0">
                <a:latin typeface="Times" panose="02020603050405020304" pitchFamily="18" charset="0"/>
              </a:rPr>
              <a:t>The study stared 2009 and intervention was completed Feb 2014. data is still very fresh. We are also working with extended follow-up staring at the begining of 2015.       </a:t>
            </a:r>
          </a:p>
        </p:txBody>
      </p:sp>
      <p:sp>
        <p:nvSpPr>
          <p:cNvPr id="30822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098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D779F8-2351-4EA2-9E25-4187CF04398B}" type="slidenum">
              <a:rPr lang="sv-SE" altLang="sv-SE" smtClean="0">
                <a:solidFill>
                  <a:srgbClr val="000000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sv-SE" altLang="sv-SE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54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sv-SE" smtClean="0">
                <a:latin typeface="Times" panose="02020603050405020304" pitchFamily="18" charset="0"/>
              </a:rPr>
              <a:t>At risk population </a:t>
            </a:r>
            <a:br>
              <a:rPr lang="it-IT" altLang="sv-SE" smtClean="0">
                <a:latin typeface="Times" panose="02020603050405020304" pitchFamily="18" charset="0"/>
              </a:rPr>
            </a:br>
            <a:r>
              <a:rPr lang="it-IT" altLang="sv-SE" smtClean="0">
                <a:latin typeface="Times" panose="02020603050405020304" pitchFamily="18" charset="0"/>
              </a:rPr>
              <a:t>Dementia risk score; poster about the app version</a:t>
            </a:r>
            <a:br>
              <a:rPr lang="it-IT" altLang="sv-SE" smtClean="0">
                <a:latin typeface="Times" panose="02020603050405020304" pitchFamily="18" charset="0"/>
              </a:rPr>
            </a:br>
            <a:r>
              <a:rPr lang="it-IT" altLang="sv-SE" smtClean="0">
                <a:latin typeface="Times" panose="02020603050405020304" pitchFamily="18" charset="0"/>
              </a:rPr>
              <a:t>Cog (cut away those with very good memory), Mci &amp; dementia excluded</a:t>
            </a:r>
          </a:p>
        </p:txBody>
      </p:sp>
      <p:sp>
        <p:nvSpPr>
          <p:cNvPr id="3102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098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556128-9D37-4444-B755-DFCA7E18008F}" type="slidenum">
              <a:rPr lang="sv-SE" altLang="sv-SE" smtClean="0">
                <a:solidFill>
                  <a:srgbClr val="000000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sv-SE" altLang="sv-SE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6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sv-SE" smtClean="0">
                <a:latin typeface="Times" panose="02020603050405020304" pitchFamily="18" charset="0"/>
              </a:rPr>
              <a:t>Here you see a picture from the group sessions. Participants get social stimulation and extra motivation.  Try to keep the group activities even ifthe intervention is now finished. </a:t>
            </a:r>
          </a:p>
          <a:p>
            <a:r>
              <a:rPr lang="fi-FI" altLang="sv-SE" smtClean="0">
                <a:latin typeface="Times" panose="02020603050405020304" pitchFamily="18" charset="0"/>
              </a:rPr>
              <a:t>Expeeinces positive; very positive. For some so positive that even the friends are jealous for ecerything they has been offered to do…. </a:t>
            </a:r>
          </a:p>
        </p:txBody>
      </p:sp>
      <p:sp>
        <p:nvSpPr>
          <p:cNvPr id="31232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098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EACCD6-08A2-4E55-ACA5-FC83A3C29080}" type="slidenum">
              <a:rPr lang="sv-SE" altLang="sv-SE" smtClean="0">
                <a:solidFill>
                  <a:srgbClr val="000000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sv-SE" altLang="sv-SE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3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" panose="02020603050405020304" pitchFamily="18" charset="0"/>
            </a:endParaRPr>
          </a:p>
        </p:txBody>
      </p:sp>
      <p:sp>
        <p:nvSpPr>
          <p:cNvPr id="31437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A76FE3-D0C4-472D-923D-848E574B25E7}" type="slidenum">
              <a:rPr lang="sv-SE" altLang="sv-SE" smtClean="0">
                <a:solidFill>
                  <a:srgbClr val="000000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sv-SE" altLang="sv-SE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68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3638" y="730250"/>
            <a:ext cx="4530725" cy="3398838"/>
          </a:xfrm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ea typeface="ＭＳ Ｐゴシック" pitchFamily="34" charset="-128"/>
            </a:endParaRPr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>
              <a:defRPr sz="2800" b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defTabSz="873125">
              <a:defRPr sz="2800" b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defTabSz="873125">
              <a:defRPr sz="2800" b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defTabSz="873125">
              <a:defRPr sz="2800" b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defTabSz="873125">
              <a:defRPr sz="2800" b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966C5922-BEBA-4BC1-A3DA-1F79CCD4DBDC}" type="slidenum">
              <a:rPr lang="en-GB" altLang="it-IT" sz="1100" b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/>
              <a:t>39</a:t>
            </a:fld>
            <a:endParaRPr lang="en-GB" altLang="it-IT" sz="1100" b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86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E860-8D0B-4480-90D7-E1E34967792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4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CC4E6-4318-404E-97A9-8A8C5D23F97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34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4872BC1-8075-48B1-A9E8-7F41648B8ABC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CE621BA-4714-40B3-9278-C28CD9D15B5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37785743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939428A-23B7-45F5-92B8-6DD5149AB392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ECC856-8ADB-4B05-B59A-4C620C0B16A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2454927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6504794-CABF-46B3-B5F6-5629D1AB2BBD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EC84F6-4D78-44D4-AD0A-0B1FEE19F78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40839501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5EE352A-3116-4D4C-B901-853F777F3C44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BFA81D-4972-40B7-BC43-E30BB666408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17686639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1A17D5-35E4-4DED-8391-9F646B7556F2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0C96DA-3083-42AB-9933-340D4AB9CA1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3056437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6214B6A-1DE2-4D44-B125-BA3CEB82B920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608D5C8-CA69-45C7-84D9-73DD0C2E8D8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18527671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EDFF54A-B09F-4619-8337-861D2695F457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52283B-A349-4075-B79D-C8B6B0B51DE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40730782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4E02129-85C5-4203-9343-02E950A2C40A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64850B-E8CD-4A5E-8AD8-E0C2637B08C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39990715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369050" y="1054100"/>
            <a:ext cx="1943100" cy="5181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1054100"/>
            <a:ext cx="5676900" cy="5181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960BE6D-7E61-44E1-9E14-23432F8CB86A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7607D75-D4F5-4A92-8C6A-587EDB21327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11415973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" t="2222" r="1683" b="2245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bakgrundsrubriken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xmlns="" val="90552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35EEB-F0D0-4E21-9CFA-650B65973A9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7140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3763C48-DB85-4678-89A3-8AE82DC46534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AD086B9-03D9-4F23-9205-8A6585567D2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39002539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90AF543-4C73-456A-8E51-A3BC7F157C18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2F1A31-7432-4DCA-8EB3-DA0745BC8A7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24045206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82D4833-9DCC-4303-BEF2-328147EA3F19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5BA302-FF0B-4855-BDF0-230D66C11D8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698141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14F5602-FAE6-42B8-ABF4-F5C21677BC22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4E6C25-CB17-448A-90F3-F60A163505B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25574127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DF9614E-F9DB-4B99-9E74-10FF091A75B0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884151-D172-48E6-A6F5-849878043AF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10552146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81BC7A-329F-44AE-9AF3-AA7AF8F68F0C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F510371-63C3-4346-BB3F-152EB959A8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17313983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BF2B03-202E-491D-9901-601708157703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AB9386B-7C2F-473E-A62D-74DBE319D6F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41375240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4D09DE-73B8-4387-91F7-6BA83CC3A8BC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ACD2702-80D0-4A46-A98C-77825A8A005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25620376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D48F3D-9D3A-48AD-ACD2-FA0D21896AE6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E5B2D60-3431-4CFB-BC7D-038DACFF81D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12291941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369050" y="1054100"/>
            <a:ext cx="1943100" cy="5181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1054100"/>
            <a:ext cx="5676900" cy="5181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581381-A9D8-42F5-8FD3-515B051B1160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809869-92BE-4B47-B893-9B0B7C68D21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171442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9D04-B337-4EF2-9980-9E84FC59F37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448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3824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041650" y="5414963"/>
            <a:ext cx="3275013" cy="123825"/>
            <a:chOff x="1201" y="2205"/>
            <a:chExt cx="3358" cy="126"/>
          </a:xfrm>
        </p:grpSpPr>
        <p:sp>
          <p:nvSpPr>
            <p:cNvPr id="7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0 h 758"/>
                <a:gd name="T2" fmla="*/ 0 w 12075"/>
                <a:gd name="T3" fmla="*/ 0 h 758"/>
                <a:gd name="T4" fmla="*/ 0 w 12075"/>
                <a:gd name="T5" fmla="*/ 0 h 758"/>
                <a:gd name="T6" fmla="*/ 0 w 12075"/>
                <a:gd name="T7" fmla="*/ 0 h 758"/>
                <a:gd name="T8" fmla="*/ 0 w 12075"/>
                <a:gd name="T9" fmla="*/ 0 h 758"/>
                <a:gd name="T10" fmla="*/ 0 w 12075"/>
                <a:gd name="T11" fmla="*/ 0 h 758"/>
                <a:gd name="T12" fmla="*/ 0 w 12075"/>
                <a:gd name="T13" fmla="*/ 0 h 758"/>
                <a:gd name="T14" fmla="*/ 0 w 12075"/>
                <a:gd name="T15" fmla="*/ 0 h 758"/>
                <a:gd name="T16" fmla="*/ 0 w 12075"/>
                <a:gd name="T17" fmla="*/ 0 h 758"/>
                <a:gd name="T18" fmla="*/ 0 w 12075"/>
                <a:gd name="T19" fmla="*/ 0 h 758"/>
                <a:gd name="T20" fmla="*/ 0 w 12075"/>
                <a:gd name="T21" fmla="*/ 0 h 758"/>
                <a:gd name="T22" fmla="*/ 0 w 12075"/>
                <a:gd name="T23" fmla="*/ 0 h 758"/>
                <a:gd name="T24" fmla="*/ 0 w 12075"/>
                <a:gd name="T25" fmla="*/ 0 h 758"/>
                <a:gd name="T26" fmla="*/ 0 w 12075"/>
                <a:gd name="T27" fmla="*/ 0 h 758"/>
                <a:gd name="T28" fmla="*/ 0 w 12075"/>
                <a:gd name="T29" fmla="*/ 0 h 758"/>
                <a:gd name="T30" fmla="*/ 0 w 12075"/>
                <a:gd name="T31" fmla="*/ 0 h 758"/>
                <a:gd name="T32" fmla="*/ 0 w 12075"/>
                <a:gd name="T33" fmla="*/ 0 h 758"/>
                <a:gd name="T34" fmla="*/ 0 w 12075"/>
                <a:gd name="T35" fmla="*/ 0 h 758"/>
                <a:gd name="T36" fmla="*/ 0 w 12075"/>
                <a:gd name="T37" fmla="*/ 0 h 758"/>
                <a:gd name="T38" fmla="*/ 0 w 12075"/>
                <a:gd name="T39" fmla="*/ 0 h 758"/>
                <a:gd name="T40" fmla="*/ 0 w 12075"/>
                <a:gd name="T41" fmla="*/ 0 h 758"/>
                <a:gd name="T42" fmla="*/ 0 w 12075"/>
                <a:gd name="T43" fmla="*/ 0 h 758"/>
                <a:gd name="T44" fmla="*/ 0 w 12075"/>
                <a:gd name="T45" fmla="*/ 0 h 758"/>
                <a:gd name="T46" fmla="*/ 0 w 12075"/>
                <a:gd name="T47" fmla="*/ 0 h 758"/>
                <a:gd name="T48" fmla="*/ 0 w 12075"/>
                <a:gd name="T49" fmla="*/ 0 h 758"/>
                <a:gd name="T50" fmla="*/ 0 w 12075"/>
                <a:gd name="T51" fmla="*/ 0 h 758"/>
                <a:gd name="T52" fmla="*/ 0 w 12075"/>
                <a:gd name="T53" fmla="*/ 0 h 758"/>
                <a:gd name="T54" fmla="*/ 0 w 12075"/>
                <a:gd name="T55" fmla="*/ 0 h 758"/>
                <a:gd name="T56" fmla="*/ 0 w 12075"/>
                <a:gd name="T57" fmla="*/ 0 h 758"/>
                <a:gd name="T58" fmla="*/ 0 w 12075"/>
                <a:gd name="T59" fmla="*/ 0 h 758"/>
                <a:gd name="T60" fmla="*/ 0 w 12075"/>
                <a:gd name="T61" fmla="*/ 0 h 758"/>
                <a:gd name="T62" fmla="*/ 0 w 12075"/>
                <a:gd name="T63" fmla="*/ 0 h 758"/>
                <a:gd name="T64" fmla="*/ 0 w 12075"/>
                <a:gd name="T65" fmla="*/ 0 h 758"/>
                <a:gd name="T66" fmla="*/ 0 w 12075"/>
                <a:gd name="T67" fmla="*/ 0 h 758"/>
                <a:gd name="T68" fmla="*/ 0 w 12075"/>
                <a:gd name="T69" fmla="*/ 0 h 758"/>
                <a:gd name="T70" fmla="*/ 0 w 12075"/>
                <a:gd name="T71" fmla="*/ 0 h 758"/>
                <a:gd name="T72" fmla="*/ 0 w 12075"/>
                <a:gd name="T73" fmla="*/ 0 h 758"/>
                <a:gd name="T74" fmla="*/ 0 w 12075"/>
                <a:gd name="T75" fmla="*/ 0 h 758"/>
                <a:gd name="T76" fmla="*/ 0 w 12075"/>
                <a:gd name="T77" fmla="*/ 0 h 758"/>
                <a:gd name="T78" fmla="*/ 0 w 12075"/>
                <a:gd name="T79" fmla="*/ 0 h 758"/>
                <a:gd name="T80" fmla="*/ 0 w 12075"/>
                <a:gd name="T81" fmla="*/ 0 h 758"/>
                <a:gd name="T82" fmla="*/ 0 w 12075"/>
                <a:gd name="T83" fmla="*/ 0 h 758"/>
                <a:gd name="T84" fmla="*/ 0 w 12075"/>
                <a:gd name="T85" fmla="*/ 0 h 758"/>
                <a:gd name="T86" fmla="*/ 0 w 12075"/>
                <a:gd name="T87" fmla="*/ 0 h 758"/>
                <a:gd name="T88" fmla="*/ 0 w 12075"/>
                <a:gd name="T89" fmla="*/ 0 h 758"/>
                <a:gd name="T90" fmla="*/ 0 w 12075"/>
                <a:gd name="T91" fmla="*/ 0 h 758"/>
                <a:gd name="T92" fmla="*/ 0 w 12075"/>
                <a:gd name="T93" fmla="*/ 0 h 758"/>
                <a:gd name="T94" fmla="*/ 0 w 12075"/>
                <a:gd name="T95" fmla="*/ 0 h 758"/>
                <a:gd name="T96" fmla="*/ 0 w 12075"/>
                <a:gd name="T97" fmla="*/ 0 h 758"/>
                <a:gd name="T98" fmla="*/ 0 w 12075"/>
                <a:gd name="T99" fmla="*/ 0 h 758"/>
                <a:gd name="T100" fmla="*/ 0 w 12075"/>
                <a:gd name="T101" fmla="*/ 0 h 758"/>
                <a:gd name="T102" fmla="*/ 0 w 12075"/>
                <a:gd name="T103" fmla="*/ 0 h 758"/>
                <a:gd name="T104" fmla="*/ 0 w 12075"/>
                <a:gd name="T105" fmla="*/ 0 h 758"/>
                <a:gd name="T106" fmla="*/ 0 w 12075"/>
                <a:gd name="T107" fmla="*/ 0 h 758"/>
                <a:gd name="T108" fmla="*/ 0 w 12075"/>
                <a:gd name="T109" fmla="*/ 0 h 758"/>
                <a:gd name="T110" fmla="*/ 0 w 12075"/>
                <a:gd name="T111" fmla="*/ 0 h 758"/>
                <a:gd name="T112" fmla="*/ 0 w 12075"/>
                <a:gd name="T113" fmla="*/ 0 h 758"/>
                <a:gd name="T114" fmla="*/ 0 w 12075"/>
                <a:gd name="T115" fmla="*/ 0 h 758"/>
                <a:gd name="T116" fmla="*/ 0 w 12075"/>
                <a:gd name="T117" fmla="*/ 0 h 758"/>
                <a:gd name="T118" fmla="*/ 0 w 12075"/>
                <a:gd name="T119" fmla="*/ 0 h 758"/>
                <a:gd name="T120" fmla="*/ 0 w 12075"/>
                <a:gd name="T121" fmla="*/ 0 h 758"/>
                <a:gd name="T122" fmla="*/ 0 w 12075"/>
                <a:gd name="T123" fmla="*/ 0 h 758"/>
                <a:gd name="T124" fmla="*/ 0 w 12075"/>
                <a:gd name="T125" fmla="*/ 0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35"/>
            <p:cNvSpPr>
              <a:spLocks noEditPoints="1"/>
            </p:cNvSpPr>
            <p:nvPr userDrawn="1"/>
          </p:nvSpPr>
          <p:spPr bwMode="auto">
            <a:xfrm>
              <a:off x="1201" y="2207"/>
              <a:ext cx="1271" cy="123"/>
            </a:xfrm>
            <a:custGeom>
              <a:avLst/>
              <a:gdLst>
                <a:gd name="T0" fmla="*/ 0 w 7628"/>
                <a:gd name="T1" fmla="*/ 0 h 742"/>
                <a:gd name="T2" fmla="*/ 0 w 7628"/>
                <a:gd name="T3" fmla="*/ 0 h 742"/>
                <a:gd name="T4" fmla="*/ 0 w 7628"/>
                <a:gd name="T5" fmla="*/ 0 h 742"/>
                <a:gd name="T6" fmla="*/ 0 w 7628"/>
                <a:gd name="T7" fmla="*/ 0 h 742"/>
                <a:gd name="T8" fmla="*/ 0 w 7628"/>
                <a:gd name="T9" fmla="*/ 0 h 742"/>
                <a:gd name="T10" fmla="*/ 0 w 7628"/>
                <a:gd name="T11" fmla="*/ 0 h 742"/>
                <a:gd name="T12" fmla="*/ 0 w 7628"/>
                <a:gd name="T13" fmla="*/ 0 h 742"/>
                <a:gd name="T14" fmla="*/ 0 w 7628"/>
                <a:gd name="T15" fmla="*/ 0 h 742"/>
                <a:gd name="T16" fmla="*/ 0 w 7628"/>
                <a:gd name="T17" fmla="*/ 0 h 742"/>
                <a:gd name="T18" fmla="*/ 0 w 7628"/>
                <a:gd name="T19" fmla="*/ 0 h 742"/>
                <a:gd name="T20" fmla="*/ 0 w 7628"/>
                <a:gd name="T21" fmla="*/ 0 h 742"/>
                <a:gd name="T22" fmla="*/ 0 w 7628"/>
                <a:gd name="T23" fmla="*/ 0 h 742"/>
                <a:gd name="T24" fmla="*/ 0 w 7628"/>
                <a:gd name="T25" fmla="*/ 0 h 742"/>
                <a:gd name="T26" fmla="*/ 0 w 7628"/>
                <a:gd name="T27" fmla="*/ 0 h 742"/>
                <a:gd name="T28" fmla="*/ 0 w 7628"/>
                <a:gd name="T29" fmla="*/ 0 h 742"/>
                <a:gd name="T30" fmla="*/ 0 w 7628"/>
                <a:gd name="T31" fmla="*/ 0 h 742"/>
                <a:gd name="T32" fmla="*/ 0 w 7628"/>
                <a:gd name="T33" fmla="*/ 0 h 742"/>
                <a:gd name="T34" fmla="*/ 0 w 7628"/>
                <a:gd name="T35" fmla="*/ 0 h 742"/>
                <a:gd name="T36" fmla="*/ 0 w 7628"/>
                <a:gd name="T37" fmla="*/ 0 h 742"/>
                <a:gd name="T38" fmla="*/ 0 w 7628"/>
                <a:gd name="T39" fmla="*/ 0 h 742"/>
                <a:gd name="T40" fmla="*/ 0 w 7628"/>
                <a:gd name="T41" fmla="*/ 0 h 742"/>
                <a:gd name="T42" fmla="*/ 0 w 7628"/>
                <a:gd name="T43" fmla="*/ 0 h 742"/>
                <a:gd name="T44" fmla="*/ 0 w 7628"/>
                <a:gd name="T45" fmla="*/ 0 h 742"/>
                <a:gd name="T46" fmla="*/ 0 w 7628"/>
                <a:gd name="T47" fmla="*/ 0 h 742"/>
                <a:gd name="T48" fmla="*/ 0 w 7628"/>
                <a:gd name="T49" fmla="*/ 0 h 742"/>
                <a:gd name="T50" fmla="*/ 0 w 7628"/>
                <a:gd name="T51" fmla="*/ 0 h 742"/>
                <a:gd name="T52" fmla="*/ 0 w 7628"/>
                <a:gd name="T53" fmla="*/ 0 h 742"/>
                <a:gd name="T54" fmla="*/ 0 w 7628"/>
                <a:gd name="T55" fmla="*/ 0 h 742"/>
                <a:gd name="T56" fmla="*/ 0 w 7628"/>
                <a:gd name="T57" fmla="*/ 0 h 742"/>
                <a:gd name="T58" fmla="*/ 0 w 7628"/>
                <a:gd name="T59" fmla="*/ 0 h 742"/>
                <a:gd name="T60" fmla="*/ 0 w 7628"/>
                <a:gd name="T61" fmla="*/ 0 h 742"/>
                <a:gd name="T62" fmla="*/ 0 w 7628"/>
                <a:gd name="T63" fmla="*/ 0 h 742"/>
                <a:gd name="T64" fmla="*/ 0 w 7628"/>
                <a:gd name="T65" fmla="*/ 0 h 742"/>
                <a:gd name="T66" fmla="*/ 0 w 7628"/>
                <a:gd name="T67" fmla="*/ 0 h 742"/>
                <a:gd name="T68" fmla="*/ 0 w 7628"/>
                <a:gd name="T69" fmla="*/ 0 h 742"/>
                <a:gd name="T70" fmla="*/ 0 w 7628"/>
                <a:gd name="T71" fmla="*/ 0 h 742"/>
                <a:gd name="T72" fmla="*/ 0 w 7628"/>
                <a:gd name="T73" fmla="*/ 0 h 742"/>
                <a:gd name="T74" fmla="*/ 0 w 7628"/>
                <a:gd name="T75" fmla="*/ 0 h 742"/>
                <a:gd name="T76" fmla="*/ 0 w 7628"/>
                <a:gd name="T77" fmla="*/ 0 h 742"/>
                <a:gd name="T78" fmla="*/ 0 w 7628"/>
                <a:gd name="T79" fmla="*/ 0 h 742"/>
                <a:gd name="T80" fmla="*/ 0 w 7628"/>
                <a:gd name="T81" fmla="*/ 0 h 742"/>
                <a:gd name="T82" fmla="*/ 0 w 7628"/>
                <a:gd name="T83" fmla="*/ 0 h 742"/>
                <a:gd name="T84" fmla="*/ 0 w 7628"/>
                <a:gd name="T85" fmla="*/ 0 h 742"/>
                <a:gd name="T86" fmla="*/ 0 w 7628"/>
                <a:gd name="T87" fmla="*/ 0 h 742"/>
                <a:gd name="T88" fmla="*/ 0 w 7628"/>
                <a:gd name="T89" fmla="*/ 0 h 742"/>
                <a:gd name="T90" fmla="*/ 0 w 7628"/>
                <a:gd name="T91" fmla="*/ 0 h 742"/>
                <a:gd name="T92" fmla="*/ 0 w 7628"/>
                <a:gd name="T93" fmla="*/ 0 h 742"/>
                <a:gd name="T94" fmla="*/ 0 w 7628"/>
                <a:gd name="T95" fmla="*/ 0 h 742"/>
                <a:gd name="T96" fmla="*/ 0 w 7628"/>
                <a:gd name="T97" fmla="*/ 0 h 742"/>
                <a:gd name="T98" fmla="*/ 0 w 7628"/>
                <a:gd name="T99" fmla="*/ 0 h 742"/>
                <a:gd name="T100" fmla="*/ 0 w 7628"/>
                <a:gd name="T101" fmla="*/ 0 h 742"/>
                <a:gd name="T102" fmla="*/ 0 w 7628"/>
                <a:gd name="T103" fmla="*/ 0 h 742"/>
                <a:gd name="T104" fmla="*/ 0 w 7628"/>
                <a:gd name="T105" fmla="*/ 0 h 742"/>
                <a:gd name="T106" fmla="*/ 0 w 7628"/>
                <a:gd name="T107" fmla="*/ 0 h 742"/>
                <a:gd name="T108" fmla="*/ 0 w 7628"/>
                <a:gd name="T109" fmla="*/ 0 h 742"/>
                <a:gd name="T110" fmla="*/ 0 w 7628"/>
                <a:gd name="T111" fmla="*/ 0 h 742"/>
                <a:gd name="T112" fmla="*/ 0 w 7628"/>
                <a:gd name="T113" fmla="*/ 0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11" descr="SHORT_THL_LOGO_RGB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183063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7" y="1123951"/>
            <a:ext cx="8207375" cy="13335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7" y="2636841"/>
            <a:ext cx="8207375" cy="9366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Click to edit Master subtitle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2A88-6B64-4AFF-BB58-7E013A6E3C1A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982B-75FC-498E-8A24-D4CB625BF146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1964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6FA2F-2E36-4226-B4A0-176180BDB973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84A2-47F4-4CB9-9CA0-6706908F75B7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4423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BB132-CC2E-419F-9A64-BE40A1B7398A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423B-169F-43BF-B6B6-B4DC7CED3395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3203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5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3958-1600-4D02-80EE-1A5B4C3134C9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29EB4-0213-4442-9C82-2E17F1223185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6825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5B49-D9C3-4620-9658-98E575BA7112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06E2-1D75-49BA-8C61-B0FD80EBE9A3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2286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CFF8-AF6B-4E97-8132-07CEECCA14E1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9538-17E9-4BCE-981A-6482070662E0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6647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1D861-8189-452F-B1F7-68BD9BE8F90E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C2D8-1000-4CA7-963F-1E64C92F5EBB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4453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082C-DD0D-414D-A827-972D0E797E03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620B-6BCA-470B-B782-7B541A79C2BD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873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476D-89D1-4F63-B0AB-71E613520F87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E2C4-8F8A-4D24-BFB9-D232C6650742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7483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05AF-02D4-49DC-B6E2-A5245D8F1BA4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3339-C526-4FF4-B3BC-CD874CEEDA1B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49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A246-7A2C-43FF-91E7-AF90323866E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8164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7" y="260353"/>
            <a:ext cx="20542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60353"/>
            <a:ext cx="60118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D657-84FA-493F-9186-E7ABA3F03B86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3A568-11A0-4DAD-8C9D-0F3961213F2B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710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7" y="260353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2250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1850" y="1484315"/>
            <a:ext cx="4033838" cy="4392612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25F0-A0C0-4EA1-87A0-606E0EBC9049}" type="datetime1">
              <a:rPr lang="en-GB">
                <a:solidFill>
                  <a:srgbClr val="FFFFFF"/>
                </a:solidFill>
              </a:rPr>
              <a:pPr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358B-BFCD-4604-AF53-ED3A6BB7D8B9}" type="slidenum">
              <a:rPr lang="fi-FI" alt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556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7A23C4DA-71FC-4398-961D-F321DDAB9535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9BAF4029-944E-49AC-8524-8FDFB668F257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15956122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CFB7E57E-25DF-4995-8C7B-67FCE36CB98A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5C1EAC3-AAA6-4A74-A5C2-BC30D757F94F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22100229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95609B51-8B8D-4F45-A839-57F1A2583AF0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D1AF54A-8C49-41DE-B85E-EF440A77294C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69822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CC158F74-0656-40C9-83B9-E04AA5703F17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97A141D0-B3DE-4325-94CF-D88098CE16B6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2645827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51C38154-6929-4303-A8C5-7C3631EF6C31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F5FE755-99BE-470A-A9B9-788A604DFB9A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113220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074E0055-20B9-4A4A-A309-AAF5B0D6A88D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C5AA0A2-5F6D-4F8B-A2D0-19742E15F33B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32111390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E73C7553-3A8C-4C7A-AB34-3BCE4248DB63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3890A10-7E42-4EB9-A4AF-DE8EB88EF11F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22542249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0CB50909-5D96-4E5F-9E58-5605AC38CAC7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7CF2950-DEDA-44AB-BBF6-D7A06A019986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110808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CFA6-AD08-4F4D-B285-14C5D5E0406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0368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D4AE6B15-E373-4ABC-82A2-CA01674E668B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3B01724-51D1-4F19-A655-C216642B63ED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20478164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A54028E3-3286-4179-BDBD-000F4D327A10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6F4B759-17CA-4E87-A273-44C20D8183ED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12401845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fld id="{ABFEAACB-E81F-4A3D-A2CB-DF993CE6D1CB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-84" charset="0"/>
                <a:ea typeface="+mn-ea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8EFCB6C-C42F-444E-A0F1-66B05E942A1F}" type="slidenum">
              <a:rPr lang="fi-FI" altLang="sv-SE"/>
              <a:pPr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19855997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D48AC4-0EFD-4993-AE85-3CCBE21027C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4629905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1EA12E-DD32-4035-A91B-D1BCF1AE815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08305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C06D1E-06F2-44AA-9EE5-A58F06FC24A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9867731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438D43-1781-48EC-8946-48717738962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4612000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666B2D-9725-4A43-8A82-BEBE9940710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0555435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0EAC42-750F-4991-ADC7-2B0795B4C2A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8746285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B8597C-75F8-46F3-B5D6-3C8E06E58F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55712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5AB4-9842-41C3-A261-ADC641BA788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3303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133719-F82D-47C8-AC49-F3C6D41A2CA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7393954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1E01C3-C149-4BD6-A6A3-69540560DF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30477934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D13C5-219E-4FE1-A927-18E2758BF6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2275106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8EB1B5-9831-4E35-8FD2-BCB7E107DE7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43610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6E81-3E4C-4EC3-8075-1ABB825E3CB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38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72C5-772B-41DB-A56B-6E84712ABF4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80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007A-A178-4605-B0E0-B2ED9A2119C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415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5E64-CE07-4A9B-B728-9F7103C464B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52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64BD-1CCC-46EE-8E4D-088C331E728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841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6A9F-16A0-4A36-A0BA-ACAB18D6D19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849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4CD6-997A-49B1-8848-6D7D9ED410F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36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EC06-1AED-4A76-B0CF-D77B71764676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823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B195-FB75-4B00-A61F-D2C8ADA0BFB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621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023F-4C80-4917-A1FE-99CC2D281F6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7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WithTex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5834" y="6032500"/>
            <a:ext cx="122484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323145" y="1125538"/>
            <a:ext cx="8280400" cy="0"/>
          </a:xfrm>
          <a:prstGeom prst="line">
            <a:avLst/>
          </a:prstGeom>
          <a:noFill/>
          <a:ln w="28575">
            <a:solidFill>
              <a:srgbClr val="66BC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8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656" y="115888"/>
            <a:ext cx="185702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EUfla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59" y="5970588"/>
            <a:ext cx="56303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EFPIAlogoWithoutText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56" y="6497638"/>
            <a:ext cx="5757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3914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10000"/>
            <a:ext cx="7391400" cy="17526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92500" y="6318250"/>
            <a:ext cx="2133600" cy="476250"/>
          </a:xfrm>
        </p:spPr>
        <p:txBody>
          <a:bodyPr/>
          <a:lstStyle>
            <a:lvl1pPr algn="ctr">
              <a:defRPr b="1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it-IT"/>
          </a:p>
          <a:p>
            <a:pPr>
              <a:defRPr/>
            </a:pPr>
            <a:fld id="{510E43EC-4E24-49ED-AA6C-127FF44CAEE7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3525565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446A"/>
                </a:solidFill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8DBC578-06F4-4030-9623-539F11D2A30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81118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58" descr="kansi_yliopi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4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066800" y="2098675"/>
            <a:ext cx="54102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otsikon perustyyliä napsauttamalla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66800" y="3568700"/>
            <a:ext cx="5410200" cy="13843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327395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4A68B0-FE11-46BD-BBE9-BECA7A9F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965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A1AE2C-4FAA-4AB0-B9B8-887FB47D0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50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E63B-D3D5-4831-B143-71E04C9F9675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87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4EE7DB-A79B-4AC1-885A-E07AC83B7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657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FD249B-4BAC-43FA-960A-0E1C1149B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671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AEC66-775B-4172-B31A-7A201EC0B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770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B53EEF-28A8-4754-97D1-44B8CAAF9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749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7FF2834-04D3-47E8-A676-03996F39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15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067F7E-4D9D-4D8E-A9F6-F7965808B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287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2D9DBF-DE9B-417C-B12A-BB628E0E9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417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752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5105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274FE6-C737-4272-8576-8DDBA333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484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B26D-5CBF-49FF-BF22-798149CEF2C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A58CE-DEB3-4612-AB83-579E01548A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399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F1D1-5BB2-4A95-B3CE-9AB2FD794CE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45D5-7965-4CCD-B274-A052A0117B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86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6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DA2BE-76C2-4CF7-B008-7970EE9904E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237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0B3D-4A99-481C-895D-22A5F63B183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A02AB-1A9C-49FE-BEE1-5DC6833A7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554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5006-D5C6-4A34-84DF-E64F8B3DC48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1375-1F1B-4CF9-9A1B-EC7EC7F74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503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F08EE-7445-43EE-8834-F49003F2F88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25435-A264-43EF-BCC7-4D67FEB7A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60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CF85-F1C9-4DC2-A544-AC1828954F2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2CD0-7A1E-464F-959A-67B90AAFCA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065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45A4-3413-4B70-8C8D-8C7E2B0F529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982B-D30B-4633-8F8E-B819FE3340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519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9346-A156-40C1-8442-86C7CC34F24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7C35-C391-46DE-B94F-DEE7A6C12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98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1965-4AE5-4A4C-9F9E-D0FBAEB2851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DE4C-76E6-480B-8EEB-61E559F2A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686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3D685-408B-4B74-8331-1492F58A2EC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0F3B-A899-492A-B820-73913F0AB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322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F12A-EEB1-4AAD-8911-503457074B8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D0DD-0CF8-4BD5-BF16-8C9327590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652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F3A1-E36E-4ADF-9002-9CA457D7C8E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8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E893-3D76-4FD8-807E-4A32FFE33CF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086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1376-CBD0-498C-B211-88A51D81E8D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318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0B59-1EE7-45D0-8198-EFA84CD5B1E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658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1C02-22A9-41F8-939C-F1077C1DD52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16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2A92-618A-4A95-A92A-344B686CB7E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929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E60E-8624-4B36-9AF5-B3A887EF337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46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2131-E4A0-4508-9ACD-C4E938A1622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4479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AB56-C2FB-4FD4-A015-61A265988F86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643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5D7-C73E-4228-B61C-187D3E547CC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6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EA10-2395-4720-8EEE-8C32C1D9287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592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997D-654C-434C-B9A6-3EC2F4E9779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9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EE1A-3457-42F2-8D31-97072AAC0EC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621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5DB9B-B4F1-4AA0-A228-593592FDBE9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608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 smtClean="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4437063"/>
            <a:ext cx="8207375" cy="11525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altLang="fi-FI" noProof="0" smtClean="0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589588"/>
            <a:ext cx="8207375" cy="863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altLang="fi-FI" noProof="0" smtClean="0"/>
              <a:t>Click to edit Master subtitle style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B892116-F846-4CCF-9DE6-96620EDD994F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8CD728-6AEA-4DAE-8111-A1BEF99DFB2D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36872" name="Picture 8" descr="THL_helmi_BIG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063" y="476250"/>
            <a:ext cx="3668712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1906588" y="3644900"/>
            <a:ext cx="5330825" cy="200025"/>
            <a:chOff x="1201" y="2205"/>
            <a:chExt cx="3358" cy="126"/>
          </a:xfrm>
        </p:grpSpPr>
        <p:sp>
          <p:nvSpPr>
            <p:cNvPr id="36874" name="Freeform 10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745 h 758"/>
                <a:gd name="T2" fmla="*/ 1036 w 12075"/>
                <a:gd name="T3" fmla="*/ 342 h 758"/>
                <a:gd name="T4" fmla="*/ 2133 w 12075"/>
                <a:gd name="T5" fmla="*/ 16 h 758"/>
                <a:gd name="T6" fmla="*/ 2416 w 12075"/>
                <a:gd name="T7" fmla="*/ 745 h 758"/>
                <a:gd name="T8" fmla="*/ 3143 w 12075"/>
                <a:gd name="T9" fmla="*/ 598 h 758"/>
                <a:gd name="T10" fmla="*/ 3111 w 12075"/>
                <a:gd name="T11" fmla="*/ 745 h 758"/>
                <a:gd name="T12" fmla="*/ 3806 w 12075"/>
                <a:gd name="T13" fmla="*/ 745 h 758"/>
                <a:gd name="T14" fmla="*/ 4817 w 12075"/>
                <a:gd name="T15" fmla="*/ 167 h 758"/>
                <a:gd name="T16" fmla="*/ 4595 w 12075"/>
                <a:gd name="T17" fmla="*/ 9 h 758"/>
                <a:gd name="T18" fmla="*/ 4305 w 12075"/>
                <a:gd name="T19" fmla="*/ 64 h 758"/>
                <a:gd name="T20" fmla="*/ 4170 w 12075"/>
                <a:gd name="T21" fmla="*/ 301 h 758"/>
                <a:gd name="T22" fmla="*/ 4214 w 12075"/>
                <a:gd name="T23" fmla="*/ 592 h 758"/>
                <a:gd name="T24" fmla="*/ 4437 w 12075"/>
                <a:gd name="T25" fmla="*/ 751 h 758"/>
                <a:gd name="T26" fmla="*/ 4726 w 12075"/>
                <a:gd name="T27" fmla="*/ 696 h 758"/>
                <a:gd name="T28" fmla="*/ 4863 w 12075"/>
                <a:gd name="T29" fmla="*/ 459 h 758"/>
                <a:gd name="T30" fmla="*/ 4734 w 12075"/>
                <a:gd name="T31" fmla="*/ 517 h 758"/>
                <a:gd name="T32" fmla="*/ 4594 w 12075"/>
                <a:gd name="T33" fmla="*/ 653 h 758"/>
                <a:gd name="T34" fmla="*/ 4393 w 12075"/>
                <a:gd name="T35" fmla="*/ 633 h 758"/>
                <a:gd name="T36" fmla="*/ 4282 w 12075"/>
                <a:gd name="T37" fmla="*/ 467 h 758"/>
                <a:gd name="T38" fmla="*/ 4298 w 12075"/>
                <a:gd name="T39" fmla="*/ 243 h 758"/>
                <a:gd name="T40" fmla="*/ 4439 w 12075"/>
                <a:gd name="T41" fmla="*/ 107 h 758"/>
                <a:gd name="T42" fmla="*/ 4637 w 12075"/>
                <a:gd name="T43" fmla="*/ 127 h 758"/>
                <a:gd name="T44" fmla="*/ 4748 w 12075"/>
                <a:gd name="T45" fmla="*/ 293 h 758"/>
                <a:gd name="T46" fmla="*/ 5179 w 12075"/>
                <a:gd name="T47" fmla="*/ 745 h 758"/>
                <a:gd name="T48" fmla="*/ 5441 w 12075"/>
                <a:gd name="T49" fmla="*/ 745 h 758"/>
                <a:gd name="T50" fmla="*/ 6704 w 12075"/>
                <a:gd name="T51" fmla="*/ 16 h 758"/>
                <a:gd name="T52" fmla="*/ 6351 w 12075"/>
                <a:gd name="T53" fmla="*/ 160 h 758"/>
                <a:gd name="T54" fmla="*/ 7959 w 12075"/>
                <a:gd name="T55" fmla="*/ 745 h 758"/>
                <a:gd name="T56" fmla="*/ 7495 w 12075"/>
                <a:gd name="T57" fmla="*/ 745 h 758"/>
                <a:gd name="T58" fmla="*/ 8629 w 12075"/>
                <a:gd name="T59" fmla="*/ 16 h 758"/>
                <a:gd name="T60" fmla="*/ 9151 w 12075"/>
                <a:gd name="T61" fmla="*/ 745 h 758"/>
                <a:gd name="T62" fmla="*/ 9554 w 12075"/>
                <a:gd name="T63" fmla="*/ 475 h 758"/>
                <a:gd name="T64" fmla="*/ 10170 w 12075"/>
                <a:gd name="T65" fmla="*/ 16 h 758"/>
                <a:gd name="T66" fmla="*/ 11503 w 12075"/>
                <a:gd name="T67" fmla="*/ 340 h 758"/>
                <a:gd name="T68" fmla="*/ 11390 w 12075"/>
                <a:gd name="T69" fmla="*/ 86 h 758"/>
                <a:gd name="T70" fmla="*/ 11111 w 12075"/>
                <a:gd name="T71" fmla="*/ 3 h 758"/>
                <a:gd name="T72" fmla="*/ 10869 w 12075"/>
                <a:gd name="T73" fmla="*/ 138 h 758"/>
                <a:gd name="T74" fmla="*/ 10802 w 12075"/>
                <a:gd name="T75" fmla="*/ 421 h 758"/>
                <a:gd name="T76" fmla="*/ 10914 w 12075"/>
                <a:gd name="T77" fmla="*/ 674 h 758"/>
                <a:gd name="T78" fmla="*/ 11193 w 12075"/>
                <a:gd name="T79" fmla="*/ 756 h 758"/>
                <a:gd name="T80" fmla="*/ 11437 w 12075"/>
                <a:gd name="T81" fmla="*/ 620 h 758"/>
                <a:gd name="T82" fmla="*/ 11395 w 12075"/>
                <a:gd name="T83" fmla="*/ 380 h 758"/>
                <a:gd name="T84" fmla="*/ 11331 w 12075"/>
                <a:gd name="T85" fmla="*/ 584 h 758"/>
                <a:gd name="T86" fmla="*/ 11152 w 12075"/>
                <a:gd name="T87" fmla="*/ 665 h 758"/>
                <a:gd name="T88" fmla="*/ 10974 w 12075"/>
                <a:gd name="T89" fmla="*/ 584 h 758"/>
                <a:gd name="T90" fmla="*/ 10909 w 12075"/>
                <a:gd name="T91" fmla="*/ 380 h 758"/>
                <a:gd name="T92" fmla="*/ 10974 w 12075"/>
                <a:gd name="T93" fmla="*/ 178 h 758"/>
                <a:gd name="T94" fmla="*/ 11152 w 12075"/>
                <a:gd name="T95" fmla="*/ 95 h 758"/>
                <a:gd name="T96" fmla="*/ 11331 w 12075"/>
                <a:gd name="T97" fmla="*/ 178 h 758"/>
                <a:gd name="T98" fmla="*/ 11395 w 12075"/>
                <a:gd name="T99" fmla="*/ 380 h 758"/>
                <a:gd name="T100" fmla="*/ 12012 w 12075"/>
                <a:gd name="T101" fmla="*/ 392 h 758"/>
                <a:gd name="T102" fmla="*/ 11778 w 12075"/>
                <a:gd name="T103" fmla="*/ 241 h 758"/>
                <a:gd name="T104" fmla="*/ 11777 w 12075"/>
                <a:gd name="T105" fmla="*/ 142 h 758"/>
                <a:gd name="T106" fmla="*/ 11908 w 12075"/>
                <a:gd name="T107" fmla="*/ 95 h 758"/>
                <a:gd name="T108" fmla="*/ 11862 w 12075"/>
                <a:gd name="T109" fmla="*/ 1 h 758"/>
                <a:gd name="T110" fmla="*/ 11691 w 12075"/>
                <a:gd name="T111" fmla="*/ 77 h 758"/>
                <a:gd name="T112" fmla="*/ 11652 w 12075"/>
                <a:gd name="T113" fmla="*/ 236 h 758"/>
                <a:gd name="T114" fmla="*/ 11824 w 12075"/>
                <a:gd name="T115" fmla="*/ 399 h 758"/>
                <a:gd name="T116" fmla="*/ 11964 w 12075"/>
                <a:gd name="T117" fmla="*/ 526 h 758"/>
                <a:gd name="T118" fmla="*/ 11871 w 12075"/>
                <a:gd name="T119" fmla="*/ 657 h 758"/>
                <a:gd name="T120" fmla="*/ 11670 w 12075"/>
                <a:gd name="T121" fmla="*/ 629 h 758"/>
                <a:gd name="T122" fmla="*/ 11858 w 12075"/>
                <a:gd name="T123" fmla="*/ 755 h 758"/>
                <a:gd name="T124" fmla="*/ 12025 w 12075"/>
                <a:gd name="T125" fmla="*/ 68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6875" name="Freeform 11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>
                <a:gd name="T0" fmla="*/ 331 w 7628"/>
                <a:gd name="T1" fmla="*/ 91 h 742"/>
                <a:gd name="T2" fmla="*/ 814 w 7628"/>
                <a:gd name="T3" fmla="*/ 635 h 742"/>
                <a:gd name="T4" fmla="*/ 1849 w 7628"/>
                <a:gd name="T5" fmla="*/ 635 h 742"/>
                <a:gd name="T6" fmla="*/ 1793 w 7628"/>
                <a:gd name="T7" fmla="*/ 617 h 742"/>
                <a:gd name="T8" fmla="*/ 1715 w 7628"/>
                <a:gd name="T9" fmla="*/ 480 h 742"/>
                <a:gd name="T10" fmla="*/ 1678 w 7628"/>
                <a:gd name="T11" fmla="*/ 354 h 742"/>
                <a:gd name="T12" fmla="*/ 1757 w 7628"/>
                <a:gd name="T13" fmla="*/ 288 h 742"/>
                <a:gd name="T14" fmla="*/ 1789 w 7628"/>
                <a:gd name="T15" fmla="*/ 203 h 742"/>
                <a:gd name="T16" fmla="*/ 1778 w 7628"/>
                <a:gd name="T17" fmla="*/ 120 h 742"/>
                <a:gd name="T18" fmla="*/ 1732 w 7628"/>
                <a:gd name="T19" fmla="*/ 57 h 742"/>
                <a:gd name="T20" fmla="*/ 1653 w 7628"/>
                <a:gd name="T21" fmla="*/ 12 h 742"/>
                <a:gd name="T22" fmla="*/ 1318 w 7628"/>
                <a:gd name="T23" fmla="*/ 0 h 742"/>
                <a:gd name="T24" fmla="*/ 1535 w 7628"/>
                <a:gd name="T25" fmla="*/ 411 h 742"/>
                <a:gd name="T26" fmla="*/ 1581 w 7628"/>
                <a:gd name="T27" fmla="*/ 450 h 742"/>
                <a:gd name="T28" fmla="*/ 1697 w 7628"/>
                <a:gd name="T29" fmla="*/ 665 h 742"/>
                <a:gd name="T30" fmla="*/ 1765 w 7628"/>
                <a:gd name="T31" fmla="*/ 717 h 742"/>
                <a:gd name="T32" fmla="*/ 1677 w 7628"/>
                <a:gd name="T33" fmla="*/ 190 h 742"/>
                <a:gd name="T34" fmla="*/ 1646 w 7628"/>
                <a:gd name="T35" fmla="*/ 266 h 742"/>
                <a:gd name="T36" fmla="*/ 1584 w 7628"/>
                <a:gd name="T37" fmla="*/ 309 h 742"/>
                <a:gd name="T38" fmla="*/ 1559 w 7628"/>
                <a:gd name="T39" fmla="*/ 91 h 742"/>
                <a:gd name="T40" fmla="*/ 1645 w 7628"/>
                <a:gd name="T41" fmla="*/ 123 h 742"/>
                <a:gd name="T42" fmla="*/ 1673 w 7628"/>
                <a:gd name="T43" fmla="*/ 167 h 742"/>
                <a:gd name="T44" fmla="*/ 1902 w 7628"/>
                <a:gd name="T45" fmla="*/ 0 h 742"/>
                <a:gd name="T46" fmla="*/ 3146 w 7628"/>
                <a:gd name="T47" fmla="*/ 729 h 742"/>
                <a:gd name="T48" fmla="*/ 3148 w 7628"/>
                <a:gd name="T49" fmla="*/ 91 h 742"/>
                <a:gd name="T50" fmla="*/ 3646 w 7628"/>
                <a:gd name="T51" fmla="*/ 729 h 742"/>
                <a:gd name="T52" fmla="*/ 4650 w 7628"/>
                <a:gd name="T53" fmla="*/ 276 h 742"/>
                <a:gd name="T54" fmla="*/ 4596 w 7628"/>
                <a:gd name="T55" fmla="*/ 150 h 742"/>
                <a:gd name="T56" fmla="*/ 4510 w 7628"/>
                <a:gd name="T57" fmla="*/ 62 h 742"/>
                <a:gd name="T58" fmla="*/ 4381 w 7628"/>
                <a:gd name="T59" fmla="*/ 6 h 742"/>
                <a:gd name="T60" fmla="*/ 4326 w 7628"/>
                <a:gd name="T61" fmla="*/ 729 h 742"/>
                <a:gd name="T62" fmla="*/ 4465 w 7628"/>
                <a:gd name="T63" fmla="*/ 695 h 742"/>
                <a:gd name="T64" fmla="*/ 4575 w 7628"/>
                <a:gd name="T65" fmla="*/ 609 h 742"/>
                <a:gd name="T66" fmla="*/ 4635 w 7628"/>
                <a:gd name="T67" fmla="*/ 507 h 742"/>
                <a:gd name="T68" fmla="*/ 4659 w 7628"/>
                <a:gd name="T69" fmla="*/ 368 h 742"/>
                <a:gd name="T70" fmla="*/ 4539 w 7628"/>
                <a:gd name="T71" fmla="*/ 459 h 742"/>
                <a:gd name="T72" fmla="*/ 4494 w 7628"/>
                <a:gd name="T73" fmla="*/ 546 h 742"/>
                <a:gd name="T74" fmla="*/ 4417 w 7628"/>
                <a:gd name="T75" fmla="*/ 611 h 742"/>
                <a:gd name="T76" fmla="*/ 4320 w 7628"/>
                <a:gd name="T77" fmla="*/ 635 h 742"/>
                <a:gd name="T78" fmla="*/ 4359 w 7628"/>
                <a:gd name="T79" fmla="*/ 98 h 742"/>
                <a:gd name="T80" fmla="*/ 4443 w 7628"/>
                <a:gd name="T81" fmla="*/ 136 h 742"/>
                <a:gd name="T82" fmla="*/ 4507 w 7628"/>
                <a:gd name="T83" fmla="*/ 208 h 742"/>
                <a:gd name="T84" fmla="*/ 4546 w 7628"/>
                <a:gd name="T85" fmla="*/ 301 h 742"/>
                <a:gd name="T86" fmla="*/ 4825 w 7628"/>
                <a:gd name="T87" fmla="*/ 0 h 742"/>
                <a:gd name="T88" fmla="*/ 4931 w 7628"/>
                <a:gd name="T89" fmla="*/ 302 h 742"/>
                <a:gd name="T90" fmla="*/ 5583 w 7628"/>
                <a:gd name="T91" fmla="*/ 0 h 742"/>
                <a:gd name="T92" fmla="*/ 6765 w 7628"/>
                <a:gd name="T93" fmla="*/ 527 h 742"/>
                <a:gd name="T94" fmla="*/ 6652 w 7628"/>
                <a:gd name="T95" fmla="*/ 571 h 742"/>
                <a:gd name="T96" fmla="*/ 6604 w 7628"/>
                <a:gd name="T97" fmla="*/ 632 h 742"/>
                <a:gd name="T98" fmla="*/ 6507 w 7628"/>
                <a:gd name="T99" fmla="*/ 649 h 742"/>
                <a:gd name="T100" fmla="*/ 6487 w 7628"/>
                <a:gd name="T101" fmla="*/ 731 h 742"/>
                <a:gd name="T102" fmla="*/ 6590 w 7628"/>
                <a:gd name="T103" fmla="*/ 741 h 742"/>
                <a:gd name="T104" fmla="*/ 6676 w 7628"/>
                <a:gd name="T105" fmla="*/ 713 h 742"/>
                <a:gd name="T106" fmla="*/ 6731 w 7628"/>
                <a:gd name="T107" fmla="*/ 658 h 742"/>
                <a:gd name="T108" fmla="*/ 6762 w 7628"/>
                <a:gd name="T109" fmla="*/ 572 h 742"/>
                <a:gd name="T110" fmla="*/ 6884 w 7628"/>
                <a:gd name="T111" fmla="*/ 729 h 742"/>
                <a:gd name="T112" fmla="*/ 7256 w 7628"/>
                <a:gd name="T113" fmla="*/ 10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1692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06895-DEDA-4127-8A4B-E0AC9D17404D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E5FFA-48E2-480D-A82E-265AFD21C718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781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0F5E1-3705-48F2-8BAD-DB955FD5C22C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2A64B-3864-4C91-90C9-11B957B56199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982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81D11-8247-453B-8A95-8ED53E67E5D8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7841-DD5B-4672-B2BF-1EFFB5AE62EA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716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5C6058-5BA8-47BE-9EA5-0213370F663F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AD811-6500-41B1-822A-1030FFF18A7B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900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5D43A-A4D8-4D61-A527-7CA7BB265C21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3CCF3-707D-463C-B9C3-51678503E264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469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BE884-5D1E-4C80-9585-12662978856F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EB38B-69C6-4F64-B427-16D472490B85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79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9548B-5240-48BB-A46B-94F1140187F4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90B1-0526-4EE1-9394-FC7CCC41FFAE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1490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B1D46A-DA49-462D-8A5A-424909D00D51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3F569-CA94-45F9-97A7-17B65FF0328E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5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ADED-50D8-486A-843E-B08179FE95E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918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BA8D5-E7F7-4573-8D49-FBF1AA7A4E7C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E6BD-AFDD-41D8-B1F3-D20709DA7D89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3094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60350"/>
            <a:ext cx="20542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18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C041C-2C59-4E20-861E-59564D8100B8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73F92-CED3-49E0-950F-D0776467AA2D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105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18488" cy="4392612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>
            <a:lvl1pPr>
              <a:defRPr/>
            </a:lvl1pPr>
          </a:lstStyle>
          <a:p>
            <a:fld id="{63794DFD-6E33-4708-8963-720BE86E8353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813" y="659765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>
            <a:lvl1pPr>
              <a:defRPr/>
            </a:lvl1pPr>
          </a:lstStyle>
          <a:p>
            <a:fld id="{5D2A0DA1-C24D-4F41-98E0-A95E68537118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9125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400" b="1" i="1" smtClean="0">
              <a:solidFill>
                <a:srgbClr val="7BC143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4437063"/>
            <a:ext cx="8207375" cy="115252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altLang="fi-FI" noProof="0" smtClean="0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589588"/>
            <a:ext cx="8207375" cy="863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altLang="fi-FI" noProof="0" smtClean="0"/>
              <a:t>Click to edit Master subtitle style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0FDBB41-AB69-4473-ABA7-59B023B9FFDF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962DF9-8AA7-48DE-A85F-59CF1A4BE45A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36872" name="Picture 8" descr="THL_helmi_BIG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063" y="476250"/>
            <a:ext cx="3668712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1906588" y="3644900"/>
            <a:ext cx="5330825" cy="200025"/>
            <a:chOff x="1201" y="2205"/>
            <a:chExt cx="3358" cy="126"/>
          </a:xfrm>
        </p:grpSpPr>
        <p:sp>
          <p:nvSpPr>
            <p:cNvPr id="36874" name="Freeform 10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745 h 758"/>
                <a:gd name="T2" fmla="*/ 1036 w 12075"/>
                <a:gd name="T3" fmla="*/ 342 h 758"/>
                <a:gd name="T4" fmla="*/ 2133 w 12075"/>
                <a:gd name="T5" fmla="*/ 16 h 758"/>
                <a:gd name="T6" fmla="*/ 2416 w 12075"/>
                <a:gd name="T7" fmla="*/ 745 h 758"/>
                <a:gd name="T8" fmla="*/ 3143 w 12075"/>
                <a:gd name="T9" fmla="*/ 598 h 758"/>
                <a:gd name="T10" fmla="*/ 3111 w 12075"/>
                <a:gd name="T11" fmla="*/ 745 h 758"/>
                <a:gd name="T12" fmla="*/ 3806 w 12075"/>
                <a:gd name="T13" fmla="*/ 745 h 758"/>
                <a:gd name="T14" fmla="*/ 4817 w 12075"/>
                <a:gd name="T15" fmla="*/ 167 h 758"/>
                <a:gd name="T16" fmla="*/ 4595 w 12075"/>
                <a:gd name="T17" fmla="*/ 9 h 758"/>
                <a:gd name="T18" fmla="*/ 4305 w 12075"/>
                <a:gd name="T19" fmla="*/ 64 h 758"/>
                <a:gd name="T20" fmla="*/ 4170 w 12075"/>
                <a:gd name="T21" fmla="*/ 301 h 758"/>
                <a:gd name="T22" fmla="*/ 4214 w 12075"/>
                <a:gd name="T23" fmla="*/ 592 h 758"/>
                <a:gd name="T24" fmla="*/ 4437 w 12075"/>
                <a:gd name="T25" fmla="*/ 751 h 758"/>
                <a:gd name="T26" fmla="*/ 4726 w 12075"/>
                <a:gd name="T27" fmla="*/ 696 h 758"/>
                <a:gd name="T28" fmla="*/ 4863 w 12075"/>
                <a:gd name="T29" fmla="*/ 459 h 758"/>
                <a:gd name="T30" fmla="*/ 4734 w 12075"/>
                <a:gd name="T31" fmla="*/ 517 h 758"/>
                <a:gd name="T32" fmla="*/ 4594 w 12075"/>
                <a:gd name="T33" fmla="*/ 653 h 758"/>
                <a:gd name="T34" fmla="*/ 4393 w 12075"/>
                <a:gd name="T35" fmla="*/ 633 h 758"/>
                <a:gd name="T36" fmla="*/ 4282 w 12075"/>
                <a:gd name="T37" fmla="*/ 467 h 758"/>
                <a:gd name="T38" fmla="*/ 4298 w 12075"/>
                <a:gd name="T39" fmla="*/ 243 h 758"/>
                <a:gd name="T40" fmla="*/ 4439 w 12075"/>
                <a:gd name="T41" fmla="*/ 107 h 758"/>
                <a:gd name="T42" fmla="*/ 4637 w 12075"/>
                <a:gd name="T43" fmla="*/ 127 h 758"/>
                <a:gd name="T44" fmla="*/ 4748 w 12075"/>
                <a:gd name="T45" fmla="*/ 293 h 758"/>
                <a:gd name="T46" fmla="*/ 5179 w 12075"/>
                <a:gd name="T47" fmla="*/ 745 h 758"/>
                <a:gd name="T48" fmla="*/ 5441 w 12075"/>
                <a:gd name="T49" fmla="*/ 745 h 758"/>
                <a:gd name="T50" fmla="*/ 6704 w 12075"/>
                <a:gd name="T51" fmla="*/ 16 h 758"/>
                <a:gd name="T52" fmla="*/ 6351 w 12075"/>
                <a:gd name="T53" fmla="*/ 160 h 758"/>
                <a:gd name="T54" fmla="*/ 7959 w 12075"/>
                <a:gd name="T55" fmla="*/ 745 h 758"/>
                <a:gd name="T56" fmla="*/ 7495 w 12075"/>
                <a:gd name="T57" fmla="*/ 745 h 758"/>
                <a:gd name="T58" fmla="*/ 8629 w 12075"/>
                <a:gd name="T59" fmla="*/ 16 h 758"/>
                <a:gd name="T60" fmla="*/ 9151 w 12075"/>
                <a:gd name="T61" fmla="*/ 745 h 758"/>
                <a:gd name="T62" fmla="*/ 9554 w 12075"/>
                <a:gd name="T63" fmla="*/ 475 h 758"/>
                <a:gd name="T64" fmla="*/ 10170 w 12075"/>
                <a:gd name="T65" fmla="*/ 16 h 758"/>
                <a:gd name="T66" fmla="*/ 11503 w 12075"/>
                <a:gd name="T67" fmla="*/ 340 h 758"/>
                <a:gd name="T68" fmla="*/ 11390 w 12075"/>
                <a:gd name="T69" fmla="*/ 86 h 758"/>
                <a:gd name="T70" fmla="*/ 11111 w 12075"/>
                <a:gd name="T71" fmla="*/ 3 h 758"/>
                <a:gd name="T72" fmla="*/ 10869 w 12075"/>
                <a:gd name="T73" fmla="*/ 138 h 758"/>
                <a:gd name="T74" fmla="*/ 10802 w 12075"/>
                <a:gd name="T75" fmla="*/ 421 h 758"/>
                <a:gd name="T76" fmla="*/ 10914 w 12075"/>
                <a:gd name="T77" fmla="*/ 674 h 758"/>
                <a:gd name="T78" fmla="*/ 11193 w 12075"/>
                <a:gd name="T79" fmla="*/ 756 h 758"/>
                <a:gd name="T80" fmla="*/ 11437 w 12075"/>
                <a:gd name="T81" fmla="*/ 620 h 758"/>
                <a:gd name="T82" fmla="*/ 11395 w 12075"/>
                <a:gd name="T83" fmla="*/ 380 h 758"/>
                <a:gd name="T84" fmla="*/ 11331 w 12075"/>
                <a:gd name="T85" fmla="*/ 584 h 758"/>
                <a:gd name="T86" fmla="*/ 11152 w 12075"/>
                <a:gd name="T87" fmla="*/ 665 h 758"/>
                <a:gd name="T88" fmla="*/ 10974 w 12075"/>
                <a:gd name="T89" fmla="*/ 584 h 758"/>
                <a:gd name="T90" fmla="*/ 10909 w 12075"/>
                <a:gd name="T91" fmla="*/ 380 h 758"/>
                <a:gd name="T92" fmla="*/ 10974 w 12075"/>
                <a:gd name="T93" fmla="*/ 178 h 758"/>
                <a:gd name="T94" fmla="*/ 11152 w 12075"/>
                <a:gd name="T95" fmla="*/ 95 h 758"/>
                <a:gd name="T96" fmla="*/ 11331 w 12075"/>
                <a:gd name="T97" fmla="*/ 178 h 758"/>
                <a:gd name="T98" fmla="*/ 11395 w 12075"/>
                <a:gd name="T99" fmla="*/ 380 h 758"/>
                <a:gd name="T100" fmla="*/ 12012 w 12075"/>
                <a:gd name="T101" fmla="*/ 392 h 758"/>
                <a:gd name="T102" fmla="*/ 11778 w 12075"/>
                <a:gd name="T103" fmla="*/ 241 h 758"/>
                <a:gd name="T104" fmla="*/ 11777 w 12075"/>
                <a:gd name="T105" fmla="*/ 142 h 758"/>
                <a:gd name="T106" fmla="*/ 11908 w 12075"/>
                <a:gd name="T107" fmla="*/ 95 h 758"/>
                <a:gd name="T108" fmla="*/ 11862 w 12075"/>
                <a:gd name="T109" fmla="*/ 1 h 758"/>
                <a:gd name="T110" fmla="*/ 11691 w 12075"/>
                <a:gd name="T111" fmla="*/ 77 h 758"/>
                <a:gd name="T112" fmla="*/ 11652 w 12075"/>
                <a:gd name="T113" fmla="*/ 236 h 758"/>
                <a:gd name="T114" fmla="*/ 11824 w 12075"/>
                <a:gd name="T115" fmla="*/ 399 h 758"/>
                <a:gd name="T116" fmla="*/ 11964 w 12075"/>
                <a:gd name="T117" fmla="*/ 526 h 758"/>
                <a:gd name="T118" fmla="*/ 11871 w 12075"/>
                <a:gd name="T119" fmla="*/ 657 h 758"/>
                <a:gd name="T120" fmla="*/ 11670 w 12075"/>
                <a:gd name="T121" fmla="*/ 629 h 758"/>
                <a:gd name="T122" fmla="*/ 11858 w 12075"/>
                <a:gd name="T123" fmla="*/ 755 h 758"/>
                <a:gd name="T124" fmla="*/ 12025 w 12075"/>
                <a:gd name="T125" fmla="*/ 68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fi-FI" sz="2400" b="1" i="1" smtClean="0">
                <a:solidFill>
                  <a:srgbClr val="7BC143"/>
                </a:solidFill>
              </a:endParaRPr>
            </a:p>
          </p:txBody>
        </p:sp>
        <p:sp>
          <p:nvSpPr>
            <p:cNvPr id="36875" name="Freeform 11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>
                <a:gd name="T0" fmla="*/ 331 w 7628"/>
                <a:gd name="T1" fmla="*/ 91 h 742"/>
                <a:gd name="T2" fmla="*/ 814 w 7628"/>
                <a:gd name="T3" fmla="*/ 635 h 742"/>
                <a:gd name="T4" fmla="*/ 1849 w 7628"/>
                <a:gd name="T5" fmla="*/ 635 h 742"/>
                <a:gd name="T6" fmla="*/ 1793 w 7628"/>
                <a:gd name="T7" fmla="*/ 617 h 742"/>
                <a:gd name="T8" fmla="*/ 1715 w 7628"/>
                <a:gd name="T9" fmla="*/ 480 h 742"/>
                <a:gd name="T10" fmla="*/ 1678 w 7628"/>
                <a:gd name="T11" fmla="*/ 354 h 742"/>
                <a:gd name="T12" fmla="*/ 1757 w 7628"/>
                <a:gd name="T13" fmla="*/ 288 h 742"/>
                <a:gd name="T14" fmla="*/ 1789 w 7628"/>
                <a:gd name="T15" fmla="*/ 203 h 742"/>
                <a:gd name="T16" fmla="*/ 1778 w 7628"/>
                <a:gd name="T17" fmla="*/ 120 h 742"/>
                <a:gd name="T18" fmla="*/ 1732 w 7628"/>
                <a:gd name="T19" fmla="*/ 57 h 742"/>
                <a:gd name="T20" fmla="*/ 1653 w 7628"/>
                <a:gd name="T21" fmla="*/ 12 h 742"/>
                <a:gd name="T22" fmla="*/ 1318 w 7628"/>
                <a:gd name="T23" fmla="*/ 0 h 742"/>
                <a:gd name="T24" fmla="*/ 1535 w 7628"/>
                <a:gd name="T25" fmla="*/ 411 h 742"/>
                <a:gd name="T26" fmla="*/ 1581 w 7628"/>
                <a:gd name="T27" fmla="*/ 450 h 742"/>
                <a:gd name="T28" fmla="*/ 1697 w 7628"/>
                <a:gd name="T29" fmla="*/ 665 h 742"/>
                <a:gd name="T30" fmla="*/ 1765 w 7628"/>
                <a:gd name="T31" fmla="*/ 717 h 742"/>
                <a:gd name="T32" fmla="*/ 1677 w 7628"/>
                <a:gd name="T33" fmla="*/ 190 h 742"/>
                <a:gd name="T34" fmla="*/ 1646 w 7628"/>
                <a:gd name="T35" fmla="*/ 266 h 742"/>
                <a:gd name="T36" fmla="*/ 1584 w 7628"/>
                <a:gd name="T37" fmla="*/ 309 h 742"/>
                <a:gd name="T38" fmla="*/ 1559 w 7628"/>
                <a:gd name="T39" fmla="*/ 91 h 742"/>
                <a:gd name="T40" fmla="*/ 1645 w 7628"/>
                <a:gd name="T41" fmla="*/ 123 h 742"/>
                <a:gd name="T42" fmla="*/ 1673 w 7628"/>
                <a:gd name="T43" fmla="*/ 167 h 742"/>
                <a:gd name="T44" fmla="*/ 1902 w 7628"/>
                <a:gd name="T45" fmla="*/ 0 h 742"/>
                <a:gd name="T46" fmla="*/ 3146 w 7628"/>
                <a:gd name="T47" fmla="*/ 729 h 742"/>
                <a:gd name="T48" fmla="*/ 3148 w 7628"/>
                <a:gd name="T49" fmla="*/ 91 h 742"/>
                <a:gd name="T50" fmla="*/ 3646 w 7628"/>
                <a:gd name="T51" fmla="*/ 729 h 742"/>
                <a:gd name="T52" fmla="*/ 4650 w 7628"/>
                <a:gd name="T53" fmla="*/ 276 h 742"/>
                <a:gd name="T54" fmla="*/ 4596 w 7628"/>
                <a:gd name="T55" fmla="*/ 150 h 742"/>
                <a:gd name="T56" fmla="*/ 4510 w 7628"/>
                <a:gd name="T57" fmla="*/ 62 h 742"/>
                <a:gd name="T58" fmla="*/ 4381 w 7628"/>
                <a:gd name="T59" fmla="*/ 6 h 742"/>
                <a:gd name="T60" fmla="*/ 4326 w 7628"/>
                <a:gd name="T61" fmla="*/ 729 h 742"/>
                <a:gd name="T62" fmla="*/ 4465 w 7628"/>
                <a:gd name="T63" fmla="*/ 695 h 742"/>
                <a:gd name="T64" fmla="*/ 4575 w 7628"/>
                <a:gd name="T65" fmla="*/ 609 h 742"/>
                <a:gd name="T66" fmla="*/ 4635 w 7628"/>
                <a:gd name="T67" fmla="*/ 507 h 742"/>
                <a:gd name="T68" fmla="*/ 4659 w 7628"/>
                <a:gd name="T69" fmla="*/ 368 h 742"/>
                <a:gd name="T70" fmla="*/ 4539 w 7628"/>
                <a:gd name="T71" fmla="*/ 459 h 742"/>
                <a:gd name="T72" fmla="*/ 4494 w 7628"/>
                <a:gd name="T73" fmla="*/ 546 h 742"/>
                <a:gd name="T74" fmla="*/ 4417 w 7628"/>
                <a:gd name="T75" fmla="*/ 611 h 742"/>
                <a:gd name="T76" fmla="*/ 4320 w 7628"/>
                <a:gd name="T77" fmla="*/ 635 h 742"/>
                <a:gd name="T78" fmla="*/ 4359 w 7628"/>
                <a:gd name="T79" fmla="*/ 98 h 742"/>
                <a:gd name="T80" fmla="*/ 4443 w 7628"/>
                <a:gd name="T81" fmla="*/ 136 h 742"/>
                <a:gd name="T82" fmla="*/ 4507 w 7628"/>
                <a:gd name="T83" fmla="*/ 208 h 742"/>
                <a:gd name="T84" fmla="*/ 4546 w 7628"/>
                <a:gd name="T85" fmla="*/ 301 h 742"/>
                <a:gd name="T86" fmla="*/ 4825 w 7628"/>
                <a:gd name="T87" fmla="*/ 0 h 742"/>
                <a:gd name="T88" fmla="*/ 4931 w 7628"/>
                <a:gd name="T89" fmla="*/ 302 h 742"/>
                <a:gd name="T90" fmla="*/ 5583 w 7628"/>
                <a:gd name="T91" fmla="*/ 0 h 742"/>
                <a:gd name="T92" fmla="*/ 6765 w 7628"/>
                <a:gd name="T93" fmla="*/ 527 h 742"/>
                <a:gd name="T94" fmla="*/ 6652 w 7628"/>
                <a:gd name="T95" fmla="*/ 571 h 742"/>
                <a:gd name="T96" fmla="*/ 6604 w 7628"/>
                <a:gd name="T97" fmla="*/ 632 h 742"/>
                <a:gd name="T98" fmla="*/ 6507 w 7628"/>
                <a:gd name="T99" fmla="*/ 649 h 742"/>
                <a:gd name="T100" fmla="*/ 6487 w 7628"/>
                <a:gd name="T101" fmla="*/ 731 h 742"/>
                <a:gd name="T102" fmla="*/ 6590 w 7628"/>
                <a:gd name="T103" fmla="*/ 741 h 742"/>
                <a:gd name="T104" fmla="*/ 6676 w 7628"/>
                <a:gd name="T105" fmla="*/ 713 h 742"/>
                <a:gd name="T106" fmla="*/ 6731 w 7628"/>
                <a:gd name="T107" fmla="*/ 658 h 742"/>
                <a:gd name="T108" fmla="*/ 6762 w 7628"/>
                <a:gd name="T109" fmla="*/ 572 h 742"/>
                <a:gd name="T110" fmla="*/ 6884 w 7628"/>
                <a:gd name="T111" fmla="*/ 729 h 742"/>
                <a:gd name="T112" fmla="*/ 7256 w 7628"/>
                <a:gd name="T113" fmla="*/ 10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fi-FI" sz="2400" b="1" i="1" smtClean="0">
                <a:solidFill>
                  <a:srgbClr val="7BC1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3335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58A1A-D91B-4061-8D75-345CF87BDDE0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A1EE-00C7-4F60-82D5-417D35FC3C9F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658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AC862-5E96-42A4-A9CA-57FFE8EDC05A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01C5-801A-4A6F-A958-0CF66B0C0D2D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686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8871B-E832-4DAC-A2BC-945D16AB274C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16944-2D8E-4E99-B00A-CE2003751EAC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597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E27B4-3DF3-4025-B24A-A51B16E4A3F5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AF92D-56E6-4B6B-BF66-FAA2A29F4163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754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3CD6C-7C1C-460B-8F83-C9FD27634B64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B8634-479D-47B2-834D-26A534C964D7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865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1B90F-1899-4C98-AED2-B6F402B7029B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EB0D7-49C1-4ACB-AE27-392C79E02FA1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47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16A16-4147-46CD-B49C-0AAC4E2939A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5505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61FFB-727B-42CE-A76D-357C7DD8EA54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0DF2-FA00-4825-A856-740713F31AF8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0981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2F487-3B83-41CE-A915-126B30CB47BA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F47D8-B69F-463D-A578-258599F7D483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9816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5E1E3-CF3B-4F71-9062-1D6094B410D4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F37E6-ED8D-4508-A841-636FF68D471D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7085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60350"/>
            <a:ext cx="20542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1863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6FF3B-E771-4BE5-8500-2C3D94DB4D83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291-690C-4AC8-B3C2-5BE96C9C683A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8071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403225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850" y="1484313"/>
            <a:ext cx="4033838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756025"/>
            <a:ext cx="8218488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>
            <a:lvl1pPr>
              <a:defRPr/>
            </a:lvl1pPr>
          </a:lstStyle>
          <a:p>
            <a:fld id="{A80A804E-E071-4758-8C43-7C054CB2D809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47813" y="659765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>
            <a:lvl1pPr>
              <a:defRPr/>
            </a:lvl1pPr>
          </a:lstStyle>
          <a:p>
            <a:fld id="{2BC62B8B-A636-4331-BF14-67228D122559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4433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18488" cy="4392612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9713"/>
            <a:ext cx="1090613" cy="223837"/>
          </a:xfrm>
        </p:spPr>
        <p:txBody>
          <a:bodyPr/>
          <a:lstStyle>
            <a:lvl1pPr>
              <a:defRPr/>
            </a:lvl1pPr>
          </a:lstStyle>
          <a:p>
            <a:fld id="{FF28B341-9F74-4960-9A84-754DFC609839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813" y="659765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i-FI" alt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188" y="6597650"/>
            <a:ext cx="1079500" cy="215900"/>
          </a:xfrm>
        </p:spPr>
        <p:txBody>
          <a:bodyPr/>
          <a:lstStyle>
            <a:lvl1pPr>
              <a:defRPr/>
            </a:lvl1pPr>
          </a:lstStyle>
          <a:p>
            <a:fld id="{F5F103CB-D800-46FF-8EC4-11D73FF9B755}" type="slidenum">
              <a:rPr lang="fi-FI" altLang="fi-FI">
                <a:solidFill>
                  <a:srgbClr val="FFFFFF"/>
                </a:solidFill>
              </a:rPr>
              <a:pPr/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791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287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542740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59286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7920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5D85-A77F-4870-9249-CFF6A5CFAA6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2893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062514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368193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62597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25204406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41388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92309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522300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xmlns="" val="2007375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" t="2222" r="1683" b="2245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bakgrundsrubriken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43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xmlns="" val="41660668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EA612E-9D4B-4F97-8119-02E8E2CA54E0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sv-SE"/>
              <a:t>AAIC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B5862F-FD6D-4A24-9CED-A5902D720BF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xmlns="" val="28199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124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A7236A-690E-4036-81B1-F28E5DDF6E86}" type="slidenum">
              <a:rPr lang="fi-FI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1319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 b="1">
          <a:solidFill>
            <a:srgbClr val="FFFFFF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10000"/>
        <a:buChar char="•"/>
        <a:defRPr sz="2400" b="1">
          <a:solidFill>
            <a:srgbClr val="FFFFFF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82563"/>
            <a:ext cx="172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4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209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80808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F2705-40B0-4A7A-9B81-2BFB53D84498}" type="datetime1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15/06/2018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80808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/>
              <a:t>AAIC 2013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1">
                <a:solidFill>
                  <a:srgbClr val="8080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F58EA-6627-4E8D-971E-1087F742FFB0}" type="slidenum">
              <a:rPr lang="sv-SE" alt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87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à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à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82563"/>
            <a:ext cx="172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4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209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80808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9A2F2-DB4B-4BF5-8830-B235629C8C7B}" type="datetime1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15/06/2018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80808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/>
              <a:t>AAIC 2013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1">
                <a:solidFill>
                  <a:srgbClr val="80808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380EE-DB2A-497F-AE90-A98777DD2D2F}" type="slidenum">
              <a:rPr lang="sv-SE" alt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7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à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à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97650"/>
            <a:ext cx="10906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1AE381-2D48-4C08-B091-427C7B5DDF06}" type="datetime1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</a:rPr>
              <a:t>AAIC 2013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85BED-61DF-401D-B944-EB565DC8A864}" type="slidenum">
              <a:rPr lang="fi-FI" altLang="fi-F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1032" name="Picture 11" descr="SHORT_THL_LOGO_WEB_186x80px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34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0 h 728"/>
                <a:gd name="T2" fmla="*/ 0 w 11514"/>
                <a:gd name="T3" fmla="*/ 0 h 728"/>
                <a:gd name="T4" fmla="*/ 0 w 11514"/>
                <a:gd name="T5" fmla="*/ 0 h 728"/>
                <a:gd name="T6" fmla="*/ 0 w 11514"/>
                <a:gd name="T7" fmla="*/ 0 h 728"/>
                <a:gd name="T8" fmla="*/ 0 w 11514"/>
                <a:gd name="T9" fmla="*/ 0 h 728"/>
                <a:gd name="T10" fmla="*/ 0 w 11514"/>
                <a:gd name="T11" fmla="*/ 0 h 728"/>
                <a:gd name="T12" fmla="*/ 0 w 11514"/>
                <a:gd name="T13" fmla="*/ 0 h 728"/>
                <a:gd name="T14" fmla="*/ 0 w 11514"/>
                <a:gd name="T15" fmla="*/ 0 h 728"/>
                <a:gd name="T16" fmla="*/ 0 w 11514"/>
                <a:gd name="T17" fmla="*/ 0 h 728"/>
                <a:gd name="T18" fmla="*/ 0 w 11514"/>
                <a:gd name="T19" fmla="*/ 0 h 728"/>
                <a:gd name="T20" fmla="*/ 0 w 11514"/>
                <a:gd name="T21" fmla="*/ 0 h 728"/>
                <a:gd name="T22" fmla="*/ 0 w 11514"/>
                <a:gd name="T23" fmla="*/ 0 h 728"/>
                <a:gd name="T24" fmla="*/ 0 w 11514"/>
                <a:gd name="T25" fmla="*/ 0 h 728"/>
                <a:gd name="T26" fmla="*/ 0 w 11514"/>
                <a:gd name="T27" fmla="*/ 0 h 728"/>
                <a:gd name="T28" fmla="*/ 0 w 11514"/>
                <a:gd name="T29" fmla="*/ 0 h 728"/>
                <a:gd name="T30" fmla="*/ 0 w 11514"/>
                <a:gd name="T31" fmla="*/ 0 h 728"/>
                <a:gd name="T32" fmla="*/ 0 w 11514"/>
                <a:gd name="T33" fmla="*/ 0 h 728"/>
                <a:gd name="T34" fmla="*/ 0 w 11514"/>
                <a:gd name="T35" fmla="*/ 0 h 728"/>
                <a:gd name="T36" fmla="*/ 0 w 11514"/>
                <a:gd name="T37" fmla="*/ 0 h 728"/>
                <a:gd name="T38" fmla="*/ 0 w 11514"/>
                <a:gd name="T39" fmla="*/ 0 h 728"/>
                <a:gd name="T40" fmla="*/ 0 w 11514"/>
                <a:gd name="T41" fmla="*/ 0 h 728"/>
                <a:gd name="T42" fmla="*/ 0 w 11514"/>
                <a:gd name="T43" fmla="*/ 0 h 728"/>
                <a:gd name="T44" fmla="*/ 0 w 11514"/>
                <a:gd name="T45" fmla="*/ 0 h 728"/>
                <a:gd name="T46" fmla="*/ 0 w 11514"/>
                <a:gd name="T47" fmla="*/ 0 h 728"/>
                <a:gd name="T48" fmla="*/ 0 w 11514"/>
                <a:gd name="T49" fmla="*/ 0 h 728"/>
                <a:gd name="T50" fmla="*/ 0 w 11514"/>
                <a:gd name="T51" fmla="*/ 0 h 728"/>
                <a:gd name="T52" fmla="*/ 0 w 11514"/>
                <a:gd name="T53" fmla="*/ 0 h 728"/>
                <a:gd name="T54" fmla="*/ 0 w 11514"/>
                <a:gd name="T55" fmla="*/ 0 h 728"/>
                <a:gd name="T56" fmla="*/ 0 w 11514"/>
                <a:gd name="T57" fmla="*/ 0 h 728"/>
                <a:gd name="T58" fmla="*/ 0 w 11514"/>
                <a:gd name="T59" fmla="*/ 0 h 728"/>
                <a:gd name="T60" fmla="*/ 0 w 11514"/>
                <a:gd name="T61" fmla="*/ 0 h 728"/>
                <a:gd name="T62" fmla="*/ 0 w 11514"/>
                <a:gd name="T63" fmla="*/ 0 h 728"/>
                <a:gd name="T64" fmla="*/ 0 w 11514"/>
                <a:gd name="T65" fmla="*/ 0 h 728"/>
                <a:gd name="T66" fmla="*/ 0 w 11514"/>
                <a:gd name="T67" fmla="*/ 0 h 728"/>
                <a:gd name="T68" fmla="*/ 0 w 11514"/>
                <a:gd name="T69" fmla="*/ 0 h 728"/>
                <a:gd name="T70" fmla="*/ 0 w 11514"/>
                <a:gd name="T71" fmla="*/ 0 h 728"/>
                <a:gd name="T72" fmla="*/ 0 w 11514"/>
                <a:gd name="T73" fmla="*/ 0 h 728"/>
                <a:gd name="T74" fmla="*/ 0 w 11514"/>
                <a:gd name="T75" fmla="*/ 0 h 728"/>
                <a:gd name="T76" fmla="*/ 0 w 11514"/>
                <a:gd name="T77" fmla="*/ 0 h 728"/>
                <a:gd name="T78" fmla="*/ 0 w 11514"/>
                <a:gd name="T79" fmla="*/ 0 h 728"/>
                <a:gd name="T80" fmla="*/ 0 w 11514"/>
                <a:gd name="T81" fmla="*/ 0 h 728"/>
                <a:gd name="T82" fmla="*/ 0 w 11514"/>
                <a:gd name="T83" fmla="*/ 0 h 728"/>
                <a:gd name="T84" fmla="*/ 0 w 11514"/>
                <a:gd name="T85" fmla="*/ 0 h 728"/>
                <a:gd name="T86" fmla="*/ 0 w 11514"/>
                <a:gd name="T87" fmla="*/ 0 h 728"/>
                <a:gd name="T88" fmla="*/ 0 w 11514"/>
                <a:gd name="T89" fmla="*/ 0 h 728"/>
                <a:gd name="T90" fmla="*/ 0 w 11514"/>
                <a:gd name="T91" fmla="*/ 0 h 728"/>
                <a:gd name="T92" fmla="*/ 0 w 11514"/>
                <a:gd name="T93" fmla="*/ 0 h 728"/>
                <a:gd name="T94" fmla="*/ 0 w 11514"/>
                <a:gd name="T95" fmla="*/ 0 h 728"/>
                <a:gd name="T96" fmla="*/ 0 w 11514"/>
                <a:gd name="T97" fmla="*/ 0 h 728"/>
                <a:gd name="T98" fmla="*/ 0 w 11514"/>
                <a:gd name="T99" fmla="*/ 0 h 728"/>
                <a:gd name="T100" fmla="*/ 0 w 11514"/>
                <a:gd name="T101" fmla="*/ 0 h 728"/>
                <a:gd name="T102" fmla="*/ 0 w 11514"/>
                <a:gd name="T103" fmla="*/ 0 h 728"/>
                <a:gd name="T104" fmla="*/ 0 w 11514"/>
                <a:gd name="T105" fmla="*/ 0 h 728"/>
                <a:gd name="T106" fmla="*/ 0 w 11514"/>
                <a:gd name="T107" fmla="*/ 0 h 728"/>
                <a:gd name="T108" fmla="*/ 0 w 11514"/>
                <a:gd name="T109" fmla="*/ 0 h 728"/>
                <a:gd name="T110" fmla="*/ 0 w 11514"/>
                <a:gd name="T111" fmla="*/ 0 h 728"/>
                <a:gd name="T112" fmla="*/ 0 w 11514"/>
                <a:gd name="T113" fmla="*/ 0 h 728"/>
                <a:gd name="T114" fmla="*/ 0 w 11514"/>
                <a:gd name="T115" fmla="*/ 0 h 728"/>
                <a:gd name="T116" fmla="*/ 0 w 11514"/>
                <a:gd name="T117" fmla="*/ 0 h 728"/>
                <a:gd name="T118" fmla="*/ 0 w 11514"/>
                <a:gd name="T119" fmla="*/ 0 h 728"/>
                <a:gd name="T120" fmla="*/ 0 w 11514"/>
                <a:gd name="T121" fmla="*/ 0 h 728"/>
                <a:gd name="T122" fmla="*/ 0 w 11514"/>
                <a:gd name="T123" fmla="*/ 0 h 728"/>
                <a:gd name="T124" fmla="*/ 0 w 11514"/>
                <a:gd name="T125" fmla="*/ 0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0 w 7274"/>
                <a:gd name="T1" fmla="*/ 0 h 713"/>
                <a:gd name="T2" fmla="*/ 0 w 7274"/>
                <a:gd name="T3" fmla="*/ 0 h 713"/>
                <a:gd name="T4" fmla="*/ 0 w 7274"/>
                <a:gd name="T5" fmla="*/ 0 h 713"/>
                <a:gd name="T6" fmla="*/ 0 w 7274"/>
                <a:gd name="T7" fmla="*/ 0 h 713"/>
                <a:gd name="T8" fmla="*/ 0 w 7274"/>
                <a:gd name="T9" fmla="*/ 0 h 713"/>
                <a:gd name="T10" fmla="*/ 0 w 7274"/>
                <a:gd name="T11" fmla="*/ 0 h 713"/>
                <a:gd name="T12" fmla="*/ 0 w 7274"/>
                <a:gd name="T13" fmla="*/ 0 h 713"/>
                <a:gd name="T14" fmla="*/ 0 w 7274"/>
                <a:gd name="T15" fmla="*/ 0 h 713"/>
                <a:gd name="T16" fmla="*/ 0 w 7274"/>
                <a:gd name="T17" fmla="*/ 0 h 713"/>
                <a:gd name="T18" fmla="*/ 0 w 7274"/>
                <a:gd name="T19" fmla="*/ 0 h 713"/>
                <a:gd name="T20" fmla="*/ 0 w 7274"/>
                <a:gd name="T21" fmla="*/ 0 h 713"/>
                <a:gd name="T22" fmla="*/ 0 w 7274"/>
                <a:gd name="T23" fmla="*/ 0 h 713"/>
                <a:gd name="T24" fmla="*/ 0 w 7274"/>
                <a:gd name="T25" fmla="*/ 0 h 713"/>
                <a:gd name="T26" fmla="*/ 0 w 7274"/>
                <a:gd name="T27" fmla="*/ 0 h 713"/>
                <a:gd name="T28" fmla="*/ 0 w 7274"/>
                <a:gd name="T29" fmla="*/ 0 h 713"/>
                <a:gd name="T30" fmla="*/ 0 w 7274"/>
                <a:gd name="T31" fmla="*/ 0 h 713"/>
                <a:gd name="T32" fmla="*/ 0 w 7274"/>
                <a:gd name="T33" fmla="*/ 0 h 713"/>
                <a:gd name="T34" fmla="*/ 0 w 7274"/>
                <a:gd name="T35" fmla="*/ 0 h 713"/>
                <a:gd name="T36" fmla="*/ 0 w 7274"/>
                <a:gd name="T37" fmla="*/ 0 h 713"/>
                <a:gd name="T38" fmla="*/ 0 w 7274"/>
                <a:gd name="T39" fmla="*/ 0 h 713"/>
                <a:gd name="T40" fmla="*/ 0 w 7274"/>
                <a:gd name="T41" fmla="*/ 0 h 713"/>
                <a:gd name="T42" fmla="*/ 0 w 7274"/>
                <a:gd name="T43" fmla="*/ 0 h 713"/>
                <a:gd name="T44" fmla="*/ 0 w 7274"/>
                <a:gd name="T45" fmla="*/ 0 h 713"/>
                <a:gd name="T46" fmla="*/ 0 w 7274"/>
                <a:gd name="T47" fmla="*/ 0 h 713"/>
                <a:gd name="T48" fmla="*/ 0 w 7274"/>
                <a:gd name="T49" fmla="*/ 0 h 713"/>
                <a:gd name="T50" fmla="*/ 0 w 7274"/>
                <a:gd name="T51" fmla="*/ 0 h 713"/>
                <a:gd name="T52" fmla="*/ 0 w 7274"/>
                <a:gd name="T53" fmla="*/ 0 h 713"/>
                <a:gd name="T54" fmla="*/ 0 w 7274"/>
                <a:gd name="T55" fmla="*/ 0 h 713"/>
                <a:gd name="T56" fmla="*/ 0 w 7274"/>
                <a:gd name="T57" fmla="*/ 0 h 713"/>
                <a:gd name="T58" fmla="*/ 0 w 7274"/>
                <a:gd name="T59" fmla="*/ 0 h 713"/>
                <a:gd name="T60" fmla="*/ 0 w 7274"/>
                <a:gd name="T61" fmla="*/ 0 h 713"/>
                <a:gd name="T62" fmla="*/ 0 w 7274"/>
                <a:gd name="T63" fmla="*/ 0 h 713"/>
                <a:gd name="T64" fmla="*/ 0 w 7274"/>
                <a:gd name="T65" fmla="*/ 0 h 713"/>
                <a:gd name="T66" fmla="*/ 0 w 7274"/>
                <a:gd name="T67" fmla="*/ 0 h 713"/>
                <a:gd name="T68" fmla="*/ 0 w 7274"/>
                <a:gd name="T69" fmla="*/ 0 h 713"/>
                <a:gd name="T70" fmla="*/ 0 w 7274"/>
                <a:gd name="T71" fmla="*/ 0 h 713"/>
                <a:gd name="T72" fmla="*/ 0 w 7274"/>
                <a:gd name="T73" fmla="*/ 0 h 713"/>
                <a:gd name="T74" fmla="*/ 0 w 7274"/>
                <a:gd name="T75" fmla="*/ 0 h 713"/>
                <a:gd name="T76" fmla="*/ 0 w 7274"/>
                <a:gd name="T77" fmla="*/ 0 h 713"/>
                <a:gd name="T78" fmla="*/ 0 w 7274"/>
                <a:gd name="T79" fmla="*/ 0 h 713"/>
                <a:gd name="T80" fmla="*/ 0 w 7274"/>
                <a:gd name="T81" fmla="*/ 0 h 713"/>
                <a:gd name="T82" fmla="*/ 0 w 7274"/>
                <a:gd name="T83" fmla="*/ 0 h 713"/>
                <a:gd name="T84" fmla="*/ 0 w 7274"/>
                <a:gd name="T85" fmla="*/ 0 h 713"/>
                <a:gd name="T86" fmla="*/ 0 w 7274"/>
                <a:gd name="T87" fmla="*/ 0 h 713"/>
                <a:gd name="T88" fmla="*/ 0 w 7274"/>
                <a:gd name="T89" fmla="*/ 0 h 713"/>
                <a:gd name="T90" fmla="*/ 0 w 7274"/>
                <a:gd name="T91" fmla="*/ 0 h 713"/>
                <a:gd name="T92" fmla="*/ 0 w 7274"/>
                <a:gd name="T93" fmla="*/ 0 h 713"/>
                <a:gd name="T94" fmla="*/ 0 w 7274"/>
                <a:gd name="T95" fmla="*/ 0 h 713"/>
                <a:gd name="T96" fmla="*/ 0 w 7274"/>
                <a:gd name="T97" fmla="*/ 0 h 713"/>
                <a:gd name="T98" fmla="*/ 0 w 7274"/>
                <a:gd name="T99" fmla="*/ 0 h 713"/>
                <a:gd name="T100" fmla="*/ 0 w 7274"/>
                <a:gd name="T101" fmla="*/ 0 h 713"/>
                <a:gd name="T102" fmla="*/ 0 w 7274"/>
                <a:gd name="T103" fmla="*/ 0 h 713"/>
                <a:gd name="T104" fmla="*/ 0 w 7274"/>
                <a:gd name="T105" fmla="*/ 0 h 713"/>
                <a:gd name="T106" fmla="*/ 0 w 7274"/>
                <a:gd name="T107" fmla="*/ 0 h 713"/>
                <a:gd name="T108" fmla="*/ 0 w 7274"/>
                <a:gd name="T109" fmla="*/ 0 h 713"/>
                <a:gd name="T110" fmla="*/ 0 w 7274"/>
                <a:gd name="T111" fmla="*/ 0 h 713"/>
                <a:gd name="T112" fmla="*/ 0 w 7274"/>
                <a:gd name="T113" fmla="*/ 0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85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54125" indent="-2651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706563" indent="-2730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51063" indent="-2651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654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5226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79863" indent="-265113" algn="l" rtl="0" fontAlgn="base">
        <a:lnSpc>
          <a:spcPct val="95000"/>
        </a:lnSpc>
        <a:spcBef>
          <a:spcPct val="25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</a:defRPr>
            </a:lvl1pPr>
          </a:lstStyle>
          <a:p>
            <a:pPr>
              <a:defRPr/>
            </a:pPr>
            <a:fld id="{088FBE91-8870-484D-9BAB-7C8DBE2EED59}" type="datetime1">
              <a:rPr lang="en-GB"/>
              <a:pPr>
                <a:defRPr/>
              </a:pPr>
              <a:t>15/06/2018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AAIC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12E740-0BE1-4A05-9E45-A94FE8072396}" type="slidenum">
              <a:rPr lang="fi-FI" alt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sv-SE"/>
          </a:p>
        </p:txBody>
      </p:sp>
    </p:spTree>
    <p:extLst>
      <p:ext uri="{BB962C8B-B14F-4D97-AF65-F5344CB8AC3E}">
        <p14:creationId xmlns:p14="http://schemas.microsoft.com/office/powerpoint/2010/main" xmlns="" val="110295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68BC1E-FD58-4A49-BE1F-57A1AB4440DC}" type="datetimeFigureOut">
              <a:rPr lang="fi-FI"/>
              <a:pPr>
                <a:defRPr/>
              </a:pPr>
              <a:t>15.6.2018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BC846-0785-43CE-BA19-038A21DDB5BE}" type="slidenum">
              <a:rPr lang="fi-FI" alt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42438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124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2FED3E-4E9A-4720-9537-A9313EA52C7F}" type="slidenum">
              <a:rPr lang="fi-FI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0755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 b="1">
          <a:solidFill>
            <a:srgbClr val="FFFFFF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10000"/>
        <a:buChar char="•"/>
        <a:defRPr sz="2400" b="1">
          <a:solidFill>
            <a:srgbClr val="FFFFFF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1371600"/>
            <a:ext cx="77738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800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00446A"/>
                </a:solidFill>
                <a:latin typeface="Helvetica" pitchFamily="34" charset="0"/>
                <a:ea typeface="Osaka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446A"/>
                </a:solidFill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424663-30F1-4B33-8616-BD2D1019A6B4}" type="slidenum">
              <a:rPr lang="en-US" altLang="it-IT"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1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151"/>
        </a:buClr>
        <a:buFont typeface="Times" pitchFamily="18" charset="0"/>
        <a:buChar char="•"/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1"/>
            <a:ext cx="7010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Muokkaa otsikon perustyyliä napsauttamalla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Muokkaa tekstin perustyylejä napsauttamalla</a:t>
            </a:r>
          </a:p>
          <a:p>
            <a:pPr lvl="1"/>
            <a:r>
              <a:rPr lang="en-US" altLang="fi-FI" smtClean="0"/>
              <a:t>toinen taso</a:t>
            </a:r>
          </a:p>
          <a:p>
            <a:pPr lvl="2"/>
            <a:r>
              <a:rPr lang="en-US" altLang="fi-FI" smtClean="0"/>
              <a:t>kolmas taso</a:t>
            </a:r>
          </a:p>
          <a:p>
            <a:pPr lvl="3"/>
            <a:r>
              <a:rPr lang="en-US" altLang="fi-FI" smtClean="0"/>
              <a:t>neljäs taso</a:t>
            </a:r>
          </a:p>
          <a:p>
            <a:pPr lvl="4"/>
            <a:r>
              <a:rPr lang="en-US" altLang="fi-FI" smtClean="0"/>
              <a:t>viides taso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629409"/>
            <a:ext cx="19050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C9BF5C-75AC-4806-8ACE-37158CBF09A9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3077" name="Picture 1036" descr="rgb-vaaka-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78" y="477838"/>
            <a:ext cx="723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12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1E1C77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68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1E1C77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50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Char char="-"/>
        <a:defRPr>
          <a:solidFill>
            <a:schemeClr val="tx1"/>
          </a:solidFill>
          <a:latin typeface="+mn-lt"/>
        </a:defRPr>
      </a:lvl3pPr>
      <a:lvl4pPr marL="1698625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Char char="-"/>
        <a:defRPr>
          <a:solidFill>
            <a:schemeClr val="tx1"/>
          </a:solidFill>
          <a:latin typeface="+mn-lt"/>
        </a:defRPr>
      </a:lvl4pPr>
      <a:lvl5pPr marL="2117725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Char char="-"/>
        <a:defRPr>
          <a:solidFill>
            <a:schemeClr val="tx1"/>
          </a:solidFill>
          <a:latin typeface="+mn-lt"/>
        </a:defRPr>
      </a:lvl5pPr>
      <a:lvl6pPr marL="2574925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Char char="-"/>
        <a:defRPr>
          <a:solidFill>
            <a:schemeClr val="tx1"/>
          </a:solidFill>
          <a:latin typeface="+mn-lt"/>
        </a:defRPr>
      </a:lvl6pPr>
      <a:lvl7pPr marL="3032125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Char char="-"/>
        <a:defRPr>
          <a:solidFill>
            <a:schemeClr val="tx1"/>
          </a:solidFill>
          <a:latin typeface="+mn-lt"/>
        </a:defRPr>
      </a:lvl7pPr>
      <a:lvl8pPr marL="3489325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Char char="-"/>
        <a:defRPr>
          <a:solidFill>
            <a:schemeClr val="tx1"/>
          </a:solidFill>
          <a:latin typeface="+mn-lt"/>
        </a:defRPr>
      </a:lvl8pPr>
      <a:lvl9pPr marL="3946525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Muokkaa perustyyl. napsautt.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Muokkaa tekstin perustyylejä napsauttamalla</a:t>
            </a:r>
          </a:p>
          <a:p>
            <a:pPr lvl="1"/>
            <a:r>
              <a:rPr lang="en-US" altLang="fi-FI" smtClean="0"/>
              <a:t>toinen taso</a:t>
            </a:r>
          </a:p>
          <a:p>
            <a:pPr lvl="2"/>
            <a:r>
              <a:rPr lang="en-US" altLang="fi-FI" smtClean="0"/>
              <a:t>kolmas taso</a:t>
            </a:r>
          </a:p>
          <a:p>
            <a:pPr lvl="3"/>
            <a:r>
              <a:rPr lang="en-US" altLang="fi-FI" smtClean="0"/>
              <a:t>neljäs taso</a:t>
            </a:r>
          </a:p>
          <a:p>
            <a:pPr lvl="4"/>
            <a:r>
              <a:rPr lang="en-US" altLang="fi-FI" smtClean="0"/>
              <a:t>viides taso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548354-25F8-494B-B334-877E48C63A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6/15/2018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61A260-95D1-4661-BC84-C46CD5925D3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6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1245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2E649E-12DE-4261-B962-B0E8018C512E}" type="slidenum">
              <a:rPr lang="fi-FI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196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 b="1">
          <a:solidFill>
            <a:srgbClr val="FFFFFF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10000"/>
        <a:buChar char="•"/>
        <a:defRPr sz="2400" b="1">
          <a:solidFill>
            <a:srgbClr val="FFFFFF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L_helmi_BIG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288" y="5661025"/>
            <a:ext cx="1076325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2400" smtClean="0">
              <a:solidFill>
                <a:srgbClr val="000000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927F63-A5F0-4B4A-BBBB-07DCEC118F22}" type="datetime1">
              <a:rPr lang="fi-FI" altLang="fi-FI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15.6.2018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B5820-CB4A-477F-B105-A673C0A9D885}" type="slidenum">
              <a:rPr lang="fi-FI" altLang="fi-FI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539750" y="6311900"/>
            <a:ext cx="2773363" cy="104775"/>
            <a:chOff x="340" y="3906"/>
            <a:chExt cx="1747" cy="66"/>
          </a:xfrm>
        </p:grpSpPr>
        <p:sp>
          <p:nvSpPr>
            <p:cNvPr id="35850" name="Freeform 10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715 h 728"/>
                <a:gd name="T2" fmla="*/ 988 w 11514"/>
                <a:gd name="T3" fmla="*/ 328 h 728"/>
                <a:gd name="T4" fmla="*/ 2035 w 11514"/>
                <a:gd name="T5" fmla="*/ 15 h 728"/>
                <a:gd name="T6" fmla="*/ 2305 w 11514"/>
                <a:gd name="T7" fmla="*/ 715 h 728"/>
                <a:gd name="T8" fmla="*/ 2998 w 11514"/>
                <a:gd name="T9" fmla="*/ 575 h 728"/>
                <a:gd name="T10" fmla="*/ 2968 w 11514"/>
                <a:gd name="T11" fmla="*/ 715 h 728"/>
                <a:gd name="T12" fmla="*/ 3630 w 11514"/>
                <a:gd name="T13" fmla="*/ 715 h 728"/>
                <a:gd name="T14" fmla="*/ 4594 w 11514"/>
                <a:gd name="T15" fmla="*/ 161 h 728"/>
                <a:gd name="T16" fmla="*/ 4382 w 11514"/>
                <a:gd name="T17" fmla="*/ 8 h 728"/>
                <a:gd name="T18" fmla="*/ 4106 w 11514"/>
                <a:gd name="T19" fmla="*/ 61 h 728"/>
                <a:gd name="T20" fmla="*/ 3977 w 11514"/>
                <a:gd name="T21" fmla="*/ 289 h 728"/>
                <a:gd name="T22" fmla="*/ 4019 w 11514"/>
                <a:gd name="T23" fmla="*/ 568 h 728"/>
                <a:gd name="T24" fmla="*/ 4231 w 11514"/>
                <a:gd name="T25" fmla="*/ 722 h 728"/>
                <a:gd name="T26" fmla="*/ 4507 w 11514"/>
                <a:gd name="T27" fmla="*/ 669 h 728"/>
                <a:gd name="T28" fmla="*/ 4638 w 11514"/>
                <a:gd name="T29" fmla="*/ 441 h 728"/>
                <a:gd name="T30" fmla="*/ 4514 w 11514"/>
                <a:gd name="T31" fmla="*/ 497 h 728"/>
                <a:gd name="T32" fmla="*/ 4381 w 11514"/>
                <a:gd name="T33" fmla="*/ 628 h 728"/>
                <a:gd name="T34" fmla="*/ 4190 w 11514"/>
                <a:gd name="T35" fmla="*/ 608 h 728"/>
                <a:gd name="T36" fmla="*/ 4084 w 11514"/>
                <a:gd name="T37" fmla="*/ 448 h 728"/>
                <a:gd name="T38" fmla="*/ 4099 w 11514"/>
                <a:gd name="T39" fmla="*/ 233 h 728"/>
                <a:gd name="T40" fmla="*/ 4233 w 11514"/>
                <a:gd name="T41" fmla="*/ 102 h 728"/>
                <a:gd name="T42" fmla="*/ 4422 w 11514"/>
                <a:gd name="T43" fmla="*/ 122 h 728"/>
                <a:gd name="T44" fmla="*/ 4528 w 11514"/>
                <a:gd name="T45" fmla="*/ 282 h 728"/>
                <a:gd name="T46" fmla="*/ 4939 w 11514"/>
                <a:gd name="T47" fmla="*/ 715 h 728"/>
                <a:gd name="T48" fmla="*/ 5189 w 11514"/>
                <a:gd name="T49" fmla="*/ 715 h 728"/>
                <a:gd name="T50" fmla="*/ 6393 w 11514"/>
                <a:gd name="T51" fmla="*/ 15 h 728"/>
                <a:gd name="T52" fmla="*/ 6057 w 11514"/>
                <a:gd name="T53" fmla="*/ 153 h 728"/>
                <a:gd name="T54" fmla="*/ 7590 w 11514"/>
                <a:gd name="T55" fmla="*/ 715 h 728"/>
                <a:gd name="T56" fmla="*/ 7148 w 11514"/>
                <a:gd name="T57" fmla="*/ 715 h 728"/>
                <a:gd name="T58" fmla="*/ 8228 w 11514"/>
                <a:gd name="T59" fmla="*/ 15 h 728"/>
                <a:gd name="T60" fmla="*/ 8727 w 11514"/>
                <a:gd name="T61" fmla="*/ 715 h 728"/>
                <a:gd name="T62" fmla="*/ 9110 w 11514"/>
                <a:gd name="T63" fmla="*/ 456 h 728"/>
                <a:gd name="T64" fmla="*/ 9699 w 11514"/>
                <a:gd name="T65" fmla="*/ 15 h 728"/>
                <a:gd name="T66" fmla="*/ 10970 w 11514"/>
                <a:gd name="T67" fmla="*/ 326 h 728"/>
                <a:gd name="T68" fmla="*/ 10862 w 11514"/>
                <a:gd name="T69" fmla="*/ 83 h 728"/>
                <a:gd name="T70" fmla="*/ 10596 w 11514"/>
                <a:gd name="T71" fmla="*/ 3 h 728"/>
                <a:gd name="T72" fmla="*/ 10364 w 11514"/>
                <a:gd name="T73" fmla="*/ 133 h 728"/>
                <a:gd name="T74" fmla="*/ 10301 w 11514"/>
                <a:gd name="T75" fmla="*/ 404 h 728"/>
                <a:gd name="T76" fmla="*/ 10408 w 11514"/>
                <a:gd name="T77" fmla="*/ 647 h 728"/>
                <a:gd name="T78" fmla="*/ 10674 w 11514"/>
                <a:gd name="T79" fmla="*/ 726 h 728"/>
                <a:gd name="T80" fmla="*/ 10906 w 11514"/>
                <a:gd name="T81" fmla="*/ 595 h 728"/>
                <a:gd name="T82" fmla="*/ 10866 w 11514"/>
                <a:gd name="T83" fmla="*/ 365 h 728"/>
                <a:gd name="T84" fmla="*/ 10805 w 11514"/>
                <a:gd name="T85" fmla="*/ 561 h 728"/>
                <a:gd name="T86" fmla="*/ 10635 w 11514"/>
                <a:gd name="T87" fmla="*/ 638 h 728"/>
                <a:gd name="T88" fmla="*/ 10465 w 11514"/>
                <a:gd name="T89" fmla="*/ 561 h 728"/>
                <a:gd name="T90" fmla="*/ 10403 w 11514"/>
                <a:gd name="T91" fmla="*/ 365 h 728"/>
                <a:gd name="T92" fmla="*/ 10465 w 11514"/>
                <a:gd name="T93" fmla="*/ 171 h 728"/>
                <a:gd name="T94" fmla="*/ 10635 w 11514"/>
                <a:gd name="T95" fmla="*/ 92 h 728"/>
                <a:gd name="T96" fmla="*/ 10805 w 11514"/>
                <a:gd name="T97" fmla="*/ 171 h 728"/>
                <a:gd name="T98" fmla="*/ 10866 w 11514"/>
                <a:gd name="T99" fmla="*/ 365 h 728"/>
                <a:gd name="T100" fmla="*/ 11455 w 11514"/>
                <a:gd name="T101" fmla="*/ 377 h 728"/>
                <a:gd name="T102" fmla="*/ 11231 w 11514"/>
                <a:gd name="T103" fmla="*/ 231 h 728"/>
                <a:gd name="T104" fmla="*/ 11230 w 11514"/>
                <a:gd name="T105" fmla="*/ 136 h 728"/>
                <a:gd name="T106" fmla="*/ 11356 w 11514"/>
                <a:gd name="T107" fmla="*/ 92 h 728"/>
                <a:gd name="T108" fmla="*/ 11311 w 11514"/>
                <a:gd name="T109" fmla="*/ 1 h 728"/>
                <a:gd name="T110" fmla="*/ 11148 w 11514"/>
                <a:gd name="T111" fmla="*/ 74 h 728"/>
                <a:gd name="T112" fmla="*/ 11111 w 11514"/>
                <a:gd name="T113" fmla="*/ 227 h 728"/>
                <a:gd name="T114" fmla="*/ 11276 w 11514"/>
                <a:gd name="T115" fmla="*/ 383 h 728"/>
                <a:gd name="T116" fmla="*/ 11409 w 11514"/>
                <a:gd name="T117" fmla="*/ 505 h 728"/>
                <a:gd name="T118" fmla="*/ 11320 w 11514"/>
                <a:gd name="T119" fmla="*/ 631 h 728"/>
                <a:gd name="T120" fmla="*/ 11129 w 11514"/>
                <a:gd name="T121" fmla="*/ 604 h 728"/>
                <a:gd name="T122" fmla="*/ 11308 w 11514"/>
                <a:gd name="T123" fmla="*/ 725 h 728"/>
                <a:gd name="T124" fmla="*/ 11467 w 11514"/>
                <a:gd name="T125" fmla="*/ 65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5851" name="Freeform 11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16 w 7274"/>
                <a:gd name="T1" fmla="*/ 88 h 713"/>
                <a:gd name="T2" fmla="*/ 776 w 7274"/>
                <a:gd name="T3" fmla="*/ 611 h 713"/>
                <a:gd name="T4" fmla="*/ 1763 w 7274"/>
                <a:gd name="T5" fmla="*/ 611 h 713"/>
                <a:gd name="T6" fmla="*/ 1710 w 7274"/>
                <a:gd name="T7" fmla="*/ 594 h 713"/>
                <a:gd name="T8" fmla="*/ 1635 w 7274"/>
                <a:gd name="T9" fmla="*/ 462 h 713"/>
                <a:gd name="T10" fmla="*/ 1600 w 7274"/>
                <a:gd name="T11" fmla="*/ 341 h 713"/>
                <a:gd name="T12" fmla="*/ 1675 w 7274"/>
                <a:gd name="T13" fmla="*/ 277 h 713"/>
                <a:gd name="T14" fmla="*/ 1706 w 7274"/>
                <a:gd name="T15" fmla="*/ 196 h 713"/>
                <a:gd name="T16" fmla="*/ 1695 w 7274"/>
                <a:gd name="T17" fmla="*/ 116 h 713"/>
                <a:gd name="T18" fmla="*/ 1652 w 7274"/>
                <a:gd name="T19" fmla="*/ 56 h 713"/>
                <a:gd name="T20" fmla="*/ 1576 w 7274"/>
                <a:gd name="T21" fmla="*/ 12 h 713"/>
                <a:gd name="T22" fmla="*/ 1257 w 7274"/>
                <a:gd name="T23" fmla="*/ 0 h 713"/>
                <a:gd name="T24" fmla="*/ 1464 w 7274"/>
                <a:gd name="T25" fmla="*/ 396 h 713"/>
                <a:gd name="T26" fmla="*/ 1508 w 7274"/>
                <a:gd name="T27" fmla="*/ 433 h 713"/>
                <a:gd name="T28" fmla="*/ 1618 w 7274"/>
                <a:gd name="T29" fmla="*/ 639 h 713"/>
                <a:gd name="T30" fmla="*/ 1683 w 7274"/>
                <a:gd name="T31" fmla="*/ 690 h 713"/>
                <a:gd name="T32" fmla="*/ 1599 w 7274"/>
                <a:gd name="T33" fmla="*/ 183 h 713"/>
                <a:gd name="T34" fmla="*/ 1570 w 7274"/>
                <a:gd name="T35" fmla="*/ 256 h 713"/>
                <a:gd name="T36" fmla="*/ 1510 w 7274"/>
                <a:gd name="T37" fmla="*/ 298 h 713"/>
                <a:gd name="T38" fmla="*/ 1486 w 7274"/>
                <a:gd name="T39" fmla="*/ 88 h 713"/>
                <a:gd name="T40" fmla="*/ 1568 w 7274"/>
                <a:gd name="T41" fmla="*/ 119 h 713"/>
                <a:gd name="T42" fmla="*/ 1595 w 7274"/>
                <a:gd name="T43" fmla="*/ 161 h 713"/>
                <a:gd name="T44" fmla="*/ 1814 w 7274"/>
                <a:gd name="T45" fmla="*/ 0 h 713"/>
                <a:gd name="T46" fmla="*/ 3000 w 7274"/>
                <a:gd name="T47" fmla="*/ 700 h 713"/>
                <a:gd name="T48" fmla="*/ 3002 w 7274"/>
                <a:gd name="T49" fmla="*/ 88 h 713"/>
                <a:gd name="T50" fmla="*/ 3476 w 7274"/>
                <a:gd name="T51" fmla="*/ 700 h 713"/>
                <a:gd name="T52" fmla="*/ 4434 w 7274"/>
                <a:gd name="T53" fmla="*/ 266 h 713"/>
                <a:gd name="T54" fmla="*/ 4382 w 7274"/>
                <a:gd name="T55" fmla="*/ 145 h 713"/>
                <a:gd name="T56" fmla="*/ 4300 w 7274"/>
                <a:gd name="T57" fmla="*/ 60 h 713"/>
                <a:gd name="T58" fmla="*/ 4178 w 7274"/>
                <a:gd name="T59" fmla="*/ 7 h 713"/>
                <a:gd name="T60" fmla="*/ 4125 w 7274"/>
                <a:gd name="T61" fmla="*/ 700 h 713"/>
                <a:gd name="T62" fmla="*/ 4258 w 7274"/>
                <a:gd name="T63" fmla="*/ 668 h 713"/>
                <a:gd name="T64" fmla="*/ 4363 w 7274"/>
                <a:gd name="T65" fmla="*/ 586 h 713"/>
                <a:gd name="T66" fmla="*/ 4420 w 7274"/>
                <a:gd name="T67" fmla="*/ 488 h 713"/>
                <a:gd name="T68" fmla="*/ 4443 w 7274"/>
                <a:gd name="T69" fmla="*/ 354 h 713"/>
                <a:gd name="T70" fmla="*/ 4328 w 7274"/>
                <a:gd name="T71" fmla="*/ 441 h 713"/>
                <a:gd name="T72" fmla="*/ 4285 w 7274"/>
                <a:gd name="T73" fmla="*/ 525 h 713"/>
                <a:gd name="T74" fmla="*/ 4211 w 7274"/>
                <a:gd name="T75" fmla="*/ 587 h 713"/>
                <a:gd name="T76" fmla="*/ 4119 w 7274"/>
                <a:gd name="T77" fmla="*/ 611 h 713"/>
                <a:gd name="T78" fmla="*/ 4156 w 7274"/>
                <a:gd name="T79" fmla="*/ 94 h 713"/>
                <a:gd name="T80" fmla="*/ 4236 w 7274"/>
                <a:gd name="T81" fmla="*/ 131 h 713"/>
                <a:gd name="T82" fmla="*/ 4298 w 7274"/>
                <a:gd name="T83" fmla="*/ 200 h 713"/>
                <a:gd name="T84" fmla="*/ 4335 w 7274"/>
                <a:gd name="T85" fmla="*/ 290 h 713"/>
                <a:gd name="T86" fmla="*/ 4600 w 7274"/>
                <a:gd name="T87" fmla="*/ 0 h 713"/>
                <a:gd name="T88" fmla="*/ 4702 w 7274"/>
                <a:gd name="T89" fmla="*/ 291 h 713"/>
                <a:gd name="T90" fmla="*/ 5324 w 7274"/>
                <a:gd name="T91" fmla="*/ 0 h 713"/>
                <a:gd name="T92" fmla="*/ 6451 w 7274"/>
                <a:gd name="T93" fmla="*/ 507 h 713"/>
                <a:gd name="T94" fmla="*/ 6343 w 7274"/>
                <a:gd name="T95" fmla="*/ 549 h 713"/>
                <a:gd name="T96" fmla="*/ 6298 w 7274"/>
                <a:gd name="T97" fmla="*/ 608 h 713"/>
                <a:gd name="T98" fmla="*/ 6205 w 7274"/>
                <a:gd name="T99" fmla="*/ 624 h 713"/>
                <a:gd name="T100" fmla="*/ 6185 w 7274"/>
                <a:gd name="T101" fmla="*/ 703 h 713"/>
                <a:gd name="T102" fmla="*/ 6283 w 7274"/>
                <a:gd name="T103" fmla="*/ 712 h 713"/>
                <a:gd name="T104" fmla="*/ 6366 w 7274"/>
                <a:gd name="T105" fmla="*/ 685 h 713"/>
                <a:gd name="T106" fmla="*/ 6419 w 7274"/>
                <a:gd name="T107" fmla="*/ 632 h 713"/>
                <a:gd name="T108" fmla="*/ 6448 w 7274"/>
                <a:gd name="T109" fmla="*/ 550 h 713"/>
                <a:gd name="T110" fmla="*/ 6565 w 7274"/>
                <a:gd name="T111" fmla="*/ 700 h 713"/>
                <a:gd name="T112" fmla="*/ 6919 w 7274"/>
                <a:gd name="T113" fmla="*/ 97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3860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357188" indent="-357188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fontAlgn="base">
        <a:lnSpc>
          <a:spcPct val="8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54125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06563" indent="-273050" algn="l" rtl="0" fontAlgn="base">
        <a:lnSpc>
          <a:spcPct val="85000"/>
        </a:lnSpc>
        <a:spcBef>
          <a:spcPct val="2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510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082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L_helmi_BIG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288" y="5661025"/>
            <a:ext cx="1076325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400" b="1" i="1" smtClean="0">
              <a:solidFill>
                <a:srgbClr val="7BC143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C9DDB-27FE-4D17-BD92-2BB2B8C1131B}" type="datetime1">
              <a:rPr lang="fi-FI" altLang="fi-FI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15.6.2018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mtClean="0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481372-EA6A-449F-9C69-836B0B34A7E4}" type="slidenum">
              <a:rPr lang="fi-FI" altLang="fi-FI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539750" y="6311900"/>
            <a:ext cx="2773363" cy="104775"/>
            <a:chOff x="340" y="3906"/>
            <a:chExt cx="1747" cy="66"/>
          </a:xfrm>
        </p:grpSpPr>
        <p:sp>
          <p:nvSpPr>
            <p:cNvPr id="35850" name="Freeform 10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715 h 728"/>
                <a:gd name="T2" fmla="*/ 988 w 11514"/>
                <a:gd name="T3" fmla="*/ 328 h 728"/>
                <a:gd name="T4" fmla="*/ 2035 w 11514"/>
                <a:gd name="T5" fmla="*/ 15 h 728"/>
                <a:gd name="T6" fmla="*/ 2305 w 11514"/>
                <a:gd name="T7" fmla="*/ 715 h 728"/>
                <a:gd name="T8" fmla="*/ 2998 w 11514"/>
                <a:gd name="T9" fmla="*/ 575 h 728"/>
                <a:gd name="T10" fmla="*/ 2968 w 11514"/>
                <a:gd name="T11" fmla="*/ 715 h 728"/>
                <a:gd name="T12" fmla="*/ 3630 w 11514"/>
                <a:gd name="T13" fmla="*/ 715 h 728"/>
                <a:gd name="T14" fmla="*/ 4594 w 11514"/>
                <a:gd name="T15" fmla="*/ 161 h 728"/>
                <a:gd name="T16" fmla="*/ 4382 w 11514"/>
                <a:gd name="T17" fmla="*/ 8 h 728"/>
                <a:gd name="T18" fmla="*/ 4106 w 11514"/>
                <a:gd name="T19" fmla="*/ 61 h 728"/>
                <a:gd name="T20" fmla="*/ 3977 w 11514"/>
                <a:gd name="T21" fmla="*/ 289 h 728"/>
                <a:gd name="T22" fmla="*/ 4019 w 11514"/>
                <a:gd name="T23" fmla="*/ 568 h 728"/>
                <a:gd name="T24" fmla="*/ 4231 w 11514"/>
                <a:gd name="T25" fmla="*/ 722 h 728"/>
                <a:gd name="T26" fmla="*/ 4507 w 11514"/>
                <a:gd name="T27" fmla="*/ 669 h 728"/>
                <a:gd name="T28" fmla="*/ 4638 w 11514"/>
                <a:gd name="T29" fmla="*/ 441 h 728"/>
                <a:gd name="T30" fmla="*/ 4514 w 11514"/>
                <a:gd name="T31" fmla="*/ 497 h 728"/>
                <a:gd name="T32" fmla="*/ 4381 w 11514"/>
                <a:gd name="T33" fmla="*/ 628 h 728"/>
                <a:gd name="T34" fmla="*/ 4190 w 11514"/>
                <a:gd name="T35" fmla="*/ 608 h 728"/>
                <a:gd name="T36" fmla="*/ 4084 w 11514"/>
                <a:gd name="T37" fmla="*/ 448 h 728"/>
                <a:gd name="T38" fmla="*/ 4099 w 11514"/>
                <a:gd name="T39" fmla="*/ 233 h 728"/>
                <a:gd name="T40" fmla="*/ 4233 w 11514"/>
                <a:gd name="T41" fmla="*/ 102 h 728"/>
                <a:gd name="T42" fmla="*/ 4422 w 11514"/>
                <a:gd name="T43" fmla="*/ 122 h 728"/>
                <a:gd name="T44" fmla="*/ 4528 w 11514"/>
                <a:gd name="T45" fmla="*/ 282 h 728"/>
                <a:gd name="T46" fmla="*/ 4939 w 11514"/>
                <a:gd name="T47" fmla="*/ 715 h 728"/>
                <a:gd name="T48" fmla="*/ 5189 w 11514"/>
                <a:gd name="T49" fmla="*/ 715 h 728"/>
                <a:gd name="T50" fmla="*/ 6393 w 11514"/>
                <a:gd name="T51" fmla="*/ 15 h 728"/>
                <a:gd name="T52" fmla="*/ 6057 w 11514"/>
                <a:gd name="T53" fmla="*/ 153 h 728"/>
                <a:gd name="T54" fmla="*/ 7590 w 11514"/>
                <a:gd name="T55" fmla="*/ 715 h 728"/>
                <a:gd name="T56" fmla="*/ 7148 w 11514"/>
                <a:gd name="T57" fmla="*/ 715 h 728"/>
                <a:gd name="T58" fmla="*/ 8228 w 11514"/>
                <a:gd name="T59" fmla="*/ 15 h 728"/>
                <a:gd name="T60" fmla="*/ 8727 w 11514"/>
                <a:gd name="T61" fmla="*/ 715 h 728"/>
                <a:gd name="T62" fmla="*/ 9110 w 11514"/>
                <a:gd name="T63" fmla="*/ 456 h 728"/>
                <a:gd name="T64" fmla="*/ 9699 w 11514"/>
                <a:gd name="T65" fmla="*/ 15 h 728"/>
                <a:gd name="T66" fmla="*/ 10970 w 11514"/>
                <a:gd name="T67" fmla="*/ 326 h 728"/>
                <a:gd name="T68" fmla="*/ 10862 w 11514"/>
                <a:gd name="T69" fmla="*/ 83 h 728"/>
                <a:gd name="T70" fmla="*/ 10596 w 11514"/>
                <a:gd name="T71" fmla="*/ 3 h 728"/>
                <a:gd name="T72" fmla="*/ 10364 w 11514"/>
                <a:gd name="T73" fmla="*/ 133 h 728"/>
                <a:gd name="T74" fmla="*/ 10301 w 11514"/>
                <a:gd name="T75" fmla="*/ 404 h 728"/>
                <a:gd name="T76" fmla="*/ 10408 w 11514"/>
                <a:gd name="T77" fmla="*/ 647 h 728"/>
                <a:gd name="T78" fmla="*/ 10674 w 11514"/>
                <a:gd name="T79" fmla="*/ 726 h 728"/>
                <a:gd name="T80" fmla="*/ 10906 w 11514"/>
                <a:gd name="T81" fmla="*/ 595 h 728"/>
                <a:gd name="T82" fmla="*/ 10866 w 11514"/>
                <a:gd name="T83" fmla="*/ 365 h 728"/>
                <a:gd name="T84" fmla="*/ 10805 w 11514"/>
                <a:gd name="T85" fmla="*/ 561 h 728"/>
                <a:gd name="T86" fmla="*/ 10635 w 11514"/>
                <a:gd name="T87" fmla="*/ 638 h 728"/>
                <a:gd name="T88" fmla="*/ 10465 w 11514"/>
                <a:gd name="T89" fmla="*/ 561 h 728"/>
                <a:gd name="T90" fmla="*/ 10403 w 11514"/>
                <a:gd name="T91" fmla="*/ 365 h 728"/>
                <a:gd name="T92" fmla="*/ 10465 w 11514"/>
                <a:gd name="T93" fmla="*/ 171 h 728"/>
                <a:gd name="T94" fmla="*/ 10635 w 11514"/>
                <a:gd name="T95" fmla="*/ 92 h 728"/>
                <a:gd name="T96" fmla="*/ 10805 w 11514"/>
                <a:gd name="T97" fmla="*/ 171 h 728"/>
                <a:gd name="T98" fmla="*/ 10866 w 11514"/>
                <a:gd name="T99" fmla="*/ 365 h 728"/>
                <a:gd name="T100" fmla="*/ 11455 w 11514"/>
                <a:gd name="T101" fmla="*/ 377 h 728"/>
                <a:gd name="T102" fmla="*/ 11231 w 11514"/>
                <a:gd name="T103" fmla="*/ 231 h 728"/>
                <a:gd name="T104" fmla="*/ 11230 w 11514"/>
                <a:gd name="T105" fmla="*/ 136 h 728"/>
                <a:gd name="T106" fmla="*/ 11356 w 11514"/>
                <a:gd name="T107" fmla="*/ 92 h 728"/>
                <a:gd name="T108" fmla="*/ 11311 w 11514"/>
                <a:gd name="T109" fmla="*/ 1 h 728"/>
                <a:gd name="T110" fmla="*/ 11148 w 11514"/>
                <a:gd name="T111" fmla="*/ 74 h 728"/>
                <a:gd name="T112" fmla="*/ 11111 w 11514"/>
                <a:gd name="T113" fmla="*/ 227 h 728"/>
                <a:gd name="T114" fmla="*/ 11276 w 11514"/>
                <a:gd name="T115" fmla="*/ 383 h 728"/>
                <a:gd name="T116" fmla="*/ 11409 w 11514"/>
                <a:gd name="T117" fmla="*/ 505 h 728"/>
                <a:gd name="T118" fmla="*/ 11320 w 11514"/>
                <a:gd name="T119" fmla="*/ 631 h 728"/>
                <a:gd name="T120" fmla="*/ 11129 w 11514"/>
                <a:gd name="T121" fmla="*/ 604 h 728"/>
                <a:gd name="T122" fmla="*/ 11308 w 11514"/>
                <a:gd name="T123" fmla="*/ 725 h 728"/>
                <a:gd name="T124" fmla="*/ 11467 w 11514"/>
                <a:gd name="T125" fmla="*/ 65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fi-FI" sz="2400" b="1" i="1" smtClean="0">
                <a:solidFill>
                  <a:srgbClr val="7BC143"/>
                </a:solidFill>
              </a:endParaRPr>
            </a:p>
          </p:txBody>
        </p:sp>
        <p:sp>
          <p:nvSpPr>
            <p:cNvPr id="35851" name="Freeform 11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316 w 7274"/>
                <a:gd name="T1" fmla="*/ 88 h 713"/>
                <a:gd name="T2" fmla="*/ 776 w 7274"/>
                <a:gd name="T3" fmla="*/ 611 h 713"/>
                <a:gd name="T4" fmla="*/ 1763 w 7274"/>
                <a:gd name="T5" fmla="*/ 611 h 713"/>
                <a:gd name="T6" fmla="*/ 1710 w 7274"/>
                <a:gd name="T7" fmla="*/ 594 h 713"/>
                <a:gd name="T8" fmla="*/ 1635 w 7274"/>
                <a:gd name="T9" fmla="*/ 462 h 713"/>
                <a:gd name="T10" fmla="*/ 1600 w 7274"/>
                <a:gd name="T11" fmla="*/ 341 h 713"/>
                <a:gd name="T12" fmla="*/ 1675 w 7274"/>
                <a:gd name="T13" fmla="*/ 277 h 713"/>
                <a:gd name="T14" fmla="*/ 1706 w 7274"/>
                <a:gd name="T15" fmla="*/ 196 h 713"/>
                <a:gd name="T16" fmla="*/ 1695 w 7274"/>
                <a:gd name="T17" fmla="*/ 116 h 713"/>
                <a:gd name="T18" fmla="*/ 1652 w 7274"/>
                <a:gd name="T19" fmla="*/ 56 h 713"/>
                <a:gd name="T20" fmla="*/ 1576 w 7274"/>
                <a:gd name="T21" fmla="*/ 12 h 713"/>
                <a:gd name="T22" fmla="*/ 1257 w 7274"/>
                <a:gd name="T23" fmla="*/ 0 h 713"/>
                <a:gd name="T24" fmla="*/ 1464 w 7274"/>
                <a:gd name="T25" fmla="*/ 396 h 713"/>
                <a:gd name="T26" fmla="*/ 1508 w 7274"/>
                <a:gd name="T27" fmla="*/ 433 h 713"/>
                <a:gd name="T28" fmla="*/ 1618 w 7274"/>
                <a:gd name="T29" fmla="*/ 639 h 713"/>
                <a:gd name="T30" fmla="*/ 1683 w 7274"/>
                <a:gd name="T31" fmla="*/ 690 h 713"/>
                <a:gd name="T32" fmla="*/ 1599 w 7274"/>
                <a:gd name="T33" fmla="*/ 183 h 713"/>
                <a:gd name="T34" fmla="*/ 1570 w 7274"/>
                <a:gd name="T35" fmla="*/ 256 h 713"/>
                <a:gd name="T36" fmla="*/ 1510 w 7274"/>
                <a:gd name="T37" fmla="*/ 298 h 713"/>
                <a:gd name="T38" fmla="*/ 1486 w 7274"/>
                <a:gd name="T39" fmla="*/ 88 h 713"/>
                <a:gd name="T40" fmla="*/ 1568 w 7274"/>
                <a:gd name="T41" fmla="*/ 119 h 713"/>
                <a:gd name="T42" fmla="*/ 1595 w 7274"/>
                <a:gd name="T43" fmla="*/ 161 h 713"/>
                <a:gd name="T44" fmla="*/ 1814 w 7274"/>
                <a:gd name="T45" fmla="*/ 0 h 713"/>
                <a:gd name="T46" fmla="*/ 3000 w 7274"/>
                <a:gd name="T47" fmla="*/ 700 h 713"/>
                <a:gd name="T48" fmla="*/ 3002 w 7274"/>
                <a:gd name="T49" fmla="*/ 88 h 713"/>
                <a:gd name="T50" fmla="*/ 3476 w 7274"/>
                <a:gd name="T51" fmla="*/ 700 h 713"/>
                <a:gd name="T52" fmla="*/ 4434 w 7274"/>
                <a:gd name="T53" fmla="*/ 266 h 713"/>
                <a:gd name="T54" fmla="*/ 4382 w 7274"/>
                <a:gd name="T55" fmla="*/ 145 h 713"/>
                <a:gd name="T56" fmla="*/ 4300 w 7274"/>
                <a:gd name="T57" fmla="*/ 60 h 713"/>
                <a:gd name="T58" fmla="*/ 4178 w 7274"/>
                <a:gd name="T59" fmla="*/ 7 h 713"/>
                <a:gd name="T60" fmla="*/ 4125 w 7274"/>
                <a:gd name="T61" fmla="*/ 700 h 713"/>
                <a:gd name="T62" fmla="*/ 4258 w 7274"/>
                <a:gd name="T63" fmla="*/ 668 h 713"/>
                <a:gd name="T64" fmla="*/ 4363 w 7274"/>
                <a:gd name="T65" fmla="*/ 586 h 713"/>
                <a:gd name="T66" fmla="*/ 4420 w 7274"/>
                <a:gd name="T67" fmla="*/ 488 h 713"/>
                <a:gd name="T68" fmla="*/ 4443 w 7274"/>
                <a:gd name="T69" fmla="*/ 354 h 713"/>
                <a:gd name="T70" fmla="*/ 4328 w 7274"/>
                <a:gd name="T71" fmla="*/ 441 h 713"/>
                <a:gd name="T72" fmla="*/ 4285 w 7274"/>
                <a:gd name="T73" fmla="*/ 525 h 713"/>
                <a:gd name="T74" fmla="*/ 4211 w 7274"/>
                <a:gd name="T75" fmla="*/ 587 h 713"/>
                <a:gd name="T76" fmla="*/ 4119 w 7274"/>
                <a:gd name="T77" fmla="*/ 611 h 713"/>
                <a:gd name="T78" fmla="*/ 4156 w 7274"/>
                <a:gd name="T79" fmla="*/ 94 h 713"/>
                <a:gd name="T80" fmla="*/ 4236 w 7274"/>
                <a:gd name="T81" fmla="*/ 131 h 713"/>
                <a:gd name="T82" fmla="*/ 4298 w 7274"/>
                <a:gd name="T83" fmla="*/ 200 h 713"/>
                <a:gd name="T84" fmla="*/ 4335 w 7274"/>
                <a:gd name="T85" fmla="*/ 290 h 713"/>
                <a:gd name="T86" fmla="*/ 4600 w 7274"/>
                <a:gd name="T87" fmla="*/ 0 h 713"/>
                <a:gd name="T88" fmla="*/ 4702 w 7274"/>
                <a:gd name="T89" fmla="*/ 291 h 713"/>
                <a:gd name="T90" fmla="*/ 5324 w 7274"/>
                <a:gd name="T91" fmla="*/ 0 h 713"/>
                <a:gd name="T92" fmla="*/ 6451 w 7274"/>
                <a:gd name="T93" fmla="*/ 507 h 713"/>
                <a:gd name="T94" fmla="*/ 6343 w 7274"/>
                <a:gd name="T95" fmla="*/ 549 h 713"/>
                <a:gd name="T96" fmla="*/ 6298 w 7274"/>
                <a:gd name="T97" fmla="*/ 608 h 713"/>
                <a:gd name="T98" fmla="*/ 6205 w 7274"/>
                <a:gd name="T99" fmla="*/ 624 h 713"/>
                <a:gd name="T100" fmla="*/ 6185 w 7274"/>
                <a:gd name="T101" fmla="*/ 703 h 713"/>
                <a:gd name="T102" fmla="*/ 6283 w 7274"/>
                <a:gd name="T103" fmla="*/ 712 h 713"/>
                <a:gd name="T104" fmla="*/ 6366 w 7274"/>
                <a:gd name="T105" fmla="*/ 685 h 713"/>
                <a:gd name="T106" fmla="*/ 6419 w 7274"/>
                <a:gd name="T107" fmla="*/ 632 h 713"/>
                <a:gd name="T108" fmla="*/ 6448 w 7274"/>
                <a:gd name="T109" fmla="*/ 550 h 713"/>
                <a:gd name="T110" fmla="*/ 6565 w 7274"/>
                <a:gd name="T111" fmla="*/ 700 h 713"/>
                <a:gd name="T112" fmla="*/ 6919 w 7274"/>
                <a:gd name="T113" fmla="*/ 97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fi-FI" sz="2400" b="1" i="1" smtClean="0">
                <a:solidFill>
                  <a:srgbClr val="7BC1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3568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sldNum="0"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pitchFamily="34" charset="0"/>
        </a:defRPr>
      </a:lvl9pPr>
    </p:titleStyle>
    <p:bodyStyle>
      <a:lvl1pPr marL="357188" indent="-357188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fontAlgn="base">
        <a:lnSpc>
          <a:spcPct val="8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54125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06563" indent="-273050" algn="l" rtl="0" fontAlgn="base">
        <a:lnSpc>
          <a:spcPct val="85000"/>
        </a:lnSpc>
        <a:spcBef>
          <a:spcPct val="2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510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082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5361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hyperlink" Target="http://www.helsinki.fi/yliopist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hyperlink" Target="http://fi.wikipedia.org/wiki/Tiedosto:Kansanel%C3%A4kelaitoksen_logo.sv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hyperlink" Target="http://www.oulu.fi/yliopist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_-_2003_-laskentataulukko1.xls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098686"/>
            <a:ext cx="6552728" cy="2338425"/>
          </a:xfrm>
        </p:spPr>
        <p:txBody>
          <a:bodyPr/>
          <a:lstStyle/>
          <a:p>
            <a:r>
              <a:rPr lang="fi-FI" sz="2800" b="0" dirty="0">
                <a:solidFill>
                  <a:srgbClr val="FFFF00"/>
                </a:solidFill>
              </a:rPr>
              <a:t>Säilytä terveytesi, kuntosi ja ajatuksesi kirkkaana </a:t>
            </a:r>
            <a:r>
              <a:rPr lang="fi-FI" sz="2800" b="0" dirty="0" smtClean="0">
                <a:solidFill>
                  <a:srgbClr val="FFFF00"/>
                </a:solidFill>
              </a:rPr>
              <a:t>vanhanakin</a:t>
            </a:r>
            <a:br>
              <a:rPr lang="fi-FI" sz="2800" b="0" dirty="0" smtClean="0">
                <a:solidFill>
                  <a:srgbClr val="FFFF00"/>
                </a:solidFill>
              </a:rPr>
            </a:br>
            <a:r>
              <a:rPr lang="fi-FI" sz="2800" b="0" dirty="0">
                <a:solidFill>
                  <a:srgbClr val="FFFF00"/>
                </a:solidFill>
              </a:rPr>
              <a:t/>
            </a:r>
            <a:br>
              <a:rPr lang="fi-FI" sz="2800" b="0" dirty="0">
                <a:solidFill>
                  <a:srgbClr val="FFFF00"/>
                </a:solidFill>
              </a:rPr>
            </a:br>
            <a:r>
              <a:rPr lang="fi-FI" sz="2800" b="0" dirty="0" smtClean="0">
                <a:solidFill>
                  <a:srgbClr val="FFFF00"/>
                </a:solidFill>
              </a:rPr>
              <a:t>Heinola 14.6.2018</a:t>
            </a:r>
            <a:endParaRPr lang="en-US" altLang="fi-FI" sz="2800" b="0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9" y="4781550"/>
            <a:ext cx="7762315" cy="1638300"/>
          </a:xfrm>
        </p:spPr>
        <p:txBody>
          <a:bodyPr/>
          <a:lstStyle/>
          <a:p>
            <a:r>
              <a:rPr lang="en-US" altLang="fi-FI" sz="1600" b="1" dirty="0" err="1" smtClean="0"/>
              <a:t>Timo</a:t>
            </a:r>
            <a:r>
              <a:rPr lang="en-US" altLang="fi-FI" sz="1600" b="1" dirty="0" smtClean="0"/>
              <a:t> </a:t>
            </a:r>
            <a:r>
              <a:rPr lang="en-US" altLang="fi-FI" sz="1600" b="1" dirty="0" err="1" smtClean="0"/>
              <a:t>Strandberg</a:t>
            </a:r>
            <a:r>
              <a:rPr lang="en-US" altLang="fi-FI" sz="1600" b="1" dirty="0" smtClean="0"/>
              <a:t>, </a:t>
            </a:r>
            <a:r>
              <a:rPr lang="en-US" altLang="fi-FI" sz="1600" b="1" dirty="0" err="1" smtClean="0"/>
              <a:t>geriatrian</a:t>
            </a:r>
            <a:r>
              <a:rPr lang="en-US" altLang="fi-FI" sz="1600" b="1" dirty="0" smtClean="0"/>
              <a:t> </a:t>
            </a:r>
            <a:r>
              <a:rPr lang="en-US" altLang="fi-FI" sz="1600" b="1" dirty="0" err="1" smtClean="0"/>
              <a:t>professori</a:t>
            </a:r>
            <a:endParaRPr lang="en-US" altLang="fi-FI" sz="1600" b="1" dirty="0" smtClean="0"/>
          </a:p>
          <a:p>
            <a:r>
              <a:rPr lang="en-US" altLang="fi-FI" sz="1800" dirty="0" err="1" smtClean="0">
                <a:solidFill>
                  <a:schemeClr val="bg1"/>
                </a:solidFill>
              </a:rPr>
              <a:t>Helsingin</a:t>
            </a:r>
            <a:r>
              <a:rPr lang="en-US" altLang="fi-FI" sz="1800" dirty="0" smtClean="0">
                <a:solidFill>
                  <a:schemeClr val="bg1"/>
                </a:solidFill>
              </a:rPr>
              <a:t> </a:t>
            </a:r>
            <a:r>
              <a:rPr lang="en-US" altLang="fi-FI" sz="1800" dirty="0" err="1" smtClean="0">
                <a:solidFill>
                  <a:schemeClr val="bg1"/>
                </a:solidFill>
              </a:rPr>
              <a:t>yliopisto</a:t>
            </a:r>
            <a:r>
              <a:rPr lang="en-US" altLang="fi-FI" sz="1800" dirty="0" smtClean="0">
                <a:solidFill>
                  <a:schemeClr val="bg1"/>
                </a:solidFill>
              </a:rPr>
              <a:t>, HUS, </a:t>
            </a:r>
            <a:r>
              <a:rPr lang="en-US" altLang="fi-FI" sz="1800" dirty="0" err="1" smtClean="0">
                <a:solidFill>
                  <a:schemeClr val="bg1"/>
                </a:solidFill>
              </a:rPr>
              <a:t>Sisätaudit</a:t>
            </a:r>
            <a:r>
              <a:rPr lang="en-US" altLang="fi-FI" sz="1800" dirty="0" smtClean="0">
                <a:solidFill>
                  <a:schemeClr val="bg1"/>
                </a:solidFill>
              </a:rPr>
              <a:t> ja </a:t>
            </a:r>
            <a:r>
              <a:rPr lang="en-US" altLang="fi-FI" sz="1800" dirty="0" err="1" smtClean="0">
                <a:solidFill>
                  <a:schemeClr val="bg1"/>
                </a:solidFill>
              </a:rPr>
              <a:t>kuntoutus</a:t>
            </a:r>
            <a:endParaRPr lang="en-US" altLang="fi-FI" sz="1800" dirty="0" smtClean="0">
              <a:solidFill>
                <a:schemeClr val="bg1"/>
              </a:solidFill>
            </a:endParaRPr>
          </a:p>
          <a:p>
            <a:r>
              <a:rPr lang="fi-FI" sz="1800" dirty="0">
                <a:solidFill>
                  <a:schemeClr val="bg1"/>
                </a:solidFill>
              </a:rPr>
              <a:t>Past President, European Union Geriatric Medicine Society (EUGMS</a:t>
            </a:r>
            <a:r>
              <a:rPr lang="fi-FI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fi-FI" sz="1600" b="1" dirty="0">
                <a:solidFill>
                  <a:schemeClr val="bg1"/>
                </a:solidFill>
              </a:rPr>
              <a:t>t</a:t>
            </a:r>
            <a:r>
              <a:rPr lang="fi-FI" sz="1600" b="1" dirty="0" smtClean="0">
                <a:solidFill>
                  <a:schemeClr val="bg1"/>
                </a:solidFill>
              </a:rPr>
              <a:t>imo.strandberg@helsinki.fi</a:t>
            </a:r>
            <a:r>
              <a:rPr lang="fi-FI" sz="1800" dirty="0">
                <a:solidFill>
                  <a:schemeClr val="bg1"/>
                </a:solidFill>
              </a:rPr>
              <a:t/>
            </a:r>
            <a:br>
              <a:rPr lang="fi-FI" sz="1800" dirty="0">
                <a:solidFill>
                  <a:schemeClr val="bg1"/>
                </a:solidFill>
              </a:rPr>
            </a:br>
            <a:endParaRPr lang="fi-FI" sz="1800" dirty="0">
              <a:solidFill>
                <a:schemeClr val="bg1"/>
              </a:solidFill>
            </a:endParaRPr>
          </a:p>
          <a:p>
            <a:r>
              <a:rPr lang="en-US" altLang="fi-FI" b="1" dirty="0" smtClean="0"/>
              <a:t> </a:t>
            </a:r>
          </a:p>
        </p:txBody>
      </p:sp>
      <p:pic>
        <p:nvPicPr>
          <p:cNvPr id="5" name="Picture 3" descr="C:\Users\michel\Documents\jpm\EUGMS\EUGMS pictures\CMYK_EUGMS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31" y="386770"/>
            <a:ext cx="2433723" cy="10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8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Kävely jumppaa myös aivoja !!</a:t>
            </a:r>
            <a:endParaRPr lang="fi-F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256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smtClean="0"/>
              <a:t>Mekanismi?</a:t>
            </a:r>
            <a:endParaRPr lang="en-US" altLang="fi-FI" smtClean="0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mtClean="0"/>
              <a:t>Brain-derived neurotrophic factor (BDNF) stimulaatio?</a:t>
            </a:r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xmlns="" val="35216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708275"/>
            <a:ext cx="9036050" cy="1657350"/>
          </a:xfrm>
        </p:spPr>
        <p:txBody>
          <a:bodyPr/>
          <a:lstStyle/>
          <a:p>
            <a:pPr eaLnBrk="1" hangingPunct="1"/>
            <a:r>
              <a:rPr lang="fi-FI" altLang="fi-FI" b="1" dirty="0" smtClean="0">
                <a:solidFill>
                  <a:srgbClr val="FFFF00"/>
                </a:solidFill>
              </a:rPr>
              <a:t> </a:t>
            </a:r>
            <a:r>
              <a:rPr lang="en-US" altLang="fi-FI" sz="2800" b="1" dirty="0" smtClean="0"/>
              <a:t>ALZHEIMERPOTILAIDEN LIIKUNNALLINEN KUNTOUTUS - FINALEX</a:t>
            </a:r>
            <a:endParaRPr lang="en-GB" altLang="fi-FI" sz="2800" b="1" dirty="0" smtClean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4724400"/>
            <a:ext cx="3600450" cy="1752600"/>
          </a:xfrm>
        </p:spPr>
        <p:txBody>
          <a:bodyPr/>
          <a:lstStyle/>
          <a:p>
            <a:pPr eaLnBrk="1" hangingPunct="1"/>
            <a:r>
              <a:rPr lang="en-US" altLang="fi-FI" sz="1600" smtClean="0"/>
              <a:t>Prof. Kaisu Pitkälä</a:t>
            </a:r>
          </a:p>
          <a:p>
            <a:pPr eaLnBrk="1" hangingPunct="1"/>
            <a:r>
              <a:rPr lang="en-US" altLang="fi-FI" sz="1600" smtClean="0"/>
              <a:t>LT Minna Raivio</a:t>
            </a:r>
          </a:p>
          <a:p>
            <a:pPr eaLnBrk="1" hangingPunct="1"/>
            <a:r>
              <a:rPr lang="en-US" altLang="fi-FI" sz="1600" smtClean="0"/>
              <a:t>LT Marja-Liisa Laakkonen</a:t>
            </a:r>
          </a:p>
          <a:p>
            <a:pPr eaLnBrk="1" hangingPunct="1"/>
            <a:r>
              <a:rPr lang="en-US" altLang="fi-FI" sz="1600" smtClean="0"/>
              <a:t>Prof. Timo Strandberg</a:t>
            </a:r>
          </a:p>
          <a:p>
            <a:pPr eaLnBrk="1" hangingPunct="1"/>
            <a:r>
              <a:rPr lang="en-US" altLang="fi-FI" sz="1600" smtClean="0"/>
              <a:t>TtT Niina Savikko</a:t>
            </a:r>
          </a:p>
          <a:p>
            <a:pPr eaLnBrk="1" hangingPunct="1"/>
            <a:r>
              <a:rPr lang="en-US" altLang="fi-FI" sz="1600" smtClean="0"/>
              <a:t>Prof. Reijo Tilvis</a:t>
            </a:r>
          </a:p>
          <a:p>
            <a:pPr eaLnBrk="1" hangingPunct="1"/>
            <a:r>
              <a:rPr lang="en-US" altLang="fi-FI" sz="1600" smtClean="0"/>
              <a:t>FT Hannu Kautiainen </a:t>
            </a:r>
          </a:p>
        </p:txBody>
      </p:sp>
      <p:pic>
        <p:nvPicPr>
          <p:cNvPr id="27652" name="Picture 2" descr="http://www.fysiogeriatria.fi/images/isokuva-liikuntaryhm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951" y="0"/>
            <a:ext cx="408305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vtkl eng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4" y="115889"/>
            <a:ext cx="12239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http://upload.wikimedia.org/wikipedia/fi/thumb/e/e3/Kansanel%C3%A4kelaitoksen_logo.svg/250px-Kansanel%C3%A4kelaitoksen_logo.svg.png">
            <a:hlinkClick r:id="rId5" tooltip="Kansaneläkelaitoksen logo.svg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1" y="0"/>
            <a:ext cx="9366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 descr="Helsingin yliopist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7" y="0"/>
            <a:ext cx="18002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Oulun yliopist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950" y="692150"/>
            <a:ext cx="1490663" cy="433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7657" name="Picture 2" descr="http://www.fysiogeriatria.fi/images/space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9" y="-433388"/>
            <a:ext cx="3438525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9617" y="620715"/>
            <a:ext cx="259238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b="1" dirty="0">
                <a:solidFill>
                  <a:srgbClr val="2D2D8A"/>
                </a:solidFill>
              </a:rPr>
              <a:t>Suomen Fysiogeriatria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b="1" dirty="0">
                <a:solidFill>
                  <a:srgbClr val="2D2D8A"/>
                </a:solidFill>
              </a:rPr>
              <a:t>Oulunkylän kuntoutussairaala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2500" y="260350"/>
            <a:ext cx="1223963" cy="185738"/>
          </a:xfrm>
          <a:prstGeom prst="rect">
            <a:avLst/>
          </a:prstGeom>
          <a:solidFill>
            <a:srgbClr val="F7E985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600" b="1" dirty="0">
                <a:solidFill>
                  <a:srgbClr val="2D2D8A">
                    <a:lumMod val="75000"/>
                  </a:srgbClr>
                </a:solidFill>
              </a:rPr>
              <a:t>UNIVERSITY OF HELSINKI</a:t>
            </a:r>
          </a:p>
        </p:txBody>
      </p:sp>
    </p:spTree>
    <p:extLst>
      <p:ext uri="{BB962C8B-B14F-4D97-AF65-F5344CB8AC3E}">
        <p14:creationId xmlns:p14="http://schemas.microsoft.com/office/powerpoint/2010/main" xmlns="" val="40043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33F-6AD7-4BFF-8A1F-B707F8773A43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pic>
        <p:nvPicPr>
          <p:cNvPr id="47108" name="Picture 4" descr="FINGER_KÄYTÄ TÄT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272338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3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4" descr="suo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4608513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3" name="Text Box 5"/>
          <p:cNvSpPr txBox="1">
            <a:spLocks noChangeArrowheads="1"/>
          </p:cNvSpPr>
          <p:nvPr/>
        </p:nvSpPr>
        <p:spPr bwMode="auto">
          <a:xfrm>
            <a:off x="269875" y="287338"/>
            <a:ext cx="189071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2400" b="1" smtClean="0">
                <a:solidFill>
                  <a:srgbClr val="000000"/>
                </a:solidFill>
              </a:rPr>
              <a:t>FINLAND</a:t>
            </a:r>
            <a:endParaRPr lang="en-GB" altLang="sv-SE" sz="2400" b="1" smtClean="0">
              <a:solidFill>
                <a:srgbClr val="000000"/>
              </a:solidFill>
            </a:endParaRPr>
          </a:p>
        </p:txBody>
      </p:sp>
      <p:grpSp>
        <p:nvGrpSpPr>
          <p:cNvPr id="307204" name="Grupp 49"/>
          <p:cNvGrpSpPr>
            <a:grpSpLocks/>
          </p:cNvGrpSpPr>
          <p:nvPr/>
        </p:nvGrpSpPr>
        <p:grpSpPr bwMode="auto">
          <a:xfrm>
            <a:off x="3132138" y="3479800"/>
            <a:ext cx="1400175" cy="1047750"/>
            <a:chOff x="3131840" y="3398205"/>
            <a:chExt cx="1399819" cy="1048453"/>
          </a:xfrm>
        </p:grpSpPr>
        <p:cxnSp>
          <p:nvCxnSpPr>
            <p:cNvPr id="307226" name="Rak 11"/>
            <p:cNvCxnSpPr>
              <a:cxnSpLocks noChangeShapeType="1"/>
            </p:cNvCxnSpPr>
            <p:nvPr/>
          </p:nvCxnSpPr>
          <p:spPr bwMode="auto">
            <a:xfrm rot="5400000" flipH="1" flipV="1">
              <a:off x="3131840" y="4086618"/>
              <a:ext cx="360040" cy="36004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7227" name="Rektangel 7"/>
            <p:cNvSpPr>
              <a:spLocks noChangeArrowheads="1"/>
            </p:cNvSpPr>
            <p:nvPr/>
          </p:nvSpPr>
          <p:spPr bwMode="auto">
            <a:xfrm>
              <a:off x="3485762" y="3398205"/>
              <a:ext cx="1045897" cy="719620"/>
            </a:xfrm>
            <a:prstGeom prst="rect">
              <a:avLst/>
            </a:prstGeom>
            <a:solidFill>
              <a:srgbClr val="FDEEED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sv-SE" altLang="sv-SE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Kuopio cohort</a:t>
              </a:r>
              <a:r>
                <a:rPr lang="sv-SE" altLang="sv-SE" sz="1800" smtClean="0">
                  <a:solidFill>
                    <a:srgbClr val="80808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07205" name="Grupp 47"/>
          <p:cNvGrpSpPr>
            <a:grpSpLocks/>
          </p:cNvGrpSpPr>
          <p:nvPr/>
        </p:nvGrpSpPr>
        <p:grpSpPr bwMode="auto">
          <a:xfrm>
            <a:off x="1331913" y="2366963"/>
            <a:ext cx="1209675" cy="949325"/>
            <a:chOff x="1331640" y="2286418"/>
            <a:chExt cx="1210689" cy="949551"/>
          </a:xfrm>
        </p:grpSpPr>
        <p:cxnSp>
          <p:nvCxnSpPr>
            <p:cNvPr id="307224" name="Rak 13"/>
            <p:cNvCxnSpPr>
              <a:cxnSpLocks noChangeShapeType="1"/>
            </p:cNvCxnSpPr>
            <p:nvPr/>
          </p:nvCxnSpPr>
          <p:spPr bwMode="auto">
            <a:xfrm rot="16200000" flipV="1">
              <a:off x="2290301" y="2983941"/>
              <a:ext cx="288032" cy="216024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7225" name="Rektangel 7"/>
            <p:cNvSpPr>
              <a:spLocks noChangeArrowheads="1"/>
            </p:cNvSpPr>
            <p:nvPr/>
          </p:nvSpPr>
          <p:spPr bwMode="auto">
            <a:xfrm>
              <a:off x="1331640" y="2286418"/>
              <a:ext cx="1045451" cy="719309"/>
            </a:xfrm>
            <a:prstGeom prst="rect">
              <a:avLst/>
            </a:prstGeom>
            <a:solidFill>
              <a:srgbClr val="FDEEED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sv-SE" altLang="sv-SE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Oulu cohort</a:t>
              </a:r>
              <a:r>
                <a:rPr lang="sv-SE" altLang="sv-SE" sz="1800" smtClean="0">
                  <a:solidFill>
                    <a:srgbClr val="80808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07206" name="Grupp 48"/>
          <p:cNvGrpSpPr>
            <a:grpSpLocks/>
          </p:cNvGrpSpPr>
          <p:nvPr/>
        </p:nvGrpSpPr>
        <p:grpSpPr bwMode="auto">
          <a:xfrm>
            <a:off x="260350" y="4167188"/>
            <a:ext cx="1574800" cy="720725"/>
            <a:chOff x="261066" y="4086618"/>
            <a:chExt cx="1574631" cy="720080"/>
          </a:xfrm>
        </p:grpSpPr>
        <p:cxnSp>
          <p:nvCxnSpPr>
            <p:cNvPr id="307222" name="Rak 18"/>
            <p:cNvCxnSpPr>
              <a:cxnSpLocks noChangeShapeType="1"/>
            </p:cNvCxnSpPr>
            <p:nvPr/>
          </p:nvCxnSpPr>
          <p:spPr bwMode="auto">
            <a:xfrm rot="10800000">
              <a:off x="1450402" y="4473552"/>
              <a:ext cx="385295" cy="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7223" name="Rektangel 7"/>
            <p:cNvSpPr>
              <a:spLocks noChangeArrowheads="1"/>
            </p:cNvSpPr>
            <p:nvPr/>
          </p:nvSpPr>
          <p:spPr bwMode="auto">
            <a:xfrm>
              <a:off x="261066" y="4086618"/>
              <a:ext cx="1188910" cy="720080"/>
            </a:xfrm>
            <a:prstGeom prst="rect">
              <a:avLst/>
            </a:prstGeom>
            <a:solidFill>
              <a:srgbClr val="FDEEED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sv-SE" altLang="sv-SE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Seinäjoki cohort</a:t>
              </a:r>
              <a:r>
                <a:rPr lang="sv-SE" altLang="sv-SE" sz="1800" smtClean="0">
                  <a:solidFill>
                    <a:srgbClr val="80808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07207" name="Grupp 50"/>
          <p:cNvGrpSpPr>
            <a:grpSpLocks/>
          </p:cNvGrpSpPr>
          <p:nvPr/>
        </p:nvGrpSpPr>
        <p:grpSpPr bwMode="auto">
          <a:xfrm>
            <a:off x="66675" y="5562600"/>
            <a:ext cx="1466850" cy="720725"/>
            <a:chOff x="67235" y="5481664"/>
            <a:chExt cx="1466982" cy="720080"/>
          </a:xfrm>
        </p:grpSpPr>
        <p:cxnSp>
          <p:nvCxnSpPr>
            <p:cNvPr id="307220" name="Rak 23"/>
            <p:cNvCxnSpPr>
              <a:cxnSpLocks noChangeShapeType="1"/>
            </p:cNvCxnSpPr>
            <p:nvPr/>
          </p:nvCxnSpPr>
          <p:spPr bwMode="auto">
            <a:xfrm rot="10800000" flipV="1">
              <a:off x="1099107" y="5855151"/>
              <a:ext cx="435110" cy="26894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7221" name="Rektangel 7"/>
            <p:cNvSpPr>
              <a:spLocks noChangeArrowheads="1"/>
            </p:cNvSpPr>
            <p:nvPr/>
          </p:nvSpPr>
          <p:spPr bwMode="auto">
            <a:xfrm>
              <a:off x="67235" y="5481664"/>
              <a:ext cx="1044669" cy="720080"/>
            </a:xfrm>
            <a:prstGeom prst="rect">
              <a:avLst/>
            </a:prstGeom>
            <a:solidFill>
              <a:srgbClr val="FDEEED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sv-SE" altLang="sv-SE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Turku cohort</a:t>
              </a:r>
              <a:r>
                <a:rPr lang="sv-SE" altLang="sv-SE" sz="1800" smtClean="0">
                  <a:solidFill>
                    <a:srgbClr val="80808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07208" name="Grupp 51"/>
          <p:cNvGrpSpPr>
            <a:grpSpLocks/>
          </p:cNvGrpSpPr>
          <p:nvPr/>
        </p:nvGrpSpPr>
        <p:grpSpPr bwMode="auto">
          <a:xfrm>
            <a:off x="769938" y="6102350"/>
            <a:ext cx="1503362" cy="849313"/>
            <a:chOff x="769895" y="6021288"/>
            <a:chExt cx="1502627" cy="850159"/>
          </a:xfrm>
        </p:grpSpPr>
        <p:cxnSp>
          <p:nvCxnSpPr>
            <p:cNvPr id="307218" name="Rak 28"/>
            <p:cNvCxnSpPr>
              <a:cxnSpLocks noChangeShapeType="1"/>
            </p:cNvCxnSpPr>
            <p:nvPr/>
          </p:nvCxnSpPr>
          <p:spPr bwMode="auto">
            <a:xfrm rot="10800000" flipV="1">
              <a:off x="1835697" y="6021288"/>
              <a:ext cx="436825" cy="216024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7219" name="Rektangel 7"/>
            <p:cNvSpPr>
              <a:spLocks noChangeArrowheads="1"/>
            </p:cNvSpPr>
            <p:nvPr/>
          </p:nvSpPr>
          <p:spPr bwMode="auto">
            <a:xfrm>
              <a:off x="769895" y="6151593"/>
              <a:ext cx="1190043" cy="719854"/>
            </a:xfrm>
            <a:prstGeom prst="rect">
              <a:avLst/>
            </a:prstGeom>
            <a:solidFill>
              <a:srgbClr val="FDEEED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sv-SE" altLang="sv-SE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Helsinki cohort</a:t>
              </a:r>
              <a:r>
                <a:rPr lang="sv-SE" altLang="sv-SE" sz="1800" smtClean="0">
                  <a:solidFill>
                    <a:srgbClr val="80808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07209" name="Grupp 52"/>
          <p:cNvGrpSpPr>
            <a:grpSpLocks/>
          </p:cNvGrpSpPr>
          <p:nvPr/>
        </p:nvGrpSpPr>
        <p:grpSpPr bwMode="auto">
          <a:xfrm>
            <a:off x="2398713" y="6134100"/>
            <a:ext cx="1552575" cy="787400"/>
            <a:chOff x="2398316" y="6052956"/>
            <a:chExt cx="1552506" cy="787314"/>
          </a:xfrm>
        </p:grpSpPr>
        <p:cxnSp>
          <p:nvCxnSpPr>
            <p:cNvPr id="307216" name="Rak 34"/>
            <p:cNvCxnSpPr>
              <a:cxnSpLocks noChangeShapeType="1"/>
            </p:cNvCxnSpPr>
            <p:nvPr/>
          </p:nvCxnSpPr>
          <p:spPr bwMode="auto">
            <a:xfrm rot="10800000">
              <a:off x="2398316" y="6052956"/>
              <a:ext cx="445493" cy="112349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7217" name="Rektangel 7"/>
            <p:cNvSpPr>
              <a:spLocks noChangeArrowheads="1"/>
            </p:cNvSpPr>
            <p:nvPr/>
          </p:nvSpPr>
          <p:spPr bwMode="auto">
            <a:xfrm>
              <a:off x="2761837" y="6119624"/>
              <a:ext cx="1188985" cy="720646"/>
            </a:xfrm>
            <a:prstGeom prst="rect">
              <a:avLst/>
            </a:prstGeom>
            <a:solidFill>
              <a:srgbClr val="FDEEED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à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à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sv-SE" altLang="sv-SE" sz="18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Vantaa cohort</a:t>
              </a:r>
              <a:r>
                <a:rPr lang="sv-SE" altLang="sv-SE" sz="1800" smtClean="0">
                  <a:solidFill>
                    <a:srgbClr val="80808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8" name="Platshållare för innehåll 2"/>
          <p:cNvSpPr txBox="1">
            <a:spLocks/>
          </p:cNvSpPr>
          <p:nvPr/>
        </p:nvSpPr>
        <p:spPr>
          <a:xfrm>
            <a:off x="4591050" y="549275"/>
            <a:ext cx="4591050" cy="5080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defRPr/>
            </a:pPr>
            <a:r>
              <a:rPr lang="en-US" sz="2400" b="1" kern="0" dirty="0" err="1">
                <a:solidFill>
                  <a:srgbClr val="870052"/>
                </a:solidFill>
              </a:rPr>
              <a:t>Osallistujat</a:t>
            </a:r>
            <a:r>
              <a:rPr lang="en-US" sz="2400" b="1" kern="0" dirty="0">
                <a:solidFill>
                  <a:srgbClr val="870052"/>
                </a:solidFill>
              </a:rPr>
              <a:t>: </a:t>
            </a:r>
          </a:p>
          <a:p>
            <a:pPr marL="216000" indent="-216000"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buFontTx/>
              <a:buChar char="-"/>
              <a:defRPr/>
            </a:pPr>
            <a:r>
              <a:rPr lang="en-US" sz="2200" b="1" kern="0" dirty="0">
                <a:solidFill>
                  <a:srgbClr val="000000"/>
                </a:solidFill>
              </a:rPr>
              <a:t>N=1260</a:t>
            </a:r>
          </a:p>
          <a:p>
            <a:pPr marL="216000" indent="-216000"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buFontTx/>
              <a:buChar char="-"/>
              <a:defRPr/>
            </a:pPr>
            <a:r>
              <a:rPr lang="en-US" sz="2200" b="1" kern="0" dirty="0" err="1">
                <a:solidFill>
                  <a:srgbClr val="000000"/>
                </a:solidFill>
              </a:rPr>
              <a:t>Ikä</a:t>
            </a:r>
            <a:r>
              <a:rPr lang="en-US" sz="2200" b="1" kern="0" dirty="0">
                <a:solidFill>
                  <a:srgbClr val="000000"/>
                </a:solidFill>
              </a:rPr>
              <a:t> 60-77vuotta</a:t>
            </a:r>
          </a:p>
          <a:p>
            <a:pPr marL="216000" indent="-216000"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buFontTx/>
              <a:buChar char="-"/>
              <a:defRPr/>
            </a:pPr>
            <a:r>
              <a:rPr lang="en-US" sz="2200" b="1" kern="0" dirty="0" err="1">
                <a:solidFill>
                  <a:srgbClr val="000000"/>
                </a:solidFill>
              </a:rPr>
              <a:t>Satunnaistettu</a:t>
            </a:r>
            <a:r>
              <a:rPr lang="en-US" sz="2200" b="1" kern="0" dirty="0">
                <a:solidFill>
                  <a:srgbClr val="000000"/>
                </a:solidFill>
              </a:rPr>
              <a:t> 2 </a:t>
            </a:r>
            <a:r>
              <a:rPr lang="en-US" sz="2200" b="1" kern="0" dirty="0" err="1">
                <a:solidFill>
                  <a:srgbClr val="000000"/>
                </a:solidFill>
              </a:rPr>
              <a:t>ryhmään</a:t>
            </a:r>
            <a:r>
              <a:rPr lang="en-US" sz="2200" b="1" kern="0" dirty="0">
                <a:solidFill>
                  <a:srgbClr val="000000"/>
                </a:solidFill>
              </a:rPr>
              <a:t> (1:1)</a:t>
            </a:r>
          </a:p>
          <a:p>
            <a:pPr marL="216000" indent="-216000"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buFontTx/>
              <a:buChar char="-"/>
              <a:defRPr/>
            </a:pPr>
            <a:r>
              <a:rPr lang="en-US" sz="2200" b="1" kern="0" dirty="0" err="1">
                <a:solidFill>
                  <a:srgbClr val="000000"/>
                </a:solidFill>
              </a:rPr>
              <a:t>Kutsuttu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</a:rPr>
              <a:t>aiempien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</a:rPr>
              <a:t>väestötutkimusten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</a:rPr>
              <a:t>osallistujien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</a:rPr>
              <a:t>joukosta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defRPr/>
            </a:pPr>
            <a:endParaRPr lang="en-US" sz="2200" b="1" kern="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defRPr/>
            </a:pPr>
            <a:endParaRPr lang="en-US" sz="1000" b="1" kern="0" dirty="0">
              <a:solidFill>
                <a:srgbClr val="D40963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defRPr/>
            </a:pPr>
            <a:r>
              <a:rPr lang="en-US" sz="2400" b="1" kern="0" dirty="0" err="1">
                <a:solidFill>
                  <a:srgbClr val="870052"/>
                </a:solidFill>
              </a:rPr>
              <a:t>Aikataulu</a:t>
            </a:r>
            <a:r>
              <a:rPr lang="en-US" sz="2400" b="1" kern="0" dirty="0">
                <a:solidFill>
                  <a:srgbClr val="870052"/>
                </a:solidFill>
              </a:rPr>
              <a:t>: </a:t>
            </a:r>
          </a:p>
          <a:p>
            <a:pPr marL="216000" indent="-216000"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buFontTx/>
              <a:buChar char="-"/>
              <a:defRPr/>
            </a:pPr>
            <a:r>
              <a:rPr lang="en-US" sz="2200" b="1" kern="0" dirty="0" err="1">
                <a:solidFill>
                  <a:srgbClr val="000000"/>
                </a:solidFill>
              </a:rPr>
              <a:t>Interventiojakso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</a:rPr>
              <a:t>päättyi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</a:rPr>
              <a:t>helmikuussa</a:t>
            </a:r>
            <a:r>
              <a:rPr lang="en-US" sz="2200" b="1" kern="0" dirty="0">
                <a:solidFill>
                  <a:srgbClr val="000000"/>
                </a:solidFill>
              </a:rPr>
              <a:t> 2014</a:t>
            </a:r>
          </a:p>
          <a:p>
            <a:pPr marL="216000" indent="-216000" fontAlgn="base">
              <a:spcBef>
                <a:spcPts val="600"/>
              </a:spcBef>
              <a:spcAft>
                <a:spcPct val="0"/>
              </a:spcAft>
              <a:buClr>
                <a:srgbClr val="336699"/>
              </a:buClr>
              <a:buFontTx/>
              <a:buChar char="-"/>
              <a:defRPr/>
            </a:pPr>
            <a:r>
              <a:rPr lang="en-US" sz="2200" b="1" kern="0" dirty="0" err="1">
                <a:solidFill>
                  <a:srgbClr val="000000"/>
                </a:solidFill>
              </a:rPr>
              <a:t>Seurantajakson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</a:rPr>
              <a:t>käynnit</a:t>
            </a:r>
            <a:r>
              <a:rPr lang="en-US" sz="2200" b="1" kern="0" dirty="0">
                <a:solidFill>
                  <a:srgbClr val="000000"/>
                </a:solidFill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</a:rPr>
              <a:t>alkavat</a:t>
            </a:r>
            <a:r>
              <a:rPr lang="en-US" sz="2200" b="1" kern="0" dirty="0">
                <a:solidFill>
                  <a:srgbClr val="000000"/>
                </a:solidFill>
              </a:rPr>
              <a:t> 2015</a:t>
            </a:r>
          </a:p>
        </p:txBody>
      </p:sp>
      <p:sp>
        <p:nvSpPr>
          <p:cNvPr id="307211" name="Rettangolo 23"/>
          <p:cNvSpPr>
            <a:spLocks noChangeArrowheads="1"/>
          </p:cNvSpPr>
          <p:nvPr/>
        </p:nvSpPr>
        <p:spPr bwMode="auto">
          <a:xfrm>
            <a:off x="4932363" y="5981700"/>
            <a:ext cx="378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sv-SE" smtClean="0">
                <a:solidFill>
                  <a:srgbClr val="000000"/>
                </a:solidFill>
              </a:rPr>
              <a:t>Clinicaltrials.gov NCT01041989</a:t>
            </a:r>
          </a:p>
        </p:txBody>
      </p:sp>
      <p:pic>
        <p:nvPicPr>
          <p:cNvPr id="30721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8588"/>
            <a:ext cx="1657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13" name="Text Box 38"/>
          <p:cNvSpPr txBox="1">
            <a:spLocks noChangeArrowheads="1"/>
          </p:cNvSpPr>
          <p:nvPr/>
        </p:nvSpPr>
        <p:spPr bwMode="auto">
          <a:xfrm>
            <a:off x="4565650" y="63817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800" i="1" smtClean="0">
                <a:solidFill>
                  <a:srgbClr val="000000"/>
                </a:solidFill>
              </a:rPr>
              <a:t>Kivipelto et al., Alzheimer &amp; Dementia 2013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396805-2195-478B-A8C2-28FD5C113C66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3072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778840-28AE-4C7C-A8CB-D9679D289C73}" type="slidenum">
              <a:rPr lang="sv-SE" altLang="sv-SE" sz="800" smtClean="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sv-SE" altLang="sv-SE" sz="80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91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66825"/>
            <a:ext cx="8208963" cy="938213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fi-FI" altLang="sv-SE" smtClean="0"/>
              <a:t>Kohdeväestö : henkilöt, joilla on kohonnut riski muistisairauksiin</a:t>
            </a:r>
          </a:p>
        </p:txBody>
      </p:sp>
      <p:sp>
        <p:nvSpPr>
          <p:cNvPr id="43011" name="Platshållare för innehåll 2"/>
          <p:cNvSpPr>
            <a:spLocks noGrp="1"/>
          </p:cNvSpPr>
          <p:nvPr>
            <p:ph type="body" idx="1"/>
          </p:nvPr>
        </p:nvSpPr>
        <p:spPr>
          <a:xfrm>
            <a:off x="288925" y="2420938"/>
            <a:ext cx="8675688" cy="4178300"/>
          </a:xfrm>
        </p:spPr>
        <p:txBody>
          <a:bodyPr/>
          <a:lstStyle/>
          <a:p>
            <a:pPr marL="355600" indent="-355600" eaLnBrk="1" hangingPunct="1">
              <a:lnSpc>
                <a:spcPts val="32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fi-FI" sz="2600" b="1" dirty="0" smtClean="0"/>
              <a:t>CAIDE Riskimittari </a:t>
            </a:r>
            <a:r>
              <a:rPr lang="fi-FI" sz="2600" b="1" u="sng" dirty="0" smtClean="0"/>
              <a:t>&gt;</a:t>
            </a:r>
            <a:r>
              <a:rPr lang="fi-FI" sz="2600" b="1" dirty="0" smtClean="0"/>
              <a:t> 6 pistettä  </a:t>
            </a:r>
          </a:p>
          <a:p>
            <a:pPr marL="531813" indent="-531813" eaLnBrk="1" hangingPunct="1">
              <a:lnSpc>
                <a:spcPts val="3200"/>
              </a:lnSpc>
              <a:spcAft>
                <a:spcPts val="120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fi-FI" sz="1800" b="1" dirty="0" smtClean="0"/>
              <a:t>         </a:t>
            </a:r>
            <a:r>
              <a:rPr lang="fi-FI" sz="2400" b="1" dirty="0" smtClean="0">
                <a:solidFill>
                  <a:schemeClr val="accent1"/>
                </a:solidFill>
              </a:rPr>
              <a:t>Pohjautuu aiemmin mitattuihin riskitekijöihin: Ikä, koulutus, sukupuoli, RR, Kolesteroli, BMI, Liikunta </a:t>
            </a:r>
            <a:r>
              <a:rPr lang="fi-FI" sz="2400" dirty="0" smtClean="0"/>
              <a:t>(Kivipelto et al., </a:t>
            </a:r>
            <a:r>
              <a:rPr lang="fi-FI" sz="2400" dirty="0" err="1" smtClean="0"/>
              <a:t>Lancet</a:t>
            </a:r>
            <a:r>
              <a:rPr lang="fi-FI" sz="2400" dirty="0" smtClean="0"/>
              <a:t> </a:t>
            </a:r>
            <a:r>
              <a:rPr lang="fi-FI" sz="2400" dirty="0" err="1" smtClean="0"/>
              <a:t>Neurology</a:t>
            </a:r>
            <a:r>
              <a:rPr lang="fi-FI" sz="2400" dirty="0" smtClean="0"/>
              <a:t> 2006)</a:t>
            </a:r>
          </a:p>
          <a:p>
            <a:pPr marL="609600" indent="-609600" eaLnBrk="1" hangingPunct="1">
              <a:lnSpc>
                <a:spcPts val="3200"/>
              </a:lnSpc>
              <a:spcAft>
                <a:spcPts val="120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sz="2600" b="1" dirty="0" smtClean="0"/>
              <a:t>JA</a:t>
            </a:r>
            <a:endParaRPr lang="en-US" sz="2800" b="1" dirty="0" smtClean="0"/>
          </a:p>
          <a:p>
            <a:pPr marL="355600" indent="-355600" eaLnBrk="1" hangingPunct="1">
              <a:lnSpc>
                <a:spcPts val="3200"/>
              </a:lnSpc>
              <a:buClrTx/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fi-FI" sz="2600" b="1" dirty="0" smtClean="0"/>
              <a:t>Kognitio keskitasoa tai hieman ikäluokan arvoja  matalampi</a:t>
            </a:r>
          </a:p>
          <a:p>
            <a:pPr marL="355600" indent="-355600" eaLnBrk="1" hangingPunct="1">
              <a:lnSpc>
                <a:spcPts val="3200"/>
              </a:lnSpc>
              <a:spcBef>
                <a:spcPts val="0"/>
              </a:spcBef>
              <a:buClrTx/>
              <a:buFont typeface="Wingdings" panose="05000000000000000000" pitchFamily="2" charset="2"/>
              <a:buNone/>
              <a:tabLst>
                <a:tab pos="355600" algn="l"/>
              </a:tabLst>
              <a:defRPr/>
            </a:pPr>
            <a:r>
              <a:rPr lang="fi-FI" sz="2600" b="1" dirty="0" smtClean="0"/>
              <a:t>    </a:t>
            </a:r>
            <a:r>
              <a:rPr lang="fi-FI" sz="2400" dirty="0" smtClean="0"/>
              <a:t>(pohjautuu CERAD testipatteri)  </a:t>
            </a:r>
            <a:r>
              <a:rPr lang="en-US" sz="1800" b="1" dirty="0" smtClean="0"/>
              <a:t>	</a:t>
            </a:r>
          </a:p>
        </p:txBody>
      </p:sp>
      <p:pic>
        <p:nvPicPr>
          <p:cNvPr id="309252" name="Picture 5" descr="FINGER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288925"/>
            <a:ext cx="1987550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3" name="Text Box 38"/>
          <p:cNvSpPr txBox="1">
            <a:spLocks noChangeArrowheads="1"/>
          </p:cNvSpPr>
          <p:nvPr/>
        </p:nvSpPr>
        <p:spPr bwMode="auto">
          <a:xfrm>
            <a:off x="4427538" y="63246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800" i="1" smtClean="0">
                <a:solidFill>
                  <a:srgbClr val="000000"/>
                </a:solidFill>
              </a:rPr>
              <a:t>Kivipelto et al., Alzheimer &amp; Dementia 2013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0A05EF-E246-4466-99E0-C9322D4A0D8C}" type="datetime1">
              <a:rPr lang="en-GB"/>
              <a:pPr>
                <a:defRPr/>
              </a:pPr>
              <a:t>15/06/2018</a:t>
            </a:fld>
            <a:endParaRPr lang="sv-SE"/>
          </a:p>
        </p:txBody>
      </p:sp>
      <p:sp>
        <p:nvSpPr>
          <p:cNvPr id="3092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F12E7-E004-42C3-9AA5-887464163AD4}" type="slidenum">
              <a:rPr lang="sv-SE" altLang="sv-SE" sz="800" smtClean="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sv-SE" altLang="sv-SE" sz="80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B39-EC43-4F8F-BF63-9DDC56651736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>
                <a:solidFill>
                  <a:srgbClr val="FFFFFF"/>
                </a:solidFill>
              </a:rPr>
              <a:t>FINGER kokous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D606-2C4D-407D-952F-95161B20A340}" type="slidenum">
              <a:rPr lang="fi-FI" altLang="fi-FI">
                <a:solidFill>
                  <a:srgbClr val="FFFFFF"/>
                </a:solidFill>
              </a:rPr>
              <a:pPr/>
              <a:t>16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altLang="fi-FI"/>
              <a:t>FINGER TAVOITE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 sz="3200" dirty="0" smtClean="0"/>
          </a:p>
          <a:p>
            <a:r>
              <a:rPr lang="fi-FI" altLang="fi-FI" sz="3200" dirty="0" smtClean="0"/>
              <a:t>Selvittää </a:t>
            </a:r>
            <a:r>
              <a:rPr lang="fi-FI" altLang="fi-FI" sz="3200" dirty="0"/>
              <a:t>2-vuotisen monimuotoisen intensiivisen elintapaintervention vaikutuksia kognitiivisten toimintojen ja toimintakyvyn säilymiseen 60-74 v. henkilöillä (n=1200), joilla on kohonnut dementoitumisen </a:t>
            </a:r>
            <a:r>
              <a:rPr lang="fi-FI" altLang="fi-FI" sz="3200" dirty="0" smtClean="0"/>
              <a:t>riski</a:t>
            </a:r>
          </a:p>
          <a:p>
            <a:r>
              <a:rPr lang="fi-FI" altLang="fi-FI" sz="3200" dirty="0" smtClean="0"/>
              <a:t>Liikunta, ravinto, aivojumppa, riskitekijöiden hallinta</a:t>
            </a:r>
            <a:endParaRPr lang="fi-FI" altLang="fi-FI" sz="2800" dirty="0"/>
          </a:p>
          <a:p>
            <a:endParaRPr lang="fi-FI" altLang="fi-FI" sz="2800" dirty="0"/>
          </a:p>
        </p:txBody>
      </p:sp>
    </p:spTree>
    <p:extLst>
      <p:ext uri="{BB962C8B-B14F-4D97-AF65-F5344CB8AC3E}">
        <p14:creationId xmlns:p14="http://schemas.microsoft.com/office/powerpoint/2010/main" xmlns="" val="41104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-315913"/>
            <a:ext cx="8207376" cy="1008063"/>
          </a:xfrm>
        </p:spPr>
        <p:txBody>
          <a:bodyPr/>
          <a:lstStyle/>
          <a:p>
            <a:pPr algn="ctr"/>
            <a:r>
              <a:rPr lang="fi-FI" altLang="sv-SE" sz="3200" smtClean="0"/>
              <a:t>FINGER interventio</a:t>
            </a:r>
          </a:p>
        </p:txBody>
      </p:sp>
      <p:sp>
        <p:nvSpPr>
          <p:cNvPr id="3112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pic>
        <p:nvPicPr>
          <p:cNvPr id="311300" name="Picture 3" descr="alaselkä-lattialla_12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39775"/>
            <a:ext cx="421163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1" name="Picture 5" descr="pyöräily_13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5888"/>
            <a:ext cx="28082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27828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60800"/>
            <a:ext cx="44275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11FB16D-DDF5-4BF1-9DA2-7FCFD354BFE2}" type="datetime1">
              <a:rPr lang="en-GB" altLang="fi-FI" sz="1000" smtClean="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15/06/2018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31130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64AFFB0-8E37-4B86-B9E7-CE19301DD8A6}" type="slidenum">
              <a:rPr lang="fi-FI" altLang="fi-FI" sz="1000" smtClean="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6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F062-B222-4387-BE60-C12600760A34}" type="datetime1">
              <a:rPr lang="fi-FI" altLang="fi-FI">
                <a:solidFill>
                  <a:srgbClr val="FFFFFF"/>
                </a:solidFill>
              </a:rPr>
              <a:pPr/>
              <a:t>15.6.2018</a:t>
            </a:fld>
            <a:endParaRPr lang="fi-FI" altLang="fi-FI">
              <a:solidFill>
                <a:srgbClr val="FFFFFF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altLang="fi-FI" sz="3600" dirty="0"/>
              <a:t>Ruoka ja muisti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fi-FI" altLang="fi-FI" sz="2600"/>
              <a:t>Tutkimuksissa on havaittu, että dementiaa ja muistitoimintojen  häiriöitä esiintyy vähemmän niillä, jotka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fi-FI" altLang="fi-FI"/>
              <a:t>Syövät päivittäin kasviksia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fi-FI" altLang="fi-FI"/>
              <a:t>Syövät paljon kalaa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fi-FI" altLang="fi-FI"/>
              <a:t>Noudattavat Välimeren ruokavaliota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fi-FI" altLang="fi-FI"/>
              <a:t>Syövät ravitsemussuositusten mukaan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fi-FI" altLang="fi-FI"/>
              <a:t>Saavat ruokavaliostaan vähän tyydyttynyttä rasvaa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fi-FI" altLang="fi-FI"/>
              <a:t>Saavat ruokavaliostaan enemmän vitamiineja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fi-FI" altLang="fi-FI"/>
              <a:t>Juovat kohtuullisesti kahvia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r>
              <a:rPr lang="fi-FI" altLang="fi-FI"/>
              <a:t>Juovat vähän alkoholia</a:t>
            </a:r>
          </a:p>
          <a:p>
            <a:pPr lvl="1">
              <a:buClr>
                <a:schemeClr val="accent1"/>
              </a:buClr>
              <a:buFontTx/>
              <a:buChar char="•"/>
            </a:pPr>
            <a:endParaRPr lang="fi-FI" altLang="fi-FI"/>
          </a:p>
          <a:p>
            <a:pPr lvl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6589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Ravitsemus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Kohde voi muuttua</a:t>
            </a:r>
          </a:p>
          <a:p>
            <a:pPr lvl="1">
              <a:buClr>
                <a:srgbClr val="00AE00"/>
              </a:buClr>
            </a:pPr>
            <a:r>
              <a:rPr lang="fi-FI" dirty="0"/>
              <a:t>Nuorempana liikaravitsemuksen välttäminen</a:t>
            </a:r>
          </a:p>
          <a:p>
            <a:pPr lvl="1">
              <a:buClr>
                <a:srgbClr val="00AE00"/>
              </a:buClr>
            </a:pPr>
            <a:r>
              <a:rPr lang="fi-FI" dirty="0"/>
              <a:t>Vanhana vajaaravitsemuksen </a:t>
            </a:r>
            <a:r>
              <a:rPr lang="fi-FI" dirty="0" smtClean="0"/>
              <a:t>välttäminen</a:t>
            </a:r>
          </a:p>
          <a:p>
            <a:pPr marL="342900" lvl="1" indent="-342900">
              <a:buClr>
                <a:schemeClr val="hlink"/>
              </a:buClr>
              <a:buSzPct val="150000"/>
            </a:pPr>
            <a:endParaRPr lang="fi-FI" dirty="0" smtClean="0"/>
          </a:p>
          <a:p>
            <a:pPr marL="342900" lvl="1" indent="-342900">
              <a:buClr>
                <a:schemeClr val="hlink"/>
              </a:buClr>
              <a:buSzPct val="150000"/>
            </a:pPr>
            <a:r>
              <a:rPr lang="fi-FI" dirty="0" smtClean="0">
                <a:solidFill>
                  <a:srgbClr val="FFFF00"/>
                </a:solidFill>
              </a:rPr>
              <a:t>Mutta: Terveellinen </a:t>
            </a:r>
            <a:r>
              <a:rPr lang="fi-FI" dirty="0">
                <a:solidFill>
                  <a:srgbClr val="FFFF00"/>
                </a:solidFill>
              </a:rPr>
              <a:t>ruokavalio terveellistä </a:t>
            </a:r>
            <a:r>
              <a:rPr lang="fi-FI" dirty="0" smtClean="0">
                <a:solidFill>
                  <a:srgbClr val="FFFF00"/>
                </a:solidFill>
              </a:rPr>
              <a:t>vanhanakin !</a:t>
            </a:r>
            <a:endParaRPr lang="fi-FI" dirty="0">
              <a:solidFill>
                <a:srgbClr val="FFFF00"/>
              </a:solidFill>
            </a:endParaRPr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24889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9300" y="2852738"/>
            <a:ext cx="6400800" cy="33131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fi-FI" altLang="fi-FI" sz="3300" smtClean="0"/>
              <a:t>Muistisairaudet</a:t>
            </a:r>
          </a:p>
          <a:p>
            <a:pPr algn="l">
              <a:lnSpc>
                <a:spcPct val="80000"/>
              </a:lnSpc>
            </a:pPr>
            <a:r>
              <a:rPr lang="fi-FI" altLang="fi-FI" sz="2100" smtClean="0"/>
              <a:t>Käypä hoito</a:t>
            </a:r>
          </a:p>
          <a:p>
            <a:pPr algn="l">
              <a:lnSpc>
                <a:spcPct val="80000"/>
              </a:lnSpc>
            </a:pPr>
            <a:endParaRPr lang="fi-FI" altLang="fi-FI" sz="1200" smtClean="0"/>
          </a:p>
          <a:p>
            <a:pPr algn="l">
              <a:lnSpc>
                <a:spcPct val="80000"/>
              </a:lnSpc>
            </a:pPr>
            <a:r>
              <a:rPr lang="fi-FI" altLang="fi-FI" sz="1400" smtClean="0"/>
              <a:t>Suomalaisen Lääkäriseura Duodecimin, </a:t>
            </a:r>
          </a:p>
          <a:p>
            <a:pPr algn="l">
              <a:lnSpc>
                <a:spcPct val="80000"/>
              </a:lnSpc>
            </a:pPr>
            <a:r>
              <a:rPr lang="fi-FI" altLang="fi-FI" sz="1400" smtClean="0"/>
              <a:t>Societas Gerontologica Fennican, Suomen Geriatrit, Suomen Neurologisen Yhdistyksen,  Suomen Psykogeriatrisen Yhdistyksen ja </a:t>
            </a:r>
          </a:p>
          <a:p>
            <a:pPr algn="l">
              <a:lnSpc>
                <a:spcPct val="80000"/>
              </a:lnSpc>
            </a:pPr>
            <a:r>
              <a:rPr lang="fi-FI" altLang="fi-FI" sz="1400" smtClean="0"/>
              <a:t>Suomen Yleislääketieteen Yhdistyksen asettama työryhmä</a:t>
            </a:r>
          </a:p>
          <a:p>
            <a:pPr algn="l">
              <a:lnSpc>
                <a:spcPct val="80000"/>
              </a:lnSpc>
            </a:pPr>
            <a:endParaRPr lang="fi-FI" altLang="fi-FI" sz="1400" b="0" smtClean="0">
              <a:cs typeface="Arial" panose="020B0604020202020204" pitchFamily="34" charset="0"/>
            </a:endParaRPr>
          </a:p>
        </p:txBody>
      </p:sp>
      <p:pic>
        <p:nvPicPr>
          <p:cNvPr id="264195" name="Picture 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016125" cy="14208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4196" name="TextBox 1"/>
          <p:cNvSpPr txBox="1">
            <a:spLocks noChangeArrowheads="1"/>
          </p:cNvSpPr>
          <p:nvPr/>
        </p:nvSpPr>
        <p:spPr bwMode="auto">
          <a:xfrm rot="-735325">
            <a:off x="1827213" y="3465513"/>
            <a:ext cx="67008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6600" b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Päivitys ilmestynyt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6600" b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8052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ubtitle 2"/>
          <p:cNvSpPr>
            <a:spLocks noGrp="1"/>
          </p:cNvSpPr>
          <p:nvPr>
            <p:ph type="subTitle" idx="1"/>
          </p:nvPr>
        </p:nvSpPr>
        <p:spPr>
          <a:xfrm>
            <a:off x="107950" y="44450"/>
            <a:ext cx="9072563" cy="20161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sv-SE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</a:t>
            </a:r>
            <a:r>
              <a:rPr lang="en-GB" altLang="sv-SE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vaikutus</a:t>
            </a:r>
            <a:r>
              <a:rPr lang="en-GB" altLang="sv-S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kognition</a:t>
            </a:r>
            <a:r>
              <a:rPr lang="en-GB" altLang="sv-S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muutoksen</a:t>
            </a:r>
            <a:r>
              <a:rPr lang="en-GB" altLang="sv-S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lang="en-GB" altLang="sv-S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4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osa-alueilla</a:t>
            </a:r>
            <a:r>
              <a:rPr lang="en-GB" altLang="sv-SE" sz="2400" b="1" kern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sv-SE" sz="2400" b="1" kern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sv-SE" sz="1800" b="1" kern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sv-SE" sz="18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Toissijainen</a:t>
            </a:r>
            <a:r>
              <a:rPr lang="en-GB" altLang="sv-SE" sz="1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18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päätetapahtuma</a:t>
            </a:r>
            <a:r>
              <a:rPr lang="en-GB" altLang="sv-SE" sz="1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sv-SE" sz="1800" b="1" kern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sv-SE" sz="18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2"/>
          <p:cNvGraphicFramePr>
            <a:graphicFrameLocks/>
          </p:cNvGraphicFramePr>
          <p:nvPr/>
        </p:nvGraphicFramePr>
        <p:xfrm>
          <a:off x="0" y="764706"/>
          <a:ext cx="3050134" cy="31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3"/>
          <p:cNvGraphicFramePr>
            <a:graphicFrameLocks/>
          </p:cNvGraphicFramePr>
          <p:nvPr/>
        </p:nvGraphicFramePr>
        <p:xfrm>
          <a:off x="3059832" y="764705"/>
          <a:ext cx="3168352" cy="319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3349" name="Rektangel 19"/>
          <p:cNvSpPr>
            <a:spLocks noChangeArrowheads="1"/>
          </p:cNvSpPr>
          <p:nvPr/>
        </p:nvSpPr>
        <p:spPr bwMode="auto">
          <a:xfrm>
            <a:off x="468313" y="4941888"/>
            <a:ext cx="871220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en-GB" altLang="sv-SE" sz="1800" b="1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Ero interventioryhmän ja kontrolliryhmän välillä </a:t>
            </a:r>
            <a:r>
              <a:rPr lang="en-GB" altLang="sv-SE" sz="1800" b="1" smtClean="0">
                <a:solidFill>
                  <a:prstClr val="black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vuodessa</a:t>
            </a:r>
            <a:r>
              <a:rPr lang="en-GB" altLang="sv-SE" sz="1800" b="1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en-GB" altLang="sv-SE" sz="180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Estimate (95% CI), p-arvo</a:t>
            </a:r>
            <a:br>
              <a:rPr lang="en-GB" altLang="sv-SE" sz="180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endParaRPr lang="en-GB" altLang="sv-SE" sz="2000" smtClean="0">
              <a:solidFill>
                <a:srgbClr val="000000"/>
              </a:solidFill>
              <a:latin typeface="Palatino Linotype" panose="0204050205050503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sv-SE" altLang="sv-SE" sz="180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0.027 (0.001-0.052)                 0.030 (0.003-0.057)                 0.038 (0.002-0.073)</a:t>
            </a:r>
          </a:p>
          <a:p>
            <a:pPr eaLnBrk="0" fontAlgn="base" hangingPunct="0">
              <a:spcBef>
                <a:spcPts val="300"/>
              </a:spcBef>
              <a:spcAft>
                <a:spcPct val="0"/>
              </a:spcAft>
              <a:buFontTx/>
              <a:buNone/>
            </a:pPr>
            <a:r>
              <a:rPr lang="sv-SE" altLang="sv-SE" sz="1800" b="1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p=0.04</a:t>
            </a:r>
            <a:r>
              <a:rPr lang="sv-SE" altLang="sv-SE" sz="180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</a:t>
            </a:r>
            <a:r>
              <a:rPr lang="sv-SE" altLang="sv-SE" sz="1800" b="1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p=0.03</a:t>
            </a:r>
            <a:r>
              <a:rPr lang="sv-SE" altLang="sv-SE" sz="180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 	</a:t>
            </a:r>
            <a:r>
              <a:rPr lang="sv-SE" altLang="sv-SE" sz="1800" b="1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p=0.04</a:t>
            </a:r>
          </a:p>
        </p:txBody>
      </p:sp>
      <p:sp>
        <p:nvSpPr>
          <p:cNvPr id="313350" name="textruta 20"/>
          <p:cNvSpPr txBox="1">
            <a:spLocks noChangeArrowheads="1"/>
          </p:cNvSpPr>
          <p:nvPr/>
        </p:nvSpPr>
        <p:spPr bwMode="auto">
          <a:xfrm>
            <a:off x="4427538" y="6489700"/>
            <a:ext cx="46815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sv-SE" sz="1500" i="1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Ngandu, Solomon, Kivipelto, et al, Lancet 2015</a:t>
            </a:r>
          </a:p>
        </p:txBody>
      </p:sp>
      <p:graphicFrame>
        <p:nvGraphicFramePr>
          <p:cNvPr id="313351" name="Objekt 1"/>
          <p:cNvGraphicFramePr>
            <a:graphicFrameLocks/>
          </p:cNvGraphicFramePr>
          <p:nvPr/>
        </p:nvGraphicFramePr>
        <p:xfrm>
          <a:off x="6227763" y="765175"/>
          <a:ext cx="2808287" cy="3108325"/>
        </p:xfrm>
        <a:graphic>
          <a:graphicData uri="http://schemas.openxmlformats.org/presentationml/2006/ole">
            <p:oleObj spid="_x0000_s4099" name="Diagram" r:id="rId6" imgW="4139543" imgH="3920068" progId="Excel.Sheet.8">
              <p:embed/>
            </p:oleObj>
          </a:graphicData>
        </a:graphic>
      </p:graphicFrame>
      <p:sp>
        <p:nvSpPr>
          <p:cNvPr id="313352" name="textruta 2"/>
          <p:cNvSpPr txBox="1">
            <a:spLocks noChangeArrowheads="1"/>
          </p:cNvSpPr>
          <p:nvPr/>
        </p:nvSpPr>
        <p:spPr bwMode="auto">
          <a:xfrm>
            <a:off x="6948488" y="692150"/>
            <a:ext cx="2087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fi-FI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Vaativat muistitehtävät</a:t>
            </a:r>
          </a:p>
        </p:txBody>
      </p:sp>
      <p:sp>
        <p:nvSpPr>
          <p:cNvPr id="313353" name="textruta 3"/>
          <p:cNvSpPr txBox="1">
            <a:spLocks noChangeArrowheads="1"/>
          </p:cNvSpPr>
          <p:nvPr/>
        </p:nvSpPr>
        <p:spPr bwMode="auto">
          <a:xfrm>
            <a:off x="611188" y="3935413"/>
            <a:ext cx="2160587" cy="646112"/>
          </a:xfrm>
          <a:prstGeom prst="rect">
            <a:avLst/>
          </a:prstGeom>
          <a:noFill/>
          <a:ln w="9525">
            <a:solidFill>
              <a:srgbClr val="7BC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 b="1" smtClean="0">
                <a:solidFill>
                  <a:prstClr val="black"/>
                </a:solidFill>
                <a:latin typeface="Arial" panose="020B0604020202020204" pitchFamily="34" charset="0"/>
              </a:rPr>
              <a:t>83% enemmän paranemista</a:t>
            </a:r>
          </a:p>
        </p:txBody>
      </p:sp>
      <p:sp>
        <p:nvSpPr>
          <p:cNvPr id="313354" name="Rektangel 4"/>
          <p:cNvSpPr>
            <a:spLocks noChangeArrowheads="1"/>
          </p:cNvSpPr>
          <p:nvPr/>
        </p:nvSpPr>
        <p:spPr bwMode="auto">
          <a:xfrm>
            <a:off x="3635375" y="3933825"/>
            <a:ext cx="2232025" cy="646113"/>
          </a:xfrm>
          <a:prstGeom prst="rect">
            <a:avLst/>
          </a:prstGeom>
          <a:noFill/>
          <a:ln w="9525">
            <a:solidFill>
              <a:srgbClr val="7BC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 b="1" smtClean="0">
                <a:solidFill>
                  <a:prstClr val="black"/>
                </a:solidFill>
                <a:latin typeface="Arial" panose="020B0604020202020204" pitchFamily="34" charset="0"/>
              </a:rPr>
              <a:t>150% enemmän </a:t>
            </a:r>
            <a:br>
              <a:rPr lang="fi-FI" altLang="fi-FI" sz="1800" b="1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fi-FI" altLang="fi-FI" sz="1800" b="1" smtClean="0">
                <a:solidFill>
                  <a:prstClr val="black"/>
                </a:solidFill>
                <a:latin typeface="Arial" panose="020B0604020202020204" pitchFamily="34" charset="0"/>
              </a:rPr>
              <a:t>paranemista</a:t>
            </a:r>
          </a:p>
        </p:txBody>
      </p:sp>
      <p:sp>
        <p:nvSpPr>
          <p:cNvPr id="313355" name="Rektangel 5"/>
          <p:cNvSpPr>
            <a:spLocks noChangeArrowheads="1"/>
          </p:cNvSpPr>
          <p:nvPr/>
        </p:nvSpPr>
        <p:spPr bwMode="auto">
          <a:xfrm>
            <a:off x="6553200" y="3933825"/>
            <a:ext cx="2339975" cy="646113"/>
          </a:xfrm>
          <a:prstGeom prst="rect">
            <a:avLst/>
          </a:prstGeom>
          <a:noFill/>
          <a:ln w="9525">
            <a:solidFill>
              <a:srgbClr val="7BC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 b="1" smtClean="0">
                <a:solidFill>
                  <a:prstClr val="black"/>
                </a:solidFill>
                <a:latin typeface="Arial" panose="020B0604020202020204" pitchFamily="34" charset="0"/>
              </a:rPr>
              <a:t>40% enemmän </a:t>
            </a:r>
            <a:br>
              <a:rPr lang="fi-FI" altLang="fi-FI" sz="1800" b="1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fi-FI" altLang="fi-FI" sz="1800" b="1" smtClean="0">
                <a:solidFill>
                  <a:prstClr val="black"/>
                </a:solidFill>
                <a:latin typeface="Arial" panose="020B0604020202020204" pitchFamily="34" charset="0"/>
              </a:rPr>
              <a:t>paranemista</a:t>
            </a:r>
          </a:p>
        </p:txBody>
      </p:sp>
      <p:sp>
        <p:nvSpPr>
          <p:cNvPr id="31335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4D2C6D-40A8-46B0-ADBD-48564A3C9BA0}" type="datetime1">
              <a:rPr lang="en-GB" altLang="fi-FI" sz="1200" smtClean="0">
                <a:solidFill>
                  <a:srgbClr val="898989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15/06/2018</a:t>
            </a:fld>
            <a:endParaRPr lang="fi-FI" altLang="fi-FI" sz="1200" smtClean="0">
              <a:solidFill>
                <a:srgbClr val="898989"/>
              </a:solidFill>
              <a:latin typeface="Times" panose="02020603050405020304" pitchFamily="18" charset="0"/>
            </a:endParaRPr>
          </a:p>
        </p:txBody>
      </p:sp>
      <p:sp>
        <p:nvSpPr>
          <p:cNvPr id="31335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6682B1-6040-46C3-B4DE-BD06DEC2BB5E}" type="slidenum">
              <a:rPr lang="fi-FI" altLang="sv-SE" sz="1200" smtClean="0">
                <a:solidFill>
                  <a:srgbClr val="898989"/>
                </a:solidFill>
                <a:latin typeface="Times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i-FI" altLang="sv-SE" sz="1200" smtClean="0">
              <a:solidFill>
                <a:srgbClr val="898989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7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le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2979737"/>
          </a:xfrm>
        </p:spPr>
        <p:txBody>
          <a:bodyPr/>
          <a:lstStyle/>
          <a:p>
            <a:pPr eaLnBrk="1" hangingPunct="1"/>
            <a:r>
              <a:rPr lang="fi-FI" altLang="fi-FI" sz="2000" smtClean="0"/>
              <a:t>Timo Strandberg ja Miia Kivipelto</a:t>
            </a:r>
          </a:p>
        </p:txBody>
      </p:sp>
      <p:sp>
        <p:nvSpPr>
          <p:cNvPr id="319491" name="Subtitle 4"/>
          <p:cNvSpPr>
            <a:spLocks noGrp="1"/>
          </p:cNvSpPr>
          <p:nvPr>
            <p:ph type="subTitle" idx="1"/>
          </p:nvPr>
        </p:nvSpPr>
        <p:spPr>
          <a:xfrm>
            <a:off x="1371600" y="2492375"/>
            <a:ext cx="6400800" cy="3146425"/>
          </a:xfrm>
        </p:spPr>
        <p:txBody>
          <a:bodyPr/>
          <a:lstStyle/>
          <a:p>
            <a:pPr eaLnBrk="1" hangingPunct="1"/>
            <a:r>
              <a:rPr lang="fi-FI" altLang="fi-FI" b="1" smtClean="0">
                <a:solidFill>
                  <a:schemeClr val="tx1"/>
                </a:solidFill>
              </a:rPr>
              <a:t>Terveet elämäntavat – terveet aivot</a:t>
            </a:r>
          </a:p>
          <a:p>
            <a:pPr eaLnBrk="1" hangingPunct="1"/>
            <a:r>
              <a:rPr lang="fi-FI" altLang="fi-FI" sz="2000" b="1" smtClean="0">
                <a:solidFill>
                  <a:schemeClr val="tx1"/>
                </a:solidFill>
              </a:rPr>
              <a:t>Duodecim 2017, n:o 2, ss. 195-200</a:t>
            </a:r>
          </a:p>
        </p:txBody>
      </p:sp>
      <p:pic>
        <p:nvPicPr>
          <p:cNvPr id="319492" name="Picture 2" descr="http://www.duodecim.fi/wp-content/uploads/sites/9/2016/03/Aikakauskirja_Duodecim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844675"/>
            <a:ext cx="78628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3" name="Picture 4" descr="http://www.duodecim.fi/wp-content/uploads/sites/9/2016/03/Aikakauskirja_Duodecim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692275"/>
            <a:ext cx="78628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4" name="Picture 6" descr="Aikakauskirja_Duodecim_Cmyk.png (1178×17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-1539875"/>
            <a:ext cx="78628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5" name="Picture 8" descr="http://www.duodecim.fi/wp-content/uploads/sites/9/2016/03/Aikakauskirja_Duodecim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-1387475"/>
            <a:ext cx="78628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6" name="Picture 10" descr="Aikakauskirja_Duodecim_Rgb_72dpi.jpg (787×11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227138"/>
            <a:ext cx="52530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7" name="Picture 12" descr="Aikakauskirja_Duodecim_kuva_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514350"/>
            <a:ext cx="48053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68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Sydän- ja verisuonitaudit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Keskeinen ennaltaehkäisyn kohde useasta syystä</a:t>
            </a:r>
          </a:p>
          <a:p>
            <a:r>
              <a:rPr lang="fi-FI" dirty="0" smtClean="0"/>
              <a:t>Vaikuttavat myös geriatristen oireyhtymien (dementia, depressio, kaatuilu, gerastenia...) taustalla</a:t>
            </a:r>
          </a:p>
          <a:p>
            <a:r>
              <a:rPr lang="fi-FI" dirty="0" smtClean="0"/>
              <a:t>Kohteet: Verenpainetauti, korkea kolesteroli, diabetes, tupakointi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Huom: alkoholia ei tarvita</a:t>
            </a:r>
            <a:endParaRPr lang="fi-FI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7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Rokotukset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Influenssa – myös lähipiiri</a:t>
            </a:r>
          </a:p>
          <a:p>
            <a:r>
              <a:rPr lang="fi-FI" dirty="0" smtClean="0"/>
              <a:t>Pneumokokki</a:t>
            </a:r>
          </a:p>
          <a:p>
            <a:r>
              <a:rPr lang="fi-FI" dirty="0" smtClean="0"/>
              <a:t>Jäykkäkouristus</a:t>
            </a:r>
          </a:p>
          <a:p>
            <a:r>
              <a:rPr lang="fi-FI" dirty="0" smtClean="0"/>
              <a:t>Hinkuyskä</a:t>
            </a:r>
          </a:p>
          <a:p>
            <a:r>
              <a:rPr lang="fi-FI" dirty="0" smtClean="0"/>
              <a:t>Vyöruusu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7532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Vammojen ehkäisy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Erityisesti kaatumisen ehkäisy - monitekijäistä</a:t>
            </a:r>
          </a:p>
          <a:p>
            <a:endParaRPr lang="fi-FI" dirty="0" smtClean="0"/>
          </a:p>
          <a:p>
            <a:r>
              <a:rPr lang="fi-FI" dirty="0" smtClean="0"/>
              <a:t>Kaatumispelko tavallista ja rajoittaa äkkiä elämää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1159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Henkiset virikkeet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r>
              <a:rPr lang="fi-FI" dirty="0" smtClean="0"/>
              <a:t>Aivojen etuosan (prefrontaalikorteksin) aktivointi</a:t>
            </a:r>
          </a:p>
          <a:p>
            <a:endParaRPr lang="fi-FI" dirty="0" smtClean="0"/>
          </a:p>
          <a:p>
            <a:r>
              <a:rPr lang="fi-FI" dirty="0" smtClean="0"/>
              <a:t>Osoitettua hyötyä kognitiivisen (tietojenkäsittelytoiminnat) heikentymisen ehkäisyssä</a:t>
            </a:r>
          </a:p>
          <a:p>
            <a:endParaRPr lang="fi-FI" dirty="0"/>
          </a:p>
          <a:p>
            <a:r>
              <a:rPr lang="fi-FI" dirty="0" smtClean="0"/>
              <a:t>Myös FINGER-tutkimuksessa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5922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Sosiaalinen aktiivisuus - yksinäisyys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Yksinäisyyden kokeminen</a:t>
            </a:r>
          </a:p>
          <a:p>
            <a:r>
              <a:rPr lang="fi-FI" dirty="0" smtClean="0"/>
              <a:t>Verkostojen harventuminen – menetykset</a:t>
            </a:r>
          </a:p>
          <a:p>
            <a:endParaRPr lang="fi-FI" dirty="0" smtClean="0"/>
          </a:p>
          <a:p>
            <a:r>
              <a:rPr lang="fi-FI" dirty="0" smtClean="0"/>
              <a:t>Ystäväpiirit – </a:t>
            </a:r>
            <a:r>
              <a:rPr lang="fi-FI" sz="2400" dirty="0" smtClean="0"/>
              <a:t>Vanhustyön keskusliitto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23251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Life course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Ennaltaehkäisyn elämänkaarinäkökulma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0949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27755" y="2562225"/>
            <a:ext cx="8060267" cy="9144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000" smtClean="0"/>
              <a:t>	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499535" y="639785"/>
            <a:ext cx="8074378" cy="1082675"/>
          </a:xfrm>
          <a:prstGeom prst="rightArrow">
            <a:avLst>
              <a:gd name="adj1" fmla="val 50000"/>
              <a:gd name="adj2" fmla="val 1864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i-FI" altLang="fi-FI" smtClean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649111" y="4283102"/>
            <a:ext cx="7830256" cy="563563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3200" b="1" smtClean="0">
              <a:solidFill>
                <a:srgbClr val="FFFFFF"/>
              </a:solidFill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663226" y="4830790"/>
            <a:ext cx="7817556" cy="244475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3200" b="1" smtClean="0">
              <a:solidFill>
                <a:srgbClr val="FFFFFF"/>
              </a:solidFill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8465256" y="4298950"/>
            <a:ext cx="15522" cy="808038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3200" b="1" smtClean="0">
              <a:solidFill>
                <a:srgbClr val="FFFFFF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49111" y="2849589"/>
            <a:ext cx="6286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1600" dirty="0" smtClean="0">
                <a:solidFill>
                  <a:srgbClr val="000000"/>
                </a:solidFill>
              </a:rPr>
              <a:t>Alku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i-FI" altLang="fi-FI" sz="1600" dirty="0" smtClean="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59765" y="2814638"/>
            <a:ext cx="15199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000" dirty="0" smtClean="0">
                <a:solidFill>
                  <a:srgbClr val="000000"/>
                </a:solidFill>
              </a:rPr>
              <a:t>    Oireeton</a:t>
            </a:r>
            <a:endParaRPr lang="fi-FI" altLang="fi-FI" sz="1600" dirty="0" smtClean="0">
              <a:solidFill>
                <a:srgbClr val="0000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064483" y="2830513"/>
            <a:ext cx="3127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000" dirty="0" smtClean="0">
                <a:solidFill>
                  <a:srgbClr val="000000"/>
                </a:solidFill>
              </a:rPr>
              <a:t>                           Oireinen</a:t>
            </a:r>
            <a:endParaRPr lang="fi-FI" altLang="fi-FI" sz="1600" dirty="0" smtClean="0">
              <a:solidFill>
                <a:srgbClr val="000000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476023" y="922356"/>
            <a:ext cx="4530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400" dirty="0" smtClean="0">
                <a:solidFill>
                  <a:srgbClr val="000000"/>
                </a:solidFill>
              </a:rPr>
              <a:t>        Vuosikymmenien kehitys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1835856" y="2997200"/>
            <a:ext cx="778933" cy="2063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3200" b="1" smtClean="0">
              <a:solidFill>
                <a:srgbClr val="FFFFFF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996762" y="265274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i-FI" altLang="fi-FI" smtClean="0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848595" y="262257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i-FI" altLang="fi-FI" smtClean="0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2864569" y="3463925"/>
            <a:ext cx="663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3200" b="1" smtClean="0">
              <a:solidFill>
                <a:srgbClr val="FFFFFF"/>
              </a:solidFill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930438" y="262257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i-FI" altLang="fi-FI" smtClean="0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4859869" y="3068638"/>
            <a:ext cx="136736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3200" b="1" smtClean="0">
              <a:solidFill>
                <a:srgbClr val="FFFFFF"/>
              </a:solidFill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417256" y="4505352"/>
            <a:ext cx="290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400" dirty="0" smtClean="0"/>
              <a:t>Taakka terveydelle</a:t>
            </a: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7525456" y="5429250"/>
            <a:ext cx="955322" cy="1157288"/>
          </a:xfrm>
          <a:prstGeom prst="rightArrow">
            <a:avLst>
              <a:gd name="adj1" fmla="val 50000"/>
              <a:gd name="adj2" fmla="val 249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i-FI" altLang="fi-FI" smtClean="0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7072497" y="5757889"/>
            <a:ext cx="1394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400" dirty="0" smtClean="0">
                <a:solidFill>
                  <a:srgbClr val="FFFF00"/>
                </a:solidFill>
              </a:rPr>
              <a:t>     Hoito</a:t>
            </a:r>
            <a:endParaRPr lang="fi-FI" altLang="fi-FI" sz="1400" dirty="0" smtClean="0">
              <a:solidFill>
                <a:schemeClr val="tx2"/>
              </a:solidFill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43268" y="5988697"/>
            <a:ext cx="2627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1600" dirty="0" smtClean="0"/>
              <a:t>B Williams, Lancet  2006 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89098" y="125414"/>
            <a:ext cx="26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800" dirty="0" smtClean="0"/>
              <a:t>Lastenlääkärit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6596955" y="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2800" dirty="0" smtClean="0"/>
              <a:t>Geriatrit</a:t>
            </a:r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173581" y="639784"/>
            <a:ext cx="651933" cy="1214437"/>
          </a:xfrm>
          <a:prstGeom prst="curvedRightArrow">
            <a:avLst>
              <a:gd name="adj1" fmla="val 37256"/>
              <a:gd name="adj2" fmla="val 74513"/>
              <a:gd name="adj3" fmla="val 33333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i-FI" altLang="fi-FI" smtClean="0"/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>
            <a:off x="8317103" y="515957"/>
            <a:ext cx="651933" cy="1214437"/>
          </a:xfrm>
          <a:prstGeom prst="curvedLeftArrow">
            <a:avLst>
              <a:gd name="adj1" fmla="val 37256"/>
              <a:gd name="adj2" fmla="val 74513"/>
              <a:gd name="adj3" fmla="val 33333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xmlns="" val="34228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1047750"/>
          </a:xfrm>
          <a:noFill/>
        </p:spPr>
        <p:txBody>
          <a:bodyPr/>
          <a:lstStyle/>
          <a:p>
            <a:r>
              <a:rPr lang="fi-FI" altLang="fi-FI" sz="2400" dirty="0" smtClean="0"/>
              <a:t>Painonnousu keski-ikään mennessä suorassa yhteydessä huonompaan elämänlaatuun vanhana</a:t>
            </a:r>
          </a:p>
        </p:txBody>
      </p:sp>
      <p:graphicFrame>
        <p:nvGraphicFramePr>
          <p:cNvPr id="28675" name="Object 3"/>
          <p:cNvGraphicFramePr>
            <a:graphicFrameLocks noGrp="1"/>
          </p:cNvGraphicFramePr>
          <p:nvPr>
            <p:ph type="chart" idx="1"/>
          </p:nvPr>
        </p:nvGraphicFramePr>
        <p:xfrm>
          <a:off x="1117600" y="1276350"/>
          <a:ext cx="7950200" cy="4914900"/>
        </p:xfrm>
        <a:graphic>
          <a:graphicData uri="http://schemas.openxmlformats.org/presentationml/2006/ole">
            <p:oleObj spid="_x0000_s1076" name="Kaavio" r:id="rId3" imgW="7991599" imgH="4895785" progId="MSGraph.Chart.8">
              <p:embed followColorScheme="full"/>
            </p:oleObj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94667" y="6115050"/>
            <a:ext cx="17272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rgbClr val="FFCCFF"/>
                </a:solidFill>
                <a:latin typeface="Times New Roman" pitchFamily="18" charset="0"/>
              </a:rPr>
              <a:t>RAND-36 items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993466" y="2019301"/>
            <a:ext cx="1754998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dirty="0" smtClean="0">
                <a:solidFill>
                  <a:srgbClr val="CCFFCC"/>
                </a:solidFill>
              </a:rPr>
              <a:t>Ei painon-nousua </a:t>
            </a:r>
            <a:endParaRPr lang="fi-FI" altLang="fi-FI" sz="2000" dirty="0">
              <a:solidFill>
                <a:srgbClr val="CCFFCC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976533" y="3162300"/>
            <a:ext cx="959556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>
                <a:solidFill>
                  <a:srgbClr val="FFCCFF"/>
                </a:solidFill>
              </a:rPr>
              <a:t>&gt;15 kg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30958" y="1344613"/>
            <a:ext cx="88485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dirty="0" smtClean="0"/>
              <a:t>Paras</a:t>
            </a:r>
            <a:endParaRPr lang="fi-FI" altLang="fi-FI" sz="2000" dirty="0"/>
          </a:p>
        </p:txBody>
      </p:sp>
    </p:spTree>
    <p:extLst>
      <p:ext uri="{BB962C8B-B14F-4D97-AF65-F5344CB8AC3E}">
        <p14:creationId xmlns:p14="http://schemas.microsoft.com/office/powerpoint/2010/main" xmlns="" val="35429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sz="4000" smtClean="0"/>
              <a:t>”Jos jalkani eivät liiku – ajatuksenikin pysyvät paikallaan…”</a:t>
            </a:r>
            <a:endParaRPr lang="en-US" altLang="fi-FI" sz="400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i-FI" altLang="fi-FI" smtClean="0"/>
          </a:p>
          <a:p>
            <a:r>
              <a:rPr lang="fi-FI" altLang="fi-FI" smtClean="0"/>
              <a:t>Montaigne (1533-1592)</a:t>
            </a:r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xmlns="" val="23553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Gerastenia - HRO - Frailty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sz="2800" dirty="0">
                <a:cs typeface="Times New Roman" pitchFamily="18" charset="0"/>
              </a:rPr>
              <a:t>G</a:t>
            </a:r>
            <a:r>
              <a:rPr lang="fi-FI" altLang="fi-FI" sz="2800" dirty="0" smtClean="0">
                <a:cs typeface="Times New Roman" pitchFamily="18" charset="0"/>
              </a:rPr>
              <a:t>erastenialla tarkoitetaan henkilöitä, joiden yleinen terveydentila on heikko ilman, että heidän tilannettaan voisi suoraa liittää tiettyyn diagnosoituun sairauteen. </a:t>
            </a:r>
          </a:p>
          <a:p>
            <a:endParaRPr lang="fi-FI" altLang="fi-FI" sz="2800" dirty="0" smtClean="0">
              <a:cs typeface="Times New Roman" pitchFamily="18" charset="0"/>
            </a:endParaRPr>
          </a:p>
          <a:p>
            <a:r>
              <a:rPr lang="fi-FI" altLang="fi-FI" sz="2800" dirty="0" smtClean="0">
                <a:cs typeface="Times New Roman" pitchFamily="18" charset="0"/>
              </a:rPr>
              <a:t>Heidän stressinsietokykynsä on alentunut, mikä lisää toimintakyvyn heikkenemisen, toiminnanvajeiden ja kuoleman riskiä. </a:t>
            </a:r>
          </a:p>
          <a:p>
            <a:endParaRPr lang="fi-FI" alt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7427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66843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cap="all" dirty="0" smtClean="0">
                <a:solidFill>
                  <a:srgbClr val="FFFFFF"/>
                </a:solidFill>
              </a:rPr>
              <a:t>MINNA KOIVUKANGAS, TIMO STRANDBERG, </a:t>
            </a:r>
            <a:r>
              <a:rPr lang="fi-FI" dirty="0">
                <a:solidFill>
                  <a:srgbClr val="FFFFFF"/>
                </a:solidFill>
              </a:rPr>
              <a:t> </a:t>
            </a:r>
            <a:r>
              <a:rPr lang="fi-FI" cap="all" dirty="0">
                <a:solidFill>
                  <a:srgbClr val="FFFFFF"/>
                </a:solidFill>
              </a:rPr>
              <a:t>RIITTA LESKINEN</a:t>
            </a:r>
          </a:p>
          <a:p>
            <a:r>
              <a:rPr lang="fi-FI" dirty="0">
                <a:solidFill>
                  <a:srgbClr val="FFFFFF"/>
                </a:solidFill>
              </a:rPr>
              <a:t> </a:t>
            </a:r>
            <a:r>
              <a:rPr lang="fi-FI" cap="all" dirty="0">
                <a:solidFill>
                  <a:srgbClr val="FFFFFF"/>
                </a:solidFill>
              </a:rPr>
              <a:t>SIRKKA </a:t>
            </a:r>
            <a:r>
              <a:rPr lang="fi-FI" cap="all" dirty="0" smtClean="0">
                <a:solidFill>
                  <a:srgbClr val="FFFFFF"/>
                </a:solidFill>
              </a:rPr>
              <a:t>KEINÄNEN-KIUKAANNIEMI, </a:t>
            </a:r>
            <a:r>
              <a:rPr lang="fi-FI" dirty="0">
                <a:solidFill>
                  <a:srgbClr val="FFFFFF"/>
                </a:solidFill>
              </a:rPr>
              <a:t> </a:t>
            </a:r>
            <a:r>
              <a:rPr lang="fi-FI" cap="all" dirty="0">
                <a:solidFill>
                  <a:srgbClr val="FFFFFF"/>
                </a:solidFill>
              </a:rPr>
              <a:t>RIITTA ANTIKAINEN</a:t>
            </a:r>
          </a:p>
          <a:p>
            <a:endParaRPr lang="fi-FI" dirty="0" smtClean="0">
              <a:solidFill>
                <a:srgbClr val="FFFFFF"/>
              </a:solidFill>
            </a:endParaRPr>
          </a:p>
          <a:p>
            <a:endParaRPr lang="fi-FI" sz="4400" dirty="0">
              <a:solidFill>
                <a:srgbClr val="FFFF00"/>
              </a:solidFill>
            </a:endParaRPr>
          </a:p>
          <a:p>
            <a:r>
              <a:rPr lang="fi-FI" sz="4400" dirty="0" smtClean="0">
                <a:solidFill>
                  <a:srgbClr val="FFFF00"/>
                </a:solidFill>
              </a:rPr>
              <a:t>Vanhuksen </a:t>
            </a:r>
            <a:r>
              <a:rPr lang="fi-FI" sz="4400" dirty="0">
                <a:solidFill>
                  <a:srgbClr val="FFFF00"/>
                </a:solidFill>
              </a:rPr>
              <a:t>gerastenia – tunnista riskipotilas</a:t>
            </a:r>
          </a:p>
          <a:p>
            <a:endParaRPr lang="fi-FI" b="1" dirty="0" smtClean="0">
              <a:solidFill>
                <a:srgbClr val="FFFFFF"/>
              </a:solidFill>
            </a:endParaRPr>
          </a:p>
          <a:p>
            <a:endParaRPr lang="fi-FI" b="1" dirty="0">
              <a:solidFill>
                <a:srgbClr val="FFFFFF"/>
              </a:solidFill>
            </a:endParaRPr>
          </a:p>
          <a:p>
            <a:endParaRPr lang="fi-FI" b="1" dirty="0" smtClean="0">
              <a:solidFill>
                <a:srgbClr val="FFFFFF"/>
              </a:solidFill>
            </a:endParaRPr>
          </a:p>
          <a:p>
            <a:r>
              <a:rPr lang="fi-FI" b="1" dirty="0" smtClean="0">
                <a:solidFill>
                  <a:srgbClr val="FFFFFF"/>
                </a:solidFill>
              </a:rPr>
              <a:t>•</a:t>
            </a:r>
            <a:r>
              <a:rPr lang="fi-FI" b="1" dirty="0">
                <a:solidFill>
                  <a:srgbClr val="FFFFFF"/>
                </a:solidFill>
              </a:rPr>
              <a:t>Ge­ras­tenia on useiden elin­jär­jes­telmien toi­minnan heiken­ty­mi­sestä ja re­servien hiipu­mi­sesta aiheu­tuva oireyh­tymä, jo­ka ni­voutuu osin pääl­lekkäin moni­sai­ras­ta­vuuden ja toimin­ta­kyvyn las­kun kans­sa.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332656"/>
            <a:ext cx="6264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fi-FI" sz="2000" b="1" dirty="0" smtClean="0">
                <a:solidFill>
                  <a:srgbClr val="FFFFFF"/>
                </a:solidFill>
              </a:rPr>
              <a:t>Lääkärilehti  17.2.20177/2017 </a:t>
            </a:r>
            <a:r>
              <a:rPr lang="fi-FI" sz="2000" b="1" dirty="0">
                <a:solidFill>
                  <a:srgbClr val="FFFFFF"/>
                </a:solidFill>
              </a:rPr>
              <a:t>vsk </a:t>
            </a:r>
            <a:r>
              <a:rPr lang="fi-FI" sz="2000" b="1" dirty="0" smtClean="0">
                <a:solidFill>
                  <a:srgbClr val="FFFFFF"/>
                </a:solidFill>
              </a:rPr>
              <a:t>72  s</a:t>
            </a:r>
            <a:r>
              <a:rPr lang="fi-FI" sz="2000" b="1" dirty="0">
                <a:solidFill>
                  <a:srgbClr val="FFFFFF"/>
                </a:solidFill>
              </a:rPr>
              <a:t>. 425 - 430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0805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Gerasteniaa luonnehtii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Uupumus</a:t>
            </a:r>
          </a:p>
          <a:p>
            <a:r>
              <a:rPr lang="fi-FI" dirty="0" smtClean="0"/>
              <a:t>Tahaton painonlasku</a:t>
            </a:r>
          </a:p>
          <a:p>
            <a:r>
              <a:rPr lang="fi-FI" dirty="0" smtClean="0"/>
              <a:t>Hitaus (käevlynopeus)</a:t>
            </a:r>
          </a:p>
          <a:p>
            <a:r>
              <a:rPr lang="fi-FI" dirty="0" smtClean="0"/>
              <a:t>Lihasheikkous (käden puristusvoima)</a:t>
            </a:r>
          </a:p>
          <a:p>
            <a:r>
              <a:rPr lang="fi-FI" dirty="0" smtClean="0"/>
              <a:t>Vähäinen fyysinen aktiivisuus</a:t>
            </a:r>
          </a:p>
          <a:p>
            <a:endParaRPr lang="fi-FI" dirty="0"/>
          </a:p>
          <a:p>
            <a:r>
              <a:rPr lang="fi-FI" dirty="0" smtClean="0"/>
              <a:t>Jos 3 tai enemmän = gerastenia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9037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Gerasteniaa ennustaa keski-iässä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smtClean="0"/>
              <a:t>Ylipaino</a:t>
            </a:r>
          </a:p>
          <a:p>
            <a:r>
              <a:rPr lang="fi-FI" altLang="fi-FI" dirty="0" smtClean="0"/>
              <a:t>Sydän- ja verisuonitautien riskitekijät (kolesteroli, verenpainetauti)</a:t>
            </a:r>
          </a:p>
          <a:p>
            <a:r>
              <a:rPr lang="fi-FI" altLang="fi-FI" dirty="0" smtClean="0"/>
              <a:t>Vähäinen liikunta</a:t>
            </a:r>
          </a:p>
          <a:p>
            <a:r>
              <a:rPr lang="fi-FI" altLang="fi-FI" dirty="0" smtClean="0"/>
              <a:t>Huono itsekoettu terveys</a:t>
            </a:r>
          </a:p>
        </p:txBody>
      </p:sp>
    </p:spTree>
    <p:extLst>
      <p:ext uri="{BB962C8B-B14F-4D97-AF65-F5344CB8AC3E}">
        <p14:creationId xmlns:p14="http://schemas.microsoft.com/office/powerpoint/2010/main" xmlns="" val="22806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 smtClean="0">
                <a:cs typeface="Times New Roman" pitchFamily="18" charset="0"/>
              </a:rPr>
              <a:t>Gerastenia</a:t>
            </a:r>
            <a:r>
              <a:rPr lang="fi-FI" altLang="fi-FI" sz="3200" dirty="0" smtClean="0"/>
              <a:t> terveydenhuollon kuormittajana ja terveen ikääntymisen esteenä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8120"/>
          </a:xfrm>
        </p:spPr>
        <p:txBody>
          <a:bodyPr/>
          <a:lstStyle/>
          <a:p>
            <a:r>
              <a:rPr lang="fi-FI" altLang="fi-FI" sz="2800" dirty="0" smtClean="0">
                <a:cs typeface="Times New Roman" pitchFamily="18" charset="0"/>
              </a:rPr>
              <a:t>Potilaat tulevat tavallisesti sairaaloiden päivystyksen asiakkaiksi kaaduttuaan, tultuaan sekavaksi jonkin äkillisen sairauden takia tai koska  he – usein tarkemmin määrittelemättömästä syystä – ”eivät selviydy kotona” </a:t>
            </a:r>
          </a:p>
          <a:p>
            <a:endParaRPr lang="fi-FI" altLang="fi-FI" sz="2800" dirty="0" smtClean="0">
              <a:cs typeface="Times New Roman" pitchFamily="18" charset="0"/>
            </a:endParaRPr>
          </a:p>
          <a:p>
            <a:r>
              <a:rPr lang="fi-FI" altLang="fi-FI" sz="2800" dirty="0" smtClean="0">
                <a:cs typeface="Times New Roman" pitchFamily="18" charset="0"/>
              </a:rPr>
              <a:t>Laitosten ja hoivakotien asukkaista monilla on gerastenia </a:t>
            </a:r>
          </a:p>
        </p:txBody>
      </p:sp>
    </p:spTree>
    <p:extLst>
      <p:ext uri="{BB962C8B-B14F-4D97-AF65-F5344CB8AC3E}">
        <p14:creationId xmlns:p14="http://schemas.microsoft.com/office/powerpoint/2010/main" xmlns="" val="85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936104"/>
          </a:xfrm>
        </p:spPr>
        <p:txBody>
          <a:bodyPr/>
          <a:lstStyle/>
          <a:p>
            <a:r>
              <a:rPr lang="fi-FI" altLang="fi-FI" dirty="0" smtClean="0"/>
              <a:t>Asian ydin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5112568"/>
          </a:xfrm>
        </p:spPr>
        <p:txBody>
          <a:bodyPr/>
          <a:lstStyle/>
          <a:p>
            <a:r>
              <a:rPr lang="fi-FI" altLang="fi-FI" dirty="0" smtClean="0">
                <a:cs typeface="Times New Roman" pitchFamily="18" charset="0"/>
              </a:rPr>
              <a:t>Gerastenia</a:t>
            </a:r>
            <a:r>
              <a:rPr lang="fi-FI" altLang="fi-FI" dirty="0" smtClean="0"/>
              <a:t> ei ole normaalia vanhenemista – altistaa toiminnavajeille</a:t>
            </a:r>
          </a:p>
          <a:p>
            <a:endParaRPr lang="fi-FI" altLang="fi-FI" dirty="0" smtClean="0"/>
          </a:p>
          <a:p>
            <a:r>
              <a:rPr lang="fi-FI" altLang="fi-FI" dirty="0" smtClean="0"/>
              <a:t>Rasittaa yksilöä ja terveydenhuoltoa</a:t>
            </a:r>
          </a:p>
          <a:p>
            <a:endParaRPr lang="fi-FI" altLang="fi-FI" dirty="0" smtClean="0"/>
          </a:p>
          <a:p>
            <a:r>
              <a:rPr lang="fi-FI" altLang="fi-FI" dirty="0" smtClean="0"/>
              <a:t>Toimenpiteet säädettävä vaiheen mukaan</a:t>
            </a:r>
          </a:p>
        </p:txBody>
      </p:sp>
    </p:spTree>
    <p:extLst>
      <p:ext uri="{BB962C8B-B14F-4D97-AF65-F5344CB8AC3E}">
        <p14:creationId xmlns:p14="http://schemas.microsoft.com/office/powerpoint/2010/main" xmlns="" val="20028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cs typeface="Times New Roman" pitchFamily="18" charset="0"/>
              </a:rPr>
              <a:t>Gerastenian</a:t>
            </a:r>
            <a:r>
              <a:rPr lang="fi-FI" altLang="fi-FI" smtClean="0"/>
              <a:t> tunnistaminen ja ehkäisy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 sz="2800" smtClean="0">
              <a:cs typeface="Times New Roman" pitchFamily="18" charset="0"/>
            </a:endParaRPr>
          </a:p>
          <a:p>
            <a:r>
              <a:rPr lang="fi-FI" altLang="fi-FI" sz="2800" smtClean="0">
                <a:cs typeface="Times New Roman" pitchFamily="18" charset="0"/>
              </a:rPr>
              <a:t>Tehokas hoito ja ehkäisy edellyttävät, että se tunnistetaan ja sen kehittymiseen puututaan mahdollisimman ajoissa. </a:t>
            </a:r>
          </a:p>
          <a:p>
            <a:endParaRPr lang="fi-FI" altLang="fi-FI" sz="2800" smtClean="0">
              <a:cs typeface="Times New Roman" pitchFamily="18" charset="0"/>
            </a:endParaRPr>
          </a:p>
          <a:p>
            <a:r>
              <a:rPr lang="fi-FI" altLang="fi-FI" sz="2800" smtClean="0">
                <a:cs typeface="Times New Roman" pitchFamily="18" charset="0"/>
              </a:rPr>
              <a:t>Varhaisessa ehkäisyssä nimenomaan avohoito ja muut kuin geriatrit ovat avainasemassa. </a:t>
            </a:r>
          </a:p>
          <a:p>
            <a:endParaRPr lang="fi-FI" altLang="fi-FI" sz="2800" smtClean="0">
              <a:cs typeface="Times New Roman" pitchFamily="18" charset="0"/>
            </a:endParaRPr>
          </a:p>
          <a:p>
            <a:endParaRPr lang="fi-FI" altLang="fi-FI" sz="28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3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Times New Roman" pitchFamily="18" charset="0"/>
              </a:rPr>
              <a:t>Lääkkeettömät hoitomuodot</a:t>
            </a:r>
            <a:br>
              <a:rPr lang="fi-FI" altLang="fi-FI" smtClean="0">
                <a:latin typeface="Times New Roman" pitchFamily="18" charset="0"/>
              </a:rPr>
            </a:br>
            <a:endParaRPr lang="fi-FI" altLang="fi-FI" smtClean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789" y="1981200"/>
            <a:ext cx="8205611" cy="4472136"/>
          </a:xfrm>
        </p:spPr>
        <p:txBody>
          <a:bodyPr/>
          <a:lstStyle/>
          <a:p>
            <a:r>
              <a:rPr lang="fi-FI" altLang="fi-FI" dirty="0" smtClean="0">
                <a:cs typeface="Times New Roman" pitchFamily="18" charset="0"/>
              </a:rPr>
              <a:t>Proteiini- ja energiavajauksen korjaaminen, tarvittaessa lisäravinteet</a:t>
            </a:r>
          </a:p>
          <a:p>
            <a:endParaRPr lang="fi-FI" altLang="fi-FI" dirty="0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fi-FI" altLang="fi-FI" dirty="0" smtClean="0">
                <a:cs typeface="Times New Roman" pitchFamily="18" charset="0"/>
              </a:rPr>
              <a:t>					</a:t>
            </a:r>
            <a:r>
              <a:rPr lang="fi-FI" altLang="fi-FI" dirty="0" smtClean="0">
                <a:solidFill>
                  <a:srgbClr val="FAFD00"/>
                </a:solidFill>
                <a:cs typeface="Times New Roman" pitchFamily="18" charset="0"/>
              </a:rPr>
              <a:t>Yhdistettävä:</a:t>
            </a:r>
          </a:p>
          <a:p>
            <a:r>
              <a:rPr lang="fi-FI" altLang="fi-FI" dirty="0" smtClean="0">
                <a:cs typeface="Times New Roman" pitchFamily="18" charset="0"/>
              </a:rPr>
              <a:t>Fyysinen aktiivisuus ja lihasvoimaharjoittelu </a:t>
            </a:r>
          </a:p>
          <a:p>
            <a:pPr>
              <a:buFontTx/>
              <a:buNone/>
            </a:pPr>
            <a:r>
              <a:rPr lang="fi-FI" altLang="fi-FI" dirty="0" smtClean="0">
                <a:cs typeface="Times New Roman" pitchFamily="18" charset="0"/>
              </a:rPr>
              <a:t>(iästä riippumatta, mutta ikään sovellettuna)</a:t>
            </a:r>
          </a:p>
          <a:p>
            <a:endParaRPr lang="fi-FI" altLang="fi-FI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0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11"/>
          <p:cNvSpPr>
            <a:spLocks noChangeArrowheads="1"/>
          </p:cNvSpPr>
          <p:nvPr/>
        </p:nvSpPr>
        <p:spPr bwMode="auto">
          <a:xfrm>
            <a:off x="6948316" y="908060"/>
            <a:ext cx="2195689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4151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it-IT" altLang="it-IT" smtClean="0">
              <a:solidFill>
                <a:srgbClr val="00446A"/>
              </a:solidFill>
            </a:endParaRPr>
          </a:p>
        </p:txBody>
      </p:sp>
      <p:pic>
        <p:nvPicPr>
          <p:cNvPr id="3584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14" y="1828800"/>
            <a:ext cx="7512756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32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170745" y="2708275"/>
            <a:ext cx="317782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4151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it-IT" sz="3000" b="1" smtClean="0">
                <a:solidFill>
                  <a:srgbClr val="00446A"/>
                </a:solidFill>
                <a:latin typeface="Palatino Linotype" pitchFamily="18" charset="0"/>
              </a:rPr>
              <a:t>15 clinical sites  (+ 1)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it-IT" sz="3000" b="1" smtClean="0">
                <a:solidFill>
                  <a:srgbClr val="00446A"/>
                </a:solidFill>
                <a:latin typeface="Palatino Linotype" pitchFamily="18" charset="0"/>
              </a:rPr>
              <a:t>9 European countries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5287" y="427050"/>
            <a:ext cx="734483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dirty="0">
                <a:solidFill>
                  <a:srgbClr val="005C90">
                    <a:lumMod val="75000"/>
                  </a:srgbClr>
                </a:solidFill>
                <a:latin typeface="Palatino Linotype" pitchFamily="18" charset="0"/>
                <a:ea typeface="ＭＳ Ｐゴシック"/>
              </a:rPr>
              <a:t>The SPRINTT </a:t>
            </a:r>
            <a:r>
              <a:rPr lang="en-US" sz="3000" b="1" kern="0" dirty="0" err="1">
                <a:solidFill>
                  <a:srgbClr val="005C90">
                    <a:lumMod val="75000"/>
                  </a:srgbClr>
                </a:solidFill>
                <a:latin typeface="Palatino Linotype" pitchFamily="18" charset="0"/>
                <a:ea typeface="ＭＳ Ｐゴシック"/>
              </a:rPr>
              <a:t>randomised</a:t>
            </a:r>
            <a:r>
              <a:rPr lang="en-US" sz="3000" b="1" kern="0" dirty="0">
                <a:solidFill>
                  <a:srgbClr val="005C90">
                    <a:lumMod val="75000"/>
                  </a:srgbClr>
                </a:solidFill>
                <a:latin typeface="Palatino Linotype" pitchFamily="18" charset="0"/>
                <a:ea typeface="ＭＳ Ｐゴシック"/>
              </a:rPr>
              <a:t> clinical trial</a:t>
            </a:r>
          </a:p>
        </p:txBody>
      </p:sp>
      <p:pic>
        <p:nvPicPr>
          <p:cNvPr id="36868" name="Picture 18" descr="C:\Users\geront1\AppData\Local\Skitch\Capture_d'écran_031115_061140_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131" y="1173163"/>
            <a:ext cx="572487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mmagine 5" descr="logo Sprintt DEF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04" b="39630"/>
          <a:stretch>
            <a:fillRect/>
          </a:stretch>
        </p:blipFill>
        <p:spPr bwMode="auto">
          <a:xfrm>
            <a:off x="108659" y="5948380"/>
            <a:ext cx="2820811" cy="865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5699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4000" dirty="0" smtClean="0"/>
              <a:t>Ennaltaehkäisyn tavoitteita vanhuusiässä</a:t>
            </a:r>
            <a:endParaRPr lang="en-US" altLang="fi-FI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 smtClean="0"/>
              <a:t>Sairauksien ehkäisy </a:t>
            </a:r>
          </a:p>
          <a:p>
            <a:pPr>
              <a:lnSpc>
                <a:spcPct val="90000"/>
              </a:lnSpc>
            </a:pPr>
            <a:r>
              <a:rPr lang="fi-FI" altLang="fi-FI" dirty="0" smtClean="0"/>
              <a:t>Sairauksien pahenemisen ehkäisy </a:t>
            </a:r>
          </a:p>
          <a:p>
            <a:pPr>
              <a:lnSpc>
                <a:spcPct val="90000"/>
              </a:lnSpc>
            </a:pPr>
            <a:r>
              <a:rPr lang="fi-FI" altLang="fi-FI" dirty="0" smtClean="0"/>
              <a:t>Toiminnanvajeiden ehkäisy = </a:t>
            </a:r>
            <a:r>
              <a:rPr lang="fi-FI" altLang="fi-FI" dirty="0" smtClean="0">
                <a:solidFill>
                  <a:srgbClr val="FFFF00"/>
                </a:solidFill>
              </a:rPr>
              <a:t>toimintakyvyn säilyttäminen/palauttaminen</a:t>
            </a:r>
          </a:p>
          <a:p>
            <a:pPr>
              <a:lnSpc>
                <a:spcPct val="90000"/>
              </a:lnSpc>
            </a:pPr>
            <a:r>
              <a:rPr lang="fi-FI" altLang="fi-FI" dirty="0" smtClean="0"/>
              <a:t>(Kuoleman lykkääminen)</a:t>
            </a:r>
          </a:p>
          <a:p>
            <a:pPr>
              <a:lnSpc>
                <a:spcPct val="90000"/>
              </a:lnSpc>
            </a:pPr>
            <a:endParaRPr lang="fi-FI" altLang="fi-FI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dirty="0" smtClean="0"/>
              <a:t>     </a:t>
            </a:r>
            <a:r>
              <a:rPr lang="fi-FI" altLang="fi-FI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fi-FI" altLang="fi-FI" dirty="0" smtClean="0">
                <a:solidFill>
                  <a:srgbClr val="FFFF00"/>
                </a:solidFill>
              </a:rPr>
              <a:t> Toiminnallisen  ikääntymisen varmistaminen</a:t>
            </a:r>
            <a:endParaRPr lang="en-US" altLang="fi-FI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25923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C578-06F4-4030-9623-539F11D2A30A}" type="slidenum">
              <a:rPr lang="it-IT" altLang="it-IT" smtClean="0"/>
              <a:pPr>
                <a:defRPr/>
              </a:pPr>
              <a:t>40</a:t>
            </a:fld>
            <a:endParaRPr lang="it-IT" altLang="it-IT"/>
          </a:p>
        </p:txBody>
      </p:sp>
      <p:sp>
        <p:nvSpPr>
          <p:cNvPr id="3" name="Rectangle 2"/>
          <p:cNvSpPr/>
          <p:nvPr/>
        </p:nvSpPr>
        <p:spPr>
          <a:xfrm>
            <a:off x="1547664" y="1124744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Kohderyhmänä ovat yli 70 –vuotiaat pääkaupunkiseudulla asuvat, joilla on jo hieman vaikeuksia</a:t>
            </a:r>
          </a:p>
          <a:p>
            <a:r>
              <a:rPr lang="fi-FI" dirty="0"/>
              <a:t>liikkumiskyvyssä ja esimerkiksi seuraavia oireita:</a:t>
            </a:r>
          </a:p>
          <a:p>
            <a:endParaRPr lang="fi-FI" dirty="0" smtClean="0"/>
          </a:p>
          <a:p>
            <a:r>
              <a:rPr lang="fi-FI" b="1" dirty="0"/>
              <a:t>• </a:t>
            </a:r>
            <a:r>
              <a:rPr lang="fi-FI" b="1" dirty="0" smtClean="0"/>
              <a:t> laihtumista </a:t>
            </a:r>
            <a:r>
              <a:rPr lang="fi-FI" b="1" dirty="0"/>
              <a:t>tai uupumusta ilman selvää syytä</a:t>
            </a:r>
          </a:p>
          <a:p>
            <a:endParaRPr lang="fi-FI" b="1" dirty="0" smtClean="0"/>
          </a:p>
          <a:p>
            <a:r>
              <a:rPr lang="fi-FI" b="1" dirty="0" smtClean="0"/>
              <a:t>• </a:t>
            </a:r>
            <a:r>
              <a:rPr lang="fi-FI" b="1" dirty="0"/>
              <a:t>vaikeuksia liikkua ulkona, nousta portaita, nostaa ruokakassia, nousta tuolista ilman käsien</a:t>
            </a:r>
          </a:p>
          <a:p>
            <a:r>
              <a:rPr lang="fi-FI" b="1" dirty="0"/>
              <a:t>apua</a:t>
            </a:r>
          </a:p>
          <a:p>
            <a:endParaRPr lang="fi-FI" b="1" dirty="0" smtClean="0"/>
          </a:p>
          <a:p>
            <a:endParaRPr lang="fi-FI" b="1" dirty="0"/>
          </a:p>
          <a:p>
            <a:r>
              <a:rPr lang="fi-FI" dirty="0" smtClean="0"/>
              <a:t>Osallistujan </a:t>
            </a:r>
            <a:r>
              <a:rPr lang="fi-FI" dirty="0"/>
              <a:t>tulee </a:t>
            </a:r>
            <a:r>
              <a:rPr lang="fi-FI" b="1" dirty="0"/>
              <a:t>pystyä kävelemään 400 metriä joko kepin kanssa tai ilman </a:t>
            </a:r>
            <a:r>
              <a:rPr lang="fi-FI" dirty="0"/>
              <a:t>(rollaattori ei ole</a:t>
            </a:r>
          </a:p>
          <a:p>
            <a:r>
              <a:rPr lang="fi-FI" dirty="0"/>
              <a:t>sallittu).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SPRINTT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xmlns="" val="7950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Visio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 smtClean="0">
                <a:cs typeface="Times New Roman" pitchFamily="18" charset="0"/>
              </a:rPr>
              <a:t>Gerastenian ja toiminnanvajeiden ennaltaehkäisy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fi-FI" dirty="0" smtClean="0"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altLang="fi-FI" dirty="0" smtClean="0">
                <a:cs typeface="Times New Roman" pitchFamily="18" charset="0"/>
              </a:rPr>
              <a:t>onnistuessaan helpottaa ikääntyvän väestön hyvinvointia ja myös vähentää terveydenhuollon kustannuksia</a:t>
            </a:r>
          </a:p>
          <a:p>
            <a:pPr>
              <a:lnSpc>
                <a:spcPct val="90000"/>
              </a:lnSpc>
            </a:pPr>
            <a:endParaRPr lang="fi-FI" altLang="fi-FI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3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Healthy Ageing – </a:t>
            </a:r>
            <a:r>
              <a:rPr lang="fi-FI" sz="3200" dirty="0" smtClean="0"/>
              <a:t> Functional Ageing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Terve ikääntyminen</a:t>
            </a:r>
            <a:br>
              <a:rPr lang="fi-FI" sz="3200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- Toiminnallinen ikääntyminen</a:t>
            </a:r>
            <a:endParaRPr lang="fi-FI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WHO:nkin tavoite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519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Toiminnallinen (terve) ikääntyminen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Ennaltaehkäisyn perimmäinen tavoite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Keinoja:</a:t>
            </a:r>
          </a:p>
          <a:p>
            <a:r>
              <a:rPr lang="fi-FI" sz="2400" dirty="0" smtClean="0"/>
              <a:t>Terveelliset  elämäntavat </a:t>
            </a:r>
          </a:p>
          <a:p>
            <a:pPr marL="0" indent="0">
              <a:buNone/>
            </a:pPr>
            <a:r>
              <a:rPr lang="fi-FI" sz="2400" dirty="0">
                <a:solidFill>
                  <a:srgbClr val="FFFF00"/>
                </a:solidFill>
              </a:rPr>
              <a:t> </a:t>
            </a:r>
            <a:r>
              <a:rPr lang="fi-FI" sz="2400" dirty="0" smtClean="0">
                <a:solidFill>
                  <a:srgbClr val="FFFF00"/>
                </a:solidFill>
              </a:rPr>
              <a:t>   (ruokavalio, liikunta)</a:t>
            </a:r>
          </a:p>
          <a:p>
            <a:r>
              <a:rPr lang="fi-FI" sz="2400" dirty="0" smtClean="0"/>
              <a:t>Itsehoitotekniikat (verenpaine, glukoosi...)</a:t>
            </a:r>
          </a:p>
          <a:p>
            <a:r>
              <a:rPr lang="fi-FI" sz="2400" dirty="0" smtClean="0"/>
              <a:t>Rokotukset</a:t>
            </a:r>
          </a:p>
          <a:p>
            <a:r>
              <a:rPr lang="fi-FI" sz="2400" dirty="0" smtClean="0"/>
              <a:t>Vammojen ehkäisy</a:t>
            </a:r>
          </a:p>
          <a:p>
            <a:r>
              <a:rPr lang="fi-FI" sz="2400" dirty="0" smtClean="0"/>
              <a:t>Asialliset seulonnat – kolesteroli, verenpaine</a:t>
            </a:r>
          </a:p>
          <a:p>
            <a:r>
              <a:rPr lang="fi-FI" sz="2400" dirty="0" smtClean="0"/>
              <a:t>Sairauksien hoito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41217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 smtClean="0"/>
              <a:t>The European Silver Paper – Hopea-paperi</a:t>
            </a:r>
            <a:br>
              <a:rPr lang="fi-FI" altLang="fi-FI" sz="2800" dirty="0" smtClean="0"/>
            </a:br>
            <a:endParaRPr lang="fi-FI" altLang="fi-FI" sz="2800" dirty="0" smtClean="0"/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3224" y="1628775"/>
            <a:ext cx="3073400" cy="3849688"/>
          </a:xfrm>
          <a:noFill/>
        </p:spPr>
      </p:pic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2051769" y="6308751"/>
            <a:ext cx="3335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50000"/>
              <a:buChar char="•"/>
              <a:defRPr sz="3200" b="1">
                <a:solidFill>
                  <a:srgbClr val="FFFF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AFD00"/>
              </a:buClr>
              <a:buSzPct val="110000"/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mtClean="0">
                <a:solidFill>
                  <a:srgbClr val="FAFD00"/>
                </a:solidFill>
              </a:rPr>
              <a:t>www.eugms.org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511" y="5368925"/>
            <a:ext cx="2315634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05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dirty="0" smtClean="0"/>
              <a:t>Fyysinen aktiivisuus </a:t>
            </a:r>
            <a:br>
              <a:rPr lang="fi-FI" altLang="fi-FI" sz="3600" dirty="0" smtClean="0"/>
            </a:br>
            <a:r>
              <a:rPr lang="fi-FI" altLang="fi-FI" sz="3600" dirty="0" smtClean="0"/>
              <a:t>(”liikunta”, ”kuntoilu”)</a:t>
            </a:r>
            <a:endParaRPr lang="en-US" altLang="fi-FI" sz="36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9750"/>
            <a:ext cx="7772400" cy="4705350"/>
          </a:xfrm>
        </p:spPr>
        <p:txBody>
          <a:bodyPr/>
          <a:lstStyle/>
          <a:p>
            <a:endParaRPr lang="fi-FI" altLang="fi-FI" sz="2800" dirty="0" smtClean="0"/>
          </a:p>
          <a:p>
            <a:r>
              <a:rPr lang="fi-FI" altLang="fi-FI" sz="2800" dirty="0" smtClean="0"/>
              <a:t>On tärkeimpiä tekijöitä, jolla voidaan lievittää vanhenemiseen liittyvää biologisen kapasiteetin vähenemistä ja edistää ”toiminnallista ikääntymistä” </a:t>
            </a:r>
          </a:p>
          <a:p>
            <a:endParaRPr lang="fi-FI" altLang="fi-FI" sz="2800" dirty="0" smtClean="0"/>
          </a:p>
          <a:p>
            <a:r>
              <a:rPr lang="fi-FI" altLang="fi-FI" sz="2800" dirty="0" smtClean="0"/>
              <a:t>Sekä aerobinen että voimaharjoittelu  -- arkiliikunta</a:t>
            </a:r>
          </a:p>
          <a:p>
            <a:endParaRPr lang="fi-FI" altLang="fi-FI" sz="2800" dirty="0"/>
          </a:p>
          <a:p>
            <a:r>
              <a:rPr lang="fi-FI" altLang="fi-FI" sz="2800" dirty="0" smtClean="0"/>
              <a:t>Keinot sovitettava yksilöllisesti</a:t>
            </a:r>
          </a:p>
          <a:p>
            <a:pPr marL="0" indent="0">
              <a:buNone/>
            </a:pPr>
            <a:r>
              <a:rPr lang="fi-FI" altLang="fi-FI" sz="2800" dirty="0" smtClean="0"/>
              <a:t> </a:t>
            </a:r>
            <a:endParaRPr lang="en-US" alt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404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 smtClean="0"/>
              <a:t>Fyysisen aktiivisuuden hyödyllisiä vaikutuksia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smtClean="0"/>
              <a:t>Painonhallinta</a:t>
            </a:r>
          </a:p>
          <a:p>
            <a:r>
              <a:rPr lang="fi-FI" altLang="fi-FI" dirty="0" smtClean="0"/>
              <a:t>Luut</a:t>
            </a:r>
          </a:p>
          <a:p>
            <a:r>
              <a:rPr lang="fi-FI" altLang="fi-FI" dirty="0" smtClean="0"/>
              <a:t>Lihakset</a:t>
            </a:r>
          </a:p>
          <a:p>
            <a:r>
              <a:rPr lang="fi-FI" altLang="fi-FI" dirty="0" smtClean="0"/>
              <a:t>”Haurastumisen” (gerastenian) estäminen</a:t>
            </a:r>
          </a:p>
          <a:p>
            <a:r>
              <a:rPr lang="fi-FI" altLang="fi-FI" dirty="0" smtClean="0"/>
              <a:t>Toimintakyky ja elämänlaatu</a:t>
            </a:r>
          </a:p>
          <a:p>
            <a:r>
              <a:rPr lang="fi-FI" altLang="fi-FI" dirty="0" smtClean="0"/>
              <a:t>Aivot ja tietojenkäsittely (kognitio)</a:t>
            </a:r>
          </a:p>
        </p:txBody>
      </p:sp>
    </p:spTree>
    <p:extLst>
      <p:ext uri="{BB962C8B-B14F-4D97-AF65-F5344CB8AC3E}">
        <p14:creationId xmlns:p14="http://schemas.microsoft.com/office/powerpoint/2010/main" xmlns="" val="3312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KI_mal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KI_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KI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KI_mal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KI_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KI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HL_fi_malli_pot_2012_2003">
  <a:themeElements>
    <a:clrScheme name="THL_fi_malli_pot_2012_2003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_fi_malli_pot_2012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_fi_malli_pot_2012_2003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letusrakenne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446A"/>
      </a:dk1>
      <a:lt1>
        <a:srgbClr val="FFFFFF"/>
      </a:lt1>
      <a:dk2>
        <a:srgbClr val="00446A"/>
      </a:dk2>
      <a:lt2>
        <a:srgbClr val="444444"/>
      </a:lt2>
      <a:accent1>
        <a:srgbClr val="7AC043"/>
      </a:accent1>
      <a:accent2>
        <a:srgbClr val="00669F"/>
      </a:accent2>
      <a:accent3>
        <a:srgbClr val="FFFFFF"/>
      </a:accent3>
      <a:accent4>
        <a:srgbClr val="003959"/>
      </a:accent4>
      <a:accent5>
        <a:srgbClr val="BEDCB0"/>
      </a:accent5>
      <a:accent6>
        <a:srgbClr val="005C90"/>
      </a:accent6>
      <a:hlink>
        <a:srgbClr val="BCDFA1"/>
      </a:hlink>
      <a:folHlink>
        <a:srgbClr val="80A1B5"/>
      </a:folHlink>
    </a:clrScheme>
    <a:fontScheme name="2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letusrakenne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letusrakenn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etusrakenn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etusrakenn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etusrakenn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etusrakenn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etusrakenn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l_fi">
  <a:themeElements>
    <a:clrScheme name="thl_fi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_f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_fi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hl_fi">
  <a:themeElements>
    <a:clrScheme name="thl_fi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C1DF63"/>
      </a:accent2>
      <a:accent3>
        <a:srgbClr val="FFFFFF"/>
      </a:accent3>
      <a:accent4>
        <a:srgbClr val="000000"/>
      </a:accent4>
      <a:accent5>
        <a:srgbClr val="BFDDB0"/>
      </a:accent5>
      <a:accent6>
        <a:srgbClr val="AFCA59"/>
      </a:accent6>
      <a:hlink>
        <a:srgbClr val="6BC9C7"/>
      </a:hlink>
      <a:folHlink>
        <a:srgbClr val="5191CD"/>
      </a:folHlink>
    </a:clrScheme>
    <a:fontScheme name="thl_f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1" i="1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1" i="1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l_fi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C1DF63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AFCA59"/>
        </a:accent6>
        <a:hlink>
          <a:srgbClr val="6BC9C7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1058</Words>
  <Application>Microsoft Office PowerPoint</Application>
  <PresentationFormat>Näytössä katseltava diaesitys (4:3)</PresentationFormat>
  <Paragraphs>269</Paragraphs>
  <Slides>41</Slides>
  <Notes>7</Notes>
  <HiddenSlides>0</HiddenSlides>
  <MMClips>0</MMClips>
  <ScaleCrop>false</ScaleCrop>
  <HeadingPairs>
    <vt:vector size="6" baseType="variant">
      <vt:variant>
        <vt:lpstr>Teema</vt:lpstr>
      </vt:variant>
      <vt:variant>
        <vt:i4>14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41</vt:i4>
      </vt:variant>
    </vt:vector>
  </HeadingPairs>
  <TitlesOfParts>
    <vt:vector size="57" baseType="lpstr">
      <vt:lpstr>Oletusrakenne</vt:lpstr>
      <vt:lpstr>1_Oletusrakenne</vt:lpstr>
      <vt:lpstr>2_Blank Presentation</vt:lpstr>
      <vt:lpstr>Default Design</vt:lpstr>
      <vt:lpstr>3_Oletusrakenne</vt:lpstr>
      <vt:lpstr>4_Oletusrakenne</vt:lpstr>
      <vt:lpstr>thl_fi</vt:lpstr>
      <vt:lpstr>1_thl_fi</vt:lpstr>
      <vt:lpstr>1_Default Design</vt:lpstr>
      <vt:lpstr>12_KI_mall</vt:lpstr>
      <vt:lpstr>13_KI_mall</vt:lpstr>
      <vt:lpstr>THL_fi_malli_pot_2012_2003</vt:lpstr>
      <vt:lpstr>4_Office Theme</vt:lpstr>
      <vt:lpstr>5_Office Theme</vt:lpstr>
      <vt:lpstr>Diagram</vt:lpstr>
      <vt:lpstr>Kaavio</vt:lpstr>
      <vt:lpstr>Säilytä terveytesi, kuntosi ja ajatuksesi kirkkaana vanhanakin  Heinola 14.6.2018</vt:lpstr>
      <vt:lpstr>Dia 2</vt:lpstr>
      <vt:lpstr>”Jos jalkani eivät liiku – ajatuksenikin pysyvät paikallaan…”</vt:lpstr>
      <vt:lpstr>Ennaltaehkäisyn tavoitteita vanhuusiässä</vt:lpstr>
      <vt:lpstr>Healthy Ageing –  Functional Ageing  Terve ikääntyminen  - Toiminnallinen ikääntyminen</vt:lpstr>
      <vt:lpstr>Toiminnallinen (terve) ikääntyminen </vt:lpstr>
      <vt:lpstr>The European Silver Paper – Hopea-paperi </vt:lpstr>
      <vt:lpstr>Fyysinen aktiivisuus  (”liikunta”, ”kuntoilu”)</vt:lpstr>
      <vt:lpstr>Fyysisen aktiivisuuden hyödyllisiä vaikutuksia</vt:lpstr>
      <vt:lpstr>Kävely jumppaa myös aivoja !!</vt:lpstr>
      <vt:lpstr>Mekanismi?</vt:lpstr>
      <vt:lpstr> ALZHEIMERPOTILAIDEN LIIKUNNALLINEN KUNTOUTUS - FINALEX</vt:lpstr>
      <vt:lpstr>Dia 13</vt:lpstr>
      <vt:lpstr>Dia 14</vt:lpstr>
      <vt:lpstr>Kohdeväestö : henkilöt, joilla on kohonnut riski muistisairauksiin</vt:lpstr>
      <vt:lpstr>FINGER TAVOITE</vt:lpstr>
      <vt:lpstr>FINGER interventio</vt:lpstr>
      <vt:lpstr>Ruoka ja muisti</vt:lpstr>
      <vt:lpstr>Ravitsemus</vt:lpstr>
      <vt:lpstr>Dia 20</vt:lpstr>
      <vt:lpstr>Timo Strandberg ja Miia Kivipelto</vt:lpstr>
      <vt:lpstr>Sydän- ja verisuonitaudit</vt:lpstr>
      <vt:lpstr>Rokotukset</vt:lpstr>
      <vt:lpstr>Vammojen ehkäisy</vt:lpstr>
      <vt:lpstr>Henkiset virikkeet</vt:lpstr>
      <vt:lpstr>Sosiaalinen aktiivisuus - yksinäisyys</vt:lpstr>
      <vt:lpstr>Life course</vt:lpstr>
      <vt:lpstr>Dia 28</vt:lpstr>
      <vt:lpstr>Painonnousu keski-ikään mennessä suorassa yhteydessä huonompaan elämänlaatuun vanhana</vt:lpstr>
      <vt:lpstr>Gerastenia - HRO - Frailty</vt:lpstr>
      <vt:lpstr>Dia 31</vt:lpstr>
      <vt:lpstr>Gerasteniaa luonnehtii</vt:lpstr>
      <vt:lpstr>Gerasteniaa ennustaa keski-iässä</vt:lpstr>
      <vt:lpstr>Gerastenia terveydenhuollon kuormittajana ja terveen ikääntymisen esteenä</vt:lpstr>
      <vt:lpstr>Asian ydin</vt:lpstr>
      <vt:lpstr>Gerastenian tunnistaminen ja ehkäisy</vt:lpstr>
      <vt:lpstr>Lääkkeettömät hoitomuodot </vt:lpstr>
      <vt:lpstr>Dia 38</vt:lpstr>
      <vt:lpstr>Dia 39</vt:lpstr>
      <vt:lpstr>Dia 40</vt:lpstr>
      <vt:lpstr>Visio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Ennaltaehkäisyn merkitys ikääntyvälle</dc:title>
  <dc:creator>Timo</dc:creator>
  <cp:lastModifiedBy>olli simonen</cp:lastModifiedBy>
  <cp:revision>43</cp:revision>
  <dcterms:created xsi:type="dcterms:W3CDTF">2014-11-28T09:59:04Z</dcterms:created>
  <dcterms:modified xsi:type="dcterms:W3CDTF">2018-06-15T20:15:43Z</dcterms:modified>
</cp:coreProperties>
</file>