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82" r:id="rId14"/>
    <p:sldId id="281" r:id="rId15"/>
    <p:sldId id="284" r:id="rId16"/>
    <p:sldId id="283" r:id="rId17"/>
    <p:sldId id="285" r:id="rId18"/>
    <p:sldId id="286" r:id="rId19"/>
    <p:sldId id="272" r:id="rId20"/>
    <p:sldId id="273" r:id="rId21"/>
    <p:sldId id="274" r:id="rId22"/>
    <p:sldId id="275" r:id="rId23"/>
    <p:sldId id="276" r:id="rId24"/>
    <p:sldId id="278" r:id="rId25"/>
    <p:sldId id="280" r:id="rId26"/>
    <p:sldId id="279" r:id="rId27"/>
    <p:sldId id="277" r:id="rId28"/>
    <p:sldId id="29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8" r:id="rId38"/>
    <p:sldId id="295" r:id="rId3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81" d="100"/>
          <a:sy n="81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6E882-13DC-4E58-960A-5930D990606F}" type="datetimeFigureOut">
              <a:rPr lang="fi-FI" smtClean="0"/>
              <a:t>25.9.2018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B5413-D002-4417-9778-90BF1FBE0692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B5413-D002-4417-9778-90BF1FBE0692}" type="slidenum">
              <a:rPr lang="fi-FI" smtClean="0"/>
              <a:t>37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Otsikk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5" name="Alaotsikk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1" name="Päivämäärän paikkamerkki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799E7B-D3B8-40E0-9DB1-F9AC546BC116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99E7B-D3B8-40E0-9DB1-F9AC546BC116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799E7B-D3B8-40E0-9DB1-F9AC546BC116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99E7B-D3B8-40E0-9DB1-F9AC546BC116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799E7B-D3B8-40E0-9DB1-F9AC546BC116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99E7B-D3B8-40E0-9DB1-F9AC546BC116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99E7B-D3B8-40E0-9DB1-F9AC546BC116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99E7B-D3B8-40E0-9DB1-F9AC546BC116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799E7B-D3B8-40E0-9DB1-F9AC546BC116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99E7B-D3B8-40E0-9DB1-F9AC546BC116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99E7B-D3B8-40E0-9DB1-F9AC546BC116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1" name="Tekstin paikkamerkki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7" name="Päivämäärän paikkamerkki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799E7B-D3B8-40E0-9DB1-F9AC546BC116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24B94C-3477-4E92-B6BE-728F6431BC8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59832" y="533400"/>
            <a:ext cx="5412436" cy="3471664"/>
          </a:xfrm>
        </p:spPr>
        <p:txBody>
          <a:bodyPr/>
          <a:lstStyle/>
          <a:p>
            <a:r>
              <a:rPr lang="fi-FI" b="1" dirty="0"/>
              <a:t>Luuston terveyteen ja kuntoon </a:t>
            </a:r>
            <a:r>
              <a:rPr lang="fi-FI" b="1" dirty="0" smtClean="0"/>
              <a:t>vaikuttavat </a:t>
            </a:r>
            <a:r>
              <a:rPr lang="fi-FI" b="1" dirty="0"/>
              <a:t>ravitsemusloukut</a:t>
            </a:r>
            <a:r>
              <a:rPr lang="fi-FI" dirty="0"/>
              <a:t>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354442" y="4005064"/>
            <a:ext cx="5114778" cy="1224136"/>
          </a:xfrm>
        </p:spPr>
        <p:txBody>
          <a:bodyPr/>
          <a:lstStyle/>
          <a:p>
            <a:r>
              <a:rPr lang="fi-FI" dirty="0" smtClean="0"/>
              <a:t> Erikoislääkäri </a:t>
            </a:r>
            <a:r>
              <a:rPr lang="fi-FI" dirty="0"/>
              <a:t>Olli Simonen, (</a:t>
            </a:r>
            <a:r>
              <a:rPr lang="fi-FI" dirty="0" smtClean="0"/>
              <a:t>SOY)</a:t>
            </a:r>
            <a:endParaRPr lang="fi-FI" dirty="0"/>
          </a:p>
          <a:p>
            <a:r>
              <a:rPr lang="fi-FI" dirty="0" smtClean="0"/>
              <a:t>14.6.2018</a:t>
            </a:r>
          </a:p>
          <a:p>
            <a:r>
              <a:rPr lang="fi-FI" dirty="0" smtClean="0"/>
              <a:t>Heinola</a:t>
            </a:r>
            <a:r>
              <a:rPr lang="fi-FI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fi-FI" b="1" dirty="0" err="1" smtClean="0"/>
              <a:t>Sarkopenian</a:t>
            </a:r>
            <a:r>
              <a:rPr lang="fi-FI" b="1" dirty="0" smtClean="0"/>
              <a:t> diagnostiikka:</a:t>
            </a:r>
            <a:br>
              <a:rPr lang="fi-FI" b="1" dirty="0" smtClean="0"/>
            </a:b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91264" cy="5637240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 smtClean="0"/>
              <a:t>Lihasmäärän mittaaminen</a:t>
            </a:r>
          </a:p>
          <a:p>
            <a:pPr>
              <a:buNone/>
            </a:pPr>
            <a:r>
              <a:rPr lang="fi-FI" dirty="0" smtClean="0"/>
              <a:t>    -  DXA</a:t>
            </a:r>
          </a:p>
          <a:p>
            <a:pPr>
              <a:buNone/>
            </a:pPr>
            <a:r>
              <a:rPr lang="fi-FI" dirty="0" smtClean="0"/>
              <a:t>    -  tietokonetomografia (CT)</a:t>
            </a:r>
          </a:p>
          <a:p>
            <a:pPr>
              <a:buNone/>
            </a:pPr>
            <a:r>
              <a:rPr lang="fi-FI" dirty="0" smtClean="0"/>
              <a:t>    -  magneettikuvaus</a:t>
            </a:r>
          </a:p>
          <a:p>
            <a:endParaRPr lang="fi-FI" dirty="0" smtClean="0"/>
          </a:p>
          <a:p>
            <a:r>
              <a:rPr lang="fi-FI" b="1" dirty="0" smtClean="0"/>
              <a:t>Lihasvoiman mittaaminen</a:t>
            </a:r>
          </a:p>
          <a:p>
            <a:pPr>
              <a:buNone/>
            </a:pPr>
            <a:r>
              <a:rPr lang="fi-FI" dirty="0" smtClean="0"/>
              <a:t>    - käsien puristusvoima</a:t>
            </a:r>
          </a:p>
          <a:p>
            <a:pPr>
              <a:buNone/>
            </a:pPr>
            <a:r>
              <a:rPr lang="fi-FI" dirty="0" smtClean="0"/>
              <a:t>    - polven koukistus/ojennus, tuoliin istuminen ja </a:t>
            </a:r>
          </a:p>
          <a:p>
            <a:pPr>
              <a:buNone/>
            </a:pPr>
            <a:r>
              <a:rPr lang="fi-FI" dirty="0" smtClean="0"/>
              <a:t>      ylösnousu ilman tukea</a:t>
            </a:r>
          </a:p>
          <a:p>
            <a:endParaRPr lang="fi-FI" dirty="0" smtClean="0"/>
          </a:p>
          <a:p>
            <a:r>
              <a:rPr lang="fi-FI" b="1" dirty="0" smtClean="0"/>
              <a:t>Lihasten toiminnan mittaaminen</a:t>
            </a:r>
          </a:p>
          <a:p>
            <a:pPr>
              <a:buNone/>
            </a:pPr>
            <a:r>
              <a:rPr lang="fi-FI" dirty="0" smtClean="0"/>
              <a:t>    - kävelynopeus 4 m matkalla hitaampi kuin                   </a:t>
            </a:r>
          </a:p>
          <a:p>
            <a:pPr>
              <a:buNone/>
            </a:pPr>
            <a:r>
              <a:rPr lang="fi-FI" dirty="0" smtClean="0"/>
              <a:t>      0,8 </a:t>
            </a:r>
            <a:r>
              <a:rPr lang="fi-FI" dirty="0" err="1" smtClean="0"/>
              <a:t>m/sek=sarkopenia</a:t>
            </a:r>
            <a:endParaRPr lang="fi-FI" sz="2000" dirty="0" smtClean="0"/>
          </a:p>
          <a:p>
            <a:pPr>
              <a:buNone/>
            </a:pPr>
            <a:r>
              <a:rPr lang="fi-FI" dirty="0" smtClean="0"/>
              <a:t>    - ylös tuolista ilman tukea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fi-FI" b="1" dirty="0" err="1" smtClean="0"/>
              <a:t>Sarkopenian</a:t>
            </a:r>
            <a:r>
              <a:rPr lang="fi-FI" b="1" dirty="0" smtClean="0"/>
              <a:t> hoito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064896" cy="5421216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 smtClean="0"/>
              <a:t>Lihassolujen koon –ja voiman lisääminen</a:t>
            </a:r>
          </a:p>
          <a:p>
            <a:pPr>
              <a:buNone/>
            </a:pPr>
            <a:r>
              <a:rPr lang="fi-FI" dirty="0" smtClean="0"/>
              <a:t>   -  Lihasharjoittelu painoilla henkilökohtaisen ohjelman </a:t>
            </a:r>
          </a:p>
          <a:p>
            <a:pPr>
              <a:buNone/>
            </a:pPr>
            <a:r>
              <a:rPr lang="fi-FI" dirty="0" smtClean="0"/>
              <a:t>      mukaisesti </a:t>
            </a:r>
            <a:r>
              <a:rPr lang="fi-FI" sz="2000" dirty="0" smtClean="0"/>
              <a:t>(kuntosalilla tai painojen kanssa kotona)</a:t>
            </a:r>
          </a:p>
          <a:p>
            <a:pPr>
              <a:buNone/>
            </a:pPr>
            <a:r>
              <a:rPr lang="fi-FI" dirty="0" smtClean="0"/>
              <a:t>   -  Aerobic</a:t>
            </a:r>
          </a:p>
          <a:p>
            <a:endParaRPr lang="fi-FI" b="1" dirty="0" smtClean="0"/>
          </a:p>
          <a:p>
            <a:r>
              <a:rPr lang="fi-FI" b="1" dirty="0" smtClean="0"/>
              <a:t>Ravitsemus</a:t>
            </a:r>
          </a:p>
          <a:p>
            <a:pPr>
              <a:buNone/>
            </a:pPr>
            <a:r>
              <a:rPr lang="fi-FI" dirty="0" smtClean="0"/>
              <a:t>   - Riittävän ja monipuolisen  ravinnon saanti turvattava</a:t>
            </a:r>
          </a:p>
          <a:p>
            <a:pPr>
              <a:buNone/>
            </a:pPr>
            <a:r>
              <a:rPr lang="fi-FI" dirty="0" smtClean="0"/>
              <a:t>   - Riittävä proteiinin tarve (1,2-1,4 g/painokilo) </a:t>
            </a:r>
          </a:p>
          <a:p>
            <a:pPr>
              <a:buNone/>
            </a:pPr>
            <a:r>
              <a:rPr lang="fi-FI" dirty="0" smtClean="0"/>
              <a:t>     turvattava</a:t>
            </a:r>
          </a:p>
          <a:p>
            <a:pPr>
              <a:buNone/>
            </a:pPr>
            <a:r>
              <a:rPr lang="fi-FI" dirty="0" smtClean="0"/>
              <a:t>   - Runsaasti hedelmiä, vihanneksia ja kasviksia </a:t>
            </a:r>
          </a:p>
          <a:p>
            <a:pPr>
              <a:buNone/>
            </a:pPr>
            <a:r>
              <a:rPr lang="fi-FI" dirty="0" smtClean="0"/>
              <a:t>     neutraloimaan happamia proteiinien palamistuotteita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 </a:t>
            </a:r>
            <a:r>
              <a:rPr lang="fi-FI" b="1" dirty="0" smtClean="0"/>
              <a:t>Ravintolisät  </a:t>
            </a:r>
          </a:p>
          <a:p>
            <a:pPr>
              <a:buNone/>
            </a:pPr>
            <a:r>
              <a:rPr lang="fi-FI" dirty="0" smtClean="0"/>
              <a:t>   - D-vitamiini</a:t>
            </a:r>
          </a:p>
          <a:p>
            <a:pPr>
              <a:buNone/>
            </a:pPr>
            <a:r>
              <a:rPr lang="fi-FI" dirty="0" smtClean="0"/>
              <a:t>   - </a:t>
            </a:r>
            <a:r>
              <a:rPr lang="fi-FI" dirty="0" err="1" smtClean="0"/>
              <a:t>Kreatiinivalmisteet</a:t>
            </a:r>
            <a:r>
              <a:rPr lang="fi-FI" dirty="0" smtClean="0"/>
              <a:t> lihasharjoittelun jälkeen</a:t>
            </a:r>
          </a:p>
          <a:p>
            <a:endParaRPr lang="fi-FI" dirty="0" smtClean="0"/>
          </a:p>
          <a:p>
            <a:endParaRPr lang="fi-FI" b="1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24984"/>
          </a:xfrm>
        </p:spPr>
        <p:txBody>
          <a:bodyPr/>
          <a:lstStyle/>
          <a:p>
            <a:r>
              <a:rPr lang="fi-FI" dirty="0" smtClean="0"/>
              <a:t>SUOLA (</a:t>
            </a:r>
            <a:r>
              <a:rPr lang="fi-FI" dirty="0" err="1" smtClean="0"/>
              <a:t>N</a:t>
            </a:r>
            <a:r>
              <a:rPr lang="fi-FI" cap="none" dirty="0" err="1" smtClean="0"/>
              <a:t>a</a:t>
            </a:r>
            <a:r>
              <a:rPr lang="fi-FI" dirty="0" err="1" smtClean="0"/>
              <a:t>c</a:t>
            </a:r>
            <a:r>
              <a:rPr lang="fi-FI" cap="none" dirty="0" err="1" smtClean="0"/>
              <a:t>l</a:t>
            </a:r>
            <a:r>
              <a:rPr lang="fi-FI" dirty="0" smtClean="0"/>
              <a:t>) ja luusto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34932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1. Kaikki käyttämämme eläinkunnan ja kasvikunnan ruoka-aineet sisältävät luonnostaan ihmiselle riittävän määrän suolaa. Lisättyä suolaa </a:t>
            </a:r>
            <a:r>
              <a:rPr lang="fi-FI" dirty="0" smtClean="0">
                <a:solidFill>
                  <a:srgbClr val="FF0000"/>
                </a:solidFill>
              </a:rPr>
              <a:t>ei</a:t>
            </a:r>
            <a:r>
              <a:rPr lang="fi-FI" dirty="0" smtClean="0"/>
              <a:t> tarvita Suomessa.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2. Elimistömme on poistettava  elimistöstä kaikki ruoan valmistuksessa ja aterioitaessa ruokaan lisätty suola 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76864" cy="202884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Ruokaan valmistuksessa ja aterioidessa Lisätty suola on rasitus sydän- ja </a:t>
            </a:r>
            <a:r>
              <a:rPr lang="fi-FI" sz="3200" dirty="0" err="1" smtClean="0"/>
              <a:t>verisuonielimis-</a:t>
            </a:r>
            <a:r>
              <a:rPr lang="fi-FI" sz="3200" dirty="0" smtClean="0"/>
              <a:t> </a:t>
            </a:r>
            <a:r>
              <a:rPr lang="fi-FI" sz="3200" dirty="0" err="1" smtClean="0"/>
              <a:t>tölle</a:t>
            </a:r>
            <a:r>
              <a:rPr lang="fi-FI" sz="3200" dirty="0" smtClean="0"/>
              <a:t> ja luustolle, sillä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2492896"/>
            <a:ext cx="7527032" cy="4630296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Elimistömme laimentaa elimistöön syömällä kertyneen liikasuolan kasvattamalla elimistön nestemäärää niin, että elimistön suolapitoisuus tasaantuu normaaliksi. Sen jälkeen elimistö alkaa poistaa liikasuolaa elimistöstä </a:t>
            </a:r>
            <a:r>
              <a:rPr lang="fi-FI" dirty="0" err="1" smtClean="0"/>
              <a:t>muniaisten</a:t>
            </a:r>
            <a:r>
              <a:rPr lang="fi-FI" dirty="0" smtClean="0"/>
              <a:t> kautta virtsaan – ELIMISTÖN ON NOSTETTAVA VERENPAINETTA, JOKA PITKÄÄN JATKUESSAAN AIHEUTTAA  VERENPAINETAUDIN. Kenen syy ????</a:t>
            </a:r>
          </a:p>
          <a:p>
            <a:r>
              <a:rPr lang="fi-FI" dirty="0" smtClean="0"/>
              <a:t>Kuuttakymmentä natriumatomia (Na) kohti erittyy aina virtsaan yksi kalsiumatomi (</a:t>
            </a:r>
            <a:r>
              <a:rPr lang="fi-FI" dirty="0" err="1" smtClean="0"/>
              <a:t>Ca</a:t>
            </a:r>
            <a:r>
              <a:rPr lang="fi-FI" dirty="0" smtClean="0"/>
              <a:t>). Kymmenessä vuodessa 10 % luuston kalsiumista on tällä </a:t>
            </a:r>
            <a:r>
              <a:rPr lang="fi-FI" dirty="0" err="1" smtClean="0"/>
              <a:t>mekanismillä</a:t>
            </a:r>
            <a:r>
              <a:rPr lang="fi-FI" dirty="0" smtClean="0"/>
              <a:t> eritetty virtsaan 10 vuodessa ja nopeutettu osteoporoosin kehitystä. Kenen syy???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Suolan saannin ja kalsiumin erityksen välinen suhde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2,29 g suolansaanti johtaa 40 mg kalsiumin erittymiseen virtsaan </a:t>
            </a:r>
            <a:r>
              <a:rPr lang="fi-FI" sz="1800" dirty="0" smtClean="0"/>
              <a:t>(</a:t>
            </a:r>
            <a:r>
              <a:rPr lang="fi-FI" sz="1800" dirty="0" err="1" smtClean="0"/>
              <a:t>Teucher</a:t>
            </a:r>
            <a:r>
              <a:rPr lang="fi-FI" sz="1800" dirty="0" smtClean="0"/>
              <a:t> B et </a:t>
            </a:r>
            <a:r>
              <a:rPr lang="fi-FI" sz="1800" dirty="0" err="1" smtClean="0"/>
              <a:t>al</a:t>
            </a:r>
            <a:r>
              <a:rPr lang="fi-FI" sz="1800" dirty="0" smtClean="0"/>
              <a:t> J Bon Min </a:t>
            </a:r>
            <a:r>
              <a:rPr lang="fi-FI" sz="1800" dirty="0" err="1" smtClean="0"/>
              <a:t>Res</a:t>
            </a:r>
            <a:r>
              <a:rPr lang="fi-FI" sz="1800" dirty="0" smtClean="0"/>
              <a:t> 2008)</a:t>
            </a:r>
          </a:p>
          <a:p>
            <a:r>
              <a:rPr lang="fi-FI" sz="2800" dirty="0" smtClean="0"/>
              <a:t>Jatkuva 40 mg kalsiumin menetys ilman korvaavaa kalsiumin saantia tarkoittaa, että luusto menettää kalsiumistaan  10 % kymmenen vuoden aikana. </a:t>
            </a:r>
          </a:p>
          <a:p>
            <a:endParaRPr lang="fi-FI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Suomen suolansyönti ja mitä sen tulisi olla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609416"/>
            <a:ext cx="8136904" cy="4846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i-FI" sz="6500" dirty="0" smtClean="0">
                <a:latin typeface="Arial"/>
                <a:cs typeface="Arial"/>
              </a:rPr>
              <a:t>†</a:t>
            </a:r>
            <a:r>
              <a:rPr lang="fi-FI" sz="3500" dirty="0" smtClean="0">
                <a:latin typeface="Arial"/>
                <a:cs typeface="Arial"/>
              </a:rPr>
              <a:t> S</a:t>
            </a:r>
            <a:r>
              <a:rPr lang="fi-FI" sz="3500" dirty="0" smtClean="0"/>
              <a:t>uomalaiset syövät tänä päivänä suolaa 8-10 g/vrk ja suuret suomalaiset suolanystävät sitäkin enemmän.</a:t>
            </a:r>
          </a:p>
          <a:p>
            <a:pPr>
              <a:buNone/>
            </a:pPr>
            <a:r>
              <a:rPr lang="fi-FI" sz="3500" dirty="0" smtClean="0"/>
              <a:t>  </a:t>
            </a:r>
          </a:p>
          <a:p>
            <a:pPr>
              <a:buNone/>
            </a:pPr>
            <a:r>
              <a:rPr lang="fi-FI" sz="6400" dirty="0" smtClean="0">
                <a:solidFill>
                  <a:srgbClr val="00B050"/>
                </a:solidFill>
                <a:latin typeface="Arial"/>
                <a:cs typeface="Arial"/>
              </a:rPr>
              <a:t>♥</a:t>
            </a:r>
            <a:r>
              <a:rPr lang="fi-FI" sz="3500" dirty="0" smtClean="0"/>
              <a:t>  Kansainvälisten ravitsemussuositusten (RDI) päivittäisen suolansaantimme tulisi olla </a:t>
            </a:r>
          </a:p>
          <a:p>
            <a:pPr>
              <a:buNone/>
            </a:pPr>
            <a:r>
              <a:rPr lang="fi-FI" sz="3500" dirty="0" smtClean="0"/>
              <a:t>   0,92 -2,3 g/vrk.</a:t>
            </a:r>
          </a:p>
          <a:p>
            <a:pPr>
              <a:buNone/>
            </a:pPr>
            <a:r>
              <a:rPr lang="fi-FI" sz="3500" dirty="0" smtClean="0"/>
              <a:t> </a:t>
            </a:r>
          </a:p>
          <a:p>
            <a:pPr>
              <a:buNone/>
            </a:pPr>
            <a:r>
              <a:rPr lang="fi-FI" sz="3500" dirty="0" smtClean="0">
                <a:solidFill>
                  <a:srgbClr val="FF3300"/>
                </a:solidFill>
                <a:latin typeface="Arial"/>
                <a:cs typeface="Arial"/>
              </a:rPr>
              <a:t> †   </a:t>
            </a:r>
            <a:r>
              <a:rPr lang="fi-FI" sz="3500" dirty="0" smtClean="0"/>
              <a:t>Suomalaisen suosituksen mukaan saannin tulisi olla alle 5 g/vrk.</a:t>
            </a:r>
          </a:p>
          <a:p>
            <a:pPr>
              <a:buNone/>
            </a:pPr>
            <a:r>
              <a:rPr lang="fi-FI" sz="3500" dirty="0" smtClean="0"/>
              <a:t>  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Ikääntyvä ihminen juo yleensä riittämättömästi ja on ”kuiva”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smtClean="0"/>
              <a:t>Elimistön suolaväkevyys nousee</a:t>
            </a:r>
          </a:p>
          <a:p>
            <a:endParaRPr lang="fi-FI" sz="3200" dirty="0" smtClean="0"/>
          </a:p>
          <a:p>
            <a:r>
              <a:rPr lang="fi-FI" sz="3200" dirty="0" smtClean="0"/>
              <a:t>Kalsium kato luustosta alkaa ja jatkuu kunnes suolapitoisuus tasaantuu normaaliksi</a:t>
            </a:r>
          </a:p>
          <a:p>
            <a:endParaRPr lang="fi-FI" sz="3200" dirty="0" smtClean="0"/>
          </a:p>
          <a:p>
            <a:r>
              <a:rPr lang="fi-FI" sz="3200" dirty="0" err="1" smtClean="0"/>
              <a:t>Osteopenia….osteoporoosi</a:t>
            </a:r>
            <a:r>
              <a:rPr lang="fi-FI" sz="3200" dirty="0" smtClean="0"/>
              <a:t>…. murtumia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SUOLA-OSTEOPOROOSIMEKANISMI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r>
              <a:rPr lang="fi-FI" dirty="0" smtClean="0"/>
              <a:t>Elimistöön </a:t>
            </a:r>
            <a:r>
              <a:rPr lang="fi-FI" dirty="0" err="1" smtClean="0"/>
              <a:t>itsekunkin</a:t>
            </a:r>
            <a:r>
              <a:rPr lang="fi-FI" dirty="0" smtClean="0"/>
              <a:t> keräämä liikasuola saa  luunsyöjäsolujen määrän lisääntymään ja aktivoitumaan ……… </a:t>
            </a:r>
          </a:p>
          <a:p>
            <a:endParaRPr lang="fi-FI" dirty="0" smtClean="0"/>
          </a:p>
          <a:p>
            <a:pPr>
              <a:buNone/>
            </a:pPr>
            <a:r>
              <a:rPr lang="fi-FI" dirty="0" smtClean="0"/>
              <a:t>   ja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Elimistöön </a:t>
            </a:r>
            <a:r>
              <a:rPr lang="fi-FI" dirty="0" err="1" smtClean="0"/>
              <a:t>itsekunkin</a:t>
            </a:r>
            <a:r>
              <a:rPr lang="fi-FI" dirty="0" smtClean="0"/>
              <a:t> keräämä liikasuola aktivoi lisäkilpirauhasen erittämään </a:t>
            </a:r>
            <a:r>
              <a:rPr lang="fi-FI" dirty="0" err="1" smtClean="0"/>
              <a:t>lisäkilpirauhashormoonia</a:t>
            </a:r>
            <a:r>
              <a:rPr lang="fi-FI" dirty="0" smtClean="0"/>
              <a:t>. Tämä aktivoi </a:t>
            </a:r>
            <a:r>
              <a:rPr lang="fi-FI" dirty="0" err="1" smtClean="0"/>
              <a:t>luunsyöjösolut</a:t>
            </a:r>
            <a:r>
              <a:rPr lang="fi-FI" dirty="0" smtClean="0"/>
              <a:t> ………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/>
          </a:bodyPr>
          <a:lstStyle/>
          <a:p>
            <a:r>
              <a:rPr lang="fi-FI" dirty="0" smtClean="0"/>
              <a:t>Käsiteltävät Ravitsemusloukut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/>
          <a:lstStyle/>
          <a:p>
            <a:r>
              <a:rPr lang="fi-FI" dirty="0" err="1" smtClean="0"/>
              <a:t>Sarkopenia</a:t>
            </a:r>
            <a:endParaRPr lang="fi-FI" dirty="0" smtClean="0"/>
          </a:p>
          <a:p>
            <a:r>
              <a:rPr lang="fi-FI" dirty="0" smtClean="0"/>
              <a:t>Suola (</a:t>
            </a:r>
            <a:r>
              <a:rPr lang="fi-FI" dirty="0" err="1" smtClean="0"/>
              <a:t>NaCl</a:t>
            </a:r>
            <a:r>
              <a:rPr lang="fi-FI" dirty="0" smtClean="0"/>
              <a:t>)</a:t>
            </a:r>
          </a:p>
          <a:p>
            <a:r>
              <a:rPr lang="fi-FI" dirty="0" smtClean="0"/>
              <a:t>Ruoan happamuus</a:t>
            </a:r>
          </a:p>
          <a:p>
            <a:r>
              <a:rPr lang="fi-FI" dirty="0" smtClean="0"/>
              <a:t>Hapoton maha, happosalpaaja lääkitys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6305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6305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154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541008"/>
          </a:xfrm>
        </p:spPr>
        <p:txBody>
          <a:bodyPr>
            <a:normAutofit/>
          </a:bodyPr>
          <a:lstStyle/>
          <a:p>
            <a:r>
              <a:rPr lang="fi-FI" dirty="0" err="1" smtClean="0"/>
              <a:t>Happotähteinen</a:t>
            </a:r>
            <a:r>
              <a:rPr lang="fi-FI" dirty="0" smtClean="0"/>
              <a:t> ruoka ja luusto</a:t>
            </a:r>
            <a:endParaRPr lang="fi-F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Happotähteinen</a:t>
            </a:r>
            <a:r>
              <a:rPr lang="fi-FI" dirty="0" smtClean="0"/>
              <a:t> ruoka ja luusto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fi-FI" dirty="0" smtClean="0"/>
              <a:t>Lihan, viljatuotteiden, maitotuotteiden, munien </a:t>
            </a:r>
            <a:r>
              <a:rPr lang="fi-FI" dirty="0" err="1" smtClean="0"/>
              <a:t>aineenvaidunnassa</a:t>
            </a:r>
            <a:r>
              <a:rPr lang="fi-FI" dirty="0" smtClean="0"/>
              <a:t> syntyvät palamistuotteet ovat happamia </a:t>
            </a:r>
          </a:p>
          <a:p>
            <a:endParaRPr lang="fi-FI" dirty="0" smtClean="0"/>
          </a:p>
          <a:p>
            <a:r>
              <a:rPr lang="fi-FI" dirty="0" smtClean="0">
                <a:solidFill>
                  <a:srgbClr val="FF0000"/>
                </a:solidFill>
              </a:rPr>
              <a:t>Elimistön polttaessa omia lihaksiaan energiaksi syntyy happamia palamistuotteita</a:t>
            </a:r>
          </a:p>
          <a:p>
            <a:pPr>
              <a:buNone/>
            </a:pPr>
            <a:r>
              <a:rPr lang="fi-FI" dirty="0" smtClean="0">
                <a:solidFill>
                  <a:srgbClr val="FF0000"/>
                </a:solidFill>
              </a:rPr>
              <a:t>   (</a:t>
            </a:r>
            <a:r>
              <a:rPr lang="fi-FI" dirty="0" err="1" smtClean="0">
                <a:solidFill>
                  <a:srgbClr val="FF0000"/>
                </a:solidFill>
              </a:rPr>
              <a:t>sarkopenia</a:t>
            </a:r>
            <a:r>
              <a:rPr lang="fi-FI" dirty="0" smtClean="0">
                <a:solidFill>
                  <a:srgbClr val="FF0000"/>
                </a:solidFill>
              </a:rPr>
              <a:t>)</a:t>
            </a:r>
          </a:p>
          <a:p>
            <a:endParaRPr lang="fi-FI" dirty="0" smtClean="0"/>
          </a:p>
          <a:p>
            <a:r>
              <a:rPr lang="fi-FI" dirty="0" smtClean="0"/>
              <a:t>Kasvisten aineenvaihdunnan palamistuotteet ovat emäksisiä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261088"/>
          </a:xfrm>
        </p:spPr>
        <p:txBody>
          <a:bodyPr>
            <a:normAutofit/>
          </a:bodyPr>
          <a:lstStyle/>
          <a:p>
            <a:r>
              <a:rPr lang="fi-FI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Sarkopenia</a:t>
            </a:r>
            <a:r>
              <a:rPr lang="fi-FI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fi-FI" sz="4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Frailty</a:t>
            </a:r>
            <a:r>
              <a:rPr lang="fi-FI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i-FI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4000" dirty="0" smtClean="0"/>
              <a:t> </a:t>
            </a:r>
            <a:r>
              <a:rPr lang="fi-FI" sz="4000" cap="none" dirty="0" err="1" smtClean="0"/>
              <a:t>sarcopenia</a:t>
            </a:r>
            <a:r>
              <a:rPr lang="fi-FI" sz="4000" cap="none" dirty="0" smtClean="0"/>
              <a:t> = lihaskato</a:t>
            </a:r>
            <a:br>
              <a:rPr lang="fi-FI" sz="4000" cap="none" dirty="0" smtClean="0"/>
            </a:br>
            <a:r>
              <a:rPr lang="fi-FI" sz="4000" cap="none" dirty="0" smtClean="0"/>
              <a:t> </a:t>
            </a:r>
            <a:r>
              <a:rPr lang="fi-FI" sz="4000" cap="none" dirty="0" err="1" smtClean="0"/>
              <a:t>frailty</a:t>
            </a:r>
            <a:r>
              <a:rPr lang="fi-FI" sz="4000" cap="none" dirty="0" smtClean="0"/>
              <a:t>= hauraus, hentous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Happotähteinen</a:t>
            </a:r>
            <a:r>
              <a:rPr lang="fi-FI" dirty="0" smtClean="0"/>
              <a:t> ruoka ja luusto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Ihmisen elintoiminnat toimivat parhaiten, kun elimistön happamuusaste eli pH on 7,4. Tästä pH arvosta poikkeaminen heikentää elintoimintoja ja pahimmillaan pysäyttää ne kuolemaan.</a:t>
            </a:r>
          </a:p>
          <a:p>
            <a:endParaRPr lang="fi-FI" dirty="0" smtClean="0"/>
          </a:p>
          <a:p>
            <a:r>
              <a:rPr lang="fi-FI" dirty="0" smtClean="0"/>
              <a:t>Elimistö pitää elimistön happamuusasteen vakiona joko turvautumalla kasvisten </a:t>
            </a:r>
            <a:r>
              <a:rPr lang="fi-FI" dirty="0" err="1" smtClean="0"/>
              <a:t>emästähteisyyteen</a:t>
            </a:r>
            <a:r>
              <a:rPr lang="fi-FI" dirty="0" smtClean="0"/>
              <a:t> tai puskuroimalla happamat aineenvaihduntatuotteet elimistön omilla </a:t>
            </a:r>
            <a:r>
              <a:rPr lang="fi-FI" dirty="0" smtClean="0"/>
              <a:t>puskureilla (luusta </a:t>
            </a:r>
            <a:r>
              <a:rPr lang="fi-FI" dirty="0" err="1" smtClean="0"/>
              <a:t>irroitettavalla</a:t>
            </a:r>
            <a:r>
              <a:rPr lang="fi-FI" dirty="0" smtClean="0"/>
              <a:t> kalsiumsuolalla).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Happotähteinen</a:t>
            </a:r>
            <a:r>
              <a:rPr lang="fi-FI" dirty="0" smtClean="0"/>
              <a:t> ruoka ja luusto 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Luusto on elimistömme tärkein ja suurin puskurivarasto. Elimistö käyttää puskurinaan luun </a:t>
            </a:r>
            <a:r>
              <a:rPr lang="fi-FI" dirty="0" err="1" smtClean="0"/>
              <a:t>hypofosfaattimuodossa</a:t>
            </a:r>
            <a:r>
              <a:rPr lang="fi-FI" dirty="0" smtClean="0"/>
              <a:t> olevaa kalsiumia </a:t>
            </a:r>
            <a:r>
              <a:rPr lang="fi-FI" dirty="0" err="1" smtClean="0"/>
              <a:t>hajoittamalla</a:t>
            </a:r>
            <a:r>
              <a:rPr lang="fi-FI" dirty="0" smtClean="0"/>
              <a:t> sen fosfaatiksi ja kalsiumiksi. Happamat </a:t>
            </a:r>
            <a:r>
              <a:rPr lang="fi-FI" dirty="0" err="1" smtClean="0"/>
              <a:t>aineevaihduntatuotteet</a:t>
            </a:r>
            <a:r>
              <a:rPr lang="fi-FI" dirty="0" smtClean="0"/>
              <a:t> puskuroidaan fosfaatilla ja  </a:t>
            </a:r>
            <a:r>
              <a:rPr lang="fi-FI" dirty="0" err="1" smtClean="0"/>
              <a:t>irroitettu</a:t>
            </a:r>
            <a:r>
              <a:rPr lang="fi-FI" dirty="0" smtClean="0"/>
              <a:t> kalsium eritetään virtsaan</a:t>
            </a:r>
            <a:r>
              <a:rPr lang="fi-FI" dirty="0" smtClean="0">
                <a:solidFill>
                  <a:srgbClr val="FF0000"/>
                </a:solidFill>
              </a:rPr>
              <a:t>. Pitkässä juoksussa osteoporoosi syvenee.</a:t>
            </a:r>
          </a:p>
          <a:p>
            <a:r>
              <a:rPr lang="fi-FI" dirty="0" smtClean="0"/>
              <a:t>Puskurinkäyttö prosessissa lisäkilpirauhashormoni  käynnistää luuston </a:t>
            </a:r>
            <a:r>
              <a:rPr lang="fi-FI" dirty="0" err="1" smtClean="0"/>
              <a:t>hajoittamisen</a:t>
            </a:r>
            <a:r>
              <a:rPr lang="fi-FI" dirty="0" smtClean="0"/>
              <a:t> fosfaattipuskuriksi.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neuvoksi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r>
              <a:rPr lang="fi-FI" dirty="0" err="1" smtClean="0"/>
              <a:t>Happotähteisten</a:t>
            </a:r>
            <a:r>
              <a:rPr lang="fi-FI" dirty="0" smtClean="0"/>
              <a:t> ruokien saanti on pidettävä  </a:t>
            </a:r>
          </a:p>
          <a:p>
            <a:pPr>
              <a:buNone/>
            </a:pPr>
            <a:r>
              <a:rPr lang="fi-FI" dirty="0" smtClean="0"/>
              <a:t>    kohtuullisena</a:t>
            </a:r>
          </a:p>
          <a:p>
            <a:pPr>
              <a:buNone/>
            </a:pPr>
            <a:r>
              <a:rPr lang="fi-FI" dirty="0" smtClean="0"/>
              <a:t>    - proteiineja 1,2-1,4 g x oma paino </a:t>
            </a:r>
          </a:p>
          <a:p>
            <a:endParaRPr lang="fi-FI" dirty="0" smtClean="0"/>
          </a:p>
          <a:p>
            <a:r>
              <a:rPr lang="fi-FI" dirty="0" smtClean="0"/>
              <a:t> Kasvisten käyttö tavoitteena vähintään </a:t>
            </a:r>
          </a:p>
          <a:p>
            <a:pPr>
              <a:buNone/>
            </a:pPr>
            <a:r>
              <a:rPr lang="fi-FI" dirty="0" smtClean="0"/>
              <a:t>    ½ kg/vrk, mieluimmin enemmän (kreikkalaiset 1,2 kg /vrk)</a:t>
            </a:r>
          </a:p>
          <a:p>
            <a:endParaRPr lang="fi-FI" dirty="0" smtClean="0"/>
          </a:p>
          <a:p>
            <a:r>
              <a:rPr lang="fi-FI" dirty="0" smtClean="0"/>
              <a:t> </a:t>
            </a:r>
            <a:r>
              <a:rPr lang="fi-FI" dirty="0" err="1" smtClean="0"/>
              <a:t>Sarkopenian</a:t>
            </a:r>
            <a:r>
              <a:rPr lang="fi-FI" dirty="0" smtClean="0"/>
              <a:t> kehittymistä on ehkäistävä/hidastettava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nfografiik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Hapoton maha ja kalsium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Kalsium, jonka syömme muodossa tai toisessa on muotoa </a:t>
            </a:r>
            <a:r>
              <a:rPr lang="fi-FI" dirty="0" err="1" smtClean="0"/>
              <a:t>Ca</a:t>
            </a:r>
            <a:r>
              <a:rPr lang="fi-FI" dirty="0" smtClean="0"/>
              <a:t>++ (kaksiarvoinen)</a:t>
            </a:r>
          </a:p>
          <a:p>
            <a:endParaRPr lang="fi-FI" dirty="0" smtClean="0"/>
          </a:p>
          <a:p>
            <a:r>
              <a:rPr lang="fi-FI" dirty="0" smtClean="0"/>
              <a:t>Kalsium imeytyy suolesta muodossa </a:t>
            </a:r>
            <a:r>
              <a:rPr lang="fi-FI" dirty="0" err="1" smtClean="0"/>
              <a:t>Ca</a:t>
            </a:r>
            <a:r>
              <a:rPr lang="fi-FI" dirty="0" smtClean="0"/>
              <a:t>+++ (kolmiarvoinen)</a:t>
            </a:r>
          </a:p>
          <a:p>
            <a:endParaRPr lang="fi-FI" dirty="0" smtClean="0"/>
          </a:p>
          <a:p>
            <a:r>
              <a:rPr lang="fi-FI" dirty="0" smtClean="0"/>
              <a:t>Mahalaukun suolahappo muuttaa </a:t>
            </a:r>
            <a:r>
              <a:rPr lang="fi-FI" dirty="0" err="1" smtClean="0"/>
              <a:t>Ca</a:t>
            </a:r>
            <a:r>
              <a:rPr lang="fi-FI" dirty="0" smtClean="0"/>
              <a:t> ++ muotoon </a:t>
            </a:r>
            <a:r>
              <a:rPr lang="fi-FI" dirty="0" err="1" smtClean="0"/>
              <a:t>Ca</a:t>
            </a:r>
            <a:r>
              <a:rPr lang="fi-FI" dirty="0" smtClean="0"/>
              <a:t> +++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Hapoton maha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On oma sairautensa</a:t>
            </a:r>
          </a:p>
          <a:p>
            <a:endParaRPr lang="fi-FI" dirty="0" smtClean="0"/>
          </a:p>
          <a:p>
            <a:r>
              <a:rPr lang="fi-FI" dirty="0" smtClean="0"/>
              <a:t>Happosalpaajat tyrehdyttävät mahahapon erityksen vatsa- ja </a:t>
            </a:r>
            <a:r>
              <a:rPr lang="fi-FI" dirty="0" err="1" smtClean="0"/>
              <a:t>pohjukaissuolen</a:t>
            </a:r>
            <a:r>
              <a:rPr lang="fi-FI" dirty="0" smtClean="0"/>
              <a:t> haavan ja liikahappoisuuden hoidossa.</a:t>
            </a:r>
          </a:p>
          <a:p>
            <a:endParaRPr lang="fi-FI" dirty="0" smtClean="0"/>
          </a:p>
          <a:p>
            <a:r>
              <a:rPr lang="fi-FI" dirty="0" smtClean="0"/>
              <a:t>Happosalpaajien pitkäaikainen käyttö voi estää elimistön riittävän kalsiumin saannin </a:t>
            </a:r>
            <a:r>
              <a:rPr lang="fi-FI" dirty="0" smtClean="0"/>
              <a:t>koska </a:t>
            </a:r>
            <a:r>
              <a:rPr lang="fi-FI" dirty="0" err="1" smtClean="0"/>
              <a:t>Ca</a:t>
            </a:r>
            <a:r>
              <a:rPr lang="fi-FI" dirty="0" smtClean="0"/>
              <a:t>++ ei muutu imeytyvään </a:t>
            </a:r>
            <a:r>
              <a:rPr lang="fi-FI" dirty="0" err="1" smtClean="0"/>
              <a:t>Ca</a:t>
            </a:r>
            <a:r>
              <a:rPr lang="fi-FI" dirty="0" smtClean="0"/>
              <a:t> +++ </a:t>
            </a:r>
            <a:r>
              <a:rPr lang="fi-FI" dirty="0" smtClean="0"/>
              <a:t>muotoon hapon puutteessa. </a:t>
            </a:r>
            <a:r>
              <a:rPr lang="fi-FI" dirty="0" smtClean="0"/>
              <a:t>Asiasta ja sen ratkaisusta on syytä keskustella hoitavan lääkärin kanssa.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9719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Asia koskee ainakin </a:t>
            </a:r>
            <a:br>
              <a:rPr lang="fi-FI" dirty="0" smtClean="0"/>
            </a:br>
            <a:r>
              <a:rPr lang="fi-FI" dirty="0" smtClean="0"/>
              <a:t>180 000 suomalaista happosalpaajalääkityksen käyttäjää.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SYÖMÄLLÄ </a:t>
            </a:r>
            <a:r>
              <a:rPr lang="fi-FI" dirty="0" err="1" smtClean="0"/>
              <a:t>OSTEOPOROOTIKoksi</a:t>
            </a:r>
            <a:r>
              <a:rPr lang="fi-FI" dirty="0" smtClean="0"/>
              <a:t> –toimintaohje: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SYÖ HYVIN VÄHÄN KUIHTUAKSESI</a:t>
            </a:r>
          </a:p>
          <a:p>
            <a:r>
              <a:rPr lang="fi-FI" dirty="0" smtClean="0"/>
              <a:t>SYÖ HYVIN YKSIPUOLISTA RUOKAA NÄIVETTYÄKSESI</a:t>
            </a:r>
          </a:p>
          <a:p>
            <a:r>
              <a:rPr lang="fi-FI" dirty="0" smtClean="0"/>
              <a:t>VÄLTÄ PROTEIINIPITOISIA RUOKIA HÄVITTÄÄKSESI LIHAKSESI JA ELIMISTÖSI</a:t>
            </a:r>
          </a:p>
          <a:p>
            <a:r>
              <a:rPr lang="fi-FI" dirty="0" smtClean="0"/>
              <a:t>SYÖ VOIMAKASSUOLAISIA RUOKIA PÄÄSTÄKSESI EROON LUUSTON KALSIUMISTA</a:t>
            </a:r>
          </a:p>
          <a:p>
            <a:r>
              <a:rPr lang="fi-FI" dirty="0" smtClean="0"/>
              <a:t>VÄLTÄ VIHANNEKSIA JA KASVIKSIA, PÄÄSET ENTISTÄ NOPEAMMIN EROON LUUSTON KALSIUMISTA  JA ULOSTE PYSYY VISUSTI SISÄLLÄSI (= ummetus)</a:t>
            </a:r>
          </a:p>
          <a:p>
            <a:endParaRPr lang="fi-FI" dirty="0" smtClean="0"/>
          </a:p>
          <a:p>
            <a:pPr>
              <a:buNone/>
            </a:pPr>
            <a:r>
              <a:rPr lang="fi-FI" dirty="0" smtClean="0"/>
              <a:t>        </a:t>
            </a:r>
            <a:r>
              <a:rPr lang="fi-FI" sz="4000" b="1" dirty="0" smtClean="0"/>
              <a:t>SANO NOPEASTI KIITOS EI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-4203848"/>
            <a:ext cx="7632848" cy="9721080"/>
          </a:xfrm>
        </p:spPr>
        <p:txBody>
          <a:bodyPr>
            <a:normAutofit/>
          </a:bodyPr>
          <a:lstStyle/>
          <a:p>
            <a:r>
              <a:rPr lang="fi-FI" sz="6600" dirty="0" smtClean="0"/>
              <a:t>        </a:t>
            </a:r>
            <a:r>
              <a:rPr lang="fi-FI" sz="6600" dirty="0" smtClean="0"/>
              <a:t>         Kiitos</a:t>
            </a:r>
            <a:endParaRPr lang="fi-FI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 smtClean="0"/>
              <a:t>Mitä </a:t>
            </a:r>
            <a:r>
              <a:rPr lang="fi-FI" sz="3600" b="1" dirty="0" err="1" smtClean="0"/>
              <a:t>sarcopenia</a:t>
            </a:r>
            <a:r>
              <a:rPr lang="fi-FI" sz="3600" b="1" dirty="0" smtClean="0"/>
              <a:t> on ja mitä siitä seuraa?</a:t>
            </a:r>
            <a:endParaRPr lang="fi-FI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251520" y="2276872"/>
            <a:ext cx="7673280" cy="4197080"/>
          </a:xfrm>
        </p:spPr>
        <p:txBody>
          <a:bodyPr>
            <a:normAutofit fontScale="70000" lnSpcReduction="20000"/>
          </a:bodyPr>
          <a:lstStyle/>
          <a:p>
            <a:r>
              <a:rPr lang="fi-FI" b="1" dirty="0" smtClean="0"/>
              <a:t>Lihakset kuihtuvat: lihasmassa ja lihasvoima  vähenevät = lihasten toimintakyky heikkenee</a:t>
            </a:r>
          </a:p>
          <a:p>
            <a:endParaRPr lang="fi-FI" b="1" dirty="0" smtClean="0"/>
          </a:p>
          <a:p>
            <a:r>
              <a:rPr lang="fi-FI" b="1" dirty="0" smtClean="0"/>
              <a:t>Tasapainon ylläpito, kävely (askeltaminen) ja selviytyminen arjesta vaikeutuu, avuntarve kasvaa</a:t>
            </a:r>
          </a:p>
          <a:p>
            <a:endParaRPr lang="fi-FI" b="1" dirty="0" smtClean="0"/>
          </a:p>
          <a:p>
            <a:r>
              <a:rPr lang="fi-FI" b="1" dirty="0" smtClean="0"/>
              <a:t>Osteoporoosi pahenee</a:t>
            </a:r>
          </a:p>
          <a:p>
            <a:endParaRPr lang="fi-FI" b="1" dirty="0" smtClean="0"/>
          </a:p>
          <a:p>
            <a:r>
              <a:rPr lang="fi-FI" b="1" dirty="0" smtClean="0"/>
              <a:t>Kaatumisvaara lisääntyy</a:t>
            </a:r>
          </a:p>
          <a:p>
            <a:endParaRPr lang="fi-FI" b="1" dirty="0" smtClean="0"/>
          </a:p>
          <a:p>
            <a:r>
              <a:rPr lang="fi-FI" b="1" dirty="0" smtClean="0"/>
              <a:t>Murtumavaara lisääntyy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3" name="Kuva 2" descr="http://www.iofbonehealth.org/sites/default/files/Images/Website/sarcopenia-graph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ikehys 3"/>
          <p:cNvSpPr txBox="1"/>
          <p:nvPr/>
        </p:nvSpPr>
        <p:spPr>
          <a:xfrm>
            <a:off x="4860032" y="594928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(ikä)</a:t>
            </a:r>
            <a:endParaRPr lang="fi-FI" sz="2000" b="1" dirty="0"/>
          </a:p>
        </p:txBody>
      </p:sp>
      <p:sp>
        <p:nvSpPr>
          <p:cNvPr id="5" name="Tekstikehys 4"/>
          <p:cNvSpPr txBox="1"/>
          <p:nvPr/>
        </p:nvSpPr>
        <p:spPr>
          <a:xfrm>
            <a:off x="1835696" y="1340768"/>
            <a:ext cx="153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(nuoruus)</a:t>
            </a:r>
            <a:endParaRPr lang="fi-FI" b="1" dirty="0"/>
          </a:p>
        </p:txBody>
      </p:sp>
      <p:sp>
        <p:nvSpPr>
          <p:cNvPr id="6" name="Suorakulmio 5"/>
          <p:cNvSpPr/>
          <p:nvPr/>
        </p:nvSpPr>
        <p:spPr>
          <a:xfrm>
            <a:off x="3923928" y="1340768"/>
            <a:ext cx="2045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(aikuisuus)</a:t>
            </a:r>
            <a:endParaRPr lang="fi-FI" b="1" dirty="0"/>
          </a:p>
        </p:txBody>
      </p:sp>
      <p:sp>
        <p:nvSpPr>
          <p:cNvPr id="7" name="Suorakulmio 6"/>
          <p:cNvSpPr/>
          <p:nvPr/>
        </p:nvSpPr>
        <p:spPr>
          <a:xfrm>
            <a:off x="6156176" y="1268760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(</a:t>
            </a:r>
            <a:r>
              <a:rPr lang="fi-FI" b="1" dirty="0" err="1" smtClean="0"/>
              <a:t>ikäänty-minen</a:t>
            </a:r>
            <a:r>
              <a:rPr lang="fi-FI" b="1" dirty="0" smtClean="0"/>
              <a:t>)</a:t>
            </a:r>
            <a:endParaRPr lang="fi-FI" b="1" dirty="0"/>
          </a:p>
        </p:txBody>
      </p:sp>
      <p:sp>
        <p:nvSpPr>
          <p:cNvPr id="8" name="Tekstikehys 7"/>
          <p:cNvSpPr txBox="1"/>
          <p:nvPr/>
        </p:nvSpPr>
        <p:spPr>
          <a:xfrm>
            <a:off x="3419872" y="4365104"/>
            <a:ext cx="236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(avuntarvekynnys)</a:t>
            </a:r>
            <a:endParaRPr lang="fi-FI" b="1" dirty="0"/>
          </a:p>
        </p:txBody>
      </p:sp>
      <p:sp>
        <p:nvSpPr>
          <p:cNvPr id="9" name="Suorakulmio 8"/>
          <p:cNvSpPr/>
          <p:nvPr/>
        </p:nvSpPr>
        <p:spPr>
          <a:xfrm rot="16200000">
            <a:off x="-457961" y="3105833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(lihasmassa ja –voima)</a:t>
            </a:r>
            <a:endParaRPr lang="fi-FI" b="1" dirty="0"/>
          </a:p>
        </p:txBody>
      </p:sp>
      <p:sp>
        <p:nvSpPr>
          <p:cNvPr id="10" name="Tekstikehys 9"/>
          <p:cNvSpPr txBox="1"/>
          <p:nvPr/>
        </p:nvSpPr>
        <p:spPr>
          <a:xfrm>
            <a:off x="5652120" y="33569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(yksilökohtaiset erot)</a:t>
            </a:r>
            <a:endParaRPr lang="fi-F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Sarcopenian</a:t>
            </a:r>
            <a:r>
              <a:rPr lang="fi-FI" b="1" dirty="0" smtClean="0"/>
              <a:t> yleisyy</a:t>
            </a:r>
            <a:r>
              <a:rPr lang="fi-FI" dirty="0" smtClean="0"/>
              <a:t>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70-75 v:</a:t>
            </a:r>
          </a:p>
          <a:p>
            <a:pPr>
              <a:buNone/>
            </a:pPr>
            <a:r>
              <a:rPr lang="fi-FI" dirty="0" smtClean="0"/>
              <a:t>     - miehet 4 %</a:t>
            </a:r>
          </a:p>
          <a:p>
            <a:pPr>
              <a:buNone/>
            </a:pPr>
            <a:r>
              <a:rPr lang="fi-FI" dirty="0" smtClean="0"/>
              <a:t>     - naiset 3 %</a:t>
            </a:r>
          </a:p>
          <a:p>
            <a:endParaRPr lang="fi-FI" dirty="0" smtClean="0"/>
          </a:p>
          <a:p>
            <a:r>
              <a:rPr lang="fi-FI" dirty="0" smtClean="0"/>
              <a:t>85 + v:</a:t>
            </a:r>
          </a:p>
          <a:p>
            <a:pPr>
              <a:buNone/>
            </a:pPr>
            <a:r>
              <a:rPr lang="fi-FI" dirty="0" smtClean="0"/>
              <a:t>    - miehet 16 %</a:t>
            </a:r>
          </a:p>
          <a:p>
            <a:pPr>
              <a:buNone/>
            </a:pPr>
            <a:r>
              <a:rPr lang="fi-FI" dirty="0" smtClean="0"/>
              <a:t>    - naiset 13 %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Sarcopenialle</a:t>
            </a:r>
            <a:r>
              <a:rPr lang="fi-FI" b="1" dirty="0" smtClean="0"/>
              <a:t> tyypillistä: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r>
              <a:rPr lang="fi-FI" dirty="0" smtClean="0"/>
              <a:t>Ikääntyminen ja passiivi-</a:t>
            </a:r>
          </a:p>
          <a:p>
            <a:pPr>
              <a:buNone/>
            </a:pPr>
            <a:r>
              <a:rPr lang="fi-FI" dirty="0" smtClean="0"/>
              <a:t>   </a:t>
            </a:r>
            <a:r>
              <a:rPr lang="fi-FI" dirty="0" err="1" smtClean="0"/>
              <a:t>nen</a:t>
            </a:r>
            <a:r>
              <a:rPr lang="fi-FI" dirty="0" smtClean="0"/>
              <a:t> elämäntapa    </a:t>
            </a:r>
          </a:p>
          <a:p>
            <a:r>
              <a:rPr lang="fi-FI" dirty="0" err="1" smtClean="0"/>
              <a:t>sex</a:t>
            </a:r>
            <a:r>
              <a:rPr lang="fi-FI" dirty="0" smtClean="0"/>
              <a:t> hormonitoiminnan </a:t>
            </a:r>
          </a:p>
          <a:p>
            <a:pPr>
              <a:buNone/>
            </a:pPr>
            <a:r>
              <a:rPr lang="fi-FI" dirty="0" smtClean="0"/>
              <a:t>   ehtyminen</a:t>
            </a:r>
          </a:p>
          <a:p>
            <a:r>
              <a:rPr lang="fi-FI" dirty="0" smtClean="0"/>
              <a:t>Proteiinitarve vähenee</a:t>
            </a:r>
          </a:p>
          <a:p>
            <a:r>
              <a:rPr lang="fi-FI" dirty="0" smtClean="0"/>
              <a:t>lihassolujen väheneminen</a:t>
            </a:r>
          </a:p>
          <a:p>
            <a:r>
              <a:rPr lang="fi-FI" dirty="0" smtClean="0"/>
              <a:t>hermosolujen väheneminen</a:t>
            </a:r>
          </a:p>
          <a:p>
            <a:r>
              <a:rPr lang="fi-FI" dirty="0" smtClean="0"/>
              <a:t>passivoitumisen lisääntyminen entisestään</a:t>
            </a:r>
          </a:p>
          <a:p>
            <a:endParaRPr lang="fi-FI" dirty="0"/>
          </a:p>
        </p:txBody>
      </p:sp>
      <p:pic>
        <p:nvPicPr>
          <p:cNvPr id="4" name="Picture 2" descr="A sedentary lifestyle puts you at risk for sarcope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402044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Kuka meistä on vaarassa sairastua </a:t>
            </a:r>
            <a:r>
              <a:rPr lang="fi-FI" b="1" dirty="0" err="1" smtClean="0"/>
              <a:t>sarkopeniaan</a:t>
            </a:r>
            <a:r>
              <a:rPr lang="fi-FI" b="1" dirty="0" smtClean="0"/>
              <a:t>: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 smtClean="0"/>
              <a:t>sarkopenia</a:t>
            </a:r>
            <a:r>
              <a:rPr lang="fi-FI" dirty="0" smtClean="0"/>
              <a:t> alkaa vähitellen 40 v iässä ja nopeutuu 75 ikävuoden jälkeen </a:t>
            </a:r>
          </a:p>
          <a:p>
            <a:r>
              <a:rPr lang="fi-FI" dirty="0" smtClean="0"/>
              <a:t>passiivinen vähän lihasvoimaa edellyttävä elämäntapa nopeuttaa </a:t>
            </a:r>
            <a:r>
              <a:rPr lang="fi-FI" dirty="0" err="1" smtClean="0"/>
              <a:t>sarkopenian</a:t>
            </a:r>
            <a:r>
              <a:rPr lang="fi-FI" dirty="0" smtClean="0"/>
              <a:t> syntyä ja kehitystä, aktiivinen lihasten käyttöä edellyttävä elämäntapa hidastaa ehkäisee ja hidastaa </a:t>
            </a:r>
            <a:r>
              <a:rPr lang="fi-FI" dirty="0" err="1" smtClean="0"/>
              <a:t>sarcopeniaa</a:t>
            </a:r>
            <a:endParaRPr lang="fi-FI" dirty="0" smtClean="0"/>
          </a:p>
          <a:p>
            <a:r>
              <a:rPr lang="fi-FI" dirty="0" smtClean="0"/>
              <a:t>riittämätön ravinnon määrä</a:t>
            </a:r>
          </a:p>
          <a:p>
            <a:r>
              <a:rPr lang="fi-FI" dirty="0" smtClean="0"/>
              <a:t>riittämätön proteiinin saanti</a:t>
            </a:r>
          </a:p>
          <a:p>
            <a:r>
              <a:rPr lang="fi-FI" dirty="0" smtClean="0"/>
              <a:t>riittämätön kasvisten käyttö</a:t>
            </a:r>
          </a:p>
          <a:p>
            <a:pPr>
              <a:buNone/>
            </a:pPr>
            <a:r>
              <a:rPr lang="fi-FI" dirty="0" smtClean="0"/>
              <a:t>    (liharuoan ja viljatuotteiden aineenvaihdunta tuottaa happamia palamistuotteita, joiden neutralointiin tarvitaan kasvisten palamistuotteita)  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Liian vähäisen proteiinin saannin yleisyys yli 50 v amerikkalaisessa väestössä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464496"/>
          </a:xfrm>
        </p:spPr>
        <p:txBody>
          <a:bodyPr/>
          <a:lstStyle/>
          <a:p>
            <a:r>
              <a:rPr lang="fi-FI" b="1" dirty="0" smtClean="0"/>
              <a:t>Naiset    32-41 %</a:t>
            </a:r>
          </a:p>
          <a:p>
            <a:r>
              <a:rPr lang="fi-FI" b="1" dirty="0" smtClean="0"/>
              <a:t>Miehet    22-38 %    </a:t>
            </a:r>
            <a:r>
              <a:rPr lang="fi-FI" sz="1800" b="1" dirty="0" smtClean="0"/>
              <a:t>( Am J </a:t>
            </a:r>
            <a:r>
              <a:rPr lang="fi-FI" sz="1800" b="1" dirty="0" err="1" smtClean="0"/>
              <a:t>nutr</a:t>
            </a:r>
            <a:r>
              <a:rPr lang="fi-FI" sz="1800" b="1" dirty="0" smtClean="0"/>
              <a:t>  2008; 87:150-155)</a:t>
            </a:r>
          </a:p>
          <a:p>
            <a:endParaRPr lang="fi-FI" sz="1800" b="1" dirty="0" smtClean="0"/>
          </a:p>
          <a:p>
            <a:endParaRPr lang="fi-FI" sz="1800" b="1" dirty="0" smtClean="0"/>
          </a:p>
          <a:p>
            <a:endParaRPr lang="fi-FI" sz="1800" b="1" dirty="0" smtClean="0"/>
          </a:p>
          <a:p>
            <a:r>
              <a:rPr lang="fi-FI" b="1" dirty="0" smtClean="0"/>
              <a:t>Riittävästi proteiinia 70-79 v lihaskadon määrä oli 40 % pienempi kuin niillä, jotka eivät saaneet riittävästi proteiinia </a:t>
            </a:r>
          </a:p>
          <a:p>
            <a:pPr>
              <a:buNone/>
            </a:pPr>
            <a:r>
              <a:rPr lang="fi-FI" sz="1800" b="1" dirty="0" smtClean="0"/>
              <a:t>                                                ( J </a:t>
            </a:r>
            <a:r>
              <a:rPr lang="fi-FI" sz="1800" b="1" dirty="0" err="1" smtClean="0"/>
              <a:t>Nutr</a:t>
            </a:r>
            <a:r>
              <a:rPr lang="fi-FI" sz="1800" b="1" dirty="0" smtClean="0"/>
              <a:t> &amp; </a:t>
            </a:r>
            <a:r>
              <a:rPr lang="fi-FI" sz="1800" b="1" dirty="0" err="1" smtClean="0"/>
              <a:t>Aging</a:t>
            </a:r>
            <a:r>
              <a:rPr lang="fi-FI" sz="1800" b="1" dirty="0" smtClean="0"/>
              <a:t> 2000 4(3):133-139)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risteellinen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oristeelline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445</TotalTime>
  <Words>984</Words>
  <Application>Microsoft Office PowerPoint</Application>
  <PresentationFormat>Näytössä katseltava diaesitys (4:3)</PresentationFormat>
  <Paragraphs>172</Paragraphs>
  <Slides>38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39" baseType="lpstr">
      <vt:lpstr>Koristeellinen</vt:lpstr>
      <vt:lpstr>Luuston terveyteen ja kuntoon vaikuttavat ravitsemusloukut </vt:lpstr>
      <vt:lpstr>Käsiteltävät Ravitsemusloukut</vt:lpstr>
      <vt:lpstr>Sarkopenia – Frailty  sarcopenia = lihaskato  frailty= hauraus, hentous</vt:lpstr>
      <vt:lpstr>Mitä sarcopenia on ja mitä siitä seuraa?</vt:lpstr>
      <vt:lpstr>Dia 5</vt:lpstr>
      <vt:lpstr>Sarcopenian yleisyys</vt:lpstr>
      <vt:lpstr>Sarcopenialle tyypillistä:</vt:lpstr>
      <vt:lpstr>Kuka meistä on vaarassa sairastua sarkopeniaan:</vt:lpstr>
      <vt:lpstr>Liian vähäisen proteiinin saannin yleisyys yli 50 v amerikkalaisessa väestössä</vt:lpstr>
      <vt:lpstr>Sarkopenian diagnostiikka: </vt:lpstr>
      <vt:lpstr>Sarkopenian hoito</vt:lpstr>
      <vt:lpstr>SUOLA (Nacl) ja luusto</vt:lpstr>
      <vt:lpstr>1. Kaikki käyttämämme eläinkunnan ja kasvikunnan ruoka-aineet sisältävät luonnostaan ihmiselle riittävän määrän suolaa. Lisättyä suolaa ei tarvita Suomessa.  2. Elimistömme on poistettava  elimistöstä kaikki ruoan valmistuksessa ja aterioitaessa ruokaan lisätty suola  </vt:lpstr>
      <vt:lpstr>Ruokaan valmistuksessa ja aterioidessa Lisätty suola on rasitus sydän- ja verisuonielimis- tölle ja luustolle, sillä</vt:lpstr>
      <vt:lpstr>Suolan saannin ja kalsiumin erityksen välinen suhde</vt:lpstr>
      <vt:lpstr>Suomen suolansyönti ja mitä sen tulisi olla</vt:lpstr>
      <vt:lpstr>Ikääntyvä ihminen juo yleensä riittämättömästi ja on ”kuiva”</vt:lpstr>
      <vt:lpstr>SUOLA-OSTEOPOROOSIMEKANISMI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Happotähteinen ruoka ja luusto</vt:lpstr>
      <vt:lpstr>Happotähteinen ruoka ja luusto 1</vt:lpstr>
      <vt:lpstr>Happotähteinen ruoka ja luusto 2</vt:lpstr>
      <vt:lpstr>Happotähteinen ruoka ja luusto 3</vt:lpstr>
      <vt:lpstr>Mikä neuvoksi</vt:lpstr>
      <vt:lpstr>Dia 33</vt:lpstr>
      <vt:lpstr>Hapoton maha ja kalsium</vt:lpstr>
      <vt:lpstr>Hapoton maha </vt:lpstr>
      <vt:lpstr>  Asia koskee ainakin  180 000 suomalaista happosalpaajalääkityksen käyttäjää.    </vt:lpstr>
      <vt:lpstr>SYÖMÄLLÄ OSTEOPOROOTIKoksi –toimintaohje:</vt:lpstr>
      <vt:lpstr>                 Kiitos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olli simonen</dc:creator>
  <cp:lastModifiedBy>olli simonen</cp:lastModifiedBy>
  <cp:revision>42</cp:revision>
  <dcterms:created xsi:type="dcterms:W3CDTF">2018-06-12T18:59:28Z</dcterms:created>
  <dcterms:modified xsi:type="dcterms:W3CDTF">2018-09-25T13:50:29Z</dcterms:modified>
</cp:coreProperties>
</file>