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90" r:id="rId3"/>
    <p:sldId id="291" r:id="rId4"/>
    <p:sldId id="319" r:id="rId5"/>
    <p:sldId id="320" r:id="rId6"/>
    <p:sldId id="314" r:id="rId7"/>
    <p:sldId id="315" r:id="rId8"/>
    <p:sldId id="316" r:id="rId9"/>
    <p:sldId id="317" r:id="rId10"/>
    <p:sldId id="318" r:id="rId11"/>
    <p:sldId id="295" r:id="rId12"/>
    <p:sldId id="283" r:id="rId13"/>
    <p:sldId id="299" r:id="rId14"/>
    <p:sldId id="301" r:id="rId15"/>
    <p:sldId id="325" r:id="rId16"/>
    <p:sldId id="302" r:id="rId17"/>
    <p:sldId id="289" r:id="rId18"/>
    <p:sldId id="304" r:id="rId19"/>
    <p:sldId id="322" r:id="rId20"/>
    <p:sldId id="323" r:id="rId21"/>
    <p:sldId id="300" r:id="rId22"/>
    <p:sldId id="296" r:id="rId23"/>
    <p:sldId id="276" r:id="rId24"/>
    <p:sldId id="277" r:id="rId25"/>
    <p:sldId id="306" r:id="rId26"/>
    <p:sldId id="308" r:id="rId27"/>
    <p:sldId id="281" r:id="rId28"/>
    <p:sldId id="272" r:id="rId29"/>
    <p:sldId id="273" r:id="rId30"/>
    <p:sldId id="274" r:id="rId31"/>
    <p:sldId id="286" r:id="rId32"/>
    <p:sldId id="287" r:id="rId33"/>
    <p:sldId id="288" r:id="rId34"/>
    <p:sldId id="285" r:id="rId35"/>
    <p:sldId id="266" r:id="rId36"/>
    <p:sldId id="292" r:id="rId37"/>
    <p:sldId id="313" r:id="rId38"/>
    <p:sldId id="312" r:id="rId39"/>
    <p:sldId id="268" r:id="rId40"/>
    <p:sldId id="269" r:id="rId41"/>
    <p:sldId id="270" r:id="rId42"/>
    <p:sldId id="271" r:id="rId43"/>
    <p:sldId id="309" r:id="rId44"/>
    <p:sldId id="324" r:id="rId45"/>
    <p:sldId id="310" r:id="rId46"/>
    <p:sldId id="275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50"/>
  </p:normalViewPr>
  <p:slideViewPr>
    <p:cSldViewPr snapToGrid="0" snapToObjects="1">
      <p:cViewPr varScale="1">
        <p:scale>
          <a:sx n="81" d="100"/>
          <a:sy n="81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16CA7-C665-F44A-8F55-7BE4C5BCEF86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89E06-4994-2548-AD8A-08417DDD4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35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89E06-4994-2548-AD8A-08417DDD400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079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A05C-46AD-4D49-9D05-6123CC1546FE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BE3F-8636-2840-815B-8657B6F45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2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A05C-46AD-4D49-9D05-6123CC1546FE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BE3F-8636-2840-815B-8657B6F45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049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A05C-46AD-4D49-9D05-6123CC1546FE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BE3F-8636-2840-815B-8657B6F45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204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A05C-46AD-4D49-9D05-6123CC1546FE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BE3F-8636-2840-815B-8657B6F45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237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A05C-46AD-4D49-9D05-6123CC1546FE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BE3F-8636-2840-815B-8657B6F45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694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A05C-46AD-4D49-9D05-6123CC1546FE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BE3F-8636-2840-815B-8657B6F45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850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A05C-46AD-4D49-9D05-6123CC1546FE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BE3F-8636-2840-815B-8657B6F45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250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A05C-46AD-4D49-9D05-6123CC1546FE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BE3F-8636-2840-815B-8657B6F45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47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A05C-46AD-4D49-9D05-6123CC1546FE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BE3F-8636-2840-815B-8657B6F45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832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A05C-46AD-4D49-9D05-6123CC1546FE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BE3F-8636-2840-815B-8657B6F45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43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A05C-46AD-4D49-9D05-6123CC1546FE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BE3F-8636-2840-815B-8657B6F45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305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FA05C-46AD-4D49-9D05-6123CC1546FE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FBE3F-8636-2840-815B-8657B6F45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62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Mitä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uutta</a:t>
            </a:r>
            <a:r>
              <a:rPr lang="en-US" sz="6000" dirty="0" smtClean="0">
                <a:solidFill>
                  <a:srgbClr val="FF0000"/>
                </a:solidFill>
              </a:rPr>
              <a:t> D-</a:t>
            </a:r>
            <a:r>
              <a:rPr lang="en-US" sz="6000" dirty="0" err="1" smtClean="0">
                <a:solidFill>
                  <a:srgbClr val="FF0000"/>
                </a:solidFill>
              </a:rPr>
              <a:t>vitamiinista</a:t>
            </a:r>
            <a:r>
              <a:rPr lang="en-US" sz="6000" dirty="0" smtClean="0">
                <a:solidFill>
                  <a:srgbClr val="FF0000"/>
                </a:solidFill>
              </a:rPr>
              <a:t>?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4000" dirty="0" smtClean="0"/>
              <a:t>(6583 </a:t>
            </a:r>
            <a:r>
              <a:rPr lang="en-US" sz="4000" dirty="0" err="1" smtClean="0"/>
              <a:t>tieteellistä</a:t>
            </a:r>
            <a:r>
              <a:rPr lang="en-US" sz="4000" dirty="0" smtClean="0"/>
              <a:t> </a:t>
            </a:r>
            <a:r>
              <a:rPr lang="en-US" sz="4000" dirty="0" err="1" smtClean="0"/>
              <a:t>julkaisua</a:t>
            </a:r>
            <a:r>
              <a:rPr lang="en-US" sz="4000" dirty="0" smtClean="0"/>
              <a:t> </a:t>
            </a:r>
            <a:r>
              <a:rPr lang="en-US" sz="4000" dirty="0" err="1" smtClean="0"/>
              <a:t>vv</a:t>
            </a:r>
            <a:r>
              <a:rPr lang="en-US" sz="4000" dirty="0" smtClean="0"/>
              <a:t> 2017-2018)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Ilari Paakkari</a:t>
            </a:r>
          </a:p>
          <a:p>
            <a:r>
              <a:rPr lang="en-US" dirty="0" smtClean="0"/>
              <a:t>150618 </a:t>
            </a:r>
            <a:r>
              <a:rPr lang="en-US" dirty="0" err="1" smtClean="0"/>
              <a:t>Heinola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571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Johtopäätökset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Paakkari 191116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3277-703F-8345-94BE-48F2F9A53202}" type="slidenum">
              <a:rPr lang="uk-UA" smtClean="0"/>
              <a:pPr/>
              <a:t>10</a:t>
            </a:fld>
            <a:endParaRPr lang="uk-UA"/>
          </a:p>
        </p:txBody>
      </p:sp>
      <p:sp>
        <p:nvSpPr>
          <p:cNvPr id="6" name="Rectangle 5"/>
          <p:cNvSpPr/>
          <p:nvPr/>
        </p:nvSpPr>
        <p:spPr>
          <a:xfrm>
            <a:off x="457200" y="1462703"/>
            <a:ext cx="8229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Kasvikunnan</a:t>
            </a:r>
            <a:r>
              <a:rPr lang="en-US" sz="2800" dirty="0">
                <a:solidFill>
                  <a:srgbClr val="000000"/>
                </a:solidFill>
              </a:rPr>
              <a:t> K1-vitamiini, </a:t>
            </a:r>
            <a:r>
              <a:rPr lang="en-US" sz="2800" dirty="0" err="1">
                <a:solidFill>
                  <a:srgbClr val="000000"/>
                </a:solidFill>
              </a:rPr>
              <a:t>fyllokinoni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vaikuttaa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luonnolliselta</a:t>
            </a:r>
            <a:r>
              <a:rPr lang="en-US" sz="2800" dirty="0">
                <a:solidFill>
                  <a:srgbClr val="000000"/>
                </a:solidFill>
              </a:rPr>
              <a:t> K-</a:t>
            </a:r>
            <a:r>
              <a:rPr lang="en-US" sz="2800" dirty="0" err="1">
                <a:solidFill>
                  <a:srgbClr val="000000"/>
                </a:solidFill>
              </a:rPr>
              <a:t>vitamiinilta</a:t>
            </a:r>
            <a:r>
              <a:rPr lang="en-US" sz="2800" dirty="0">
                <a:solidFill>
                  <a:srgbClr val="000000"/>
                </a:solidFill>
              </a:rPr>
              <a:t> ja K2-vitamiini, </a:t>
            </a:r>
            <a:r>
              <a:rPr lang="en-US" sz="2800" dirty="0" err="1">
                <a:solidFill>
                  <a:srgbClr val="000000"/>
                </a:solidFill>
              </a:rPr>
              <a:t>menakinoni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neljä</a:t>
            </a:r>
            <a:r>
              <a:rPr lang="en-US" sz="2800" dirty="0">
                <a:solidFill>
                  <a:srgbClr val="000000"/>
                </a:solidFill>
              </a:rPr>
              <a:t> (MK4) </a:t>
            </a:r>
            <a:r>
              <a:rPr lang="en-US" sz="2800" dirty="0" err="1">
                <a:solidFill>
                  <a:srgbClr val="000000"/>
                </a:solidFill>
              </a:rPr>
              <a:t>sen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fysiologiselta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metaboliitilta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 smtClean="0">
                <a:solidFill>
                  <a:srgbClr val="000000"/>
                </a:solidFill>
              </a:rPr>
              <a:t>Tulisiko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lisätä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K2-vitamiinien </a:t>
            </a:r>
            <a:r>
              <a:rPr lang="en-US" sz="2800" dirty="0" err="1" smtClean="0">
                <a:solidFill>
                  <a:srgbClr val="000000"/>
                </a:solidFill>
              </a:rPr>
              <a:t>saantia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juustoilla</a:t>
            </a:r>
            <a:r>
              <a:rPr lang="en-US" sz="2800" dirty="0">
                <a:solidFill>
                  <a:srgbClr val="000000"/>
                </a:solidFill>
              </a:rPr>
              <a:t> tai </a:t>
            </a:r>
            <a:r>
              <a:rPr lang="en-US" sz="2800" dirty="0" err="1">
                <a:solidFill>
                  <a:srgbClr val="000000"/>
                </a:solidFill>
              </a:rPr>
              <a:t>jopa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ilmeisen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epäherkullisella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natto-ruoalla</a:t>
            </a:r>
            <a:r>
              <a:rPr lang="en-US" sz="2800" dirty="0" smtClean="0">
                <a:solidFill>
                  <a:srgbClr val="000000"/>
                </a:solidFill>
              </a:rPr>
              <a:t> (MK7)?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3200" dirty="0" err="1" smtClean="0">
                <a:solidFill>
                  <a:srgbClr val="FF0000"/>
                </a:solidFill>
              </a:rPr>
              <a:t>Ainakin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on </a:t>
            </a:r>
            <a:r>
              <a:rPr lang="en-US" sz="3200" dirty="0" err="1">
                <a:solidFill>
                  <a:srgbClr val="FF0000"/>
                </a:solidFill>
              </a:rPr>
              <a:t>syytä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seurata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äidin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neuvoa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syödä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kaikki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lautasella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olevat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vihreät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vihannekset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97230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Yleisiä</a:t>
            </a:r>
            <a:r>
              <a:rPr lang="en-US" dirty="0" smtClean="0"/>
              <a:t> D-</a:t>
            </a:r>
            <a:r>
              <a:rPr lang="en-US" dirty="0" err="1" smtClean="0"/>
              <a:t>vitamiinikeskustelun</a:t>
            </a:r>
            <a:r>
              <a:rPr lang="en-US" dirty="0" smtClean="0"/>
              <a:t> </a:t>
            </a:r>
            <a:r>
              <a:rPr lang="en-US" dirty="0" err="1" smtClean="0"/>
              <a:t>aiheita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D-</a:t>
            </a:r>
            <a:r>
              <a:rPr lang="en-US" dirty="0" err="1" smtClean="0"/>
              <a:t>vitamiinin</a:t>
            </a:r>
            <a:r>
              <a:rPr lang="en-US" dirty="0" smtClean="0"/>
              <a:t> </a:t>
            </a:r>
            <a:r>
              <a:rPr lang="en-US" dirty="0" err="1" smtClean="0"/>
              <a:t>saanti</a:t>
            </a:r>
            <a:r>
              <a:rPr lang="en-US" dirty="0" smtClean="0"/>
              <a:t> </a:t>
            </a:r>
            <a:r>
              <a:rPr lang="en-US" dirty="0" err="1" smtClean="0"/>
              <a:t>auringosta</a:t>
            </a:r>
            <a:r>
              <a:rPr lang="en-US" dirty="0" smtClean="0"/>
              <a:t> / </a:t>
            </a:r>
            <a:r>
              <a:rPr lang="en-US" dirty="0" err="1" smtClean="0"/>
              <a:t>ravinnosta</a:t>
            </a:r>
            <a:endParaRPr lang="en-US" dirty="0" smtClean="0"/>
          </a:p>
          <a:p>
            <a:r>
              <a:rPr lang="en-US" dirty="0" err="1" smtClean="0"/>
              <a:t>Kalsitrioli</a:t>
            </a:r>
            <a:r>
              <a:rPr lang="en-US" dirty="0" smtClean="0"/>
              <a:t> on </a:t>
            </a:r>
            <a:r>
              <a:rPr lang="en-US" dirty="0" err="1" smtClean="0"/>
              <a:t>hormoni</a:t>
            </a:r>
            <a:endParaRPr lang="en-US" dirty="0" smtClean="0"/>
          </a:p>
          <a:p>
            <a:r>
              <a:rPr lang="en-US" dirty="0" err="1" smtClean="0"/>
              <a:t>Tuleeko</a:t>
            </a:r>
            <a:r>
              <a:rPr lang="en-US" dirty="0" smtClean="0"/>
              <a:t> </a:t>
            </a:r>
            <a:r>
              <a:rPr lang="en-US" dirty="0" err="1" smtClean="0"/>
              <a:t>kalsidiolin</a:t>
            </a:r>
            <a:r>
              <a:rPr lang="en-US" dirty="0" smtClean="0"/>
              <a:t> </a:t>
            </a:r>
            <a:r>
              <a:rPr lang="en-US" dirty="0" err="1" smtClean="0"/>
              <a:t>pitoisuutta</a:t>
            </a:r>
            <a:r>
              <a:rPr lang="en-US" dirty="0" smtClean="0"/>
              <a:t> </a:t>
            </a:r>
            <a:r>
              <a:rPr lang="en-US" dirty="0" err="1" smtClean="0"/>
              <a:t>mitata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Riittävä</a:t>
            </a:r>
            <a:r>
              <a:rPr lang="en-US" dirty="0" smtClean="0"/>
              <a:t> </a:t>
            </a:r>
            <a:r>
              <a:rPr lang="en-US" dirty="0" err="1" smtClean="0"/>
              <a:t>saanti</a:t>
            </a:r>
            <a:r>
              <a:rPr lang="en-US" dirty="0" smtClean="0"/>
              <a:t> / </a:t>
            </a:r>
            <a:r>
              <a:rPr lang="en-US" dirty="0" err="1" smtClean="0"/>
              <a:t>pitoisuus</a:t>
            </a:r>
            <a:endParaRPr lang="en-US" dirty="0" smtClean="0"/>
          </a:p>
          <a:p>
            <a:r>
              <a:rPr lang="en-US" dirty="0" err="1" smtClean="0"/>
              <a:t>Toksinen</a:t>
            </a:r>
            <a:r>
              <a:rPr lang="en-US" dirty="0" smtClean="0"/>
              <a:t> </a:t>
            </a:r>
            <a:r>
              <a:rPr lang="en-US" dirty="0" err="1" smtClean="0"/>
              <a:t>annos</a:t>
            </a:r>
            <a:r>
              <a:rPr lang="en-US" dirty="0" smtClean="0"/>
              <a:t> / </a:t>
            </a:r>
            <a:r>
              <a:rPr lang="en-US" dirty="0" err="1" smtClean="0"/>
              <a:t>pitoisuus</a:t>
            </a:r>
            <a:endParaRPr lang="en-US" dirty="0" smtClean="0"/>
          </a:p>
          <a:p>
            <a:r>
              <a:rPr lang="en-US" dirty="0" err="1" smtClean="0"/>
              <a:t>Toksisuudelle</a:t>
            </a:r>
            <a:r>
              <a:rPr lang="en-US" dirty="0" smtClean="0"/>
              <a:t> </a:t>
            </a:r>
            <a:r>
              <a:rPr lang="en-US" dirty="0" err="1" smtClean="0"/>
              <a:t>altistavat</a:t>
            </a:r>
            <a:r>
              <a:rPr lang="en-US" dirty="0" smtClean="0"/>
              <a:t> </a:t>
            </a:r>
            <a:r>
              <a:rPr lang="en-US" dirty="0" err="1" smtClean="0"/>
              <a:t>sairaudet</a:t>
            </a:r>
            <a:endParaRPr lang="en-US" dirty="0" smtClean="0"/>
          </a:p>
          <a:p>
            <a:r>
              <a:rPr lang="en-US" dirty="0" err="1" smtClean="0"/>
              <a:t>Elämänikäisen</a:t>
            </a:r>
            <a:r>
              <a:rPr lang="en-US" dirty="0" smtClean="0"/>
              <a:t> </a:t>
            </a:r>
            <a:r>
              <a:rPr lang="en-US" dirty="0" err="1" smtClean="0"/>
              <a:t>saannin</a:t>
            </a:r>
            <a:r>
              <a:rPr lang="en-US" dirty="0" smtClean="0"/>
              <a:t> </a:t>
            </a:r>
            <a:r>
              <a:rPr lang="en-US" dirty="0" err="1" smtClean="0"/>
              <a:t>merkitys</a:t>
            </a:r>
            <a:endParaRPr lang="en-US" dirty="0" smtClean="0"/>
          </a:p>
          <a:p>
            <a:r>
              <a:rPr lang="en-US" dirty="0" err="1" smtClean="0"/>
              <a:t>Luustoon</a:t>
            </a:r>
            <a:r>
              <a:rPr lang="en-US" dirty="0" smtClean="0"/>
              <a:t> </a:t>
            </a:r>
            <a:r>
              <a:rPr lang="en-US" dirty="0" err="1" smtClean="0"/>
              <a:t>liittymättömät</a:t>
            </a:r>
            <a:r>
              <a:rPr lang="en-US" dirty="0" smtClean="0"/>
              <a:t> </a:t>
            </a:r>
            <a:r>
              <a:rPr lang="en-US" dirty="0" err="1" smtClean="0"/>
              <a:t>terveysvaikutukset</a:t>
            </a:r>
            <a:endParaRPr lang="en-US" dirty="0" smtClean="0"/>
          </a:p>
          <a:p>
            <a:r>
              <a:rPr lang="en-US" dirty="0" err="1" smtClean="0"/>
              <a:t>Kontrolloitu</a:t>
            </a:r>
            <a:r>
              <a:rPr lang="en-US" dirty="0" smtClean="0"/>
              <a:t> </a:t>
            </a:r>
            <a:r>
              <a:rPr lang="en-US" dirty="0" err="1" smtClean="0"/>
              <a:t>tutkimus</a:t>
            </a:r>
            <a:r>
              <a:rPr lang="en-US" dirty="0" smtClean="0"/>
              <a:t> vs </a:t>
            </a:r>
            <a:r>
              <a:rPr lang="en-US" dirty="0" err="1" smtClean="0"/>
              <a:t>ekologinen</a:t>
            </a:r>
            <a:r>
              <a:rPr lang="en-US" dirty="0" smtClean="0"/>
              <a:t> </a:t>
            </a:r>
            <a:r>
              <a:rPr lang="en-US" dirty="0" err="1" smtClean="0"/>
              <a:t>selvitys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1484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</a:t>
            </a:r>
            <a:r>
              <a:rPr lang="en-US" dirty="0" err="1" smtClean="0"/>
              <a:t>vitamiinin</a:t>
            </a:r>
            <a:r>
              <a:rPr lang="en-US" dirty="0" smtClean="0"/>
              <a:t> </a:t>
            </a:r>
            <a:r>
              <a:rPr lang="en-US" dirty="0" err="1" smtClean="0"/>
              <a:t>puutosrajat</a:t>
            </a:r>
            <a:r>
              <a:rPr lang="en-US" dirty="0" smtClean="0"/>
              <a:t> (</a:t>
            </a:r>
            <a:r>
              <a:rPr lang="en-US" dirty="0" err="1" smtClean="0"/>
              <a:t>nmol</a:t>
            </a:r>
            <a:r>
              <a:rPr lang="en-US" dirty="0" smtClean="0"/>
              <a:t>/l)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Yleinen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tietämys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&lt;10 </a:t>
            </a:r>
            <a:r>
              <a:rPr lang="en-US" dirty="0" err="1" smtClean="0"/>
              <a:t>riisitauti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IOM USA 2011 ja </a:t>
            </a:r>
            <a:r>
              <a:rPr lang="en-US" dirty="0" err="1" smtClean="0">
                <a:solidFill>
                  <a:srgbClr val="FF0000"/>
                </a:solidFill>
              </a:rPr>
              <a:t>meillä</a:t>
            </a:r>
            <a:r>
              <a:rPr lang="en-US" dirty="0" smtClean="0">
                <a:solidFill>
                  <a:srgbClr val="FF0000"/>
                </a:solidFill>
              </a:rPr>
              <a:t> THL</a:t>
            </a:r>
          </a:p>
          <a:p>
            <a:r>
              <a:rPr lang="en-US" dirty="0" smtClean="0"/>
              <a:t>&lt;30 </a:t>
            </a:r>
            <a:r>
              <a:rPr lang="en-US" dirty="0" err="1" smtClean="0"/>
              <a:t>puutos</a:t>
            </a:r>
            <a:r>
              <a:rPr lang="en-US" dirty="0" smtClean="0"/>
              <a:t>, 30-50 </a:t>
            </a:r>
            <a:r>
              <a:rPr lang="en-US" dirty="0" err="1" smtClean="0"/>
              <a:t>vaje</a:t>
            </a:r>
            <a:r>
              <a:rPr lang="en-US" dirty="0" smtClean="0"/>
              <a:t>, &gt;50 </a:t>
            </a:r>
            <a:r>
              <a:rPr lang="en-US" dirty="0" err="1" smtClean="0"/>
              <a:t>riittävä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Endocrine Society USA 2011</a:t>
            </a:r>
          </a:p>
          <a:p>
            <a:r>
              <a:rPr lang="en-US" dirty="0" smtClean="0"/>
              <a:t>&lt;50 </a:t>
            </a:r>
            <a:r>
              <a:rPr lang="en-US" dirty="0" err="1" smtClean="0"/>
              <a:t>puutos</a:t>
            </a:r>
            <a:r>
              <a:rPr lang="en-US" dirty="0" smtClean="0"/>
              <a:t>, 50-75 </a:t>
            </a:r>
            <a:r>
              <a:rPr lang="en-US" dirty="0" err="1" smtClean="0"/>
              <a:t>vaje</a:t>
            </a:r>
            <a:r>
              <a:rPr lang="en-US" dirty="0" smtClean="0"/>
              <a:t>, &gt;75 </a:t>
            </a:r>
            <a:r>
              <a:rPr lang="en-US" dirty="0" err="1" smtClean="0"/>
              <a:t>riittävä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17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Suojaako</a:t>
            </a:r>
            <a:r>
              <a:rPr lang="en-US" dirty="0" smtClean="0"/>
              <a:t> D-</a:t>
            </a:r>
            <a:r>
              <a:rPr lang="en-US" dirty="0" err="1" smtClean="0"/>
              <a:t>vitamiini</a:t>
            </a:r>
            <a:r>
              <a:rPr lang="en-US" dirty="0" smtClean="0"/>
              <a:t> </a:t>
            </a:r>
            <a:r>
              <a:rPr lang="en-US" dirty="0" err="1" smtClean="0"/>
              <a:t>infektioilta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36025"/>
            <a:ext cx="76073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4697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1600" dirty="0" err="1"/>
              <a:t>Rosendahl</a:t>
            </a:r>
            <a:r>
              <a:rPr lang="en-US" sz="1600" dirty="0"/>
              <a:t>, J., </a:t>
            </a:r>
            <a:r>
              <a:rPr lang="en-US" sz="1600" dirty="0" err="1"/>
              <a:t>Valkama</a:t>
            </a:r>
            <a:r>
              <a:rPr lang="en-US" sz="1600" dirty="0"/>
              <a:t>, S., </a:t>
            </a:r>
            <a:r>
              <a:rPr lang="en-US" sz="1600" dirty="0" err="1"/>
              <a:t>Holmlund-Suila</a:t>
            </a:r>
            <a:r>
              <a:rPr lang="en-US" sz="1600" dirty="0"/>
              <a:t>, E., </a:t>
            </a:r>
            <a:r>
              <a:rPr lang="en-US" sz="1600" dirty="0" err="1"/>
              <a:t>Enlund-Cerullo</a:t>
            </a:r>
            <a:r>
              <a:rPr lang="en-US" sz="1600" dirty="0"/>
              <a:t>, M., </a:t>
            </a:r>
            <a:r>
              <a:rPr lang="en-US" sz="1600" dirty="0" err="1"/>
              <a:t>Hauta-Alus</a:t>
            </a:r>
            <a:r>
              <a:rPr lang="en-US" sz="1600" dirty="0"/>
              <a:t>, H., Helve, O., et al. (2018). Effect of Higher vs Standard Dosage of Vitamin D3 Supplementation on Bone Strength and Infection in Healthy Infants: A Randomized Clinical Trial. JAMA Pediatrics. http://</a:t>
            </a:r>
            <a:r>
              <a:rPr lang="en-US" sz="1600" dirty="0" err="1"/>
              <a:t>doi.org</a:t>
            </a:r>
            <a:r>
              <a:rPr lang="en-US" sz="1600" dirty="0"/>
              <a:t>/10.1001/jamapediatrics.2018.0602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5259" y="2073809"/>
            <a:ext cx="78584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fi-FI" dirty="0" smtClean="0">
                <a:latin typeface="Cambria" charset="0"/>
                <a:ea typeface="ＭＳ 明朝" charset="-128"/>
                <a:cs typeface="Times New Roman" charset="0"/>
              </a:rPr>
              <a:t>Suomalainen </a:t>
            </a:r>
            <a:r>
              <a:rPr lang="fi-FI" dirty="0">
                <a:latin typeface="Cambria" charset="0"/>
                <a:ea typeface="ＭＳ 明朝" charset="-128"/>
                <a:cs typeface="Times New Roman" charset="0"/>
              </a:rPr>
              <a:t>satunnaistettu tutkimus </a:t>
            </a:r>
            <a:r>
              <a:rPr lang="fi-FI" dirty="0" smtClean="0">
                <a:latin typeface="Cambria" charset="0"/>
                <a:ea typeface="ＭＳ 明朝" charset="-128"/>
                <a:cs typeface="Times New Roman" charset="0"/>
              </a:rPr>
              <a:t>vastasyntyneillä</a:t>
            </a: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fi-FI" dirty="0" smtClean="0">
                <a:latin typeface="Cambria" charset="0"/>
                <a:ea typeface="ＭＳ 明朝" charset="-128"/>
                <a:cs typeface="Times New Roman" charset="0"/>
              </a:rPr>
              <a:t>Vertailtiin D-vitamiinin annoksia 10 </a:t>
            </a:r>
            <a:r>
              <a:rPr lang="fi-FI" dirty="0">
                <a:latin typeface="Cambria" charset="0"/>
                <a:ea typeface="ＭＳ 明朝" charset="-128"/>
                <a:cs typeface="Times New Roman" charset="0"/>
              </a:rPr>
              <a:t>ja 30 </a:t>
            </a:r>
            <a:r>
              <a:rPr lang="fi-FI" dirty="0" smtClean="0">
                <a:latin typeface="Cambria" charset="0"/>
                <a:ea typeface="ＭＳ 明朝" charset="-128"/>
                <a:cs typeface="Times New Roman" charset="0"/>
              </a:rPr>
              <a:t>μg/vrk luuston </a:t>
            </a:r>
            <a:r>
              <a:rPr lang="fi-FI" dirty="0">
                <a:latin typeface="Cambria" charset="0"/>
                <a:ea typeface="ＭＳ 明朝" charset="-128"/>
                <a:cs typeface="Times New Roman" charset="0"/>
              </a:rPr>
              <a:t>tiheyteen ja infektioiden määrään 24 kuukauden ajan (n=975</a:t>
            </a:r>
            <a:r>
              <a:rPr lang="fi-FI" dirty="0" smtClean="0">
                <a:latin typeface="Cambria" charset="0"/>
                <a:ea typeface="ＭＳ 明朝" charset="-128"/>
                <a:cs typeface="Times New Roman" charset="0"/>
              </a:rPr>
              <a:t>)</a:t>
            </a: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endParaRPr lang="fi-FI" dirty="0">
              <a:latin typeface="Cambria" charset="0"/>
              <a:ea typeface="ＭＳ 明朝" charset="-128"/>
              <a:cs typeface="Times New Roman" charset="0"/>
            </a:endParaRP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fi-FI" dirty="0" smtClean="0">
                <a:latin typeface="Cambria" charset="0"/>
                <a:ea typeface="ＭＳ 明朝" charset="-128"/>
                <a:cs typeface="Times New Roman" charset="0"/>
              </a:rPr>
              <a:t>Hoitoryhmien </a:t>
            </a:r>
            <a:r>
              <a:rPr lang="fi-FI" dirty="0">
                <a:latin typeface="Cambria" charset="0"/>
                <a:ea typeface="ＭＳ 明朝" charset="-128"/>
                <a:cs typeface="Times New Roman" charset="0"/>
              </a:rPr>
              <a:t>välillä ei ollut eroja infektioiden määrässä eikä luuston tiheysmittauksissa. </a:t>
            </a:r>
            <a:endParaRPr lang="fi-FI" dirty="0" smtClean="0">
              <a:latin typeface="Cambria" charset="0"/>
              <a:ea typeface="ＭＳ 明朝" charset="-128"/>
              <a:cs typeface="Times New Roman" charset="0"/>
            </a:endParaRP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fi-FI" dirty="0" smtClean="0">
                <a:latin typeface="Cambria" charset="0"/>
                <a:ea typeface="ＭＳ 明朝" charset="-128"/>
                <a:cs typeface="Times New Roman" charset="0"/>
              </a:rPr>
              <a:t>Jälkianalyysissa </a:t>
            </a:r>
            <a:r>
              <a:rPr lang="fi-FI" dirty="0">
                <a:latin typeface="Cambria" charset="0"/>
                <a:ea typeface="ＭＳ 明朝" charset="-128"/>
                <a:cs typeface="Times New Roman" charset="0"/>
              </a:rPr>
              <a:t>tosin osoitettiin, että infektiot olivat lyhytkestoisempia suurempaa D-vitamiinin annosta saaneilla</a:t>
            </a:r>
            <a:r>
              <a:rPr lang="fi-FI" dirty="0" smtClean="0">
                <a:latin typeface="Cambria" charset="0"/>
                <a:ea typeface="ＭＳ 明朝" charset="-128"/>
                <a:cs typeface="Times New Roman" charset="0"/>
              </a:rPr>
              <a:t>. </a:t>
            </a:r>
            <a:endParaRPr lang="en-GB" dirty="0">
              <a:latin typeface="Cambria" charset="0"/>
              <a:ea typeface="ＭＳ 明朝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26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1600" dirty="0" err="1"/>
              <a:t>Rosendahl</a:t>
            </a:r>
            <a:r>
              <a:rPr lang="en-US" sz="1600" dirty="0"/>
              <a:t>, J., </a:t>
            </a:r>
            <a:r>
              <a:rPr lang="en-US" sz="1600" dirty="0" err="1"/>
              <a:t>Valkama</a:t>
            </a:r>
            <a:r>
              <a:rPr lang="en-US" sz="1600" dirty="0"/>
              <a:t>, S., </a:t>
            </a:r>
            <a:r>
              <a:rPr lang="en-US" sz="1600" dirty="0" err="1"/>
              <a:t>Holmlund-Suila</a:t>
            </a:r>
            <a:r>
              <a:rPr lang="en-US" sz="1600" dirty="0"/>
              <a:t>, E., </a:t>
            </a:r>
            <a:r>
              <a:rPr lang="en-US" sz="1600" dirty="0" err="1"/>
              <a:t>Enlund-Cerullo</a:t>
            </a:r>
            <a:r>
              <a:rPr lang="en-US" sz="1600" dirty="0"/>
              <a:t>, M., </a:t>
            </a:r>
            <a:r>
              <a:rPr lang="en-US" sz="1600" dirty="0" err="1"/>
              <a:t>Hauta-Alus</a:t>
            </a:r>
            <a:r>
              <a:rPr lang="en-US" sz="1600" dirty="0"/>
              <a:t>, H., Helve, O., et al. (2018). Effect of Higher vs Standard Dosage of Vitamin D3 Supplementation on Bone Strength and Infection in Healthy Infants: A Randomized Clinical Trial. JAMA Pediatrics. http://</a:t>
            </a:r>
            <a:r>
              <a:rPr lang="en-US" sz="1600" dirty="0" err="1"/>
              <a:t>doi.org</a:t>
            </a:r>
            <a:r>
              <a:rPr lang="en-US" sz="1600" dirty="0"/>
              <a:t>/10.1001/jamapediatrics.2018.0602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34" y="1501671"/>
            <a:ext cx="5815581" cy="5267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9867" y="6319024"/>
            <a:ext cx="23714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Aika</a:t>
            </a:r>
            <a:r>
              <a:rPr lang="en-US" sz="2400" dirty="0" smtClean="0"/>
              <a:t> (</a:t>
            </a:r>
            <a:r>
              <a:rPr lang="en-US" sz="2400" dirty="0" err="1" smtClean="0"/>
              <a:t>kuukausia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825604" y="3740679"/>
            <a:ext cx="36526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Veren</a:t>
            </a:r>
            <a:r>
              <a:rPr lang="en-US" sz="2400" dirty="0" smtClean="0"/>
              <a:t> kalsidioli (25OHD) nmol/l 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55142" y="2198454"/>
            <a:ext cx="651675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130</a:t>
            </a:r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r>
              <a:rPr lang="en-US" dirty="0" smtClean="0"/>
              <a:t>110</a:t>
            </a:r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r>
              <a:rPr lang="en-US" dirty="0" smtClean="0"/>
              <a:t>90</a:t>
            </a:r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r>
              <a:rPr lang="en-US" dirty="0" smtClean="0"/>
              <a:t>70</a:t>
            </a:r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0</a:t>
            </a:r>
          </a:p>
          <a:p>
            <a:pPr algn="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97294" y="2412460"/>
            <a:ext cx="11089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30 µg/</a:t>
            </a:r>
            <a:r>
              <a:rPr lang="en-US" dirty="0" err="1" smtClean="0"/>
              <a:t>vrk</a:t>
            </a:r>
            <a:endParaRPr lang="en-US" dirty="0" smtClean="0"/>
          </a:p>
          <a:p>
            <a:r>
              <a:rPr lang="en-US" dirty="0" smtClean="0"/>
              <a:t>10 </a:t>
            </a:r>
            <a:r>
              <a:rPr lang="en-US" dirty="0"/>
              <a:t>µg/</a:t>
            </a:r>
            <a:r>
              <a:rPr lang="en-US" dirty="0" err="1"/>
              <a:t>vrk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8334" y="1501671"/>
            <a:ext cx="5191113" cy="696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78374" y="3136392"/>
            <a:ext cx="2276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Infektiot</a:t>
            </a:r>
            <a:r>
              <a:rPr lang="en-US" dirty="0" smtClean="0"/>
              <a:t> ja </a:t>
            </a:r>
            <a:r>
              <a:rPr lang="en-US" dirty="0" err="1" smtClean="0"/>
              <a:t>luusto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eroa</a:t>
            </a:r>
            <a:r>
              <a:rPr lang="en-US" dirty="0" smtClean="0"/>
              <a:t> </a:t>
            </a:r>
            <a:r>
              <a:rPr lang="en-US" dirty="0" err="1" smtClean="0"/>
              <a:t>ryhmien</a:t>
            </a:r>
            <a:r>
              <a:rPr lang="en-US" dirty="0" smtClean="0"/>
              <a:t> </a:t>
            </a:r>
            <a:r>
              <a:rPr lang="en-US" dirty="0" err="1" smtClean="0"/>
              <a:t>välillä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0083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238" y="52244"/>
            <a:ext cx="5815581" cy="5267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8856" y="6095282"/>
            <a:ext cx="23714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Aika</a:t>
            </a:r>
            <a:r>
              <a:rPr lang="en-US" sz="2400" dirty="0" smtClean="0"/>
              <a:t> (</a:t>
            </a:r>
            <a:r>
              <a:rPr lang="en-US" sz="2400" dirty="0" err="1" smtClean="0"/>
              <a:t>kuukausia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450700" y="2291252"/>
            <a:ext cx="36526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Veren</a:t>
            </a:r>
            <a:r>
              <a:rPr lang="en-US" sz="2400" dirty="0" smtClean="0"/>
              <a:t> kalsidioli (25OHD) nmol/l 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30046" y="700387"/>
            <a:ext cx="651675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130</a:t>
            </a:r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r>
              <a:rPr lang="en-US" dirty="0" smtClean="0"/>
              <a:t>110</a:t>
            </a:r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r>
              <a:rPr lang="en-US" dirty="0" smtClean="0"/>
              <a:t>90</a:t>
            </a:r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r>
              <a:rPr lang="en-US" dirty="0" smtClean="0"/>
              <a:t>70</a:t>
            </a:r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50</a:t>
            </a:r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30</a:t>
            </a:r>
          </a:p>
          <a:p>
            <a:pPr algn="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2198" y="963033"/>
            <a:ext cx="11089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30 µg/</a:t>
            </a:r>
            <a:r>
              <a:rPr lang="en-US" dirty="0" err="1" smtClean="0"/>
              <a:t>vrk</a:t>
            </a:r>
            <a:endParaRPr lang="en-US" dirty="0" smtClean="0"/>
          </a:p>
          <a:p>
            <a:r>
              <a:rPr lang="en-US" dirty="0" smtClean="0"/>
              <a:t>10 </a:t>
            </a:r>
            <a:r>
              <a:rPr lang="en-US" dirty="0"/>
              <a:t>µg/</a:t>
            </a:r>
            <a:r>
              <a:rPr lang="en-US" dirty="0" err="1"/>
              <a:t>vrk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3238" y="52244"/>
            <a:ext cx="5191113" cy="696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1"/>
            <a:ext cx="8229600" cy="844763"/>
          </a:xfrm>
        </p:spPr>
        <p:txBody>
          <a:bodyPr>
            <a:noAutofit/>
          </a:bodyPr>
          <a:lstStyle/>
          <a:p>
            <a:r>
              <a:rPr lang="en-US" sz="1050" dirty="0" err="1"/>
              <a:t>Rosendahl</a:t>
            </a:r>
            <a:r>
              <a:rPr lang="en-US" sz="1050" dirty="0"/>
              <a:t>, J., </a:t>
            </a:r>
            <a:r>
              <a:rPr lang="en-US" sz="1050" dirty="0" err="1"/>
              <a:t>Valkama</a:t>
            </a:r>
            <a:r>
              <a:rPr lang="en-US" sz="1050" dirty="0"/>
              <a:t>, S., </a:t>
            </a:r>
            <a:r>
              <a:rPr lang="en-US" sz="1050" dirty="0" err="1"/>
              <a:t>Holmlund-Suila</a:t>
            </a:r>
            <a:r>
              <a:rPr lang="en-US" sz="1050" dirty="0"/>
              <a:t>, E., </a:t>
            </a:r>
            <a:r>
              <a:rPr lang="en-US" sz="1050" dirty="0" err="1"/>
              <a:t>Enlund-Cerullo</a:t>
            </a:r>
            <a:r>
              <a:rPr lang="en-US" sz="1050" dirty="0"/>
              <a:t>, M., </a:t>
            </a:r>
            <a:r>
              <a:rPr lang="en-US" sz="1050" dirty="0" err="1"/>
              <a:t>Hauta-Alus</a:t>
            </a:r>
            <a:r>
              <a:rPr lang="en-US" sz="1050" dirty="0"/>
              <a:t>, H., Helve, O., et al. (2018). Effect of Higher vs Standard Dosage of Vitamin D3 Supplementation on Bone Strength and Infection in Healthy Infants: A Randomized Clinical Trial. JAMA Pediatrics. http://</a:t>
            </a:r>
            <a:r>
              <a:rPr lang="en-US" sz="1050" dirty="0" err="1"/>
              <a:t>doi.org</a:t>
            </a:r>
            <a:r>
              <a:rPr lang="en-US" sz="1050" dirty="0"/>
              <a:t>/10.1001/jamapediatrics.2018.0602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100" y="4408996"/>
            <a:ext cx="5131340" cy="16008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77516" y="4457359"/>
            <a:ext cx="143029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Puutos</a:t>
            </a:r>
            <a:r>
              <a:rPr lang="en-US" dirty="0" smtClean="0"/>
              <a:t>:             &lt; 50 nmol/l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77516" y="3238160"/>
            <a:ext cx="1430281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Vaje</a:t>
            </a:r>
            <a:r>
              <a:rPr lang="en-US" dirty="0" smtClean="0"/>
              <a:t>:              50-75 nmol/l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574274" y="1464483"/>
            <a:ext cx="1430281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Riittävä</a:t>
            </a:r>
            <a:r>
              <a:rPr lang="en-US" dirty="0" smtClean="0"/>
              <a:t>              &gt; 75 nmol/l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333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Paakkari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3277-703F-8345-94BE-48F2F9A53202}" type="slidenum">
              <a:rPr lang="en-US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-18375" b="18375"/>
          <a:stretch/>
        </p:blipFill>
        <p:spPr>
          <a:xfrm>
            <a:off x="898144" y="0"/>
            <a:ext cx="735079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841500"/>
            <a:ext cx="2209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&lt;25</a:t>
            </a:r>
          </a:p>
          <a:p>
            <a:r>
              <a:rPr lang="en-US" dirty="0" smtClean="0"/>
              <a:t>25-75</a:t>
            </a:r>
          </a:p>
          <a:p>
            <a:r>
              <a:rPr lang="en-US" dirty="0" smtClean="0"/>
              <a:t>&gt;75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22298" y="1542288"/>
            <a:ext cx="400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Veren</a:t>
            </a:r>
            <a:r>
              <a:rPr lang="en-US" dirty="0" smtClean="0"/>
              <a:t> kalsidioli (25OHD, nmol/l)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 err="1" smtClean="0"/>
              <a:t>Ginde</a:t>
            </a:r>
            <a:r>
              <a:rPr lang="en-US" sz="1600" dirty="0"/>
              <a:t>, </a:t>
            </a:r>
            <a:r>
              <a:rPr lang="en-US" sz="1600" dirty="0" err="1" smtClean="0"/>
              <a:t>Mansbach</a:t>
            </a:r>
            <a:r>
              <a:rPr lang="en-US" sz="1600" dirty="0" smtClean="0"/>
              <a:t> &amp; Camargo Jr. Association </a:t>
            </a:r>
            <a:r>
              <a:rPr lang="en-US" sz="1600" dirty="0"/>
              <a:t>Between Serum 25-Hydroxyvitamin D Level and Upper Respiratory Tract Infection in the Third National Health and Nutrition Examination Survey. (2009). </a:t>
            </a:r>
            <a:r>
              <a:rPr lang="en-US" sz="1600" dirty="0" smtClean="0"/>
              <a:t>169(4</a:t>
            </a:r>
            <a:r>
              <a:rPr lang="en-US" sz="1600" dirty="0"/>
              <a:t>), 384–390. http://</a:t>
            </a:r>
            <a:r>
              <a:rPr lang="en-US" sz="1600" dirty="0" err="1"/>
              <a:t>doi.org</a:t>
            </a:r>
            <a:r>
              <a:rPr lang="en-US" sz="1600" dirty="0"/>
              <a:t>/10.1001/archinternmed.2008.560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179835" y="3353616"/>
            <a:ext cx="26883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Infektioita</a:t>
            </a:r>
            <a:r>
              <a:rPr lang="en-US" sz="2400" dirty="0" smtClean="0"/>
              <a:t> (%)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48840" y="5897880"/>
            <a:ext cx="54711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Talvi</a:t>
            </a:r>
            <a:r>
              <a:rPr lang="en-US" sz="2400" dirty="0" smtClean="0"/>
              <a:t>		</a:t>
            </a:r>
            <a:r>
              <a:rPr lang="en-US" sz="2400" dirty="0" err="1" smtClean="0"/>
              <a:t>Kevät</a:t>
            </a:r>
            <a:r>
              <a:rPr lang="en-US" sz="2400" dirty="0" smtClean="0"/>
              <a:t>		 </a:t>
            </a:r>
            <a:r>
              <a:rPr lang="en-US" sz="2400" dirty="0" err="1" smtClean="0"/>
              <a:t>Kesä</a:t>
            </a:r>
            <a:r>
              <a:rPr lang="en-US" sz="2400" dirty="0" smtClean="0"/>
              <a:t>		  </a:t>
            </a:r>
            <a:r>
              <a:rPr lang="en-US" sz="2400" dirty="0" err="1" smtClean="0"/>
              <a:t>Syksy</a:t>
            </a:r>
            <a:endParaRPr lang="en-US" sz="2400" dirty="0" smtClean="0"/>
          </a:p>
          <a:p>
            <a:r>
              <a:rPr lang="en-US" sz="2400" dirty="0" smtClean="0"/>
              <a:t>				</a:t>
            </a:r>
            <a:r>
              <a:rPr lang="en-US" sz="2400" dirty="0" err="1" smtClean="0"/>
              <a:t>Vuodenaika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042047" y="2787936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n=18 883</a:t>
            </a:r>
          </a:p>
        </p:txBody>
      </p:sp>
    </p:spTree>
    <p:extLst>
      <p:ext uri="{BB962C8B-B14F-4D97-AF65-F5344CB8AC3E}">
        <p14:creationId xmlns:p14="http://schemas.microsoft.com/office/powerpoint/2010/main" xmlns="" val="3251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Martineau et al. Vitamin D supplementation to prevent acute respiratory tract infections: systematic review and meta-analysis of individual participant data. BMJ  2017; 356: i6583.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err="1" smtClean="0">
                <a:solidFill>
                  <a:srgbClr val="FF0000"/>
                </a:solidFill>
              </a:rPr>
              <a:t>Cochrane</a:t>
            </a:r>
            <a:r>
              <a:rPr lang="fi-FI" dirty="0" smtClean="0">
                <a:solidFill>
                  <a:srgbClr val="FF0000"/>
                </a:solidFill>
              </a:rPr>
              <a:t>-katsaus 2017</a:t>
            </a:r>
          </a:p>
          <a:p>
            <a:pPr marL="0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- 25 satunnaistettua tutkimusta (n=11321)</a:t>
            </a:r>
          </a:p>
          <a:p>
            <a:r>
              <a:rPr lang="fi-FI" dirty="0" smtClean="0"/>
              <a:t>D-vitamiinin </a:t>
            </a:r>
            <a:r>
              <a:rPr lang="fi-FI" dirty="0"/>
              <a:t>lisäanto suojaa hengitysteiden infektioilta erityisesti silloin, kun kalsidiolin lähtötaso on ollut alle 50 </a:t>
            </a:r>
            <a:r>
              <a:rPr lang="fi-FI" dirty="0" smtClean="0"/>
              <a:t>nmol/l</a:t>
            </a:r>
            <a:endParaRPr lang="fi-FI" dirty="0"/>
          </a:p>
          <a:p>
            <a:r>
              <a:rPr lang="fi-FI" dirty="0" smtClean="0"/>
              <a:t>RR 0.88 (CI 0.81-0.91)</a:t>
            </a:r>
          </a:p>
        </p:txBody>
      </p:sp>
    </p:spTree>
    <p:extLst>
      <p:ext uri="{BB962C8B-B14F-4D97-AF65-F5344CB8AC3E}">
        <p14:creationId xmlns:p14="http://schemas.microsoft.com/office/powerpoint/2010/main" xmlns="" val="682825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6126163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Martineau et al. Vitamin </a:t>
            </a:r>
            <a:r>
              <a:rPr lang="en-US" sz="1400" i="1" dirty="0">
                <a:solidFill>
                  <a:srgbClr val="FF0000"/>
                </a:solidFill>
              </a:rPr>
              <a:t>D for the management of asthma. </a:t>
            </a:r>
            <a:r>
              <a:rPr lang="en-US" sz="1400" i="1" dirty="0" smtClean="0">
                <a:solidFill>
                  <a:srgbClr val="FF0000"/>
                </a:solidFill>
              </a:rPr>
              <a:t>Cochrane Database </a:t>
            </a:r>
            <a:r>
              <a:rPr lang="en-US" sz="1400" i="1" dirty="0" err="1" smtClean="0">
                <a:solidFill>
                  <a:srgbClr val="FF0000"/>
                </a:solidFill>
              </a:rPr>
              <a:t>Syst</a:t>
            </a:r>
            <a:r>
              <a:rPr lang="en-US" sz="1400" i="1" dirty="0" smtClean="0">
                <a:solidFill>
                  <a:srgbClr val="FF0000"/>
                </a:solidFill>
              </a:rPr>
              <a:t> Rev 2016; 9: CD011511.</a:t>
            </a:r>
            <a:endParaRPr lang="en-US" sz="1400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18" y="191227"/>
            <a:ext cx="8488939" cy="370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247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797966" y="5198336"/>
            <a:ext cx="2514600" cy="849374"/>
          </a:xfrm>
          <a:prstGeom prst="roundRect">
            <a:avLst/>
          </a:prstGeom>
          <a:solidFill>
            <a:schemeClr val="tx2"/>
          </a:solidFill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24" name="Rounded Rectangle 23"/>
          <p:cNvSpPr/>
          <p:nvPr/>
        </p:nvSpPr>
        <p:spPr>
          <a:xfrm>
            <a:off x="3779356" y="2966280"/>
            <a:ext cx="2514600" cy="829031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22" name="Rounded Rectangle 21"/>
          <p:cNvSpPr/>
          <p:nvPr/>
        </p:nvSpPr>
        <p:spPr>
          <a:xfrm>
            <a:off x="3784491" y="1693026"/>
            <a:ext cx="2514600" cy="879121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5" name="TextBox 4"/>
          <p:cNvSpPr txBox="1"/>
          <p:nvPr/>
        </p:nvSpPr>
        <p:spPr>
          <a:xfrm>
            <a:off x="4457432" y="3097595"/>
            <a:ext cx="1295400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15" dirty="0"/>
              <a:t>25OH-D</a:t>
            </a:r>
            <a:r>
              <a:rPr lang="en-US" sz="2215" baseline="-250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3584" y="1816314"/>
            <a:ext cx="660400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54" dirty="0"/>
              <a:t>D</a:t>
            </a:r>
            <a:r>
              <a:rPr lang="en-US" sz="2954" baseline="-25000" dirty="0"/>
              <a:t>3</a:t>
            </a:r>
            <a:endParaRPr lang="en-US" sz="2954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5005717" y="4004411"/>
            <a:ext cx="21101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995443" y="2771454"/>
            <a:ext cx="21101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779356" y="4220689"/>
            <a:ext cx="2514600" cy="849374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26" name="TextBox 25"/>
          <p:cNvSpPr txBox="1"/>
          <p:nvPr/>
        </p:nvSpPr>
        <p:spPr>
          <a:xfrm>
            <a:off x="4449803" y="2259855"/>
            <a:ext cx="1297836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dirty="0">
                <a:solidFill>
                  <a:srgbClr val="FF0000"/>
                </a:solidFill>
              </a:rPr>
              <a:t>iho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93984" y="3475135"/>
            <a:ext cx="198120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dirty="0">
                <a:solidFill>
                  <a:srgbClr val="FF0000"/>
                </a:solidFill>
              </a:rPr>
              <a:t>maksa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41870" y="4717740"/>
            <a:ext cx="2336799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dirty="0">
                <a:solidFill>
                  <a:srgbClr val="FF0000"/>
                </a:solidFill>
              </a:rPr>
              <a:t>munuainen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5084" y="4354932"/>
            <a:ext cx="2057401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15" dirty="0"/>
              <a:t>1,25(OH)</a:t>
            </a:r>
            <a:r>
              <a:rPr lang="en-US" sz="2215" baseline="-25000" dirty="0"/>
              <a:t>2</a:t>
            </a:r>
            <a:r>
              <a:rPr lang="en-US" sz="2215" dirty="0"/>
              <a:t>-D</a:t>
            </a:r>
            <a:r>
              <a:rPr lang="en-US" sz="2215" baseline="-25000" dirty="0"/>
              <a:t>3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>
          <a:xfrm>
            <a:off x="-5023" y="6316678"/>
            <a:ext cx="2133600" cy="337038"/>
          </a:xfrm>
        </p:spPr>
        <p:txBody>
          <a:bodyPr/>
          <a:lstStyle/>
          <a:p>
            <a:r>
              <a:rPr lang="fi-FI" smtClean="0"/>
              <a:t>Paakkari 2013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456696" y="1917175"/>
            <a:ext cx="2141428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15" dirty="0" err="1"/>
              <a:t>Kolekalsiferoli</a:t>
            </a:r>
            <a:endParaRPr lang="fi-FI" sz="2215" dirty="0"/>
          </a:p>
        </p:txBody>
      </p:sp>
      <p:sp>
        <p:nvSpPr>
          <p:cNvPr id="39" name="TextBox 38"/>
          <p:cNvSpPr txBox="1"/>
          <p:nvPr/>
        </p:nvSpPr>
        <p:spPr>
          <a:xfrm>
            <a:off x="6466970" y="3160457"/>
            <a:ext cx="1733240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15" dirty="0" err="1"/>
              <a:t>Kalsidioli</a:t>
            </a:r>
            <a:endParaRPr lang="fi-FI" sz="2215" dirty="0"/>
          </a:p>
        </p:txBody>
      </p:sp>
      <p:sp>
        <p:nvSpPr>
          <p:cNvPr id="40" name="TextBox 39"/>
          <p:cNvSpPr txBox="1"/>
          <p:nvPr/>
        </p:nvSpPr>
        <p:spPr>
          <a:xfrm>
            <a:off x="6497792" y="4397835"/>
            <a:ext cx="1902759" cy="63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15" dirty="0" err="1"/>
              <a:t>Kalsitrioli</a:t>
            </a:r>
            <a:endParaRPr lang="fi-FI" sz="2215" dirty="0"/>
          </a:p>
          <a:p>
            <a:endParaRPr lang="fi-FI" sz="1292" dirty="0"/>
          </a:p>
        </p:txBody>
      </p:sp>
      <p:sp>
        <p:nvSpPr>
          <p:cNvPr id="2" name="TextBox 1"/>
          <p:cNvSpPr txBox="1"/>
          <p:nvPr/>
        </p:nvSpPr>
        <p:spPr>
          <a:xfrm>
            <a:off x="3797966" y="5180942"/>
            <a:ext cx="2514600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46" b="1" dirty="0" err="1">
                <a:solidFill>
                  <a:schemeClr val="bg1"/>
                </a:solidFill>
              </a:rPr>
              <a:t>Kalsiumin</a:t>
            </a:r>
            <a:r>
              <a:rPr lang="en-US" sz="1846" b="1" dirty="0">
                <a:solidFill>
                  <a:schemeClr val="bg1"/>
                </a:solidFill>
              </a:rPr>
              <a:t> </a:t>
            </a:r>
            <a:r>
              <a:rPr lang="en-US" sz="1846" b="1" dirty="0" err="1">
                <a:solidFill>
                  <a:schemeClr val="bg1"/>
                </a:solidFill>
              </a:rPr>
              <a:t>imeytyminen</a:t>
            </a:r>
            <a:endParaRPr lang="en-US" sz="1846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569000" y="455462"/>
            <a:ext cx="1052292" cy="95846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457200">
              <a:srgbClr val="FFFF00">
                <a:alpha val="75000"/>
              </a:srgbClr>
            </a:glow>
            <a:softEdge rad="279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32" name="TextBox 31"/>
          <p:cNvSpPr txBox="1"/>
          <p:nvPr/>
        </p:nvSpPr>
        <p:spPr>
          <a:xfrm>
            <a:off x="4229812" y="682548"/>
            <a:ext cx="1740691" cy="490006"/>
          </a:xfrm>
          <a:prstGeom prst="rect">
            <a:avLst/>
          </a:prstGeom>
          <a:noFill/>
          <a:effectLst>
            <a:glow rad="393700">
              <a:srgbClr val="FFFF00">
                <a:alpha val="75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92"/>
              <a:t>Auringon UVB                     (290-330 nm)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22031" y="517281"/>
            <a:ext cx="2934586" cy="2149459"/>
          </a:xfrm>
        </p:spPr>
        <p:txBody>
          <a:bodyPr>
            <a:noAutofit/>
          </a:bodyPr>
          <a:lstStyle/>
          <a:p>
            <a:r>
              <a:rPr lang="en-US" sz="2954" b="1" dirty="0" err="1">
                <a:solidFill>
                  <a:srgbClr val="FF6600"/>
                </a:solidFill>
              </a:rPr>
              <a:t>Perinteinen</a:t>
            </a:r>
            <a:r>
              <a:rPr lang="en-US" sz="2954" b="1" dirty="0">
                <a:solidFill>
                  <a:srgbClr val="FF6600"/>
                </a:solidFill>
              </a:rPr>
              <a:t> </a:t>
            </a:r>
            <a:r>
              <a:rPr lang="en-US" sz="2954" b="1" dirty="0" err="1">
                <a:solidFill>
                  <a:srgbClr val="FF6600"/>
                </a:solidFill>
              </a:rPr>
              <a:t>tieto</a:t>
            </a:r>
            <a:r>
              <a:rPr lang="en-US" sz="2954" b="1" dirty="0">
                <a:solidFill>
                  <a:srgbClr val="FF6600"/>
                </a:solidFill>
              </a:rPr>
              <a:t> D-</a:t>
            </a:r>
            <a:r>
              <a:rPr lang="en-US" sz="2954" b="1" dirty="0" err="1">
                <a:solidFill>
                  <a:srgbClr val="FF6600"/>
                </a:solidFill>
              </a:rPr>
              <a:t>vitamiinista</a:t>
            </a:r>
            <a:endParaRPr lang="en-US" sz="2954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2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/>
              <a:t>Lumekontrolloitujen</a:t>
            </a:r>
            <a:r>
              <a:rPr lang="en-US" sz="2000" dirty="0" smtClean="0"/>
              <a:t> </a:t>
            </a:r>
            <a:r>
              <a:rPr lang="en-US" sz="2000" dirty="0" err="1" smtClean="0"/>
              <a:t>tutkimuksien</a:t>
            </a:r>
            <a:r>
              <a:rPr lang="en-US" sz="2000" dirty="0" smtClean="0"/>
              <a:t> (n=9, 1093 </a:t>
            </a:r>
            <a:r>
              <a:rPr lang="en-US" sz="2000" dirty="0" err="1" smtClean="0"/>
              <a:t>potilasta</a:t>
            </a:r>
            <a:r>
              <a:rPr lang="en-US" sz="2000" dirty="0" smtClean="0"/>
              <a:t>) meta-</a:t>
            </a:r>
            <a:r>
              <a:rPr lang="en-US" sz="2000" dirty="0" err="1" smtClean="0"/>
              <a:t>analyysi</a:t>
            </a:r>
            <a:r>
              <a:rPr lang="en-US" sz="2000" dirty="0" smtClean="0"/>
              <a:t>:             D-</a:t>
            </a:r>
            <a:r>
              <a:rPr lang="en-US" sz="2000" dirty="0" err="1" smtClean="0"/>
              <a:t>vitamiini</a:t>
            </a:r>
            <a:r>
              <a:rPr lang="en-US" sz="2000" dirty="0" smtClean="0"/>
              <a:t> </a:t>
            </a:r>
            <a:r>
              <a:rPr lang="en-US" sz="2000" dirty="0" err="1" smtClean="0"/>
              <a:t>vähensi</a:t>
            </a:r>
            <a:r>
              <a:rPr lang="en-US" sz="2000" dirty="0" smtClean="0"/>
              <a:t> </a:t>
            </a:r>
            <a:r>
              <a:rPr lang="en-US" sz="2000" dirty="0" err="1" smtClean="0"/>
              <a:t>astman</a:t>
            </a:r>
            <a:r>
              <a:rPr lang="en-US" sz="2000" dirty="0" smtClean="0"/>
              <a:t> </a:t>
            </a:r>
            <a:r>
              <a:rPr lang="en-US" sz="2000" dirty="0" err="1" smtClean="0"/>
              <a:t>pahenemisvaiheiden</a:t>
            </a:r>
            <a:r>
              <a:rPr lang="en-US" sz="2000" dirty="0" smtClean="0"/>
              <a:t> </a:t>
            </a:r>
            <a:r>
              <a:rPr lang="en-US" sz="2000" dirty="0" err="1" smtClean="0"/>
              <a:t>määrää</a:t>
            </a:r>
            <a:r>
              <a:rPr lang="en-US" sz="2000" dirty="0" smtClean="0"/>
              <a:t> ja </a:t>
            </a:r>
            <a:r>
              <a:rPr lang="en-US" sz="2000" dirty="0" err="1" smtClean="0"/>
              <a:t>vaikeusastetta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57200" y="6126163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Martineau et al. Vitamin </a:t>
            </a:r>
            <a:r>
              <a:rPr lang="en-US" sz="1400" i="1" dirty="0">
                <a:solidFill>
                  <a:srgbClr val="FF0000"/>
                </a:solidFill>
              </a:rPr>
              <a:t>D for the management of asthma. </a:t>
            </a:r>
            <a:r>
              <a:rPr lang="en-US" sz="1400" i="1" dirty="0" smtClean="0">
                <a:solidFill>
                  <a:srgbClr val="FF0000"/>
                </a:solidFill>
              </a:rPr>
              <a:t>Cochrane Database </a:t>
            </a:r>
            <a:r>
              <a:rPr lang="en-US" sz="1400" i="1" dirty="0" err="1" smtClean="0">
                <a:solidFill>
                  <a:srgbClr val="FF0000"/>
                </a:solidFill>
              </a:rPr>
              <a:t>Syst</a:t>
            </a:r>
            <a:r>
              <a:rPr lang="en-US" sz="1400" i="1" dirty="0" smtClean="0">
                <a:solidFill>
                  <a:srgbClr val="FF0000"/>
                </a:solidFill>
              </a:rPr>
              <a:t> Rev 2016; 9: CD011511.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41230"/>
            <a:ext cx="8229600" cy="337824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4300" dirty="0"/>
          </a:p>
          <a:p>
            <a:pPr marL="0" indent="0">
              <a:buNone/>
            </a:pPr>
            <a:r>
              <a:rPr lang="en-US" sz="8000" dirty="0" smtClean="0"/>
              <a:t>“Meta-analysis </a:t>
            </a:r>
            <a:r>
              <a:rPr lang="en-US" sz="8000" dirty="0"/>
              <a:t>of a modest number of trials in people with predominantly mild to moderate asthma suggests that vitamin D is likely to reduce both the risk of severe asthma exacerbation and healthcare </a:t>
            </a:r>
            <a:r>
              <a:rPr lang="en-US" sz="8000" dirty="0" smtClean="0"/>
              <a:t>use”.</a:t>
            </a:r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en-US" sz="6400" dirty="0" err="1" smtClean="0"/>
              <a:t>Pahenemisvaiheiden</a:t>
            </a:r>
            <a:r>
              <a:rPr lang="en-US" sz="6400" dirty="0" smtClean="0"/>
              <a:t> </a:t>
            </a:r>
            <a:r>
              <a:rPr lang="en-US" sz="6400" dirty="0" err="1" smtClean="0"/>
              <a:t>riski</a:t>
            </a:r>
            <a:r>
              <a:rPr lang="en-US" sz="6400" dirty="0" smtClean="0"/>
              <a:t> ↓ 	(RR 0.63, 95% CI 0.45-0.88)</a:t>
            </a:r>
          </a:p>
          <a:p>
            <a:pPr marL="0" indent="0">
              <a:buNone/>
            </a:pPr>
            <a:r>
              <a:rPr lang="en-US" sz="6400" dirty="0" err="1" smtClean="0"/>
              <a:t>Ensiavun</a:t>
            </a:r>
            <a:r>
              <a:rPr lang="en-US" sz="6400" dirty="0" smtClean="0"/>
              <a:t> </a:t>
            </a:r>
            <a:r>
              <a:rPr lang="en-US" sz="6400" dirty="0" err="1" smtClean="0"/>
              <a:t>tarve</a:t>
            </a:r>
            <a:r>
              <a:rPr lang="en-US" sz="6400" dirty="0" smtClean="0"/>
              <a:t> ↓ 			(</a:t>
            </a:r>
            <a:r>
              <a:rPr lang="en-US" sz="6400" dirty="0"/>
              <a:t>RR </a:t>
            </a:r>
            <a:r>
              <a:rPr lang="en-US" sz="6400" dirty="0" smtClean="0"/>
              <a:t>0.39, </a:t>
            </a:r>
            <a:r>
              <a:rPr lang="en-US" sz="6400" dirty="0"/>
              <a:t>95% CI </a:t>
            </a:r>
            <a:r>
              <a:rPr lang="en-US" sz="6400" dirty="0" smtClean="0"/>
              <a:t>0.19-0.78)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r>
              <a:rPr lang="en-US" sz="6400" b="1" dirty="0" err="1" smtClean="0"/>
              <a:t>Ei-selvitetty</a:t>
            </a:r>
            <a:r>
              <a:rPr lang="en-US" sz="6400" b="1" dirty="0" smtClean="0"/>
              <a:t>:</a:t>
            </a:r>
          </a:p>
          <a:p>
            <a:pPr marL="0" indent="0">
              <a:buNone/>
            </a:pPr>
            <a:r>
              <a:rPr lang="en-US" sz="6400" dirty="0" smtClean="0"/>
              <a:t>D-</a:t>
            </a:r>
            <a:r>
              <a:rPr lang="en-US" sz="6400" dirty="0" err="1" smtClean="0"/>
              <a:t>vitamiinin</a:t>
            </a:r>
            <a:r>
              <a:rPr lang="en-US" sz="6400" dirty="0" smtClean="0"/>
              <a:t> </a:t>
            </a:r>
            <a:r>
              <a:rPr lang="en-US" sz="6400" dirty="0" err="1" smtClean="0"/>
              <a:t>lähtötason</a:t>
            </a:r>
            <a:r>
              <a:rPr lang="en-US" sz="6400" dirty="0" smtClean="0"/>
              <a:t> ja </a:t>
            </a:r>
            <a:r>
              <a:rPr lang="en-US" sz="6400" dirty="0" err="1" smtClean="0"/>
              <a:t>annoksen</a:t>
            </a:r>
            <a:r>
              <a:rPr lang="en-US" sz="6400" dirty="0" smtClean="0"/>
              <a:t> </a:t>
            </a:r>
            <a:r>
              <a:rPr lang="en-US" sz="6400" dirty="0" err="1" smtClean="0"/>
              <a:t>merkitys</a:t>
            </a:r>
            <a:endParaRPr lang="en-US" sz="6400" dirty="0" smtClean="0"/>
          </a:p>
        </p:txBody>
      </p:sp>
    </p:spTree>
    <p:extLst>
      <p:ext uri="{BB962C8B-B14F-4D97-AF65-F5344CB8AC3E}">
        <p14:creationId xmlns:p14="http://schemas.microsoft.com/office/powerpoint/2010/main" xmlns="" val="278130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Mikä</a:t>
            </a:r>
            <a:r>
              <a:rPr lang="en-US" dirty="0" smtClean="0"/>
              <a:t> on “</a:t>
            </a:r>
            <a:r>
              <a:rPr lang="en-US" dirty="0" err="1" smtClean="0"/>
              <a:t>hyvä</a:t>
            </a:r>
            <a:r>
              <a:rPr lang="en-US" dirty="0" smtClean="0"/>
              <a:t>” kalsidiolin </a:t>
            </a:r>
            <a:r>
              <a:rPr lang="en-US" dirty="0" err="1" smtClean="0"/>
              <a:t>taso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9" y="3063240"/>
            <a:ext cx="8944497" cy="189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214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D-</a:t>
            </a:r>
            <a:r>
              <a:rPr lang="en-US" dirty="0" err="1" smtClean="0"/>
              <a:t>vitamiinin</a:t>
            </a:r>
            <a:r>
              <a:rPr lang="en-US" dirty="0" smtClean="0"/>
              <a:t> </a:t>
            </a:r>
            <a:r>
              <a:rPr lang="en-US" dirty="0" err="1" smtClean="0"/>
              <a:t>saannin</a:t>
            </a:r>
            <a:r>
              <a:rPr lang="en-US" dirty="0" smtClean="0"/>
              <a:t> </a:t>
            </a:r>
            <a:r>
              <a:rPr lang="en-US" dirty="0" err="1" smtClean="0"/>
              <a:t>tilanne</a:t>
            </a:r>
            <a:r>
              <a:rPr lang="en-US" dirty="0" smtClean="0"/>
              <a:t> </a:t>
            </a:r>
            <a:r>
              <a:rPr lang="en-US" dirty="0" err="1" smtClean="0"/>
              <a:t>Suomessa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Tiettyjen</a:t>
            </a:r>
            <a:r>
              <a:rPr lang="en-US" dirty="0" smtClean="0"/>
              <a:t> </a:t>
            </a:r>
            <a:r>
              <a:rPr lang="en-US" dirty="0" err="1" smtClean="0"/>
              <a:t>kohderyhmien</a:t>
            </a:r>
            <a:r>
              <a:rPr lang="en-US" dirty="0" smtClean="0"/>
              <a:t> (</a:t>
            </a:r>
            <a:r>
              <a:rPr lang="en-US" dirty="0" err="1" smtClean="0"/>
              <a:t>odottavat</a:t>
            </a:r>
            <a:r>
              <a:rPr lang="en-US" dirty="0" smtClean="0"/>
              <a:t> </a:t>
            </a:r>
            <a:r>
              <a:rPr lang="en-US" dirty="0" err="1" smtClean="0"/>
              <a:t>äidit</a:t>
            </a:r>
            <a:r>
              <a:rPr lang="en-US" dirty="0" smtClean="0"/>
              <a:t>, </a:t>
            </a:r>
            <a:r>
              <a:rPr lang="en-US" dirty="0" err="1" smtClean="0"/>
              <a:t>vastasyntyneet</a:t>
            </a:r>
            <a:r>
              <a:rPr lang="en-US" dirty="0" smtClean="0"/>
              <a:t>, </a:t>
            </a:r>
            <a:r>
              <a:rPr lang="en-US" dirty="0" err="1" smtClean="0"/>
              <a:t>osteoporootikot</a:t>
            </a:r>
            <a:r>
              <a:rPr lang="en-US" dirty="0" smtClean="0"/>
              <a:t>) </a:t>
            </a:r>
            <a:r>
              <a:rPr lang="en-US" dirty="0" err="1" smtClean="0"/>
              <a:t>saanti</a:t>
            </a:r>
            <a:r>
              <a:rPr lang="en-US" dirty="0" smtClean="0"/>
              <a:t> </a:t>
            </a:r>
            <a:r>
              <a:rPr lang="en-US" dirty="0" err="1" smtClean="0"/>
              <a:t>riittävää</a:t>
            </a:r>
            <a:endParaRPr lang="en-US" dirty="0" smtClean="0"/>
          </a:p>
          <a:p>
            <a:r>
              <a:rPr lang="en-US" dirty="0" err="1" smtClean="0"/>
              <a:t>Väestön</a:t>
            </a:r>
            <a:r>
              <a:rPr lang="en-US" dirty="0" smtClean="0"/>
              <a:t> </a:t>
            </a:r>
            <a:r>
              <a:rPr lang="en-US" dirty="0" err="1" smtClean="0"/>
              <a:t>keskimääräinen</a:t>
            </a:r>
            <a:r>
              <a:rPr lang="en-US" dirty="0" smtClean="0"/>
              <a:t> </a:t>
            </a:r>
            <a:r>
              <a:rPr lang="en-US" dirty="0" err="1" smtClean="0"/>
              <a:t>saanti</a:t>
            </a:r>
            <a:r>
              <a:rPr lang="en-US" dirty="0" smtClean="0"/>
              <a:t> </a:t>
            </a:r>
            <a:r>
              <a:rPr lang="en-US" dirty="0" err="1" smtClean="0"/>
              <a:t>lisääntynyt</a:t>
            </a:r>
            <a:r>
              <a:rPr lang="en-US" dirty="0" smtClean="0"/>
              <a:t> (</a:t>
            </a:r>
            <a:r>
              <a:rPr lang="en-US" dirty="0" err="1" smtClean="0"/>
              <a:t>ravinto</a:t>
            </a:r>
            <a:r>
              <a:rPr lang="en-US" dirty="0" smtClean="0"/>
              <a:t> ja </a:t>
            </a:r>
            <a:r>
              <a:rPr lang="en-US" dirty="0" err="1" smtClean="0"/>
              <a:t>supplementtien</a:t>
            </a:r>
            <a:r>
              <a:rPr lang="en-US" dirty="0" smtClean="0"/>
              <a:t> </a:t>
            </a:r>
            <a:r>
              <a:rPr lang="en-US" dirty="0" err="1" smtClean="0"/>
              <a:t>käyttö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063232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141"/>
            <a:ext cx="8229600" cy="1348309"/>
          </a:xfrm>
        </p:spPr>
        <p:txBody>
          <a:bodyPr>
            <a:noAutofit/>
          </a:bodyPr>
          <a:lstStyle/>
          <a:p>
            <a:pPr algn="ctr"/>
            <a:r>
              <a:rPr lang="en-US" sz="2954" b="1" dirty="0">
                <a:solidFill>
                  <a:srgbClr val="FF0000"/>
                </a:solidFill>
              </a:rPr>
              <a:t>2007</a:t>
            </a:r>
            <a:r>
              <a:rPr lang="en-US" sz="2954" dirty="0"/>
              <a:t/>
            </a:r>
            <a:br>
              <a:rPr lang="en-US" sz="2954" dirty="0"/>
            </a:br>
            <a:r>
              <a:rPr lang="en-US" sz="3323" dirty="0" err="1"/>
              <a:t>Kolmanneksella</a:t>
            </a:r>
            <a:r>
              <a:rPr lang="en-US" sz="3323" dirty="0"/>
              <a:t> </a:t>
            </a:r>
            <a:r>
              <a:rPr lang="en-US" sz="3323" dirty="0" err="1"/>
              <a:t>suomalaisista</a:t>
            </a:r>
            <a:r>
              <a:rPr lang="en-US" sz="3323" dirty="0"/>
              <a:t> </a:t>
            </a:r>
            <a:r>
              <a:rPr lang="en-US" sz="3323" dirty="0" err="1"/>
              <a:t>aikuisista</a:t>
            </a:r>
            <a:r>
              <a:rPr lang="en-US" sz="3323" dirty="0"/>
              <a:t>  </a:t>
            </a:r>
            <a:r>
              <a:rPr lang="en-US" sz="3323" dirty="0" err="1"/>
              <a:t>kalsidioli</a:t>
            </a:r>
            <a:r>
              <a:rPr lang="en-US" sz="3323" dirty="0"/>
              <a:t> </a:t>
            </a:r>
            <a:r>
              <a:rPr lang="en-US" sz="3323" dirty="0" err="1"/>
              <a:t>alle</a:t>
            </a:r>
            <a:r>
              <a:rPr lang="en-US" sz="3323" dirty="0"/>
              <a:t> 50 </a:t>
            </a:r>
            <a:r>
              <a:rPr lang="en-US" sz="3323" dirty="0" err="1"/>
              <a:t>nmol</a:t>
            </a:r>
            <a:r>
              <a:rPr lang="en-US" sz="3323" dirty="0"/>
              <a:t>/l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959" y="1713952"/>
            <a:ext cx="5728724" cy="4855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3959" y="5705482"/>
            <a:ext cx="5728724" cy="859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62" dirty="0" err="1"/>
              <a:t>Miettinen</a:t>
            </a:r>
            <a:r>
              <a:rPr lang="en-US" sz="1662" dirty="0"/>
              <a:t> M, </a:t>
            </a:r>
            <a:r>
              <a:rPr lang="en-US" sz="1662" dirty="0" err="1"/>
              <a:t>Kinnunen</a:t>
            </a:r>
            <a:r>
              <a:rPr lang="en-US" sz="1662" dirty="0"/>
              <a:t> L. </a:t>
            </a:r>
            <a:r>
              <a:rPr lang="en-US" sz="1662" dirty="0" err="1"/>
              <a:t>Keinänen-Kiukaanniemi</a:t>
            </a:r>
            <a:r>
              <a:rPr lang="en-US" sz="1662" dirty="0"/>
              <a:t> S </a:t>
            </a:r>
            <a:r>
              <a:rPr lang="en-US" sz="1662" dirty="0" err="1"/>
              <a:t>ym</a:t>
            </a:r>
            <a:r>
              <a:rPr lang="en-US" sz="1662" dirty="0"/>
              <a:t>. 2013. D-</a:t>
            </a:r>
            <a:r>
              <a:rPr lang="en-US" sz="1662" dirty="0" err="1"/>
              <a:t>vitamiinin</a:t>
            </a:r>
            <a:r>
              <a:rPr lang="en-US" sz="1662" dirty="0"/>
              <a:t> </a:t>
            </a:r>
            <a:r>
              <a:rPr lang="en-US" sz="1662" dirty="0" err="1"/>
              <a:t>puutos</a:t>
            </a:r>
            <a:r>
              <a:rPr lang="en-US" sz="1662" dirty="0"/>
              <a:t> on </a:t>
            </a:r>
            <a:r>
              <a:rPr lang="en-US" sz="1662" dirty="0" err="1"/>
              <a:t>yleistä</a:t>
            </a:r>
            <a:r>
              <a:rPr lang="en-US" sz="1662" dirty="0"/>
              <a:t> </a:t>
            </a:r>
            <a:r>
              <a:rPr lang="en-US" sz="1662" dirty="0" err="1"/>
              <a:t>suomalaisessa</a:t>
            </a:r>
            <a:r>
              <a:rPr lang="en-US" sz="1662" dirty="0"/>
              <a:t> </a:t>
            </a:r>
            <a:r>
              <a:rPr lang="en-US" sz="1662" dirty="0" err="1"/>
              <a:t>aikuis­väes­tössä</a:t>
            </a:r>
            <a:r>
              <a:rPr lang="en-US" sz="1662" dirty="0"/>
              <a:t> - D2D-väes­tö­tut­kimus 2007. SLL 4/2013, 211-215.</a:t>
            </a:r>
          </a:p>
        </p:txBody>
      </p:sp>
    </p:spTree>
    <p:extLst>
      <p:ext uri="{BB962C8B-B14F-4D97-AF65-F5344CB8AC3E}">
        <p14:creationId xmlns:p14="http://schemas.microsoft.com/office/powerpoint/2010/main" xmlns="" val="3007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141"/>
            <a:ext cx="8229600" cy="1348309"/>
          </a:xfrm>
        </p:spPr>
        <p:txBody>
          <a:bodyPr>
            <a:noAutofit/>
          </a:bodyPr>
          <a:lstStyle/>
          <a:p>
            <a:pPr algn="ctr"/>
            <a:r>
              <a:rPr lang="en-US" sz="2954" b="1" dirty="0">
                <a:solidFill>
                  <a:srgbClr val="FF0000"/>
                </a:solidFill>
              </a:rPr>
              <a:t>2012</a:t>
            </a:r>
            <a:r>
              <a:rPr lang="en-US" sz="2954" dirty="0"/>
              <a:t/>
            </a:r>
            <a:br>
              <a:rPr lang="en-US" sz="2954" dirty="0"/>
            </a:br>
            <a:r>
              <a:rPr lang="en-US" sz="2954" dirty="0" err="1"/>
              <a:t>Viidenneksellä</a:t>
            </a:r>
            <a:r>
              <a:rPr lang="en-US" sz="2954" dirty="0"/>
              <a:t> </a:t>
            </a:r>
            <a:r>
              <a:rPr lang="en-US" sz="2954" dirty="0" err="1"/>
              <a:t>suomalaisista</a:t>
            </a:r>
            <a:r>
              <a:rPr lang="en-US" sz="2954" dirty="0"/>
              <a:t> </a:t>
            </a:r>
            <a:r>
              <a:rPr lang="en-US" sz="2954" dirty="0" err="1"/>
              <a:t>aikuisista</a:t>
            </a:r>
            <a:r>
              <a:rPr lang="en-US" sz="2954" dirty="0"/>
              <a:t>                 </a:t>
            </a:r>
            <a:r>
              <a:rPr lang="en-US" sz="2954" dirty="0" err="1"/>
              <a:t>kalsidioli</a:t>
            </a:r>
            <a:r>
              <a:rPr lang="en-US" sz="2954" dirty="0"/>
              <a:t> </a:t>
            </a:r>
            <a:r>
              <a:rPr lang="en-US" sz="2954" dirty="0" err="1"/>
              <a:t>alle</a:t>
            </a:r>
            <a:r>
              <a:rPr lang="en-US" sz="2954" dirty="0"/>
              <a:t> 50 </a:t>
            </a:r>
            <a:r>
              <a:rPr lang="en-US" sz="2954" dirty="0" err="1"/>
              <a:t>nmol</a:t>
            </a:r>
            <a:r>
              <a:rPr lang="en-US" sz="2954" dirty="0"/>
              <a:t>/l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1" y="5705482"/>
            <a:ext cx="8229599" cy="859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62" dirty="0" err="1"/>
              <a:t>Raulio</a:t>
            </a:r>
            <a:r>
              <a:rPr lang="en-US" sz="1662" dirty="0"/>
              <a:t> S, </a:t>
            </a:r>
            <a:r>
              <a:rPr lang="en-US" sz="1662" dirty="0" err="1"/>
              <a:t>Erlund</a:t>
            </a:r>
            <a:r>
              <a:rPr lang="en-US" sz="1662" dirty="0"/>
              <a:t> I, </a:t>
            </a:r>
            <a:r>
              <a:rPr lang="en-US" sz="1662" dirty="0" err="1"/>
              <a:t>Männistö</a:t>
            </a:r>
            <a:r>
              <a:rPr lang="en-US" sz="1662" dirty="0"/>
              <a:t> S </a:t>
            </a:r>
            <a:r>
              <a:rPr lang="en-US" sz="1662" dirty="0" err="1"/>
              <a:t>ym</a:t>
            </a:r>
            <a:r>
              <a:rPr lang="en-US" sz="1662" dirty="0"/>
              <a:t>. 2016. Successful nutrition policy: improvement of vitamin D intake and status in Finnish adults over the last decade. The European Journal of Public Health, 1-6. </a:t>
            </a:r>
            <a:r>
              <a:rPr lang="en-US" sz="1662" dirty="0" err="1"/>
              <a:t>doi</a:t>
            </a:r>
            <a:r>
              <a:rPr lang="en-US" sz="1662" dirty="0"/>
              <a:t>: 10.1093/</a:t>
            </a:r>
            <a:r>
              <a:rPr lang="en-US" sz="1662" dirty="0" err="1"/>
              <a:t>eurpub</a:t>
            </a:r>
            <a:r>
              <a:rPr lang="en-US" sz="1662" dirty="0"/>
              <a:t>/ckw154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75" y="2121086"/>
            <a:ext cx="4226521" cy="29955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872452"/>
            <a:ext cx="355540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46" dirty="0"/>
              <a:t>25(OH)</a:t>
            </a:r>
            <a:r>
              <a:rPr lang="en-US" sz="1846" dirty="0" err="1"/>
              <a:t>D:n</a:t>
            </a:r>
            <a:r>
              <a:rPr lang="en-US" sz="1846" dirty="0"/>
              <a:t> </a:t>
            </a:r>
            <a:r>
              <a:rPr lang="en-US" sz="1846" dirty="0" err="1"/>
              <a:t>keskiarvot</a:t>
            </a:r>
            <a:r>
              <a:rPr lang="en-US" sz="1846" dirty="0"/>
              <a:t> (</a:t>
            </a:r>
            <a:r>
              <a:rPr lang="en-US" sz="1846" dirty="0" err="1"/>
              <a:t>nmol</a:t>
            </a:r>
            <a:r>
              <a:rPr lang="en-US" sz="1846" dirty="0"/>
              <a:t>/l)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85309" y="3120723"/>
            <a:ext cx="3818964" cy="0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8792" y="2934974"/>
            <a:ext cx="451821" cy="3481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62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1067" y="4583378"/>
            <a:ext cx="3420932" cy="3763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46" dirty="0" err="1"/>
              <a:t>Ei</a:t>
            </a:r>
            <a:r>
              <a:rPr lang="en-US" sz="1846" dirty="0"/>
              <a:t> D</a:t>
            </a:r>
            <a:r>
              <a:rPr lang="en-US" sz="1846" baseline="-25000" dirty="0"/>
              <a:t>3</a:t>
            </a:r>
            <a:r>
              <a:rPr lang="en-US" sz="1846" dirty="0"/>
              <a:t>-lisää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7860" y="4583378"/>
            <a:ext cx="1169895" cy="3763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46" dirty="0"/>
              <a:t>D</a:t>
            </a:r>
            <a:r>
              <a:rPr lang="en-US" sz="1846" baseline="-25000" dirty="0"/>
              <a:t>3</a:t>
            </a:r>
            <a:r>
              <a:rPr lang="en-US" sz="1846" dirty="0"/>
              <a:t>-lisä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617" y="5001231"/>
            <a:ext cx="230735" cy="1849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956" y="5266741"/>
            <a:ext cx="239086" cy="2023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5313" y="4954091"/>
            <a:ext cx="1753498" cy="603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62" dirty="0" err="1"/>
              <a:t>Miehet</a:t>
            </a:r>
            <a:endParaRPr lang="en-US" sz="1662" dirty="0"/>
          </a:p>
          <a:p>
            <a:r>
              <a:rPr lang="en-US" sz="1662" dirty="0" err="1"/>
              <a:t>Naiset</a:t>
            </a:r>
            <a:endParaRPr lang="en-US" sz="1662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97856" y="2536499"/>
            <a:ext cx="3818964" cy="0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9824" y="2380536"/>
            <a:ext cx="451821" cy="3481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62" dirty="0">
                <a:solidFill>
                  <a:srgbClr val="FF0000"/>
                </a:solidFill>
              </a:rPr>
              <a:t>70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588" y="2057118"/>
            <a:ext cx="1998442" cy="27782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95945" y="1883199"/>
            <a:ext cx="3555402" cy="3763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46" dirty="0"/>
              <a:t>25(OH)D </a:t>
            </a:r>
            <a:r>
              <a:rPr lang="en-US" sz="1846" dirty="0" err="1"/>
              <a:t>alle</a:t>
            </a:r>
            <a:r>
              <a:rPr lang="en-US" sz="1846" dirty="0"/>
              <a:t> 50 </a:t>
            </a:r>
            <a:r>
              <a:rPr lang="en-US" sz="1846" dirty="0" err="1"/>
              <a:t>nmol</a:t>
            </a:r>
            <a:r>
              <a:rPr lang="en-US" sz="1846" dirty="0"/>
              <a:t>/l (%)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207" y="4717269"/>
            <a:ext cx="230735" cy="1849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546" y="4982780"/>
            <a:ext cx="239086" cy="20230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05903" y="4670129"/>
            <a:ext cx="1753498" cy="603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62" dirty="0" err="1"/>
              <a:t>Miehet</a:t>
            </a:r>
            <a:endParaRPr lang="en-US" sz="1662" dirty="0"/>
          </a:p>
          <a:p>
            <a:r>
              <a:rPr lang="en-US" sz="1662" dirty="0" err="1"/>
              <a:t>Naiset</a:t>
            </a:r>
            <a:endParaRPr lang="en-US" sz="1662" dirty="0"/>
          </a:p>
        </p:txBody>
      </p:sp>
      <p:sp>
        <p:nvSpPr>
          <p:cNvPr id="24" name="TextBox 23"/>
          <p:cNvSpPr txBox="1"/>
          <p:nvPr/>
        </p:nvSpPr>
        <p:spPr>
          <a:xfrm>
            <a:off x="5250179" y="2779802"/>
            <a:ext cx="451821" cy="3481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62" dirty="0">
                <a:solidFill>
                  <a:srgbClr val="FF0000"/>
                </a:solidFill>
              </a:rPr>
              <a:t>20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702000" y="2980592"/>
            <a:ext cx="1674031" cy="0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43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16"/>
            <a:ext cx="8229600" cy="3752613"/>
          </a:xfrm>
        </p:spPr>
        <p:txBody>
          <a:bodyPr>
            <a:noAutofit/>
          </a:bodyPr>
          <a:lstStyle/>
          <a:p>
            <a:r>
              <a:rPr lang="en-US" sz="2000" dirty="0" err="1"/>
              <a:t>Jääskeläinen</a:t>
            </a:r>
            <a:r>
              <a:rPr lang="en-US" sz="2000" dirty="0"/>
              <a:t>, T., </a:t>
            </a:r>
            <a:r>
              <a:rPr lang="en-US" sz="2000" dirty="0" err="1"/>
              <a:t>Itkonen</a:t>
            </a:r>
            <a:r>
              <a:rPr lang="en-US" sz="2000" dirty="0"/>
              <a:t>, S. T., </a:t>
            </a:r>
            <a:r>
              <a:rPr lang="en-US" sz="2000" dirty="0" err="1"/>
              <a:t>Lundqvist</a:t>
            </a:r>
            <a:r>
              <a:rPr lang="en-US" sz="2000" dirty="0"/>
              <a:t>, A., </a:t>
            </a:r>
            <a:r>
              <a:rPr lang="en-US" sz="2000" dirty="0" err="1"/>
              <a:t>Erkkola</a:t>
            </a:r>
            <a:r>
              <a:rPr lang="en-US" sz="2000" dirty="0"/>
              <a:t>, M., </a:t>
            </a:r>
            <a:r>
              <a:rPr lang="en-US" sz="2000" dirty="0" err="1"/>
              <a:t>Koskela</a:t>
            </a:r>
            <a:r>
              <a:rPr lang="en-US" sz="2000" dirty="0"/>
              <a:t>, T., </a:t>
            </a:r>
            <a:r>
              <a:rPr lang="en-US" sz="2000" dirty="0" err="1"/>
              <a:t>Lakkala</a:t>
            </a:r>
            <a:r>
              <a:rPr lang="en-US" sz="2000" dirty="0"/>
              <a:t>, K., et al. (2017).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 smtClean="0"/>
              <a:t>The </a:t>
            </a:r>
            <a:r>
              <a:rPr lang="en-US" sz="2800" dirty="0"/>
              <a:t>positive impact of general vitamin D food fortification policy on vitamin D status in a representative adult Finnish population: evidence from an 11-y follow-up based on standardized 25-hydroxyvitamin D data.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The </a:t>
            </a:r>
            <a:r>
              <a:rPr lang="en-US" sz="2000" i="1" dirty="0"/>
              <a:t>American Journal of Clinical Nutrition</a:t>
            </a:r>
            <a:r>
              <a:rPr lang="en-US" sz="2000" dirty="0"/>
              <a:t>, </a:t>
            </a:r>
            <a:r>
              <a:rPr lang="en-US" sz="2000" i="1" dirty="0"/>
              <a:t>105</a:t>
            </a:r>
            <a:r>
              <a:rPr lang="en-US" sz="2000" dirty="0"/>
              <a:t>(6), 1512–1520. http://</a:t>
            </a:r>
            <a:r>
              <a:rPr lang="en-US" sz="2000" dirty="0" err="1"/>
              <a:t>doi.org</a:t>
            </a:r>
            <a:r>
              <a:rPr lang="en-US" sz="2000" dirty="0"/>
              <a:t>/10.3945/ajcn.116.151415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473785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Kalsidiolin </a:t>
            </a:r>
            <a:r>
              <a:rPr lang="en-US" sz="3600" dirty="0" err="1" smtClean="0"/>
              <a:t>pitoisuuksien</a:t>
            </a:r>
            <a:r>
              <a:rPr lang="en-US" sz="3600" dirty="0" smtClean="0"/>
              <a:t> </a:t>
            </a:r>
            <a:r>
              <a:rPr lang="en-US" sz="3600" dirty="0" err="1" smtClean="0"/>
              <a:t>muutos</a:t>
            </a:r>
            <a:r>
              <a:rPr lang="en-US" sz="3600" dirty="0" smtClean="0"/>
              <a:t> </a:t>
            </a:r>
            <a:r>
              <a:rPr lang="en-US" sz="3600" dirty="0" err="1" smtClean="0"/>
              <a:t>koko</a:t>
            </a:r>
            <a:r>
              <a:rPr lang="en-US" sz="3600" dirty="0" smtClean="0"/>
              <a:t> </a:t>
            </a:r>
            <a:r>
              <a:rPr lang="en-US" sz="3600" dirty="0" err="1" smtClean="0"/>
              <a:t>väestössä</a:t>
            </a:r>
            <a:r>
              <a:rPr lang="en-US" sz="3600" dirty="0" smtClean="0"/>
              <a:t> </a:t>
            </a:r>
            <a:r>
              <a:rPr lang="en-US" sz="3600" dirty="0" err="1" smtClean="0"/>
              <a:t>vuodesta</a:t>
            </a:r>
            <a:r>
              <a:rPr lang="en-US" sz="3600" dirty="0" smtClean="0"/>
              <a:t> 2000 </a:t>
            </a:r>
            <a:r>
              <a:rPr lang="en-US" sz="3600" dirty="0" err="1" smtClean="0"/>
              <a:t>vuoteen</a:t>
            </a:r>
            <a:r>
              <a:rPr lang="en-US" sz="3600" dirty="0" smtClean="0"/>
              <a:t> 2011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25OHD (nmol/l)</a:t>
            </a:r>
          </a:p>
          <a:p>
            <a:r>
              <a:rPr lang="en-US" dirty="0" err="1" smtClean="0"/>
              <a:t>Keskiarvo</a:t>
            </a:r>
            <a:r>
              <a:rPr lang="en-US" dirty="0" smtClean="0"/>
              <a:t>: 		48 → 65</a:t>
            </a:r>
          </a:p>
          <a:p>
            <a:r>
              <a:rPr lang="en-US" dirty="0" err="1" smtClean="0"/>
              <a:t>Alle</a:t>
            </a:r>
            <a:r>
              <a:rPr lang="en-US" dirty="0" smtClean="0"/>
              <a:t> 30 (%) 		13 → 1</a:t>
            </a:r>
          </a:p>
          <a:p>
            <a:r>
              <a:rPr lang="en-US" dirty="0" err="1" smtClean="0"/>
              <a:t>Alle</a:t>
            </a:r>
            <a:r>
              <a:rPr lang="en-US" dirty="0" smtClean="0"/>
              <a:t> 50 (%) 		56 → 9</a:t>
            </a:r>
          </a:p>
          <a:p>
            <a:r>
              <a:rPr lang="en-US" dirty="0" err="1" smtClean="0"/>
              <a:t>Yli</a:t>
            </a:r>
            <a:r>
              <a:rPr lang="en-US" dirty="0" smtClean="0"/>
              <a:t>   75 (%)		4   → 20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119336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 smtClean="0"/>
              <a:t>Jääskeläinen</a:t>
            </a:r>
            <a:r>
              <a:rPr lang="en-US" sz="1400" i="1" dirty="0" smtClean="0"/>
              <a:t> et </a:t>
            </a:r>
            <a:r>
              <a:rPr lang="en-US" sz="1400" i="1" dirty="0"/>
              <a:t>al. (2017). The positive impact of general vitamin D food fortification policy on vitamin D status in a representative adult Finnish population: evidence from an 11-y follow-up based on standardized 25-hydroxyvitamin D data. The American Journal of Clinical </a:t>
            </a:r>
            <a:r>
              <a:rPr lang="en-US" sz="1400" i="1" dirty="0" smtClean="0"/>
              <a:t>Nutrition 2017; </a:t>
            </a:r>
            <a:r>
              <a:rPr lang="en-US" sz="1400" i="1" dirty="0"/>
              <a:t>105(6</a:t>
            </a:r>
            <a:r>
              <a:rPr lang="en-US" sz="1400" i="1" dirty="0" smtClean="0"/>
              <a:t>): 1512–1520</a:t>
            </a:r>
            <a:r>
              <a:rPr lang="en-US" sz="14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51607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2003: D-</a:t>
            </a:r>
            <a:r>
              <a:rPr lang="en-US" sz="2400" dirty="0" err="1" smtClean="0"/>
              <a:t>vitamiinilisä</a:t>
            </a:r>
            <a:r>
              <a:rPr lang="en-US" sz="2400" dirty="0" smtClean="0"/>
              <a:t> </a:t>
            </a:r>
            <a:r>
              <a:rPr lang="en-US" sz="2400" dirty="0" err="1" smtClean="0"/>
              <a:t>maitoon</a:t>
            </a:r>
            <a:r>
              <a:rPr lang="en-US" sz="2400" dirty="0" smtClean="0"/>
              <a:t> (0.5 </a:t>
            </a:r>
            <a:r>
              <a:rPr lang="en-US" sz="2400" dirty="0" err="1" smtClean="0"/>
              <a:t>ug</a:t>
            </a:r>
            <a:r>
              <a:rPr lang="en-US" sz="2400" dirty="0" smtClean="0"/>
              <a:t>/100g) ja </a:t>
            </a:r>
            <a:r>
              <a:rPr lang="en-US" sz="2400" dirty="0" err="1" smtClean="0"/>
              <a:t>rasvalevitteisiin</a:t>
            </a:r>
            <a:r>
              <a:rPr lang="en-US" sz="2400" dirty="0" smtClean="0"/>
              <a:t> (10 </a:t>
            </a:r>
            <a:r>
              <a:rPr lang="en-US" sz="2400" dirty="0" err="1" smtClean="0"/>
              <a:t>ug</a:t>
            </a:r>
            <a:r>
              <a:rPr lang="en-US" sz="2400" dirty="0" smtClean="0"/>
              <a:t>/100g) </a:t>
            </a:r>
          </a:p>
          <a:p>
            <a:r>
              <a:rPr lang="en-US" sz="2400" dirty="0" smtClean="0"/>
              <a:t>2010: D-</a:t>
            </a:r>
            <a:r>
              <a:rPr lang="en-US" sz="2400" dirty="0" err="1" smtClean="0"/>
              <a:t>vitamiinilisää</a:t>
            </a:r>
            <a:r>
              <a:rPr lang="en-US" sz="2400" dirty="0" smtClean="0"/>
              <a:t> </a:t>
            </a:r>
            <a:r>
              <a:rPr lang="en-US" sz="2400" dirty="0" err="1" smtClean="0"/>
              <a:t>korotettiin</a:t>
            </a:r>
            <a:r>
              <a:rPr lang="en-US" sz="2400" dirty="0" smtClean="0"/>
              <a:t> (</a:t>
            </a:r>
            <a:r>
              <a:rPr lang="en-US" sz="2400" dirty="0" err="1" smtClean="0"/>
              <a:t>maito</a:t>
            </a:r>
            <a:r>
              <a:rPr lang="en-US" sz="2400" dirty="0" smtClean="0"/>
              <a:t> 1 </a:t>
            </a:r>
            <a:r>
              <a:rPr lang="en-US" sz="2400" dirty="0" err="1" smtClean="0"/>
              <a:t>ug</a:t>
            </a:r>
            <a:r>
              <a:rPr lang="en-US" sz="2400" dirty="0" smtClean="0"/>
              <a:t>/100g, </a:t>
            </a:r>
            <a:r>
              <a:rPr lang="en-US" sz="2400" dirty="0" err="1" smtClean="0"/>
              <a:t>rasvalevitteet</a:t>
            </a:r>
            <a:r>
              <a:rPr lang="en-US" sz="2400" dirty="0" smtClean="0"/>
              <a:t> 20 </a:t>
            </a:r>
            <a:r>
              <a:rPr lang="en-US" sz="2400" dirty="0" err="1" smtClean="0"/>
              <a:t>ug</a:t>
            </a:r>
            <a:r>
              <a:rPr lang="en-US" sz="2400" dirty="0" smtClean="0"/>
              <a:t>/100g) </a:t>
            </a:r>
          </a:p>
          <a:p>
            <a:r>
              <a:rPr lang="en-US" sz="2400" dirty="0" err="1" smtClean="0"/>
              <a:t>Supplementtien</a:t>
            </a:r>
            <a:r>
              <a:rPr lang="en-US" sz="2400" dirty="0" smtClean="0"/>
              <a:t> </a:t>
            </a:r>
            <a:r>
              <a:rPr lang="en-US" sz="2400" dirty="0" err="1" smtClean="0"/>
              <a:t>käyttö</a:t>
            </a:r>
            <a:r>
              <a:rPr lang="en-US" sz="2400" dirty="0" smtClean="0"/>
              <a:t> ↑ (11 → 41%)</a:t>
            </a:r>
          </a:p>
          <a:p>
            <a:r>
              <a:rPr lang="en-US" sz="2400" dirty="0" err="1"/>
              <a:t>Etelään</a:t>
            </a:r>
            <a:r>
              <a:rPr lang="en-US" sz="2400" dirty="0"/>
              <a:t> </a:t>
            </a:r>
            <a:r>
              <a:rPr lang="en-US" sz="2400" dirty="0" err="1"/>
              <a:t>matkustus</a:t>
            </a:r>
            <a:r>
              <a:rPr lang="en-US" sz="2400" dirty="0"/>
              <a:t> </a:t>
            </a:r>
            <a:r>
              <a:rPr lang="en-US" sz="2400" dirty="0" err="1" smtClean="0"/>
              <a:t>lisääntyi</a:t>
            </a:r>
            <a:r>
              <a:rPr lang="en-US" sz="2400" dirty="0" smtClean="0"/>
              <a:t> 37% (</a:t>
            </a:r>
            <a:r>
              <a:rPr lang="en-US" sz="2400" dirty="0" err="1" smtClean="0"/>
              <a:t>Espanja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UV-</a:t>
            </a:r>
            <a:r>
              <a:rPr lang="en-US" sz="2400" dirty="0" err="1" smtClean="0"/>
              <a:t>indeksi</a:t>
            </a:r>
            <a:r>
              <a:rPr lang="en-US" sz="2400" dirty="0" smtClean="0"/>
              <a:t> 2011 18% </a:t>
            </a:r>
            <a:r>
              <a:rPr lang="en-US" sz="2400" dirty="0" err="1" smtClean="0"/>
              <a:t>suurempi</a:t>
            </a:r>
            <a:r>
              <a:rPr lang="en-US" sz="2400" dirty="0" smtClean="0"/>
              <a:t> </a:t>
            </a:r>
            <a:r>
              <a:rPr lang="en-US" sz="2400" dirty="0" err="1" smtClean="0"/>
              <a:t>verrattuna</a:t>
            </a:r>
            <a:r>
              <a:rPr lang="en-US" sz="2400" dirty="0" smtClean="0"/>
              <a:t> </a:t>
            </a:r>
            <a:r>
              <a:rPr lang="en-US" sz="2400" dirty="0" err="1" smtClean="0"/>
              <a:t>vuoteen</a:t>
            </a:r>
            <a:r>
              <a:rPr lang="en-US" sz="2400" dirty="0" smtClean="0"/>
              <a:t> 2000</a:t>
            </a:r>
          </a:p>
          <a:p>
            <a:r>
              <a:rPr lang="en-US" sz="2400" dirty="0" smtClean="0"/>
              <a:t>Vain 53% </a:t>
            </a:r>
            <a:r>
              <a:rPr lang="en-US" sz="2400" dirty="0" err="1" smtClean="0"/>
              <a:t>tutkimuksen</a:t>
            </a:r>
            <a:r>
              <a:rPr lang="en-US" sz="2400" dirty="0" smtClean="0"/>
              <a:t> </a:t>
            </a:r>
            <a:r>
              <a:rPr lang="en-US" sz="2400" dirty="0" err="1" smtClean="0"/>
              <a:t>näytteistä</a:t>
            </a:r>
            <a:r>
              <a:rPr lang="en-US" sz="2400" dirty="0" smtClean="0"/>
              <a:t> </a:t>
            </a:r>
            <a:r>
              <a:rPr lang="en-US" sz="2400" dirty="0" err="1" smtClean="0"/>
              <a:t>otettiin</a:t>
            </a:r>
            <a:r>
              <a:rPr lang="en-US" sz="2400" dirty="0" smtClean="0"/>
              <a:t> </a:t>
            </a:r>
            <a:r>
              <a:rPr lang="en-US" sz="2400" dirty="0" err="1" smtClean="0"/>
              <a:t>samana</a:t>
            </a:r>
            <a:r>
              <a:rPr lang="en-US" sz="2400" dirty="0" smtClean="0"/>
              <a:t> </a:t>
            </a:r>
            <a:r>
              <a:rPr lang="en-US" sz="2400" dirty="0" err="1" smtClean="0"/>
              <a:t>ajankohtana</a:t>
            </a:r>
            <a:r>
              <a:rPr lang="en-US" sz="2400" dirty="0" smtClean="0"/>
              <a:t> (</a:t>
            </a:r>
            <a:r>
              <a:rPr lang="en-US" sz="2400" dirty="0" err="1" smtClean="0"/>
              <a:t>vuoden</a:t>
            </a:r>
            <a:r>
              <a:rPr lang="en-US" sz="2400" dirty="0" smtClean="0"/>
              <a:t> 2011 </a:t>
            </a:r>
            <a:r>
              <a:rPr lang="en-US" sz="2400" dirty="0" err="1" smtClean="0"/>
              <a:t>näytteet</a:t>
            </a:r>
            <a:r>
              <a:rPr lang="en-US" sz="2400" dirty="0" smtClean="0"/>
              <a:t> </a:t>
            </a:r>
            <a:r>
              <a:rPr lang="en-US" sz="2400" dirty="0" err="1" smtClean="0"/>
              <a:t>edustavat</a:t>
            </a:r>
            <a:r>
              <a:rPr lang="en-US" sz="2400" dirty="0" smtClean="0"/>
              <a:t> </a:t>
            </a:r>
            <a:r>
              <a:rPr lang="en-US" sz="2400" dirty="0" err="1" smtClean="0"/>
              <a:t>enemmän</a:t>
            </a:r>
            <a:r>
              <a:rPr lang="en-US" sz="2400" dirty="0" smtClean="0"/>
              <a:t> </a:t>
            </a:r>
            <a:r>
              <a:rPr lang="en-US" sz="2400" dirty="0" err="1" smtClean="0"/>
              <a:t>kesävuodenaikaa</a:t>
            </a:r>
            <a:r>
              <a:rPr lang="en-US" sz="2400" dirty="0" smtClean="0"/>
              <a:t> </a:t>
            </a:r>
            <a:r>
              <a:rPr lang="en-US" sz="2400" dirty="0" err="1" smtClean="0"/>
              <a:t>kuin</a:t>
            </a:r>
            <a:r>
              <a:rPr lang="en-US" sz="2400" dirty="0" smtClean="0"/>
              <a:t> </a:t>
            </a:r>
            <a:r>
              <a:rPr lang="en-US" sz="2400" dirty="0" err="1" smtClean="0"/>
              <a:t>vuoden</a:t>
            </a:r>
            <a:r>
              <a:rPr lang="en-US" sz="2400" dirty="0" smtClean="0"/>
              <a:t> 2010 </a:t>
            </a:r>
            <a:r>
              <a:rPr lang="en-US" sz="2400" dirty="0" err="1" smtClean="0"/>
              <a:t>näytteet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Vuonna</a:t>
            </a:r>
            <a:r>
              <a:rPr lang="en-US" sz="2400" dirty="0" smtClean="0"/>
              <a:t> 2011 </a:t>
            </a:r>
            <a:r>
              <a:rPr lang="en-US" sz="2400" dirty="0" err="1" smtClean="0"/>
              <a:t>satunnaiset</a:t>
            </a:r>
            <a:r>
              <a:rPr lang="en-US" sz="2400" dirty="0" smtClean="0"/>
              <a:t> </a:t>
            </a:r>
            <a:r>
              <a:rPr lang="en-US" sz="2400" dirty="0" err="1" smtClean="0"/>
              <a:t>supplementin</a:t>
            </a:r>
            <a:r>
              <a:rPr lang="en-US" sz="2400" dirty="0" smtClean="0"/>
              <a:t> </a:t>
            </a:r>
            <a:r>
              <a:rPr lang="en-US" sz="2400" dirty="0" err="1" smtClean="0"/>
              <a:t>käyttäjät</a:t>
            </a:r>
            <a:r>
              <a:rPr lang="en-US" sz="2400" dirty="0" smtClean="0"/>
              <a:t> </a:t>
            </a:r>
            <a:r>
              <a:rPr lang="en-US" sz="2400" dirty="0" err="1" smtClean="0"/>
              <a:t>luokiteltiin</a:t>
            </a:r>
            <a:r>
              <a:rPr lang="en-US" sz="2400" dirty="0" smtClean="0"/>
              <a:t> </a:t>
            </a:r>
            <a:r>
              <a:rPr lang="en-US" sz="2400" dirty="0" err="1" smtClean="0"/>
              <a:t>ei-käyttäjiksi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7200" y="6119336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 smtClean="0"/>
              <a:t>Jääskeläinen</a:t>
            </a:r>
            <a:r>
              <a:rPr lang="en-US" sz="1400" i="1" dirty="0" smtClean="0"/>
              <a:t> et </a:t>
            </a:r>
            <a:r>
              <a:rPr lang="en-US" sz="1400" i="1" dirty="0"/>
              <a:t>al. (2017). The positive impact of general vitamin D food fortification policy on vitamin D status in a representative adult Finnish population: evidence from an 11-y follow-up based on standardized 25-hydroxyvitamin D data. The American Journal of Clinical </a:t>
            </a:r>
            <a:r>
              <a:rPr lang="en-US" sz="1400" i="1" dirty="0" smtClean="0"/>
              <a:t>Nutrition 2017; </a:t>
            </a:r>
            <a:r>
              <a:rPr lang="en-US" sz="1400" i="1" dirty="0"/>
              <a:t>105(6</a:t>
            </a:r>
            <a:r>
              <a:rPr lang="en-US" sz="1400" i="1" dirty="0" smtClean="0"/>
              <a:t>): 1512–1520</a:t>
            </a:r>
            <a:r>
              <a:rPr lang="en-US" sz="1400" i="1" dirty="0"/>
              <a:t>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7883"/>
            <a:ext cx="8229600" cy="1348309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Mitä</a:t>
            </a:r>
            <a:r>
              <a:rPr lang="en-US" sz="3600" dirty="0" smtClean="0">
                <a:solidFill>
                  <a:srgbClr val="FF0000"/>
                </a:solidFill>
              </a:rPr>
              <a:t> D-</a:t>
            </a:r>
            <a:r>
              <a:rPr lang="en-US" sz="3600" dirty="0" err="1" smtClean="0">
                <a:solidFill>
                  <a:srgbClr val="FF0000"/>
                </a:solidFill>
              </a:rPr>
              <a:t>vitamiinin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saannissa</a:t>
            </a:r>
            <a:r>
              <a:rPr lang="en-US" sz="3600" dirty="0" smtClean="0">
                <a:solidFill>
                  <a:srgbClr val="FF0000"/>
                </a:solidFill>
              </a:rPr>
              <a:t>                                   </a:t>
            </a:r>
            <a:r>
              <a:rPr lang="en-US" sz="3600" dirty="0" err="1" smtClean="0">
                <a:solidFill>
                  <a:srgbClr val="FF0000"/>
                </a:solidFill>
              </a:rPr>
              <a:t>muuttui</a:t>
            </a:r>
            <a:r>
              <a:rPr lang="en-US" sz="3600" dirty="0" smtClean="0">
                <a:solidFill>
                  <a:srgbClr val="FF0000"/>
                </a:solidFill>
              </a:rPr>
              <a:t> 2000-2011 </a:t>
            </a:r>
            <a:r>
              <a:rPr lang="en-US" sz="3600" dirty="0" err="1" smtClean="0">
                <a:solidFill>
                  <a:srgbClr val="FF0000"/>
                </a:solidFill>
              </a:rPr>
              <a:t>ajanjaksona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74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/>
              <a:t>Keskimääräinen luonnollinen kalsidiolin pitoisuus Itä-Afrikassa </a:t>
            </a:r>
            <a:r>
              <a:rPr lang="sv-SE" sz="3600">
                <a:solidFill>
                  <a:srgbClr val="FF0000"/>
                </a:solidFill>
              </a:rPr>
              <a:t>115 nmol/l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45" y="1944185"/>
            <a:ext cx="3932115" cy="39669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31533"/>
            <a:ext cx="91440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1100"/>
              <a:t>Luxwolda, M. F., Kuipers, R. S., Kema, I. P., Janneke Dijck-Brouwer, D. A., &amp; Muskiet, F. A. J. (2012). Traditionally living populations in East Africa have a mean serum 25-hydroxyvitamin D concentration of 115 nmol/l. </a:t>
            </a:r>
            <a:r>
              <a:rPr lang="sv-SE" sz="1100" i="1"/>
              <a:t>The British Journal of Nutrition</a:t>
            </a:r>
            <a:r>
              <a:rPr lang="sv-SE" sz="1100"/>
              <a:t>, </a:t>
            </a:r>
            <a:r>
              <a:rPr lang="sv-SE" sz="1100" i="1"/>
              <a:t>108</a:t>
            </a:r>
            <a:r>
              <a:rPr lang="sv-SE" sz="1100"/>
              <a:t>(9), 1557–1561. doi:10.1017/S0007114511007161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Paakkari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3277-703F-8345-94BE-48F2F9A53202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5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fi-FI" sz="3200" dirty="0" smtClean="0"/>
              <a:t>Auringonvalon antama D-vitamiini</a:t>
            </a:r>
            <a:endParaRPr lang="fi-FI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Paakkari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D912-FC0F-A04A-8963-1F773CD1DF3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524000"/>
            <a:ext cx="4572000" cy="3815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127" y="2139076"/>
            <a:ext cx="35210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smtClean="0"/>
          </a:p>
          <a:p>
            <a:r>
              <a:rPr lang="fi-FI" dirty="0" smtClean="0"/>
              <a:t>Terveillä aikuisilla tehdyissä kymmenessä tutkimuksessa säännöllinen auringonvalo saanti kokovartalolle kahden viikon aikana  kohotti </a:t>
            </a:r>
            <a:r>
              <a:rPr lang="fi-FI" dirty="0" err="1" smtClean="0"/>
              <a:t>kalsidiolin</a:t>
            </a:r>
            <a:r>
              <a:rPr lang="fi-FI" dirty="0" smtClean="0"/>
              <a:t> tasosta noin 50 </a:t>
            </a:r>
            <a:r>
              <a:rPr lang="fi-FI" dirty="0" err="1" smtClean="0"/>
              <a:t>nmol/l</a:t>
            </a:r>
            <a:r>
              <a:rPr lang="fi-FI" dirty="0" smtClean="0"/>
              <a:t> tasoon noin </a:t>
            </a:r>
            <a:r>
              <a:rPr lang="fi-FI" dirty="0" smtClean="0">
                <a:solidFill>
                  <a:srgbClr val="FF0000"/>
                </a:solidFill>
              </a:rPr>
              <a:t>120 </a:t>
            </a:r>
            <a:r>
              <a:rPr lang="fi-FI" dirty="0" err="1" smtClean="0">
                <a:solidFill>
                  <a:srgbClr val="FF0000"/>
                </a:solidFill>
              </a:rPr>
              <a:t>nmol/l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5638800"/>
            <a:ext cx="457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Vieth</a:t>
            </a:r>
            <a:r>
              <a:rPr lang="en-US" sz="1050" dirty="0" smtClean="0"/>
              <a:t>. Vitamin D and cancer mini-symposium: the risk of additional vitamin D. Ann </a:t>
            </a:r>
            <a:r>
              <a:rPr lang="en-US" sz="1050" dirty="0" err="1" smtClean="0"/>
              <a:t>Epidemiol</a:t>
            </a:r>
            <a:r>
              <a:rPr lang="en-US" sz="1050" dirty="0" smtClean="0"/>
              <a:t> (2009) vol. 19 (7) pp. 441-5</a:t>
            </a:r>
            <a:endParaRPr lang="fi-FI" sz="105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2252059" y="3124203"/>
            <a:ext cx="38862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Seerumine kalsidioli (nmol/l)</a:t>
            </a:r>
          </a:p>
        </p:txBody>
      </p:sp>
    </p:spTree>
    <p:extLst>
      <p:ext uri="{BB962C8B-B14F-4D97-AF65-F5344CB8AC3E}">
        <p14:creationId xmlns:p14="http://schemas.microsoft.com/office/powerpoint/2010/main" xmlns="" val="6204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1167111" y="4013887"/>
            <a:ext cx="2162448" cy="2053701"/>
          </a:xfrm>
          <a:prstGeom prst="roundRect">
            <a:avLst/>
          </a:prstGeom>
          <a:solidFill>
            <a:srgbClr val="7030A0"/>
          </a:solidFill>
          <a:ln w="889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34" name="Rounded Rectangle 33"/>
          <p:cNvSpPr/>
          <p:nvPr/>
        </p:nvSpPr>
        <p:spPr>
          <a:xfrm>
            <a:off x="3797966" y="5198336"/>
            <a:ext cx="2514600" cy="849374"/>
          </a:xfrm>
          <a:prstGeom prst="roundRect">
            <a:avLst/>
          </a:prstGeom>
          <a:solidFill>
            <a:schemeClr val="tx2"/>
          </a:solidFill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24" name="Rounded Rectangle 23"/>
          <p:cNvSpPr/>
          <p:nvPr/>
        </p:nvSpPr>
        <p:spPr>
          <a:xfrm>
            <a:off x="3779356" y="2966280"/>
            <a:ext cx="2514600" cy="829031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22" name="Rounded Rectangle 21"/>
          <p:cNvSpPr/>
          <p:nvPr/>
        </p:nvSpPr>
        <p:spPr>
          <a:xfrm>
            <a:off x="3784491" y="1693026"/>
            <a:ext cx="2514600" cy="879121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5" name="TextBox 4"/>
          <p:cNvSpPr txBox="1"/>
          <p:nvPr/>
        </p:nvSpPr>
        <p:spPr>
          <a:xfrm>
            <a:off x="4457432" y="3097595"/>
            <a:ext cx="1295400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15" dirty="0"/>
              <a:t>25OH-D</a:t>
            </a:r>
            <a:r>
              <a:rPr lang="en-US" sz="2215" baseline="-250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3584" y="1816314"/>
            <a:ext cx="660400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54" dirty="0"/>
              <a:t>D</a:t>
            </a:r>
            <a:r>
              <a:rPr lang="en-US" sz="2954" baseline="-25000" dirty="0"/>
              <a:t>3</a:t>
            </a:r>
            <a:endParaRPr lang="en-US" sz="2954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5005717" y="4004411"/>
            <a:ext cx="21101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995443" y="2771454"/>
            <a:ext cx="21101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779356" y="4220689"/>
            <a:ext cx="2514600" cy="849374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26" name="TextBox 25"/>
          <p:cNvSpPr txBox="1"/>
          <p:nvPr/>
        </p:nvSpPr>
        <p:spPr>
          <a:xfrm>
            <a:off x="4449803" y="2259855"/>
            <a:ext cx="1297836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dirty="0">
                <a:solidFill>
                  <a:srgbClr val="FF0000"/>
                </a:solidFill>
              </a:rPr>
              <a:t>iho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93984" y="3475135"/>
            <a:ext cx="198120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dirty="0">
                <a:solidFill>
                  <a:srgbClr val="FF0000"/>
                </a:solidFill>
              </a:rPr>
              <a:t>maksa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41870" y="4717740"/>
            <a:ext cx="2336799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dirty="0">
                <a:solidFill>
                  <a:srgbClr val="FF0000"/>
                </a:solidFill>
              </a:rPr>
              <a:t>munuainen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5084" y="4354932"/>
            <a:ext cx="2057401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15" dirty="0"/>
              <a:t>1,25(OH)</a:t>
            </a:r>
            <a:r>
              <a:rPr lang="en-US" sz="2215" baseline="-25000" dirty="0"/>
              <a:t>2</a:t>
            </a:r>
            <a:r>
              <a:rPr lang="en-US" sz="2215" dirty="0"/>
              <a:t>-D</a:t>
            </a:r>
            <a:r>
              <a:rPr lang="en-US" sz="2215" baseline="-25000" dirty="0"/>
              <a:t>3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>
          <a:xfrm>
            <a:off x="-5023" y="6316678"/>
            <a:ext cx="2133600" cy="337038"/>
          </a:xfrm>
        </p:spPr>
        <p:txBody>
          <a:bodyPr/>
          <a:lstStyle/>
          <a:p>
            <a:r>
              <a:rPr lang="fi-FI" smtClean="0"/>
              <a:t>Paakkari 2013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456696" y="1917175"/>
            <a:ext cx="2141428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15" dirty="0" err="1"/>
              <a:t>Kolekalsiferoli</a:t>
            </a:r>
            <a:endParaRPr lang="fi-FI" sz="2215" dirty="0"/>
          </a:p>
        </p:txBody>
      </p:sp>
      <p:sp>
        <p:nvSpPr>
          <p:cNvPr id="39" name="TextBox 38"/>
          <p:cNvSpPr txBox="1"/>
          <p:nvPr/>
        </p:nvSpPr>
        <p:spPr>
          <a:xfrm>
            <a:off x="6466970" y="3160457"/>
            <a:ext cx="1733240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15" dirty="0" err="1"/>
              <a:t>Kalsidioli</a:t>
            </a:r>
            <a:endParaRPr lang="fi-FI" sz="2215" dirty="0"/>
          </a:p>
        </p:txBody>
      </p:sp>
      <p:sp>
        <p:nvSpPr>
          <p:cNvPr id="40" name="TextBox 39"/>
          <p:cNvSpPr txBox="1"/>
          <p:nvPr/>
        </p:nvSpPr>
        <p:spPr>
          <a:xfrm>
            <a:off x="6497792" y="4397835"/>
            <a:ext cx="1902759" cy="63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15" dirty="0" err="1"/>
              <a:t>Kalsitrioli</a:t>
            </a:r>
            <a:endParaRPr lang="fi-FI" sz="2215" dirty="0"/>
          </a:p>
          <a:p>
            <a:endParaRPr lang="fi-FI" sz="1292" dirty="0"/>
          </a:p>
        </p:txBody>
      </p:sp>
      <p:sp>
        <p:nvSpPr>
          <p:cNvPr id="31" name="Rounded Rectangle 30"/>
          <p:cNvSpPr/>
          <p:nvPr/>
        </p:nvSpPr>
        <p:spPr>
          <a:xfrm>
            <a:off x="1167298" y="2975554"/>
            <a:ext cx="2162448" cy="849778"/>
          </a:xfrm>
          <a:prstGeom prst="roundRect">
            <a:avLst/>
          </a:prstGeom>
          <a:noFill/>
          <a:ln w="889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cxnSp>
        <p:nvCxnSpPr>
          <p:cNvPr id="33" name="Straight Arrow Connector 32"/>
          <p:cNvCxnSpPr>
            <a:cxnSpLocks/>
          </p:cNvCxnSpPr>
          <p:nvPr/>
        </p:nvCxnSpPr>
        <p:spPr>
          <a:xfrm rot="10800000">
            <a:off x="3425327" y="3419845"/>
            <a:ext cx="228600" cy="14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67112" y="3074451"/>
            <a:ext cx="2057401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15" dirty="0"/>
              <a:t>1,25(OH)</a:t>
            </a:r>
            <a:r>
              <a:rPr lang="en-US" sz="2215" baseline="-25000" dirty="0"/>
              <a:t>2</a:t>
            </a:r>
            <a:r>
              <a:rPr lang="en-US" sz="2215" dirty="0"/>
              <a:t>-D</a:t>
            </a:r>
            <a:r>
              <a:rPr lang="en-US" sz="2215" baseline="-25000" dirty="0"/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97966" y="5180942"/>
            <a:ext cx="2514600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46" b="1" dirty="0" err="1">
                <a:solidFill>
                  <a:schemeClr val="bg1"/>
                </a:solidFill>
              </a:rPr>
              <a:t>Kalsiumin</a:t>
            </a:r>
            <a:r>
              <a:rPr lang="en-US" sz="1846" b="1" dirty="0">
                <a:solidFill>
                  <a:schemeClr val="bg1"/>
                </a:solidFill>
              </a:rPr>
              <a:t> </a:t>
            </a:r>
            <a:r>
              <a:rPr lang="en-US" sz="1846" b="1" dirty="0" err="1">
                <a:solidFill>
                  <a:schemeClr val="bg1"/>
                </a:solidFill>
              </a:rPr>
              <a:t>imeytyminen</a:t>
            </a:r>
            <a:endParaRPr lang="en-US" sz="1846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98395" y="4298839"/>
            <a:ext cx="1851374" cy="1796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46" b="1" dirty="0" err="1">
                <a:solidFill>
                  <a:schemeClr val="bg1"/>
                </a:solidFill>
              </a:rPr>
              <a:t>Solujen</a:t>
            </a:r>
            <a:r>
              <a:rPr lang="en-US" sz="1846" b="1" dirty="0">
                <a:solidFill>
                  <a:schemeClr val="bg1"/>
                </a:solidFill>
              </a:rPr>
              <a:t> </a:t>
            </a:r>
            <a:r>
              <a:rPr lang="en-US" sz="1846" b="1" dirty="0" err="1">
                <a:solidFill>
                  <a:schemeClr val="bg1"/>
                </a:solidFill>
              </a:rPr>
              <a:t>kasvu</a:t>
            </a:r>
            <a:r>
              <a:rPr lang="en-US" sz="1846" b="1" dirty="0">
                <a:solidFill>
                  <a:schemeClr val="bg1"/>
                </a:solidFill>
              </a:rPr>
              <a:t>, </a:t>
            </a:r>
            <a:r>
              <a:rPr lang="en-US" sz="1846" b="1" dirty="0" err="1">
                <a:solidFill>
                  <a:schemeClr val="bg1"/>
                </a:solidFill>
              </a:rPr>
              <a:t>jakautuminen</a:t>
            </a:r>
            <a:r>
              <a:rPr lang="en-US" sz="1846" b="1" dirty="0">
                <a:solidFill>
                  <a:schemeClr val="bg1"/>
                </a:solidFill>
              </a:rPr>
              <a:t>, </a:t>
            </a:r>
            <a:r>
              <a:rPr lang="en-US" sz="1846" b="1" dirty="0" err="1">
                <a:solidFill>
                  <a:schemeClr val="bg1"/>
                </a:solidFill>
              </a:rPr>
              <a:t>erikoistuminen</a:t>
            </a:r>
            <a:r>
              <a:rPr lang="en-US" sz="1846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1846" b="1" dirty="0" err="1">
                <a:solidFill>
                  <a:schemeClr val="bg1"/>
                </a:solidFill>
              </a:rPr>
              <a:t>Immuunivaste</a:t>
            </a:r>
            <a:endParaRPr lang="en-US" sz="1846" b="1" dirty="0">
              <a:solidFill>
                <a:schemeClr val="bg1"/>
              </a:solidFill>
            </a:endParaRPr>
          </a:p>
          <a:p>
            <a:pPr algn="ctr"/>
            <a:r>
              <a:rPr lang="en-US" sz="1846" b="1" dirty="0" err="1">
                <a:solidFill>
                  <a:schemeClr val="bg1"/>
                </a:solidFill>
              </a:rPr>
              <a:t>Luun</a:t>
            </a:r>
            <a:r>
              <a:rPr lang="en-US" sz="1846" b="1" dirty="0">
                <a:solidFill>
                  <a:schemeClr val="bg1"/>
                </a:solidFill>
              </a:rPr>
              <a:t> </a:t>
            </a:r>
            <a:r>
              <a:rPr lang="en-US" sz="1846" b="1" dirty="0" err="1">
                <a:solidFill>
                  <a:schemeClr val="bg1"/>
                </a:solidFill>
              </a:rPr>
              <a:t>rakentuminen</a:t>
            </a:r>
            <a:endParaRPr lang="en-US" sz="1846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569000" y="455462"/>
            <a:ext cx="1052292" cy="95846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457200">
              <a:srgbClr val="FFFF00">
                <a:alpha val="75000"/>
              </a:srgbClr>
            </a:glow>
            <a:softEdge rad="279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32" name="TextBox 31"/>
          <p:cNvSpPr txBox="1"/>
          <p:nvPr/>
        </p:nvSpPr>
        <p:spPr>
          <a:xfrm>
            <a:off x="4229812" y="682548"/>
            <a:ext cx="1740691" cy="490006"/>
          </a:xfrm>
          <a:prstGeom prst="rect">
            <a:avLst/>
          </a:prstGeom>
          <a:noFill/>
          <a:effectLst>
            <a:glow rad="393700">
              <a:srgbClr val="FFFF00">
                <a:alpha val="75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92"/>
              <a:t>Auringon UVB                     (290-330 nm)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2179" y="3468906"/>
            <a:ext cx="2006063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2" dirty="0" err="1">
                <a:solidFill>
                  <a:srgbClr val="FF0000"/>
                </a:solidFill>
              </a:rPr>
              <a:t>lähes</a:t>
            </a:r>
            <a:r>
              <a:rPr lang="en-US" sz="1662" dirty="0">
                <a:solidFill>
                  <a:srgbClr val="FF0000"/>
                </a:solidFill>
              </a:rPr>
              <a:t> </a:t>
            </a:r>
            <a:r>
              <a:rPr lang="en-US" sz="1662" dirty="0" err="1">
                <a:solidFill>
                  <a:srgbClr val="FF0000"/>
                </a:solidFill>
              </a:rPr>
              <a:t>kaikki</a:t>
            </a:r>
            <a:r>
              <a:rPr lang="en-US" sz="1662" dirty="0">
                <a:solidFill>
                  <a:srgbClr val="FF0000"/>
                </a:solidFill>
              </a:rPr>
              <a:t> </a:t>
            </a:r>
            <a:r>
              <a:rPr lang="en-US" sz="1662" dirty="0" err="1">
                <a:solidFill>
                  <a:srgbClr val="FF0000"/>
                </a:solidFill>
              </a:rPr>
              <a:t>kudokset</a:t>
            </a:r>
            <a:endParaRPr lang="en-US" sz="1662" dirty="0">
              <a:solidFill>
                <a:srgbClr val="FF0000"/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1" y="517282"/>
            <a:ext cx="3179135" cy="2149459"/>
          </a:xfrm>
        </p:spPr>
        <p:txBody>
          <a:bodyPr>
            <a:noAutofit/>
          </a:bodyPr>
          <a:lstStyle/>
          <a:p>
            <a:r>
              <a:rPr lang="en-US" sz="2954" b="1" dirty="0" err="1">
                <a:solidFill>
                  <a:srgbClr val="FF6600"/>
                </a:solidFill>
              </a:rPr>
              <a:t>Uusin</a:t>
            </a:r>
            <a:r>
              <a:rPr lang="en-US" sz="2954" b="1" dirty="0">
                <a:solidFill>
                  <a:srgbClr val="FF6600"/>
                </a:solidFill>
              </a:rPr>
              <a:t> </a:t>
            </a:r>
            <a:r>
              <a:rPr lang="en-US" sz="2954" b="1" dirty="0" err="1">
                <a:solidFill>
                  <a:srgbClr val="FF6600"/>
                </a:solidFill>
              </a:rPr>
              <a:t>tieto</a:t>
            </a:r>
            <a:r>
              <a:rPr lang="en-US" sz="2954" b="1" dirty="0">
                <a:solidFill>
                  <a:srgbClr val="FF6600"/>
                </a:solidFill>
              </a:rPr>
              <a:t>               D-</a:t>
            </a:r>
            <a:r>
              <a:rPr lang="en-US" sz="2954" b="1" dirty="0" err="1">
                <a:solidFill>
                  <a:srgbClr val="FF6600"/>
                </a:solidFill>
              </a:rPr>
              <a:t>vitamiinista</a:t>
            </a:r>
            <a:endParaRPr lang="en-US" sz="2954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7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i-FI" sz="2800" smtClean="0"/>
              <a:t>Prof. Arvo Ylppö aloitti pikkulasten D-vitamiinin korvaushoidon annoksella 100 mikrog/vrk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54438" cy="4914900"/>
          </a:xfrm>
        </p:spPr>
        <p:txBody>
          <a:bodyPr>
            <a:normAutofit/>
          </a:bodyPr>
          <a:lstStyle/>
          <a:p>
            <a:pPr>
              <a:defRPr/>
            </a:pPr>
            <a:endParaRPr lang="fi-FI" sz="2400" smtClean="0"/>
          </a:p>
          <a:p>
            <a:pPr>
              <a:defRPr/>
            </a:pPr>
            <a:endParaRPr lang="fi-FI" sz="2400"/>
          </a:p>
          <a:p>
            <a:pPr>
              <a:defRPr/>
            </a:pPr>
            <a:endParaRPr lang="fi-FI" sz="2400" smtClean="0"/>
          </a:p>
          <a:p>
            <a:pPr>
              <a:defRPr/>
            </a:pPr>
            <a:r>
              <a:rPr lang="fi-FI" sz="2400" smtClean="0"/>
              <a:t>1950-luku: 100 mikrog</a:t>
            </a:r>
          </a:p>
          <a:p>
            <a:pPr>
              <a:defRPr/>
            </a:pPr>
            <a:r>
              <a:rPr lang="fi-FI" sz="2400" smtClean="0"/>
              <a:t>1964: 50 mikrog</a:t>
            </a:r>
          </a:p>
          <a:p>
            <a:pPr>
              <a:defRPr/>
            </a:pPr>
            <a:r>
              <a:rPr lang="fi-FI" sz="2400" smtClean="0"/>
              <a:t>1975: 25 mikrog</a:t>
            </a:r>
          </a:p>
          <a:p>
            <a:pPr>
              <a:defRPr/>
            </a:pPr>
            <a:r>
              <a:rPr lang="fi-FI" sz="2400"/>
              <a:t>1992: 10 mikrog</a:t>
            </a:r>
          </a:p>
          <a:p>
            <a:pPr marL="0" indent="0">
              <a:buNone/>
              <a:defRPr/>
            </a:pPr>
            <a:r>
              <a:rPr lang="fi-FI" sz="2400"/>
              <a:t> </a:t>
            </a:r>
          </a:p>
          <a:p>
            <a:pPr>
              <a:defRPr/>
            </a:pPr>
            <a:endParaRPr lang="fi-FI" sz="2400" smtClean="0"/>
          </a:p>
        </p:txBody>
      </p:sp>
      <p:pic>
        <p:nvPicPr>
          <p:cNvPr id="8195" name="Picture 4" descr="ylp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020188"/>
            <a:ext cx="3892140" cy="44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0636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00F9-6497-A146-A162-26F535CFD773}" type="slidenum">
              <a:rPr lang="en-US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-18175" b="18175"/>
          <a:stretch/>
        </p:blipFill>
        <p:spPr>
          <a:xfrm>
            <a:off x="50475" y="625275"/>
            <a:ext cx="9027377" cy="49507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396619"/>
            <a:ext cx="8585200" cy="1200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NHANES III –tutkimus (n=13 432)</a:t>
            </a:r>
          </a:p>
          <a:p>
            <a:pPr algn="ctr"/>
            <a:r>
              <a:rPr lang="en-US" sz="2400"/>
              <a:t>Kalsidiolin suhde luun tiheyteen</a:t>
            </a:r>
          </a:p>
          <a:p>
            <a:pPr algn="ctr"/>
            <a:r>
              <a:rPr lang="en-US" sz="2400"/>
              <a:t>Yli 50-vuotiailla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792" y="5802352"/>
            <a:ext cx="77944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/>
              <a:t>Bischoff-Ferrari, H. A., Dietrich, T., Orav, E. J., &amp; Dawson-Hughes, B. (</a:t>
            </a:r>
            <a:r>
              <a:rPr lang="en-US" sz="1000">
                <a:solidFill>
                  <a:srgbClr val="FF0000"/>
                </a:solidFill>
              </a:rPr>
              <a:t>2004</a:t>
            </a:r>
            <a:r>
              <a:rPr lang="en-US" sz="1000"/>
              <a:t>). Positive association between 25-hydroxy vitamin D levels and bone mineral density: a population-based study of younger and older adults. </a:t>
            </a:r>
            <a:r>
              <a:rPr lang="en-US" sz="1000" i="1"/>
              <a:t>The American journal of medicine</a:t>
            </a:r>
            <a:r>
              <a:rPr lang="en-US" sz="1000"/>
              <a:t>, </a:t>
            </a:r>
            <a:r>
              <a:rPr lang="en-US" sz="1000" i="1"/>
              <a:t>116</a:t>
            </a:r>
            <a:r>
              <a:rPr lang="en-US" sz="1000"/>
              <a:t>(9), 634–639. doi:10.1016/j.amjmed.2003.12.029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8303" y="2791490"/>
            <a:ext cx="134103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Mexican Americans</a:t>
            </a:r>
          </a:p>
          <a:p>
            <a:endParaRPr lang="en-US"/>
          </a:p>
          <a:p>
            <a:r>
              <a:rPr lang="en-US"/>
              <a:t>Whites</a:t>
            </a:r>
          </a:p>
          <a:p>
            <a:endParaRPr lang="en-US"/>
          </a:p>
          <a:p>
            <a:r>
              <a:rPr lang="en-US"/>
              <a:t>Blacks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9650" y="5156200"/>
            <a:ext cx="30670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Seerumin kalsidioli (nmol/l)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95300" y="3092450"/>
            <a:ext cx="41465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Muutos luun mineraalitiheydessä (g/cm</a:t>
            </a:r>
            <a:r>
              <a:rPr lang="en-US" baseline="30000"/>
              <a:t>2</a:t>
            </a:r>
            <a:r>
              <a:rPr lang="en-US"/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398435" y="1628800"/>
            <a:ext cx="8384" cy="3248000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29083" y="4174066"/>
            <a:ext cx="3429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Paakkari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07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3509962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Luun</a:t>
            </a:r>
            <a:r>
              <a:rPr lang="en-US" sz="4800" dirty="0" smtClean="0"/>
              <a:t> </a:t>
            </a:r>
            <a:r>
              <a:rPr lang="en-US" sz="4800" dirty="0" err="1" smtClean="0"/>
              <a:t>mineralisaation</a:t>
            </a:r>
            <a:r>
              <a:rPr lang="en-US" sz="4800" dirty="0" smtClean="0"/>
              <a:t> </a:t>
            </a:r>
            <a:r>
              <a:rPr lang="en-US" sz="4800" dirty="0" err="1" smtClean="0"/>
              <a:t>häiriötä</a:t>
            </a:r>
            <a:r>
              <a:rPr lang="en-US" sz="4800" dirty="0" smtClean="0"/>
              <a:t> </a:t>
            </a:r>
            <a:r>
              <a:rPr lang="en-US" sz="4800" dirty="0" err="1" smtClean="0"/>
              <a:t>esiintyy</a:t>
            </a:r>
            <a:r>
              <a:rPr lang="en-US" sz="4800" dirty="0" smtClean="0"/>
              <a:t> </a:t>
            </a:r>
            <a:r>
              <a:rPr lang="en-US" sz="4800" dirty="0" err="1" smtClean="0"/>
              <a:t>kaikenikäisillä</a:t>
            </a:r>
            <a:r>
              <a:rPr lang="en-US" sz="4800" dirty="0" smtClean="0"/>
              <a:t>                kun </a:t>
            </a:r>
            <a:r>
              <a:rPr lang="en-US" sz="4800" dirty="0" err="1" smtClean="0"/>
              <a:t>kalsidiolin</a:t>
            </a:r>
            <a:r>
              <a:rPr lang="en-US" sz="4800" dirty="0" smtClean="0"/>
              <a:t> </a:t>
            </a:r>
            <a:r>
              <a:rPr lang="en-US" sz="4800" dirty="0" err="1" smtClean="0"/>
              <a:t>pitoisuus</a:t>
            </a:r>
            <a:r>
              <a:rPr lang="en-US" sz="4800" dirty="0" smtClean="0"/>
              <a:t> on    </a:t>
            </a:r>
            <a:r>
              <a:rPr lang="en-US" sz="4800" dirty="0" err="1" smtClean="0"/>
              <a:t>alle</a:t>
            </a:r>
            <a:r>
              <a:rPr lang="en-US" sz="4800" dirty="0" smtClean="0"/>
              <a:t> 75 </a:t>
            </a:r>
            <a:r>
              <a:rPr lang="en-US" sz="4800" dirty="0" err="1" smtClean="0"/>
              <a:t>nmol</a:t>
            </a:r>
            <a:r>
              <a:rPr lang="en-US" sz="4800" dirty="0" smtClean="0"/>
              <a:t>/l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Paakkari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3277-703F-8345-94BE-48F2F9A5320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11600" y="4895094"/>
            <a:ext cx="477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Priemel</a:t>
            </a:r>
            <a:r>
              <a:rPr lang="en-US" dirty="0"/>
              <a:t> et al. Bone mineralization defects and vitamin D deficiency: </a:t>
            </a:r>
            <a:r>
              <a:rPr lang="en-US" dirty="0" err="1"/>
              <a:t>histomorphometric</a:t>
            </a:r>
            <a:r>
              <a:rPr lang="en-US" dirty="0"/>
              <a:t> analysis of iliac crest bone biopsies and circulating 25-hydroxyvitamin D in 675 patients. J Bone Miner Res (2010) vol. 25 (2) pp. 305-12</a:t>
            </a:r>
          </a:p>
        </p:txBody>
      </p:sp>
    </p:spTree>
    <p:extLst>
      <p:ext uri="{BB962C8B-B14F-4D97-AF65-F5344CB8AC3E}">
        <p14:creationId xmlns:p14="http://schemas.microsoft.com/office/powerpoint/2010/main" xmlns="" val="10241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74638"/>
            <a:ext cx="8648700" cy="1363662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/>
              <a:t>Osteoidin (varhaisluukudoksen) määrä ja jakautuminen epänormaalia, kun seerumin kalsidiolin pitoisuus on alle 75 nmol/l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00F9-6497-A146-A162-26F535CFD773}" type="slidenum">
              <a:rPr lang="en-US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60" y="2381250"/>
            <a:ext cx="4540390" cy="3359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6550" y="2667000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mineralisoitunut luu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6550" y="3625850"/>
            <a:ext cx="299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mineralisoitumaton osteoidi</a:t>
            </a:r>
          </a:p>
        </p:txBody>
      </p:sp>
      <p:sp>
        <p:nvSpPr>
          <p:cNvPr id="8" name="Left Arrow 7"/>
          <p:cNvSpPr/>
          <p:nvPr/>
        </p:nvSpPr>
        <p:spPr>
          <a:xfrm>
            <a:off x="5092700" y="2784475"/>
            <a:ext cx="336550" cy="2095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5092700" y="3743325"/>
            <a:ext cx="336550" cy="2095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3641038">
            <a:off x="3797300" y="2870200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3641038">
            <a:off x="2730500" y="3568700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3641038">
            <a:off x="2348357" y="4406899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3641038">
            <a:off x="1489964" y="4855589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3641038">
            <a:off x="872871" y="4868290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3641038">
            <a:off x="1722629" y="3703130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3641038">
            <a:off x="2381314" y="3210940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13641038">
            <a:off x="2743201" y="2646871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13641038">
            <a:off x="2381314" y="1834070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38450" y="1738772"/>
            <a:ext cx="32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epänormaali osteoidisaareke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29250" y="4895094"/>
            <a:ext cx="2755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/>
              <a:t>Priemel et al. Bone mineralization defects and vitamin D deficiency: histomorphometric analysis of iliac crest bone biopsies and circulating 25-hydroxyvitamin D in 675 patients. J Bone Miner Res (2010) vol. 25 (2) pp. 305-12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Paakkari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3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Paakkari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3277-703F-8345-94BE-48F2F9A53202}" type="slidenum">
              <a:rPr lang="en-US"/>
              <a:pPr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38" y="1645424"/>
            <a:ext cx="7486857" cy="4565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1343" y="509383"/>
            <a:ext cx="4781265" cy="12926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Rasitusmurtumien riskisuhde</a:t>
            </a:r>
          </a:p>
          <a:p>
            <a:endParaRPr lang="en-US"/>
          </a:p>
          <a:p>
            <a:r>
              <a:rPr lang="en-US"/>
              <a:t>Prediagnostinen 25OH5 (mediaani, nmol/l)</a:t>
            </a:r>
          </a:p>
          <a:p>
            <a:r>
              <a:rPr lang="en-US"/>
              <a:t>35            60           75           90          120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7752" y="1833784"/>
            <a:ext cx="5908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8935" y="2355516"/>
            <a:ext cx="5908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0.79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00118" y="2422184"/>
            <a:ext cx="5908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0.74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8845" y="2719780"/>
            <a:ext cx="5908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0.60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9276" y="2935872"/>
            <a:ext cx="5908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0.51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5738655"/>
            <a:ext cx="806561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/>
              <a:t>Gorham, E. D., Garland, C. F., Mohr, S. B., Garland, F. C., Thompson, K., &amp; Lappe, J. M. (2011). High serum 25-hydroxyvitamin D is associated with a low incidence of stress fractures. </a:t>
            </a:r>
            <a:r>
              <a:rPr lang="en-US" sz="1200" i="1"/>
              <a:t>Journal of Bone and Mineral Research : the Official Journal of the American Society for Bone and Mineral Research</a:t>
            </a:r>
            <a:r>
              <a:rPr lang="en-US" sz="1200"/>
              <a:t>, </a:t>
            </a:r>
            <a:r>
              <a:rPr lang="en-US" sz="1200" i="1"/>
              <a:t>26</a:t>
            </a:r>
            <a:r>
              <a:rPr lang="en-US" sz="1200"/>
              <a:t>(10), 2371–2377. doi:10.1002/jbmr.451</a:t>
            </a:r>
          </a:p>
        </p:txBody>
      </p:sp>
    </p:spTree>
    <p:extLst>
      <p:ext uri="{BB962C8B-B14F-4D97-AF65-F5344CB8AC3E}">
        <p14:creationId xmlns:p14="http://schemas.microsoft.com/office/powerpoint/2010/main" xmlns="" val="10306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" y="235032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D-</a:t>
            </a:r>
            <a:r>
              <a:rPr lang="en-US" dirty="0" err="1" smtClean="0">
                <a:solidFill>
                  <a:srgbClr val="FF0000"/>
                </a:solidFill>
              </a:rPr>
              <a:t>vitamiinin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toksisuus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279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Kiertävät</a:t>
            </a:r>
            <a:r>
              <a:rPr lang="en-US" dirty="0" smtClean="0"/>
              <a:t> </a:t>
            </a:r>
            <a:r>
              <a:rPr lang="en-US" dirty="0" err="1" smtClean="0"/>
              <a:t>viitteet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64869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YyvqhvSTIX" charset="0"/>
              </a:rPr>
              <a:t>-</a:t>
            </a:r>
            <a:r>
              <a:rPr lang="mr-IN" dirty="0" smtClean="0">
                <a:latin typeface="YyvqhvSTIX" charset="0"/>
              </a:rPr>
              <a:t>…</a:t>
            </a:r>
            <a:r>
              <a:rPr lang="fi-FI" dirty="0" smtClean="0">
                <a:latin typeface="YyvqhvSTIX" charset="0"/>
              </a:rPr>
              <a:t> </a:t>
            </a:r>
            <a:r>
              <a:rPr lang="en-US" dirty="0" smtClean="0">
                <a:latin typeface="YyvqhvSTIX" charset="0"/>
              </a:rPr>
              <a:t>On </a:t>
            </a:r>
            <a:r>
              <a:rPr lang="en-US" dirty="0">
                <a:latin typeface="YyvqhvSTIX" charset="0"/>
              </a:rPr>
              <a:t>the other hand, according to the Institute of Medicine 25(OH)D concentrations above 125 </a:t>
            </a:r>
            <a:r>
              <a:rPr lang="en-US" dirty="0" err="1">
                <a:latin typeface="YyvqhvSTIX" charset="0"/>
              </a:rPr>
              <a:t>nmol</a:t>
            </a:r>
            <a:r>
              <a:rPr lang="en-US" dirty="0">
                <a:latin typeface="YyvqhvSTIX" charset="0"/>
              </a:rPr>
              <a:t>/l are potentially harmful [</a:t>
            </a:r>
            <a:r>
              <a:rPr lang="en-US" dirty="0">
                <a:solidFill>
                  <a:srgbClr val="0000FF"/>
                </a:solidFill>
                <a:latin typeface="YyvqhvSTIX" charset="0"/>
              </a:rPr>
              <a:t>25</a:t>
            </a:r>
            <a:r>
              <a:rPr lang="en-US" dirty="0">
                <a:latin typeface="YyvqhvSTIX" charset="0"/>
              </a:rPr>
              <a:t>]. In our study, 3.8% (</a:t>
            </a:r>
            <a:r>
              <a:rPr lang="en-US" i="1" dirty="0">
                <a:latin typeface="CpqwbtSTIX" charset="0"/>
              </a:rPr>
              <a:t>n </a:t>
            </a:r>
            <a:r>
              <a:rPr lang="en-US" dirty="0">
                <a:latin typeface="YyvqhvSTIX" charset="0"/>
              </a:rPr>
              <a:t>= 22) in early pregnancy, and 6.8% (</a:t>
            </a:r>
            <a:r>
              <a:rPr lang="en-US" i="1" dirty="0">
                <a:latin typeface="CpqwbtSTIX" charset="0"/>
              </a:rPr>
              <a:t>n </a:t>
            </a:r>
            <a:r>
              <a:rPr lang="en-US" dirty="0">
                <a:latin typeface="YyvqhvSTIX" charset="0"/>
              </a:rPr>
              <a:t>= 40) in UCB had 25(OH) D above 125 </a:t>
            </a:r>
            <a:r>
              <a:rPr lang="en-US" dirty="0" err="1">
                <a:latin typeface="YyvqhvSTIX" charset="0"/>
              </a:rPr>
              <a:t>nmol</a:t>
            </a:r>
            <a:r>
              <a:rPr lang="en-US" dirty="0">
                <a:latin typeface="YyvqhvSTIX" charset="0"/>
              </a:rPr>
              <a:t>/l.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83543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YyvqhvSTIX" charset="0"/>
              </a:rPr>
              <a:t>Ross AC, Manson JE, Abrams SA, </a:t>
            </a:r>
            <a:r>
              <a:rPr lang="en-US" i="1" dirty="0" err="1">
                <a:latin typeface="YyvqhvSTIX" charset="0"/>
              </a:rPr>
              <a:t>Aloia</a:t>
            </a:r>
            <a:r>
              <a:rPr lang="en-US" i="1" dirty="0">
                <a:latin typeface="YyvqhvSTIX" charset="0"/>
              </a:rPr>
              <a:t> JF, Brannon PM, </a:t>
            </a:r>
            <a:r>
              <a:rPr lang="en-US" i="1" dirty="0" err="1">
                <a:latin typeface="YyvqhvSTIX" charset="0"/>
              </a:rPr>
              <a:t>Clin</a:t>
            </a:r>
            <a:r>
              <a:rPr lang="en-US" i="1" dirty="0">
                <a:latin typeface="YyvqhvSTIX" charset="0"/>
              </a:rPr>
              <a:t>- ton SK, </a:t>
            </a:r>
            <a:r>
              <a:rPr lang="en-US" i="1" dirty="0" err="1">
                <a:latin typeface="YyvqhvSTIX" charset="0"/>
              </a:rPr>
              <a:t>Durazo-Arvizu</a:t>
            </a:r>
            <a:r>
              <a:rPr lang="en-US" i="1" dirty="0">
                <a:latin typeface="YyvqhvSTIX" charset="0"/>
              </a:rPr>
              <a:t> RA, Gallagher JC, Gallo RL, Jones G, Kovacs CS, Mayne ST, Rosen CJ, </a:t>
            </a:r>
            <a:r>
              <a:rPr lang="en-US" i="1" dirty="0" err="1">
                <a:latin typeface="YyvqhvSTIX" charset="0"/>
              </a:rPr>
              <a:t>Shapses</a:t>
            </a:r>
            <a:r>
              <a:rPr lang="en-US" i="1" dirty="0">
                <a:latin typeface="YyvqhvSTIX" charset="0"/>
              </a:rPr>
              <a:t> SA (2011) The 2011 report on dietary reference intakes for calcium and vitamin D from the Institute of Medicine: what clinicians need to know. J </a:t>
            </a:r>
            <a:r>
              <a:rPr lang="en-US" i="1" dirty="0" err="1">
                <a:latin typeface="YyvqhvSTIX" charset="0"/>
              </a:rPr>
              <a:t>Clin</a:t>
            </a:r>
            <a:r>
              <a:rPr lang="en-US" i="1" dirty="0">
                <a:latin typeface="YyvqhvSTIX" charset="0"/>
              </a:rPr>
              <a:t> </a:t>
            </a:r>
            <a:r>
              <a:rPr lang="en-US" i="1" dirty="0" err="1">
                <a:latin typeface="YyvqhvSTIX" charset="0"/>
              </a:rPr>
              <a:t>Endocrinol</a:t>
            </a:r>
            <a:r>
              <a:rPr lang="en-US" i="1" dirty="0">
                <a:latin typeface="YyvqhvSTIX" charset="0"/>
              </a:rPr>
              <a:t> </a:t>
            </a:r>
            <a:r>
              <a:rPr lang="en-US" i="1" dirty="0" err="1">
                <a:latin typeface="YyvqhvSTIX" charset="0"/>
              </a:rPr>
              <a:t>Metab</a:t>
            </a:r>
            <a:r>
              <a:rPr lang="en-US" i="1" dirty="0">
                <a:latin typeface="YyvqhvSTIX" charset="0"/>
              </a:rPr>
              <a:t> 96:53–58 </a:t>
            </a:r>
            <a:endParaRPr lang="en-US" i="1" dirty="0">
              <a:effectLst/>
              <a:latin typeface="YyvqhvSTIX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272677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However, given that toxicity is not the appropriate basis for a UL that is intended to reflect long-term chronic intake and to be used for public health purposes, this value was corrected for uncertainty based on chronic disease out- comes and all-cause mortality, as well as emerging </a:t>
            </a:r>
            <a:r>
              <a:rPr lang="en-US" dirty="0" smtClean="0"/>
              <a:t>concerns </a:t>
            </a:r>
            <a:r>
              <a:rPr lang="en-US" dirty="0"/>
              <a:t>about risks at serum 25OHD levels above 50 ng/ml (125 nmol/liter).</a:t>
            </a:r>
          </a:p>
        </p:txBody>
      </p:sp>
    </p:spTree>
    <p:extLst>
      <p:ext uri="{BB962C8B-B14F-4D97-AF65-F5344CB8AC3E}">
        <p14:creationId xmlns:p14="http://schemas.microsoft.com/office/powerpoint/2010/main" xmlns="" val="729081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i-FI" sz="2800" smtClean="0"/>
              <a:t>Prof. Arvo Ylppö aloitti pikkulasten D-vitamiinin korvaushoidon annoksella 100 mikrog/vrk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54438" cy="4914900"/>
          </a:xfrm>
        </p:spPr>
        <p:txBody>
          <a:bodyPr>
            <a:normAutofit/>
          </a:bodyPr>
          <a:lstStyle/>
          <a:p>
            <a:pPr>
              <a:defRPr/>
            </a:pPr>
            <a:endParaRPr lang="fi-FI" sz="2400" smtClean="0"/>
          </a:p>
          <a:p>
            <a:pPr>
              <a:defRPr/>
            </a:pPr>
            <a:endParaRPr lang="fi-FI" sz="2400"/>
          </a:p>
          <a:p>
            <a:pPr>
              <a:defRPr/>
            </a:pPr>
            <a:endParaRPr lang="fi-FI" sz="2400" smtClean="0"/>
          </a:p>
          <a:p>
            <a:pPr>
              <a:defRPr/>
            </a:pPr>
            <a:r>
              <a:rPr lang="fi-FI" sz="2400" smtClean="0"/>
              <a:t>1950-luku: 100 mikrog</a:t>
            </a:r>
          </a:p>
          <a:p>
            <a:pPr>
              <a:defRPr/>
            </a:pPr>
            <a:r>
              <a:rPr lang="fi-FI" sz="2400" smtClean="0"/>
              <a:t>1964: 50 mikrog</a:t>
            </a:r>
          </a:p>
          <a:p>
            <a:pPr>
              <a:defRPr/>
            </a:pPr>
            <a:r>
              <a:rPr lang="fi-FI" sz="2400" smtClean="0"/>
              <a:t>1975: 25 mikrog</a:t>
            </a:r>
          </a:p>
          <a:p>
            <a:pPr>
              <a:defRPr/>
            </a:pPr>
            <a:r>
              <a:rPr lang="fi-FI" sz="2400"/>
              <a:t>1992: 10 mikrog</a:t>
            </a:r>
          </a:p>
          <a:p>
            <a:pPr marL="0" indent="0">
              <a:buNone/>
              <a:defRPr/>
            </a:pPr>
            <a:r>
              <a:rPr lang="fi-FI" sz="2400"/>
              <a:t> </a:t>
            </a:r>
          </a:p>
          <a:p>
            <a:pPr>
              <a:defRPr/>
            </a:pPr>
            <a:endParaRPr lang="fi-FI" sz="2400" smtClean="0"/>
          </a:p>
        </p:txBody>
      </p:sp>
      <p:pic>
        <p:nvPicPr>
          <p:cNvPr id="8195" name="Picture 4" descr="ylp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020188"/>
            <a:ext cx="3892140" cy="44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281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</a:t>
            </a:r>
            <a:r>
              <a:rPr lang="en-US" dirty="0" err="1" smtClean="0"/>
              <a:t>vitamiinin</a:t>
            </a:r>
            <a:r>
              <a:rPr lang="en-US" dirty="0" smtClean="0"/>
              <a:t> </a:t>
            </a:r>
            <a:r>
              <a:rPr lang="en-US" dirty="0" err="1" smtClean="0"/>
              <a:t>toksisuus</a:t>
            </a:r>
            <a:r>
              <a:rPr lang="en-US" dirty="0" smtClean="0"/>
              <a:t> </a:t>
            </a:r>
            <a:r>
              <a:rPr lang="en-US" dirty="0" err="1" smtClean="0"/>
              <a:t>lapsilla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 smtClean="0"/>
              <a:t>Helsingin lastenklinikalla 1952-1962 </a:t>
            </a:r>
            <a:r>
              <a:rPr lang="fi-FI" dirty="0"/>
              <a:t>kaikkiaan 16 pikkulasten </a:t>
            </a:r>
            <a:r>
              <a:rPr lang="fi-FI" dirty="0" err="1"/>
              <a:t>hyperkalsemiatapausta</a:t>
            </a:r>
            <a:r>
              <a:rPr lang="fi-FI" dirty="0"/>
              <a:t>, joista 14 oli aiheutunut noin 13 mg:n </a:t>
            </a:r>
            <a:r>
              <a:rPr lang="fi-FI" dirty="0" err="1" smtClean="0"/>
              <a:t>i.m</a:t>
            </a:r>
            <a:r>
              <a:rPr lang="fi-FI" dirty="0" smtClean="0"/>
              <a:t>. jättiannoksista </a:t>
            </a:r>
            <a:r>
              <a:rPr lang="fi-FI" dirty="0"/>
              <a:t>(”</a:t>
            </a:r>
            <a:r>
              <a:rPr lang="fi-FI" dirty="0" err="1"/>
              <a:t>Stoss</a:t>
            </a:r>
            <a:r>
              <a:rPr lang="fi-FI" dirty="0"/>
              <a:t>”-injektioista). 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Kahdessa tapauksessa </a:t>
            </a:r>
            <a:r>
              <a:rPr lang="fi-FI" dirty="0" err="1" smtClean="0"/>
              <a:t>hyperkalsemiaan</a:t>
            </a:r>
            <a:r>
              <a:rPr lang="fi-FI" dirty="0" smtClean="0"/>
              <a:t> </a:t>
            </a:r>
            <a:r>
              <a:rPr lang="fi-FI" dirty="0"/>
              <a:t>ei liittynyt  D-vitamiinin milligramma-annosten </a:t>
            </a:r>
            <a:r>
              <a:rPr lang="fi-FI" dirty="0" smtClean="0"/>
              <a:t>antoa (CYP24A1-geenin virhe?).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Maailmalla julkaistut tapausselostukset</a:t>
            </a:r>
            <a:r>
              <a:rPr lang="fi-FI" smtClean="0"/>
              <a:t>: vasta </a:t>
            </a:r>
            <a:r>
              <a:rPr lang="fi-FI"/>
              <a:t>milligrammojen </a:t>
            </a:r>
            <a:r>
              <a:rPr lang="fi-FI" smtClean="0"/>
              <a:t>            D-vitamiinin </a:t>
            </a:r>
            <a:r>
              <a:rPr lang="fi-FI" dirty="0"/>
              <a:t>päiväannokset ovat aiheuttaneet vastasyntyneille toksisuutta.</a:t>
            </a:r>
            <a:endParaRPr lang="en-GB" dirty="0"/>
          </a:p>
          <a:p>
            <a:r>
              <a:rPr lang="en-GB" dirty="0"/>
              <a:t>Hallman N et al. </a:t>
            </a:r>
            <a:r>
              <a:rPr lang="en-GB" dirty="0" err="1"/>
              <a:t>Riisitaudin</a:t>
            </a:r>
            <a:r>
              <a:rPr lang="en-GB" dirty="0"/>
              <a:t> </a:t>
            </a:r>
            <a:r>
              <a:rPr lang="en-GB" dirty="0" err="1"/>
              <a:t>ennakkkotorjunnasta</a:t>
            </a:r>
            <a:r>
              <a:rPr lang="en-GB" dirty="0"/>
              <a:t>. </a:t>
            </a:r>
            <a:r>
              <a:rPr lang="en-GB" dirty="0" err="1"/>
              <a:t>Duodecim</a:t>
            </a:r>
            <a:r>
              <a:rPr lang="en-GB" dirty="0"/>
              <a:t> 1964; 80:185-189.</a:t>
            </a:r>
          </a:p>
          <a:p>
            <a:r>
              <a:rPr lang="en-GB" dirty="0" err="1"/>
              <a:t>Chambellan-Tison</a:t>
            </a:r>
            <a:r>
              <a:rPr lang="en-GB" dirty="0"/>
              <a:t> et al. Severe hypercalcemia due to vitamin D intoxication.. Arch de Ped 2007; 14(11), 1328–1332.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69153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35262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3366FF"/>
                </a:solidFill>
              </a:rPr>
              <a:t>Viranomaisten uusin arvio D-vitamiinin suurimmasta turvallisesta päiväannoksesta:</a:t>
            </a:r>
            <a:br>
              <a:rPr lang="en-US" sz="3600">
                <a:solidFill>
                  <a:srgbClr val="3366FF"/>
                </a:solidFill>
              </a:rPr>
            </a:br>
            <a:r>
              <a:rPr lang="en-US">
                <a:solidFill>
                  <a:srgbClr val="3366FF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100 μg/vrk *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00F9-6497-A146-A162-26F535CFD773}" type="slidenum">
              <a:rPr lang="en-US"/>
              <a:pPr/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6133" y="4017990"/>
            <a:ext cx="7658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/>
          </a:p>
          <a:p>
            <a:r>
              <a:rPr lang="en-US" sz="3200"/>
              <a:t>IOM (Institute of Medicine) 2011</a:t>
            </a:r>
          </a:p>
          <a:p>
            <a:r>
              <a:rPr lang="en-US" sz="3200"/>
              <a:t>EFSA (Euroopan elintarvikevirasto) 2012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Paakkari 2014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4330" y="4698994"/>
            <a:ext cx="694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*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xmlns="" val="16574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6456469" y="365511"/>
            <a:ext cx="2514600" cy="898117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764068" y="311247"/>
            <a:ext cx="2514600" cy="952381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37355" y="492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K2</a:t>
            </a:r>
            <a:endParaRPr lang="en-US" sz="32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367212" y="392641"/>
            <a:ext cx="13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K1</a:t>
            </a:r>
            <a:endParaRPr lang="en-US" sz="3200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6210203" y="182559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797967" y="2169996"/>
            <a:ext cx="5173102" cy="920155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41869" y="905327"/>
            <a:ext cx="213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vihreät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vihannekset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71097" y="91677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suolistobakteerit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41869" y="2269233"/>
            <a:ext cx="481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Veren</a:t>
            </a:r>
            <a:r>
              <a:rPr lang="en-US" sz="2400" dirty="0" smtClean="0"/>
              <a:t> </a:t>
            </a:r>
            <a:r>
              <a:rPr lang="en-US" sz="2400" dirty="0" err="1" smtClean="0"/>
              <a:t>hyytymistekjöiden</a:t>
            </a:r>
            <a:r>
              <a:rPr lang="en-US" sz="2400" dirty="0" smtClean="0"/>
              <a:t>             </a:t>
            </a:r>
            <a:r>
              <a:rPr lang="en-US" sz="2400" dirty="0" err="1" smtClean="0"/>
              <a:t>normaali</a:t>
            </a:r>
            <a:r>
              <a:rPr lang="en-US" sz="2400" dirty="0" smtClean="0"/>
              <a:t> </a:t>
            </a:r>
            <a:r>
              <a:rPr lang="en-US" sz="2400" dirty="0" err="1" smtClean="0"/>
              <a:t>toiminta</a:t>
            </a:r>
            <a:endParaRPr lang="en-US" sz="2400" baseline="-25000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>
          <a:xfrm>
            <a:off x="-5023" y="6557316"/>
            <a:ext cx="2133600" cy="365125"/>
          </a:xfrm>
        </p:spPr>
        <p:txBody>
          <a:bodyPr/>
          <a:lstStyle/>
          <a:p>
            <a:r>
              <a:rPr lang="fi-FI" smtClean="0"/>
              <a:t>Paakkari 2013</a:t>
            </a:r>
            <a:endParaRPr lang="en-US" dirty="0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179135" cy="2328581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Perinteinen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tieto</a:t>
            </a:r>
            <a:r>
              <a:rPr lang="en-US" sz="3200" dirty="0" smtClean="0">
                <a:solidFill>
                  <a:srgbClr val="FF0000"/>
                </a:solidFill>
              </a:rPr>
              <a:t> K-</a:t>
            </a:r>
            <a:r>
              <a:rPr lang="en-US" sz="3200" dirty="0" err="1" smtClean="0">
                <a:solidFill>
                  <a:srgbClr val="FF0000"/>
                </a:solidFill>
              </a:rPr>
              <a:t>vitamiinista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778243" y="5635747"/>
            <a:ext cx="5173102" cy="920155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22145" y="5734984"/>
            <a:ext cx="481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Puutetta</a:t>
            </a:r>
            <a:r>
              <a:rPr lang="en-US" sz="2400" dirty="0" smtClean="0"/>
              <a:t> </a:t>
            </a:r>
            <a:r>
              <a:rPr lang="en-US" sz="2400" dirty="0" err="1" smtClean="0"/>
              <a:t>vastasyntyneillä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13967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370"/>
            <a:ext cx="8229600" cy="948530"/>
          </a:xfrm>
        </p:spPr>
        <p:txBody>
          <a:bodyPr>
            <a:noAutofit/>
          </a:bodyPr>
          <a:lstStyle/>
          <a:p>
            <a:r>
              <a:rPr lang="en-US" sz="2000"/>
              <a:t/>
            </a:r>
            <a:br>
              <a:rPr lang="en-US" sz="2000"/>
            </a:br>
            <a:r>
              <a:rPr lang="en-US" sz="2000"/>
              <a:t>Hollis, B. W., &amp; Wagner, C. L. (</a:t>
            </a:r>
            <a:r>
              <a:rPr lang="en-US" sz="2000">
                <a:solidFill>
                  <a:srgbClr val="FF0000"/>
                </a:solidFill>
              </a:rPr>
              <a:t>2013</a:t>
            </a:r>
            <a:r>
              <a:rPr lang="en-US" sz="2000"/>
              <a:t>). </a:t>
            </a:r>
            <a:br>
              <a:rPr lang="en-US" sz="2000"/>
            </a:br>
            <a:r>
              <a:rPr lang="en-US" sz="2000"/>
              <a:t>Vitamin D and pregnancy: skeletal effects, nonskeletal effects, and birth outcomes.</a:t>
            </a:r>
            <a:r>
              <a:rPr lang="en-US" sz="2000" i="1"/>
              <a:t>Calcified Tissue International</a:t>
            </a:r>
            <a:r>
              <a:rPr lang="en-US" sz="2000"/>
              <a:t>, </a:t>
            </a:r>
            <a:r>
              <a:rPr lang="en-US" sz="2000" i="1"/>
              <a:t>92</a:t>
            </a:r>
            <a:r>
              <a:rPr lang="en-US" sz="2000"/>
              <a:t>(2), 128–139. </a:t>
            </a:r>
            <a:br>
              <a:rPr lang="en-US" sz="2000"/>
            </a:br>
            <a:endParaRPr lang="en-US" sz="2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Paakkari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3277-703F-8345-94BE-48F2F9A53202}" type="slidenum">
              <a:rPr lang="en-US"/>
              <a:pPr/>
              <a:t>40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765300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aseline="30000"/>
          </a:p>
        </p:txBody>
      </p:sp>
      <p:sp>
        <p:nvSpPr>
          <p:cNvPr id="7" name="Rectangle 6"/>
          <p:cNvSpPr/>
          <p:nvPr/>
        </p:nvSpPr>
        <p:spPr>
          <a:xfrm>
            <a:off x="457200" y="3678694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/>
              <a:t>"New RCT data strongly support previous observational studies in that improving nutritional vitamin D status will improve birth outcomes. The new RCT data indicate that 100 μg/d or 4,000 IU/day vitamin D3 during pregnancy will ‘‘normalize’’ vitamin D metabolism and improve birth outcomes including primary cesarean section and comorbidities of pregnancy with no risk of side effects".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24019"/>
            <a:ext cx="8229600" cy="24637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r>
              <a:rPr lang="en-US" sz="3600"/>
              <a:t>Odottaville äideille </a:t>
            </a:r>
            <a:r>
              <a:rPr lang="en-US" sz="3600" dirty="0">
                <a:solidFill>
                  <a:srgbClr val="FF0000"/>
                </a:solidFill>
              </a:rPr>
              <a:t>100 μg/</a:t>
            </a:r>
            <a:r>
              <a:rPr lang="en-US" sz="3600" dirty="0" err="1">
                <a:solidFill>
                  <a:srgbClr val="FF0000"/>
                </a:solidFill>
              </a:rPr>
              <a:t>vrk</a:t>
            </a:r>
          </a:p>
          <a:p>
            <a:pPr marL="0" indent="0" algn="ctr">
              <a:buNone/>
            </a:pPr>
            <a:endParaRPr lang="en-US" dirty="0" err="1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3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43630"/>
          </a:xfrm>
        </p:spPr>
        <p:txBody>
          <a:bodyPr>
            <a:noAutofit/>
          </a:bodyPr>
          <a:lstStyle/>
          <a:p>
            <a:r>
              <a:rPr lang="en-US" sz="1200"/>
              <a:t>Marshall, I., Mehta, R., &amp; Petrova, A. (2012). Vitamin D in the maternal-fetal-neonatal interface: Clinical implications and requirements for supplementation. </a:t>
            </a:r>
            <a:r>
              <a:rPr lang="en-US" sz="1200" i="1"/>
              <a:t>The Journal of Maternal-Fetal &amp; Neonatal Medicine. </a:t>
            </a:r>
            <a:r>
              <a:rPr lang="en-US" sz="1200"/>
              <a:t>doi:10.3109/14767058.2012.746306</a:t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800" i="1"/>
              <a:t>Official journal of The European Association of Perinatal Medicine, The Federation of Asia and Oceania Perinatal Societies, The Italian Society of Neonatology and The International Society of Perinatal Obstetricians</a:t>
            </a:r>
            <a:br>
              <a:rPr lang="en-US" sz="1800" i="1"/>
            </a:br>
            <a:r>
              <a:rPr lang="en-US" sz="1800" i="1"/>
              <a:t/>
            </a:r>
            <a:br>
              <a:rPr lang="en-US" sz="1800" i="1"/>
            </a:br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Neo- </a:t>
            </a:r>
            <a:r>
              <a:rPr lang="en-US" sz="3600" dirty="0" err="1"/>
              <a:t>ja</a:t>
            </a:r>
            <a:r>
              <a:rPr lang="en-US" sz="3600" dirty="0"/>
              <a:t> </a:t>
            </a:r>
            <a:r>
              <a:rPr lang="en-US" sz="3600" dirty="0" err="1"/>
              <a:t>perinatologit</a:t>
            </a:r>
            <a:r>
              <a:rPr lang="en-US" sz="3600" dirty="0"/>
              <a:t>:                        </a:t>
            </a:r>
            <a:r>
              <a:rPr lang="en-US" sz="3600" dirty="0" err="1" smtClean="0"/>
              <a:t>imettäville</a:t>
            </a:r>
            <a:r>
              <a:rPr lang="en-US" sz="3600" dirty="0" smtClean="0"/>
              <a:t> </a:t>
            </a:r>
            <a:r>
              <a:rPr lang="en-US" sz="3600" dirty="0" err="1"/>
              <a:t>äideille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100 μg/</a:t>
            </a:r>
            <a:r>
              <a:rPr lang="en-US" sz="3600" dirty="0" err="1">
                <a:solidFill>
                  <a:srgbClr val="FF0000"/>
                </a:solidFill>
              </a:rPr>
              <a:t>vrk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“Supplementation of lactating mothers with high doses of vitamin D (100 μg/d) allows the achievement of optimal 25(OH)D concentrations (&gt;80 </a:t>
            </a:r>
            <a:r>
              <a:rPr lang="en-US" sz="2400" dirty="0" err="1"/>
              <a:t>nmol</a:t>
            </a:r>
            <a:r>
              <a:rPr lang="en-US" sz="2400" dirty="0"/>
              <a:t>/L) in the maternal and infant serum without any risk of </a:t>
            </a:r>
            <a:r>
              <a:rPr lang="en-US" sz="2400" dirty="0" err="1"/>
              <a:t>hypervitaminosis</a:t>
            </a:r>
            <a:r>
              <a:rPr lang="en-US" sz="2400" dirty="0"/>
              <a:t> D in the mother”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Paakkari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3277-703F-8345-94BE-48F2F9A53202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83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36762"/>
          </a:xfrm>
        </p:spPr>
        <p:txBody>
          <a:bodyPr>
            <a:noAutofit/>
          </a:bodyPr>
          <a:lstStyle/>
          <a:p>
            <a:r>
              <a:rPr lang="en-US" sz="2000"/>
              <a:t>J Am Geriatr Soc. </a:t>
            </a:r>
            <a:r>
              <a:rPr lang="en-US" sz="2000">
                <a:solidFill>
                  <a:srgbClr val="FF0000"/>
                </a:solidFill>
              </a:rPr>
              <a:t>2013</a:t>
            </a:r>
            <a:r>
              <a:rPr lang="en-US" sz="2000"/>
              <a:t> Dec 18. doi: 10.1111/jgs.12631. Recommendations Abstracted from the American Geriatrics Society Consensus Statement on Vitamin D for Prevention of Falls and Their Consequences. American Geriatrics Society Workgroup on Vitamin D Supplementation for Older Adults.</a:t>
            </a:r>
            <a:br>
              <a:rPr lang="en-US" sz="2000"/>
            </a:br>
            <a:endParaRPr lang="en-US" sz="2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63359"/>
          </a:xfrm>
        </p:spPr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z="4000"/>
          </a:p>
          <a:p>
            <a:pPr marL="0" indent="0" algn="ctr">
              <a:buNone/>
            </a:pPr>
            <a:r>
              <a:rPr lang="en-US" sz="4000"/>
              <a:t>Yli 70-vuotiaille </a:t>
            </a:r>
            <a:r>
              <a:rPr lang="en-US" sz="4000" dirty="0">
                <a:solidFill>
                  <a:srgbClr val="FF0000"/>
                </a:solidFill>
              </a:rPr>
              <a:t>100 μg/</a:t>
            </a:r>
            <a:r>
              <a:rPr lang="en-US" sz="4000" dirty="0" err="1">
                <a:solidFill>
                  <a:srgbClr val="FF0000"/>
                </a:solidFill>
              </a:rPr>
              <a:t>vrk</a:t>
            </a:r>
          </a:p>
          <a:p>
            <a:pPr marL="0" indent="0" algn="ctr">
              <a:buNone/>
            </a:pPr>
            <a:endParaRPr lang="en-US" dirty="0" err="1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Paakkari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3277-703F-8345-94BE-48F2F9A53202}" type="slidenum">
              <a:rPr lang="en-US"/>
              <a:pPr/>
              <a:t>42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292" y="4093101"/>
            <a:ext cx="8634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4632562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“Annos 100 mikrog/vrk takaa lähes kaikille (95%) 70 vuotiaille amerikkalaisille kalsidiolin pitoisuuden yli 75 nmol/l”</a:t>
            </a:r>
          </a:p>
        </p:txBody>
      </p:sp>
    </p:spTree>
    <p:extLst>
      <p:ext uri="{BB962C8B-B14F-4D97-AF65-F5344CB8AC3E}">
        <p14:creationId xmlns:p14="http://schemas.microsoft.com/office/powerpoint/2010/main" xmlns="" val="6408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Bi, W. G., </a:t>
            </a:r>
            <a:r>
              <a:rPr lang="en-US" sz="1600" dirty="0" err="1"/>
              <a:t>Nuyt</a:t>
            </a:r>
            <a:r>
              <a:rPr lang="en-US" sz="1600" dirty="0"/>
              <a:t>, A. M., </a:t>
            </a:r>
            <a:r>
              <a:rPr lang="en-US" sz="1600" dirty="0" err="1"/>
              <a:t>Weiler</a:t>
            </a:r>
            <a:r>
              <a:rPr lang="en-US" sz="1600" dirty="0"/>
              <a:t>, H., Leduc, L., Santamaria, C., &amp; Wei, S. Q. (2018). Association Between Vitamin D Supplementation During Pregnancy and Offspring Growth, Morbidity, and Mortality: A Systematic Review and Meta-analysis. </a:t>
            </a:r>
            <a:r>
              <a:rPr lang="en-US" sz="1600" i="1" dirty="0"/>
              <a:t>JAMA Pediatrics</a:t>
            </a:r>
            <a:r>
              <a:rPr lang="en-US" sz="1600" dirty="0"/>
              <a:t>. http://</a:t>
            </a:r>
            <a:r>
              <a:rPr lang="en-US" sz="1600" dirty="0" err="1"/>
              <a:t>doi.org</a:t>
            </a:r>
            <a:r>
              <a:rPr lang="en-US" sz="1600" dirty="0"/>
              <a:t>/10.1001/jamapediatrics.2018.0302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582"/>
            <a:ext cx="9144000" cy="3741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" y="5308705"/>
            <a:ext cx="9144000" cy="143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4487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Bi, W. G., </a:t>
            </a:r>
            <a:r>
              <a:rPr lang="en-US" sz="1600" dirty="0" err="1"/>
              <a:t>Nuyt</a:t>
            </a:r>
            <a:r>
              <a:rPr lang="en-US" sz="1600" dirty="0"/>
              <a:t>, A. M., </a:t>
            </a:r>
            <a:r>
              <a:rPr lang="en-US" sz="1600" dirty="0" err="1"/>
              <a:t>Weiler</a:t>
            </a:r>
            <a:r>
              <a:rPr lang="en-US" sz="1600" dirty="0"/>
              <a:t>, H., Leduc, L., Santamaria, C., &amp; Wei, S. Q. (2018). Association Between Vitamin D Supplementation During Pregnancy and Offspring Growth, Morbidity, and Mortality: A Systematic Review and Meta-analysis. </a:t>
            </a:r>
            <a:r>
              <a:rPr lang="en-US" sz="1600" i="1" dirty="0"/>
              <a:t>JAMA Pediatrics</a:t>
            </a:r>
            <a:r>
              <a:rPr lang="en-US" sz="1600" dirty="0"/>
              <a:t>. http://</a:t>
            </a:r>
            <a:r>
              <a:rPr lang="en-US" sz="1600" dirty="0" err="1"/>
              <a:t>doi.org</a:t>
            </a:r>
            <a:r>
              <a:rPr lang="en-US" sz="1600" dirty="0"/>
              <a:t>/10.1001/jamapediatrics.2018.0302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582"/>
            <a:ext cx="9144000" cy="3741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016" y="5184648"/>
            <a:ext cx="8558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24 </a:t>
            </a:r>
            <a:r>
              <a:rPr lang="en-US" sz="2400" dirty="0" err="1" smtClean="0">
                <a:solidFill>
                  <a:srgbClr val="FF0000"/>
                </a:solidFill>
              </a:rPr>
              <a:t>satunnaistettua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tutkimusta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N= 5405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FF0000"/>
                </a:solidFill>
              </a:rPr>
              <a:t>Odottavan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äidin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annos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tasolle</a:t>
            </a:r>
            <a:r>
              <a:rPr lang="en-US" sz="2400" dirty="0" smtClean="0">
                <a:solidFill>
                  <a:srgbClr val="FF0000"/>
                </a:solidFill>
              </a:rPr>
              <a:t> 50µg/</a:t>
            </a:r>
            <a:r>
              <a:rPr lang="en-US" sz="2400" dirty="0" err="1" smtClean="0">
                <a:solidFill>
                  <a:srgbClr val="FF0000"/>
                </a:solidFill>
              </a:rPr>
              <a:t>vrk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pienensi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raskauden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riskejä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mitä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todettu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tätä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suuremmilla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annoksilla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612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Bi, W. G., </a:t>
            </a:r>
            <a:r>
              <a:rPr lang="en-US" sz="1600" dirty="0" err="1"/>
              <a:t>Nuyt</a:t>
            </a:r>
            <a:r>
              <a:rPr lang="en-US" sz="1600" dirty="0"/>
              <a:t>, A. M., </a:t>
            </a:r>
            <a:r>
              <a:rPr lang="en-US" sz="1600" dirty="0" err="1"/>
              <a:t>Weiler</a:t>
            </a:r>
            <a:r>
              <a:rPr lang="en-US" sz="1600" dirty="0"/>
              <a:t>, H., Leduc, L., Santamaria, C., &amp; Wei, S. Q. (2018). Association Between Vitamin D Supplementation During Pregnancy and Offspring Growth, Morbidity, and Mortality: A Systematic Review and Meta-analysis. </a:t>
            </a:r>
            <a:r>
              <a:rPr lang="en-US" sz="1600" i="1" dirty="0"/>
              <a:t>JAMA Pediatrics</a:t>
            </a:r>
            <a:r>
              <a:rPr lang="en-US" sz="1600" dirty="0"/>
              <a:t>. http://</a:t>
            </a:r>
            <a:r>
              <a:rPr lang="en-US" sz="1600" dirty="0" err="1"/>
              <a:t>doi.org</a:t>
            </a:r>
            <a:r>
              <a:rPr lang="en-US" sz="1600" dirty="0"/>
              <a:t>/10.1001/jamapediatrics.2018.0302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" y="5308705"/>
            <a:ext cx="9144000" cy="1430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499616"/>
            <a:ext cx="8439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Keskossyntymät</a:t>
            </a:r>
            <a:r>
              <a:rPr lang="en-US" sz="2800" dirty="0" smtClean="0"/>
              <a:t> ↓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Vastasyntyneen</a:t>
            </a:r>
            <a:r>
              <a:rPr lang="en-US" sz="2800" dirty="0" smtClean="0"/>
              <a:t> </a:t>
            </a:r>
            <a:r>
              <a:rPr lang="en-US" sz="2800" dirty="0" err="1" smtClean="0"/>
              <a:t>kasvu</a:t>
            </a:r>
            <a:r>
              <a:rPr lang="en-US" sz="2800" dirty="0" smtClean="0"/>
              <a:t>↑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Ei</a:t>
            </a:r>
            <a:r>
              <a:rPr lang="en-US" sz="2800" dirty="0" smtClean="0"/>
              <a:t> </a:t>
            </a:r>
            <a:r>
              <a:rPr lang="en-US" sz="2800" dirty="0" err="1" smtClean="0"/>
              <a:t>osoitusta</a:t>
            </a:r>
            <a:r>
              <a:rPr lang="en-US" sz="2800" dirty="0" smtClean="0"/>
              <a:t> </a:t>
            </a:r>
            <a:r>
              <a:rPr lang="en-US" sz="2800" dirty="0" err="1" smtClean="0"/>
              <a:t>haitoista</a:t>
            </a:r>
            <a:r>
              <a:rPr lang="en-US" sz="2800" dirty="0" smtClean="0"/>
              <a:t> (</a:t>
            </a:r>
            <a:r>
              <a:rPr lang="en-US" sz="2800" dirty="0" err="1" smtClean="0"/>
              <a:t>sikiökuolleisuus</a:t>
            </a:r>
            <a:r>
              <a:rPr lang="en-US" sz="2800" dirty="0" smtClean="0"/>
              <a:t>, </a:t>
            </a:r>
            <a:r>
              <a:rPr lang="en-US" sz="2800" dirty="0" err="1" smtClean="0"/>
              <a:t>epämuodostumat</a:t>
            </a:r>
            <a:r>
              <a:rPr lang="en-US" sz="28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D-</a:t>
            </a:r>
            <a:r>
              <a:rPr lang="en-US" sz="2800" dirty="0" err="1" smtClean="0"/>
              <a:t>vitamiinin</a:t>
            </a:r>
            <a:r>
              <a:rPr lang="en-US" sz="2800" dirty="0" smtClean="0"/>
              <a:t> </a:t>
            </a:r>
            <a:r>
              <a:rPr lang="en-US" sz="2800" dirty="0" err="1" smtClean="0"/>
              <a:t>raskauden</a:t>
            </a:r>
            <a:r>
              <a:rPr lang="en-US" sz="2800" dirty="0" smtClean="0"/>
              <a:t> </a:t>
            </a:r>
            <a:r>
              <a:rPr lang="en-US" sz="2800" dirty="0" err="1" smtClean="0"/>
              <a:t>aikainen</a:t>
            </a:r>
            <a:r>
              <a:rPr lang="en-US" sz="2800" dirty="0" smtClean="0"/>
              <a:t> </a:t>
            </a:r>
            <a:r>
              <a:rPr lang="en-US" sz="2800" dirty="0" err="1" smtClean="0"/>
              <a:t>annos</a:t>
            </a:r>
            <a:r>
              <a:rPr lang="en-US" sz="2800" dirty="0" smtClean="0"/>
              <a:t> </a:t>
            </a:r>
            <a:r>
              <a:rPr lang="en-US" sz="2800" dirty="0" err="1" smtClean="0"/>
              <a:t>aina</a:t>
            </a:r>
            <a:r>
              <a:rPr lang="en-US" sz="2800" dirty="0" smtClean="0"/>
              <a:t> </a:t>
            </a:r>
            <a:r>
              <a:rPr lang="en-US" sz="2800" dirty="0" err="1" smtClean="0"/>
              <a:t>tasolle</a:t>
            </a:r>
            <a:r>
              <a:rPr lang="en-US" sz="2800" dirty="0" smtClean="0"/>
              <a:t> 50 µg/</a:t>
            </a:r>
            <a:r>
              <a:rPr lang="en-US" sz="2800" dirty="0" err="1" smtClean="0"/>
              <a:t>vrk</a:t>
            </a:r>
            <a:r>
              <a:rPr lang="en-US" sz="2800" dirty="0" smtClean="0"/>
              <a:t> </a:t>
            </a:r>
            <a:r>
              <a:rPr lang="en-US" sz="2800" dirty="0" err="1" smtClean="0"/>
              <a:t>saattaa</a:t>
            </a:r>
            <a:r>
              <a:rPr lang="en-US" sz="2800" dirty="0" smtClean="0"/>
              <a:t> </a:t>
            </a:r>
            <a:r>
              <a:rPr lang="en-US" sz="2800" dirty="0" err="1" smtClean="0"/>
              <a:t>vähentää</a:t>
            </a:r>
            <a:r>
              <a:rPr lang="en-US" sz="2800" dirty="0" smtClean="0"/>
              <a:t> </a:t>
            </a:r>
            <a:r>
              <a:rPr lang="en-US" sz="2800" dirty="0" err="1" smtClean="0"/>
              <a:t>sikiöiden</a:t>
            </a:r>
            <a:r>
              <a:rPr lang="en-US" sz="2800" dirty="0" smtClean="0"/>
              <a:t> tai </a:t>
            </a:r>
            <a:r>
              <a:rPr lang="en-US" sz="2800" dirty="0" err="1" smtClean="0"/>
              <a:t>vastasyntyneiden</a:t>
            </a:r>
            <a:r>
              <a:rPr lang="en-US" sz="2800" dirty="0" smtClean="0"/>
              <a:t> </a:t>
            </a:r>
            <a:r>
              <a:rPr lang="en-US" sz="2800" dirty="0" err="1" smtClean="0"/>
              <a:t>kuolleisuutta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5847020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Protect our Children NOW!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(POC project by </a:t>
            </a:r>
            <a:r>
              <a:rPr lang="en-US" dirty="0" err="1">
                <a:solidFill>
                  <a:srgbClr val="FF0000"/>
                </a:solidFill>
              </a:rPr>
              <a:t>GrassrootsHealth</a:t>
            </a:r>
            <a:r>
              <a:rPr lang="en-US" dirty="0" smtClean="0">
                <a:solidFill>
                  <a:srgbClr val="FF0000"/>
                </a:solidFill>
              </a:rPr>
              <a:t> 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Tutkimuskeskus</a:t>
            </a:r>
            <a:r>
              <a:rPr lang="en-US" dirty="0" smtClean="0"/>
              <a:t>: Medical </a:t>
            </a:r>
            <a:r>
              <a:rPr lang="en-US" dirty="0"/>
              <a:t>University of South </a:t>
            </a:r>
            <a:r>
              <a:rPr lang="en-US" dirty="0" smtClean="0"/>
              <a:t>Carolina, USA</a:t>
            </a:r>
          </a:p>
          <a:p>
            <a:r>
              <a:rPr lang="en-US" dirty="0" smtClean="0"/>
              <a:t>500 </a:t>
            </a:r>
            <a:r>
              <a:rPr lang="en-US" dirty="0" err="1" smtClean="0"/>
              <a:t>odottavaa</a:t>
            </a:r>
            <a:r>
              <a:rPr lang="en-US" dirty="0" smtClean="0"/>
              <a:t> </a:t>
            </a:r>
            <a:r>
              <a:rPr lang="en-US" dirty="0" err="1" smtClean="0"/>
              <a:t>äitiä</a:t>
            </a:r>
            <a:endParaRPr lang="en-US" dirty="0" smtClean="0"/>
          </a:p>
          <a:p>
            <a:r>
              <a:rPr lang="en-US" dirty="0" err="1" smtClean="0"/>
              <a:t>Päämäärä</a:t>
            </a:r>
            <a:r>
              <a:rPr lang="en-US" dirty="0" smtClean="0"/>
              <a:t>: kalsidiolin </a:t>
            </a:r>
            <a:r>
              <a:rPr lang="en-US" dirty="0" err="1" smtClean="0"/>
              <a:t>veripitoisuus</a:t>
            </a:r>
            <a:r>
              <a:rPr lang="en-US" dirty="0" smtClean="0"/>
              <a:t> 100 nmol/l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Tulokset</a:t>
            </a:r>
            <a:r>
              <a:rPr lang="en-US" dirty="0" smtClean="0"/>
              <a:t> 2018:</a:t>
            </a:r>
          </a:p>
          <a:p>
            <a:r>
              <a:rPr lang="en-US" dirty="0" err="1" smtClean="0"/>
              <a:t>Esim</a:t>
            </a:r>
            <a:r>
              <a:rPr lang="en-US" dirty="0" smtClean="0"/>
              <a:t>. </a:t>
            </a:r>
            <a:r>
              <a:rPr lang="en-US" dirty="0" err="1" smtClean="0"/>
              <a:t>keskossynnytysten</a:t>
            </a:r>
            <a:r>
              <a:rPr lang="en-US" dirty="0" smtClean="0"/>
              <a:t> </a:t>
            </a:r>
            <a:r>
              <a:rPr lang="en-US" dirty="0" err="1" smtClean="0"/>
              <a:t>määrän</a:t>
            </a:r>
            <a:r>
              <a:rPr lang="en-US" dirty="0" smtClean="0"/>
              <a:t> </a:t>
            </a:r>
            <a:r>
              <a:rPr lang="en-US" dirty="0" err="1" smtClean="0"/>
              <a:t>pienentyminen</a:t>
            </a:r>
            <a:r>
              <a:rPr lang="en-US" dirty="0" smtClean="0"/>
              <a:t> </a:t>
            </a:r>
            <a:r>
              <a:rPr lang="en-US" dirty="0" err="1" smtClean="0"/>
              <a:t>jopa</a:t>
            </a:r>
            <a:r>
              <a:rPr lang="en-US" dirty="0" smtClean="0"/>
              <a:t> 50%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10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6456469" y="365511"/>
            <a:ext cx="2514600" cy="1433018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764068" y="311247"/>
            <a:ext cx="2514600" cy="952381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37355" y="406538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K2</a:t>
            </a:r>
            <a:endParaRPr lang="en-US" sz="32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367212" y="392641"/>
            <a:ext cx="13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K1</a:t>
            </a:r>
            <a:endParaRPr lang="en-US" sz="3200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6210203" y="182559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797967" y="2169996"/>
            <a:ext cx="5173102" cy="920155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41869" y="905327"/>
            <a:ext cx="213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Vihreät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vihannekset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71097" y="776922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Suolistobakteerit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Juustot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natto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supplementit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41869" y="2269233"/>
            <a:ext cx="481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Veren</a:t>
            </a:r>
            <a:r>
              <a:rPr lang="en-US" sz="2400" dirty="0" smtClean="0"/>
              <a:t> </a:t>
            </a:r>
            <a:r>
              <a:rPr lang="en-US" sz="2400" dirty="0" err="1" smtClean="0"/>
              <a:t>hyytymistekjöiden</a:t>
            </a:r>
            <a:r>
              <a:rPr lang="en-US" sz="2400" dirty="0" smtClean="0"/>
              <a:t>             </a:t>
            </a:r>
            <a:r>
              <a:rPr lang="en-US" sz="2400" dirty="0" err="1" smtClean="0"/>
              <a:t>normaali</a:t>
            </a:r>
            <a:r>
              <a:rPr lang="en-US" sz="2400" dirty="0" smtClean="0"/>
              <a:t> </a:t>
            </a:r>
            <a:r>
              <a:rPr lang="en-US" sz="2400" dirty="0" err="1" smtClean="0"/>
              <a:t>toiminta</a:t>
            </a:r>
            <a:endParaRPr lang="en-US" sz="2400" baseline="-25000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>
          <a:xfrm>
            <a:off x="-5023" y="6557316"/>
            <a:ext cx="2133600" cy="365125"/>
          </a:xfrm>
        </p:spPr>
        <p:txBody>
          <a:bodyPr/>
          <a:lstStyle/>
          <a:p>
            <a:r>
              <a:rPr lang="fi-FI" smtClean="0"/>
              <a:t>Paakkari 2013</a:t>
            </a:r>
            <a:endParaRPr lang="en-US" dirty="0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179135" cy="2328581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Uusin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tieto</a:t>
            </a:r>
            <a:r>
              <a:rPr lang="en-US" sz="3200" dirty="0" smtClean="0">
                <a:solidFill>
                  <a:srgbClr val="FF0000"/>
                </a:solidFill>
              </a:rPr>
              <a:t>             K-</a:t>
            </a:r>
            <a:r>
              <a:rPr lang="en-US" sz="3200" dirty="0" err="1" smtClean="0">
                <a:solidFill>
                  <a:srgbClr val="FF0000"/>
                </a:solidFill>
              </a:rPr>
              <a:t>vitamiinista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778243" y="4819427"/>
            <a:ext cx="5173102" cy="1736476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79304" y="5002647"/>
            <a:ext cx="48104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Subkliininen</a:t>
            </a:r>
            <a:r>
              <a:rPr lang="en-US" sz="2400" dirty="0" smtClean="0"/>
              <a:t> K-</a:t>
            </a:r>
            <a:r>
              <a:rPr lang="en-US" sz="2400" dirty="0" err="1" smtClean="0"/>
              <a:t>vitamiinin</a:t>
            </a:r>
            <a:r>
              <a:rPr lang="en-US" sz="2400" dirty="0" smtClean="0"/>
              <a:t> </a:t>
            </a:r>
            <a:r>
              <a:rPr lang="en-US" sz="2400" dirty="0" err="1" smtClean="0"/>
              <a:t>puute</a:t>
            </a:r>
            <a:endParaRPr lang="en-US" sz="2400" dirty="0" smtClean="0"/>
          </a:p>
          <a:p>
            <a:pPr algn="ctr"/>
            <a:r>
              <a:rPr lang="en-US" sz="2400" dirty="0" err="1"/>
              <a:t>Varfariinin</a:t>
            </a:r>
            <a:r>
              <a:rPr lang="en-US" sz="2400" dirty="0"/>
              <a:t> </a:t>
            </a:r>
            <a:r>
              <a:rPr lang="en-US" sz="2400" dirty="0" err="1"/>
              <a:t>pitkäaikaishaitat</a:t>
            </a:r>
            <a:r>
              <a:rPr lang="en-US" sz="2400" dirty="0" smtClean="0"/>
              <a:t>?</a:t>
            </a:r>
          </a:p>
          <a:p>
            <a:pPr algn="ctr"/>
            <a:r>
              <a:rPr lang="en-US" sz="2400" dirty="0" err="1"/>
              <a:t>Puutetta</a:t>
            </a:r>
            <a:r>
              <a:rPr lang="en-US" sz="2400" dirty="0"/>
              <a:t> </a:t>
            </a:r>
            <a:r>
              <a:rPr lang="en-US" sz="2400" dirty="0" err="1"/>
              <a:t>vastasyntyneillä</a:t>
            </a:r>
            <a:endParaRPr lang="en-US" sz="2400" dirty="0"/>
          </a:p>
          <a:p>
            <a:pPr algn="ctr"/>
            <a:endParaRPr lang="en-US" sz="2400" baseline="-25000" dirty="0"/>
          </a:p>
        </p:txBody>
      </p:sp>
      <p:sp>
        <p:nvSpPr>
          <p:cNvPr id="15" name="Rounded Rectangle 14"/>
          <p:cNvSpPr/>
          <p:nvPr/>
        </p:nvSpPr>
        <p:spPr>
          <a:xfrm>
            <a:off x="3799759" y="3430434"/>
            <a:ext cx="5173102" cy="920155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43661" y="3497397"/>
            <a:ext cx="481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Elimistön</a:t>
            </a:r>
            <a:r>
              <a:rPr lang="en-US" sz="2400" dirty="0" smtClean="0"/>
              <a:t> </a:t>
            </a:r>
            <a:r>
              <a:rPr lang="en-US" sz="2400" dirty="0" err="1" smtClean="0"/>
              <a:t>noin</a:t>
            </a:r>
            <a:r>
              <a:rPr lang="en-US" sz="2400" dirty="0" smtClean="0"/>
              <a:t> 20 </a:t>
            </a:r>
            <a:r>
              <a:rPr lang="en-US" sz="2400" dirty="0" err="1" smtClean="0"/>
              <a:t>Gla-proteiinin</a:t>
            </a:r>
            <a:r>
              <a:rPr lang="en-US" sz="2400" dirty="0" smtClean="0"/>
              <a:t> </a:t>
            </a:r>
            <a:r>
              <a:rPr lang="en-US" sz="2400" dirty="0" err="1" smtClean="0"/>
              <a:t>aktivaatio</a:t>
            </a:r>
            <a:r>
              <a:rPr lang="en-US" sz="2400" dirty="0" smtClean="0"/>
              <a:t> </a:t>
            </a:r>
            <a:r>
              <a:rPr lang="en-US" sz="2400" dirty="0" err="1" smtClean="0"/>
              <a:t>karboksylaation</a:t>
            </a:r>
            <a:r>
              <a:rPr lang="en-US" sz="2400" dirty="0" smtClean="0"/>
              <a:t> </a:t>
            </a:r>
            <a:r>
              <a:rPr lang="en-US" sz="2400" dirty="0" err="1" smtClean="0"/>
              <a:t>kautta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5171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 ja D-</a:t>
            </a:r>
            <a:r>
              <a:rPr lang="en-US" dirty="0" err="1" smtClean="0"/>
              <a:t>vitamiinien</a:t>
            </a:r>
            <a:r>
              <a:rPr lang="en-US" dirty="0" smtClean="0"/>
              <a:t> </a:t>
            </a:r>
            <a:r>
              <a:rPr lang="en-US" dirty="0" err="1" smtClean="0"/>
              <a:t>synergia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40" y="1543205"/>
            <a:ext cx="68199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210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 </a:t>
            </a:r>
            <a:r>
              <a:rPr lang="en-US" dirty="0" err="1" smtClean="0">
                <a:solidFill>
                  <a:srgbClr val="FF0000"/>
                </a:solidFill>
              </a:rPr>
              <a:t>ja</a:t>
            </a:r>
            <a:r>
              <a:rPr lang="en-US" dirty="0" smtClean="0">
                <a:solidFill>
                  <a:srgbClr val="FF0000"/>
                </a:solidFill>
              </a:rPr>
              <a:t> D </a:t>
            </a:r>
            <a:r>
              <a:rPr lang="en-US" dirty="0" err="1" smtClean="0">
                <a:solidFill>
                  <a:srgbClr val="FF0000"/>
                </a:solidFill>
              </a:rPr>
              <a:t>sekä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luusto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883176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Ikääntyneiden</a:t>
            </a:r>
            <a:r>
              <a:rPr lang="en-US" sz="2800" dirty="0" smtClean="0"/>
              <a:t> </a:t>
            </a:r>
            <a:r>
              <a:rPr lang="en-US" sz="2800" dirty="0" err="1" smtClean="0"/>
              <a:t>naisten</a:t>
            </a:r>
            <a:r>
              <a:rPr lang="en-US" sz="2800" dirty="0" smtClean="0"/>
              <a:t> </a:t>
            </a:r>
            <a:r>
              <a:rPr lang="en-US" sz="2800" dirty="0" err="1"/>
              <a:t>tapaus-verrokkitutkimus</a:t>
            </a:r>
            <a:r>
              <a:rPr lang="en-US" sz="2800" dirty="0"/>
              <a:t> 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Veren</a:t>
            </a:r>
            <a:r>
              <a:rPr lang="en-US" sz="2800" dirty="0" smtClean="0"/>
              <a:t> </a:t>
            </a:r>
            <a:r>
              <a:rPr lang="en-US" sz="2800" dirty="0" err="1" smtClean="0"/>
              <a:t>matala</a:t>
            </a:r>
            <a:r>
              <a:rPr lang="en-US" sz="2800" dirty="0" smtClean="0"/>
              <a:t> </a:t>
            </a:r>
            <a:r>
              <a:rPr lang="en-US" sz="2800" dirty="0"/>
              <a:t>K1- </a:t>
            </a:r>
            <a:r>
              <a:rPr lang="en-US" sz="2800" dirty="0" err="1"/>
              <a:t>ja</a:t>
            </a:r>
            <a:r>
              <a:rPr lang="en-US" sz="2800" dirty="0"/>
              <a:t> 25(OH)</a:t>
            </a:r>
            <a:r>
              <a:rPr lang="en-US" sz="2800" dirty="0" smtClean="0"/>
              <a:t>D</a:t>
            </a:r>
            <a:r>
              <a:rPr lang="en-US" sz="2800" dirty="0"/>
              <a:t> </a:t>
            </a:r>
            <a:r>
              <a:rPr lang="en-US" sz="2800" dirty="0" err="1" smtClean="0"/>
              <a:t>toisistaan</a:t>
            </a:r>
            <a:r>
              <a:rPr lang="en-US" sz="2800" dirty="0" smtClean="0"/>
              <a:t> </a:t>
            </a:r>
            <a:r>
              <a:rPr lang="en-US" sz="2800" dirty="0" err="1"/>
              <a:t>riippumattomia</a:t>
            </a:r>
            <a:r>
              <a:rPr lang="en-US" sz="2800" dirty="0"/>
              <a:t>, </a:t>
            </a:r>
            <a:r>
              <a:rPr lang="en-US" sz="2800" dirty="0" err="1"/>
              <a:t>mutta</a:t>
            </a:r>
            <a:r>
              <a:rPr lang="en-US" sz="2800" dirty="0"/>
              <a:t> </a:t>
            </a:r>
            <a:r>
              <a:rPr lang="en-US" sz="2800" dirty="0" err="1" smtClean="0"/>
              <a:t>yhdessä</a:t>
            </a:r>
            <a:r>
              <a:rPr lang="en-US" sz="2800" dirty="0" smtClean="0"/>
              <a:t> </a:t>
            </a:r>
            <a:r>
              <a:rPr lang="en-US" sz="2800" dirty="0" err="1" smtClean="0"/>
              <a:t>synergistisiä</a:t>
            </a:r>
            <a:r>
              <a:rPr lang="en-US" sz="2800" dirty="0" smtClean="0"/>
              <a:t> </a:t>
            </a:r>
            <a:r>
              <a:rPr lang="en-US" sz="2800" dirty="0" err="1"/>
              <a:t>lonkkamurtumien</a:t>
            </a:r>
            <a:r>
              <a:rPr lang="en-US" sz="2800" dirty="0"/>
              <a:t> </a:t>
            </a:r>
            <a:r>
              <a:rPr lang="en-US" sz="2800" dirty="0" err="1"/>
              <a:t>riskitekijöitä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57200" y="4391716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Torbergsen</a:t>
            </a:r>
            <a:r>
              <a:rPr lang="en-US" i="1" dirty="0"/>
              <a:t> AC, </a:t>
            </a:r>
            <a:r>
              <a:rPr lang="en-US" i="1" dirty="0" err="1"/>
              <a:t>Watne</a:t>
            </a:r>
            <a:r>
              <a:rPr lang="en-US" i="1" dirty="0"/>
              <a:t> LO, </a:t>
            </a:r>
            <a:r>
              <a:rPr lang="en-US" i="1" dirty="0" err="1"/>
              <a:t>Wyller</a:t>
            </a:r>
            <a:r>
              <a:rPr lang="en-US" i="1" dirty="0"/>
              <a:t> TB, </a:t>
            </a:r>
            <a:r>
              <a:rPr lang="en-US" i="1" dirty="0" err="1"/>
              <a:t>ym</a:t>
            </a:r>
            <a:r>
              <a:rPr lang="en-US" i="1" dirty="0" smtClean="0"/>
              <a:t>. Vitamin </a:t>
            </a:r>
            <a:r>
              <a:rPr lang="en-US" i="1" dirty="0"/>
              <a:t>K1 and 25(OH)D are independently</a:t>
            </a:r>
          </a:p>
          <a:p>
            <a:r>
              <a:rPr lang="en-US" i="1" dirty="0"/>
              <a:t>and synergistically </a:t>
            </a:r>
            <a:r>
              <a:rPr lang="en-US" i="1" dirty="0" smtClean="0"/>
              <a:t>associated</a:t>
            </a:r>
            <a:r>
              <a:rPr lang="en-US" i="1" dirty="0"/>
              <a:t> </a:t>
            </a:r>
            <a:r>
              <a:rPr lang="en-US" i="1" dirty="0" smtClean="0"/>
              <a:t>with </a:t>
            </a:r>
            <a:r>
              <a:rPr lang="en-US" i="1" dirty="0"/>
              <a:t>a risk for hip fracture in an </a:t>
            </a:r>
            <a:r>
              <a:rPr lang="en-US" i="1" dirty="0" smtClean="0"/>
              <a:t>elderly population</a:t>
            </a:r>
            <a:r>
              <a:rPr lang="en-US" i="1" dirty="0"/>
              <a:t>: </a:t>
            </a:r>
            <a:r>
              <a:rPr lang="en-US" i="1" dirty="0" smtClean="0"/>
              <a:t>         a </a:t>
            </a:r>
            <a:r>
              <a:rPr lang="en-US" i="1" dirty="0"/>
              <a:t>case control study.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 smtClean="0"/>
              <a:t>Nutr</a:t>
            </a:r>
            <a:r>
              <a:rPr lang="en-US" i="1" dirty="0" smtClean="0"/>
              <a:t> </a:t>
            </a:r>
            <a:r>
              <a:rPr lang="fi-FI" i="1" dirty="0" smtClean="0"/>
              <a:t>2015;34</a:t>
            </a:r>
            <a:r>
              <a:rPr lang="fi-FI" i="1" dirty="0"/>
              <a:t>:101–6.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02133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K-</a:t>
            </a:r>
            <a:r>
              <a:rPr lang="en-US" dirty="0" err="1" smtClean="0">
                <a:solidFill>
                  <a:srgbClr val="FF0000"/>
                </a:solidFill>
              </a:rPr>
              <a:t>vitamiinin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käyttö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Japani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Käyttöaihe</a:t>
            </a:r>
            <a:r>
              <a:rPr lang="en-US" dirty="0" smtClean="0"/>
              <a:t> </a:t>
            </a:r>
            <a:r>
              <a:rPr lang="en-US" dirty="0" err="1"/>
              <a:t>osteoporoosin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ja </a:t>
            </a:r>
            <a:r>
              <a:rPr lang="en-US" dirty="0" err="1" smtClean="0"/>
              <a:t>hoito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EU</a:t>
            </a:r>
          </a:p>
          <a:p>
            <a:r>
              <a:rPr lang="en-US" dirty="0" err="1" smtClean="0"/>
              <a:t>Hyväksytty</a:t>
            </a:r>
            <a:r>
              <a:rPr lang="en-US" dirty="0" smtClean="0"/>
              <a:t> </a:t>
            </a:r>
            <a:r>
              <a:rPr lang="en-US" dirty="0" err="1" smtClean="0"/>
              <a:t>terveysväittämä</a:t>
            </a:r>
            <a:r>
              <a:rPr lang="en-US" dirty="0" smtClean="0"/>
              <a:t>: </a:t>
            </a:r>
            <a:r>
              <a:rPr lang="en-US" dirty="0"/>
              <a:t>”K-</a:t>
            </a:r>
            <a:r>
              <a:rPr lang="en-US" dirty="0" err="1"/>
              <a:t>vitamiini</a:t>
            </a:r>
            <a:r>
              <a:rPr lang="en-US" dirty="0"/>
              <a:t> </a:t>
            </a:r>
            <a:r>
              <a:rPr lang="en-US" dirty="0" err="1"/>
              <a:t>edistää</a:t>
            </a:r>
            <a:r>
              <a:rPr lang="en-US" dirty="0"/>
              <a:t> </a:t>
            </a:r>
            <a:r>
              <a:rPr lang="en-US" dirty="0" err="1" smtClean="0"/>
              <a:t>luiden</a:t>
            </a:r>
            <a:r>
              <a:rPr lang="en-US" dirty="0" smtClean="0"/>
              <a:t> </a:t>
            </a:r>
            <a:r>
              <a:rPr lang="en-US" dirty="0" err="1" smtClean="0"/>
              <a:t>pysymistä</a:t>
            </a:r>
            <a:r>
              <a:rPr lang="en-US" dirty="0" smtClean="0"/>
              <a:t> </a:t>
            </a:r>
            <a:r>
              <a:rPr lang="en-US" dirty="0" err="1"/>
              <a:t>normaaleina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1529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K-</a:t>
            </a:r>
            <a:r>
              <a:rPr lang="en-US" dirty="0" err="1" smtClean="0">
                <a:solidFill>
                  <a:srgbClr val="FF0000"/>
                </a:solidFill>
              </a:rPr>
              <a:t>vitamiinin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tarve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Suomessa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 smtClean="0"/>
              <a:t>virallisia</a:t>
            </a:r>
            <a:r>
              <a:rPr lang="en-US" dirty="0" smtClean="0"/>
              <a:t> K-</a:t>
            </a:r>
            <a:r>
              <a:rPr lang="en-US" dirty="0" err="1" smtClean="0"/>
              <a:t>vitamiinin</a:t>
            </a:r>
            <a:r>
              <a:rPr lang="en-US" dirty="0" smtClean="0"/>
              <a:t> </a:t>
            </a:r>
            <a:r>
              <a:rPr lang="en-US" dirty="0" err="1" smtClean="0"/>
              <a:t>suosituksia</a:t>
            </a:r>
            <a:endParaRPr lang="en-US" dirty="0" smtClean="0"/>
          </a:p>
          <a:p>
            <a:r>
              <a:rPr lang="en-US" dirty="0" err="1" smtClean="0"/>
              <a:t>Ravintotaulukot</a:t>
            </a:r>
            <a:r>
              <a:rPr lang="en-US" dirty="0" smtClean="0"/>
              <a:t> </a:t>
            </a:r>
            <a:r>
              <a:rPr lang="en-US" dirty="0" err="1" smtClean="0"/>
              <a:t>kattavia</a:t>
            </a:r>
            <a:r>
              <a:rPr lang="en-US" dirty="0" smtClean="0"/>
              <a:t> vain K1-vitamiinista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Usein</a:t>
            </a:r>
            <a:r>
              <a:rPr lang="en-US" dirty="0" smtClean="0"/>
              <a:t> K1- </a:t>
            </a:r>
            <a:r>
              <a:rPr lang="en-US" dirty="0" err="1" smtClean="0"/>
              <a:t>vitamiinin</a:t>
            </a:r>
            <a:r>
              <a:rPr lang="en-US" dirty="0" smtClean="0"/>
              <a:t> </a:t>
            </a:r>
            <a:r>
              <a:rPr lang="en-US" dirty="0" err="1"/>
              <a:t>tarpeeksi</a:t>
            </a:r>
            <a:r>
              <a:rPr lang="en-US" dirty="0"/>
              <a:t> </a:t>
            </a:r>
            <a:r>
              <a:rPr lang="en-US" dirty="0" err="1" smtClean="0"/>
              <a:t>mainitaan</a:t>
            </a:r>
            <a:r>
              <a:rPr lang="en-US" dirty="0"/>
              <a:t> </a:t>
            </a:r>
            <a:r>
              <a:rPr lang="en-US" dirty="0" smtClean="0"/>
              <a:t>1 </a:t>
            </a:r>
            <a:r>
              <a:rPr lang="en-US" dirty="0"/>
              <a:t>μg/kg </a:t>
            </a:r>
            <a:r>
              <a:rPr lang="en-US" dirty="0" err="1"/>
              <a:t>vuorokaudessa</a:t>
            </a:r>
            <a:r>
              <a:rPr lang="en-US" dirty="0"/>
              <a:t>.</a:t>
            </a:r>
          </a:p>
          <a:p>
            <a:r>
              <a:rPr lang="en-US" dirty="0" err="1" smtClean="0"/>
              <a:t>Euroopan</a:t>
            </a:r>
            <a:r>
              <a:rPr lang="en-US" dirty="0" smtClean="0"/>
              <a:t> </a:t>
            </a:r>
            <a:r>
              <a:rPr lang="en-US" dirty="0" err="1" smtClean="0"/>
              <a:t>elintarvikevirasto</a:t>
            </a:r>
            <a:r>
              <a:rPr lang="en-US" dirty="0" smtClean="0"/>
              <a:t>: 75 </a:t>
            </a:r>
            <a:r>
              <a:rPr lang="en-US" dirty="0"/>
              <a:t>μg/</a:t>
            </a:r>
            <a:r>
              <a:rPr lang="en-US" dirty="0" err="1"/>
              <a:t>vrk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fi-FI" dirty="0"/>
              <a:t>Meneillään olevissa kliinisissä tutkimuksissa K1-vitamiinia on käytetty annoksina 2-4 mg/pv ja MK7:ää 180-860 µg/pv. Ikääntyneillä pieni D-vitamiinin annos (10 µg /pv) yhdessä K1-vitamiinin (200 µg /pv) vaikuttivat luuhun edullisemmin kuin kumpikaan erikseen. </a:t>
            </a:r>
            <a:r>
              <a:rPr lang="en-GB" dirty="0"/>
              <a:t>Bolton-Smith C </a:t>
            </a:r>
            <a:r>
              <a:rPr lang="en-GB" dirty="0" err="1"/>
              <a:t>ym</a:t>
            </a:r>
            <a:r>
              <a:rPr lang="en-GB" dirty="0"/>
              <a:t>. J Bone Miner Res 2007 22(4), 509–519. </a:t>
            </a:r>
          </a:p>
          <a:p>
            <a:r>
              <a:rPr lang="en-GB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5592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6358</TotalTime>
  <Words>2586</Words>
  <Application>Microsoft Office PowerPoint</Application>
  <PresentationFormat>Näytössä katseltava diaesitys (4:3)</PresentationFormat>
  <Paragraphs>350</Paragraphs>
  <Slides>46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46</vt:i4>
      </vt:variant>
    </vt:vector>
  </HeadingPairs>
  <TitlesOfParts>
    <vt:vector size="47" baseType="lpstr">
      <vt:lpstr>Office Theme</vt:lpstr>
      <vt:lpstr>Mitä uutta D-vitamiinista? (6583 tieteellistä julkaisua vv 2017-2018)</vt:lpstr>
      <vt:lpstr>Perinteinen tieto D-vitamiinista</vt:lpstr>
      <vt:lpstr>Uusin tieto               D-vitamiinista</vt:lpstr>
      <vt:lpstr>Perinteinen tieto K-vitamiinista</vt:lpstr>
      <vt:lpstr>Uusin tieto             K-vitamiinista</vt:lpstr>
      <vt:lpstr>K- ja D-vitamiinien synergia</vt:lpstr>
      <vt:lpstr>K ja D sekä luusto</vt:lpstr>
      <vt:lpstr>K-vitamiinin käyttö</vt:lpstr>
      <vt:lpstr>K-vitamiinin tarve?</vt:lpstr>
      <vt:lpstr>Johtopäätökset</vt:lpstr>
      <vt:lpstr>Yleisiä D-vitamiinikeskustelun aiheita</vt:lpstr>
      <vt:lpstr>D-vitamiinin puutosrajat (nmol/l)</vt:lpstr>
      <vt:lpstr>Suojaako D-vitamiini infektioilta?</vt:lpstr>
      <vt:lpstr>Rosendahl, J., Valkama, S., Holmlund-Suila, E., Enlund-Cerullo, M., Hauta-Alus, H., Helve, O., et al. (2018). Effect of Higher vs Standard Dosage of Vitamin D3 Supplementation on Bone Strength and Infection in Healthy Infants: A Randomized Clinical Trial. JAMA Pediatrics. http://doi.org/10.1001/jamapediatrics.2018.0602</vt:lpstr>
      <vt:lpstr>Rosendahl, J., Valkama, S., Holmlund-Suila, E., Enlund-Cerullo, M., Hauta-Alus, H., Helve, O., et al. (2018). Effect of Higher vs Standard Dosage of Vitamin D3 Supplementation on Bone Strength and Infection in Healthy Infants: A Randomized Clinical Trial. JAMA Pediatrics. http://doi.org/10.1001/jamapediatrics.2018.0602</vt:lpstr>
      <vt:lpstr>Rosendahl, J., Valkama, S., Holmlund-Suila, E., Enlund-Cerullo, M., Hauta-Alus, H., Helve, O., et al. (2018). Effect of Higher vs Standard Dosage of Vitamin D3 Supplementation on Bone Strength and Infection in Healthy Infants: A Randomized Clinical Trial. JAMA Pediatrics. http://doi.org/10.1001/jamapediatrics.2018.0602</vt:lpstr>
      <vt:lpstr>Ginde, Mansbach &amp; Camargo Jr. Association Between Serum 25-Hydroxyvitamin D Level and Upper Respiratory Tract Infection in the Third National Health and Nutrition Examination Survey. (2009). 169(4), 384–390. http://doi.org/10.1001/archinternmed.2008.560</vt:lpstr>
      <vt:lpstr>Martineau et al. Vitamin D supplementation to prevent acute respiratory tract infections: systematic review and meta-analysis of individual participant data. BMJ  2017; 356: i6583. </vt:lpstr>
      <vt:lpstr>Dia 19</vt:lpstr>
      <vt:lpstr>Lumekontrolloitujen tutkimuksien (n=9, 1093 potilasta) meta-analyysi:             D-vitamiini vähensi astman pahenemisvaiheiden määrää ja vaikeusastetta</vt:lpstr>
      <vt:lpstr>Mikä on “hyvä” kalsidiolin taso?</vt:lpstr>
      <vt:lpstr>D-vitamiinin saannin tilanne Suomessa</vt:lpstr>
      <vt:lpstr>2007 Kolmanneksella suomalaisista aikuisista  kalsidioli alle 50 nmol/l</vt:lpstr>
      <vt:lpstr>2012 Viidenneksellä suomalaisista aikuisista                 kalsidioli alle 50 nmol/l</vt:lpstr>
      <vt:lpstr>Jääskeläinen, T., Itkonen, S. T., Lundqvist, A., Erkkola, M., Koskela, T., Lakkala, K., et al. (2017).   The positive impact of general vitamin D food fortification policy on vitamin D status in a representative adult Finnish population: evidence from an 11-y follow-up based on standardized 25-hydroxyvitamin D data.    The American Journal of Clinical Nutrition, 105(6), 1512–1520. http://doi.org/10.3945/ajcn.116.151415 </vt:lpstr>
      <vt:lpstr>Kalsidiolin pitoisuuksien muutos koko väestössä vuodesta 2000 vuoteen 2011</vt:lpstr>
      <vt:lpstr>Mitä D-vitamiinin saannissa                                   muuttui 2000-2011 ajanjaksona?</vt:lpstr>
      <vt:lpstr>Keskimääräinen luonnollinen kalsidiolin pitoisuus Itä-Afrikassa 115 nmol/l</vt:lpstr>
      <vt:lpstr>Auringonvalon antama D-vitamiini</vt:lpstr>
      <vt:lpstr>Prof. Arvo Ylppö aloitti pikkulasten D-vitamiinin korvaushoidon annoksella 100 mikrog/vrk</vt:lpstr>
      <vt:lpstr>Dia 31</vt:lpstr>
      <vt:lpstr>Luun mineralisaation häiriötä esiintyy kaikenikäisillä                kun kalsidiolin pitoisuus on    alle 75 nmol/l</vt:lpstr>
      <vt:lpstr>Osteoidin (varhaisluukudoksen) määrä ja jakautuminen epänormaalia, kun seerumin kalsidiolin pitoisuus on alle 75 nmol/l </vt:lpstr>
      <vt:lpstr>Dia 34</vt:lpstr>
      <vt:lpstr>D-vitamiinin toksisuus?</vt:lpstr>
      <vt:lpstr>Kiertävät viitteet</vt:lpstr>
      <vt:lpstr>Prof. Arvo Ylppö aloitti pikkulasten D-vitamiinin korvaushoidon annoksella 100 mikrog/vrk</vt:lpstr>
      <vt:lpstr>D-vitamiinin toksisuus lapsilla</vt:lpstr>
      <vt:lpstr>Viranomaisten uusin arvio D-vitamiinin suurimmasta turvallisesta päiväannoksesta:  100 μg/vrk *</vt:lpstr>
      <vt:lpstr> Hollis, B. W., &amp; Wagner, C. L. (2013).  Vitamin D and pregnancy: skeletal effects, nonskeletal effects, and birth outcomes.Calcified Tissue International, 92(2), 128–139.  </vt:lpstr>
      <vt:lpstr>Marshall, I., Mehta, R., &amp; Petrova, A. (2012). Vitamin D in the maternal-fetal-neonatal interface: Clinical implications and requirements for supplementation. The Journal of Maternal-Fetal &amp; Neonatal Medicine. doi:10.3109/14767058.2012.746306  Official journal of The European Association of Perinatal Medicine, The Federation of Asia and Oceania Perinatal Societies, The Italian Society of Neonatology and The International Society of Perinatal Obstetricians  </vt:lpstr>
      <vt:lpstr>J Am Geriatr Soc. 2013 Dec 18. doi: 10.1111/jgs.12631. Recommendations Abstracted from the American Geriatrics Society Consensus Statement on Vitamin D for Prevention of Falls and Their Consequences. American Geriatrics Society Workgroup on Vitamin D Supplementation for Older Adults. </vt:lpstr>
      <vt:lpstr>Bi, W. G., Nuyt, A. M., Weiler, H., Leduc, L., Santamaria, C., &amp; Wei, S. Q. (2018). Association Between Vitamin D Supplementation During Pregnancy and Offspring Growth, Morbidity, and Mortality: A Systematic Review and Meta-analysis. JAMA Pediatrics. http://doi.org/10.1001/jamapediatrics.2018.0302 </vt:lpstr>
      <vt:lpstr>Bi, W. G., Nuyt, A. M., Weiler, H., Leduc, L., Santamaria, C., &amp; Wei, S. Q. (2018). Association Between Vitamin D Supplementation During Pregnancy and Offspring Growth, Morbidity, and Mortality: A Systematic Review and Meta-analysis. JAMA Pediatrics. http://doi.org/10.1001/jamapediatrics.2018.0302 </vt:lpstr>
      <vt:lpstr>Bi, W. G., Nuyt, A. M., Weiler, H., Leduc, L., Santamaria, C., &amp; Wei, S. Q. (2018). Association Between Vitamin D Supplementation During Pregnancy and Offspring Growth, Morbidity, and Mortality: A Systematic Review and Meta-analysis. JAMA Pediatrics. http://doi.org/10.1001/jamapediatrics.2018.0302 </vt:lpstr>
      <vt:lpstr>Protect our Children NOW!  (POC project by GrassrootsHealth 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Ilari Paakkari</dc:creator>
  <cp:lastModifiedBy>olli simonen</cp:lastModifiedBy>
  <cp:revision>86</cp:revision>
  <dcterms:created xsi:type="dcterms:W3CDTF">2017-12-05T12:32:00Z</dcterms:created>
  <dcterms:modified xsi:type="dcterms:W3CDTF">2018-06-15T06:52:01Z</dcterms:modified>
</cp:coreProperties>
</file>