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  <p:sldMasterId id="2147483706" r:id="rId2"/>
    <p:sldMasterId id="2147483713" r:id="rId3"/>
  </p:sldMasterIdLst>
  <p:notesMasterIdLst>
    <p:notesMasterId r:id="rId41"/>
  </p:notesMasterIdLst>
  <p:handoutMasterIdLst>
    <p:handoutMasterId r:id="rId42"/>
  </p:handoutMasterIdLst>
  <p:sldIdLst>
    <p:sldId id="321" r:id="rId4"/>
    <p:sldId id="260" r:id="rId5"/>
    <p:sldId id="261" r:id="rId6"/>
    <p:sldId id="320" r:id="rId7"/>
    <p:sldId id="265" r:id="rId8"/>
    <p:sldId id="264" r:id="rId9"/>
    <p:sldId id="318" r:id="rId10"/>
    <p:sldId id="267" r:id="rId11"/>
    <p:sldId id="266" r:id="rId12"/>
    <p:sldId id="262" r:id="rId13"/>
    <p:sldId id="327" r:id="rId14"/>
    <p:sldId id="268" r:id="rId15"/>
    <p:sldId id="312" r:id="rId16"/>
    <p:sldId id="333" r:id="rId17"/>
    <p:sldId id="329" r:id="rId18"/>
    <p:sldId id="337" r:id="rId19"/>
    <p:sldId id="330" r:id="rId20"/>
    <p:sldId id="332" r:id="rId21"/>
    <p:sldId id="331" r:id="rId22"/>
    <p:sldId id="326" r:id="rId23"/>
    <p:sldId id="342" r:id="rId24"/>
    <p:sldId id="345" r:id="rId25"/>
    <p:sldId id="346" r:id="rId26"/>
    <p:sldId id="335" r:id="rId27"/>
    <p:sldId id="336" r:id="rId28"/>
    <p:sldId id="339" r:id="rId29"/>
    <p:sldId id="281" r:id="rId30"/>
    <p:sldId id="283" r:id="rId31"/>
    <p:sldId id="340" r:id="rId32"/>
    <p:sldId id="313" r:id="rId33"/>
    <p:sldId id="314" r:id="rId34"/>
    <p:sldId id="322" r:id="rId35"/>
    <p:sldId id="323" r:id="rId36"/>
    <p:sldId id="324" r:id="rId37"/>
    <p:sldId id="325" r:id="rId38"/>
    <p:sldId id="348" r:id="rId39"/>
    <p:sldId id="347" r:id="rId40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03">
          <p15:clr>
            <a:srgbClr val="A4A3A4"/>
          </p15:clr>
        </p15:guide>
        <p15:guide id="2" pos="5420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E1C"/>
    <a:srgbClr val="F9F7E4"/>
    <a:srgbClr val="F2AE00"/>
    <a:srgbClr val="F9E497"/>
    <a:srgbClr val="A98ACF"/>
    <a:srgbClr val="AAB300"/>
    <a:srgbClr val="CCD678"/>
    <a:srgbClr val="F8A4BB"/>
    <a:srgbClr val="DC4040"/>
    <a:srgbClr val="B0A2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4660"/>
  </p:normalViewPr>
  <p:slideViewPr>
    <p:cSldViewPr>
      <p:cViewPr varScale="1">
        <p:scale>
          <a:sx n="90" d="100"/>
          <a:sy n="90" d="100"/>
        </p:scale>
        <p:origin x="-882" y="-96"/>
      </p:cViewPr>
      <p:guideLst>
        <p:guide orient="horz" pos="1603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F8965-A3F4-4B82-A30C-E70B9F7713A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3AD27B7-BCD5-46FD-AD2A-B099ED5A76C0}">
      <dgm:prSet phldrT="[Teksti]" custT="1"/>
      <dgm:spPr/>
      <dgm:t>
        <a:bodyPr/>
        <a:lstStyle/>
        <a:p>
          <a:r>
            <a:rPr lang="fi-FI" sz="3200" dirty="0" smtClean="0"/>
            <a:t>Kalsium</a:t>
          </a:r>
          <a:endParaRPr lang="fi-FI" sz="3200" dirty="0"/>
        </a:p>
      </dgm:t>
    </dgm:pt>
    <dgm:pt modelId="{66D6F7E2-823D-4CAD-9FE7-418FB520AED3}" type="parTrans" cxnId="{FA331BD2-409A-440D-8449-561E96A075CB}">
      <dgm:prSet/>
      <dgm:spPr/>
      <dgm:t>
        <a:bodyPr/>
        <a:lstStyle/>
        <a:p>
          <a:endParaRPr lang="fi-FI"/>
        </a:p>
      </dgm:t>
    </dgm:pt>
    <dgm:pt modelId="{F9C543CF-929B-43BE-8A75-993AA3BF83D4}" type="sibTrans" cxnId="{FA331BD2-409A-440D-8449-561E96A075CB}">
      <dgm:prSet/>
      <dgm:spPr/>
      <dgm:t>
        <a:bodyPr/>
        <a:lstStyle/>
        <a:p>
          <a:endParaRPr lang="fi-FI"/>
        </a:p>
      </dgm:t>
    </dgm:pt>
    <dgm:pt modelId="{51FD6122-8D69-4AB8-88F8-128A4AB6E490}">
      <dgm:prSet phldrT="[Teksti]"/>
      <dgm:spPr/>
      <dgm:t>
        <a:bodyPr/>
        <a:lstStyle/>
        <a:p>
          <a:r>
            <a:rPr lang="fi-FI" dirty="0" smtClean="0"/>
            <a:t>Luuston tärkein rakennusaine</a:t>
          </a:r>
          <a:endParaRPr lang="fi-FI" dirty="0"/>
        </a:p>
      </dgm:t>
    </dgm:pt>
    <dgm:pt modelId="{645C5871-0103-4E9C-842B-022BA7A61716}" type="parTrans" cxnId="{2183555B-9E4A-42AE-B576-E08D2CDDFAA4}">
      <dgm:prSet/>
      <dgm:spPr/>
      <dgm:t>
        <a:bodyPr/>
        <a:lstStyle/>
        <a:p>
          <a:endParaRPr lang="fi-FI"/>
        </a:p>
      </dgm:t>
    </dgm:pt>
    <dgm:pt modelId="{44A653E7-C376-41BE-BEA1-D7174B617BDF}" type="sibTrans" cxnId="{2183555B-9E4A-42AE-B576-E08D2CDDFAA4}">
      <dgm:prSet/>
      <dgm:spPr/>
      <dgm:t>
        <a:bodyPr/>
        <a:lstStyle/>
        <a:p>
          <a:endParaRPr lang="fi-FI"/>
        </a:p>
      </dgm:t>
    </dgm:pt>
    <dgm:pt modelId="{F2EE32E0-1B69-49C5-A901-89088E2E5C5C}">
      <dgm:prSet phldrT="[Teksti]" custT="1"/>
      <dgm:spPr/>
      <dgm:t>
        <a:bodyPr/>
        <a:lstStyle/>
        <a:p>
          <a:r>
            <a:rPr lang="fi-FI" sz="3200" dirty="0" smtClean="0"/>
            <a:t>D</a:t>
          </a:r>
          <a:r>
            <a:rPr lang="fi-FI" sz="3200" baseline="-25000" dirty="0" smtClean="0"/>
            <a:t>3</a:t>
          </a:r>
          <a:r>
            <a:rPr lang="fi-FI" sz="3200" dirty="0" smtClean="0"/>
            <a:t>-vitamiini</a:t>
          </a:r>
          <a:endParaRPr lang="fi-FI" sz="3200" dirty="0"/>
        </a:p>
      </dgm:t>
    </dgm:pt>
    <dgm:pt modelId="{9B3A880F-2AAE-4CCA-9425-50867DFDC132}" type="parTrans" cxnId="{380C72E4-EEDD-4352-92F6-80E362BAE21C}">
      <dgm:prSet/>
      <dgm:spPr/>
      <dgm:t>
        <a:bodyPr/>
        <a:lstStyle/>
        <a:p>
          <a:endParaRPr lang="fi-FI"/>
        </a:p>
      </dgm:t>
    </dgm:pt>
    <dgm:pt modelId="{C42BDE90-CCF5-475A-9889-58FFCCFB75D1}" type="sibTrans" cxnId="{380C72E4-EEDD-4352-92F6-80E362BAE21C}">
      <dgm:prSet/>
      <dgm:spPr/>
      <dgm:t>
        <a:bodyPr/>
        <a:lstStyle/>
        <a:p>
          <a:endParaRPr lang="fi-FI"/>
        </a:p>
      </dgm:t>
    </dgm:pt>
    <dgm:pt modelId="{8AB7B6DB-C987-44BE-AA68-6825451D9359}">
      <dgm:prSet phldrT="[Teksti]"/>
      <dgm:spPr/>
      <dgm:t>
        <a:bodyPr/>
        <a:lstStyle/>
        <a:p>
          <a:r>
            <a:rPr lang="fi-FI" dirty="0" smtClean="0"/>
            <a:t>Tarvitaan, jotta kalsium imeytyy suolistosta</a:t>
          </a:r>
          <a:endParaRPr lang="fi-FI" dirty="0"/>
        </a:p>
      </dgm:t>
    </dgm:pt>
    <dgm:pt modelId="{B24C5813-F59E-4996-96F0-FF94526A8E88}" type="parTrans" cxnId="{6C6AAE4B-100C-4D30-8E08-43BACDABA78E}">
      <dgm:prSet/>
      <dgm:spPr/>
      <dgm:t>
        <a:bodyPr/>
        <a:lstStyle/>
        <a:p>
          <a:endParaRPr lang="fi-FI"/>
        </a:p>
      </dgm:t>
    </dgm:pt>
    <dgm:pt modelId="{80124A8E-2215-41EA-ADE9-266F1A9507F0}" type="sibTrans" cxnId="{6C6AAE4B-100C-4D30-8E08-43BACDABA78E}">
      <dgm:prSet/>
      <dgm:spPr/>
      <dgm:t>
        <a:bodyPr/>
        <a:lstStyle/>
        <a:p>
          <a:endParaRPr lang="fi-FI"/>
        </a:p>
      </dgm:t>
    </dgm:pt>
    <dgm:pt modelId="{4FB06A1C-EFA2-4356-9160-BC2723D06EC4}">
      <dgm:prSet phldrT="[Teksti]" custT="1"/>
      <dgm:spPr/>
      <dgm:t>
        <a:bodyPr/>
        <a:lstStyle/>
        <a:p>
          <a:r>
            <a:rPr lang="fi-FI" sz="3200" dirty="0" smtClean="0"/>
            <a:t>K</a:t>
          </a:r>
          <a:r>
            <a:rPr lang="fi-FI" sz="3200" baseline="-25000" dirty="0" smtClean="0"/>
            <a:t>2</a:t>
          </a:r>
          <a:r>
            <a:rPr lang="fi-FI" sz="3200" dirty="0" smtClean="0"/>
            <a:t>-vitamiini</a:t>
          </a:r>
          <a:endParaRPr lang="fi-FI" sz="3200" dirty="0"/>
        </a:p>
      </dgm:t>
    </dgm:pt>
    <dgm:pt modelId="{3EFA5A4D-B184-42CC-B1A6-015BD9A1D249}" type="parTrans" cxnId="{35A7F40B-B4B1-4659-A013-E7F72DA85D5A}">
      <dgm:prSet/>
      <dgm:spPr/>
      <dgm:t>
        <a:bodyPr/>
        <a:lstStyle/>
        <a:p>
          <a:endParaRPr lang="fi-FI"/>
        </a:p>
      </dgm:t>
    </dgm:pt>
    <dgm:pt modelId="{0795CBCD-8D6E-48C3-A0BF-ADC015B5D534}" type="sibTrans" cxnId="{35A7F40B-B4B1-4659-A013-E7F72DA85D5A}">
      <dgm:prSet/>
      <dgm:spPr/>
      <dgm:t>
        <a:bodyPr/>
        <a:lstStyle/>
        <a:p>
          <a:endParaRPr lang="fi-FI"/>
        </a:p>
      </dgm:t>
    </dgm:pt>
    <dgm:pt modelId="{C97B8873-BFDE-416F-AAE2-F53A4B5008F5}">
      <dgm:prSet phldrT="[Teksti]"/>
      <dgm:spPr/>
      <dgm:t>
        <a:bodyPr/>
        <a:lstStyle/>
        <a:p>
          <a:r>
            <a:rPr lang="fi-FI" dirty="0" smtClean="0"/>
            <a:t>Tarvitaan, jotta kalsium saadaan tehokkaasti sidottua luustoon ja luuston rakenne pysyy optimaalisena </a:t>
          </a:r>
          <a:endParaRPr lang="fi-FI" dirty="0"/>
        </a:p>
      </dgm:t>
    </dgm:pt>
    <dgm:pt modelId="{F714BCEB-855A-4416-849D-B5F18A4D67B0}" type="parTrans" cxnId="{96C2FA9E-1F7F-4EDA-8155-66AAFF66EC8B}">
      <dgm:prSet/>
      <dgm:spPr/>
      <dgm:t>
        <a:bodyPr/>
        <a:lstStyle/>
        <a:p>
          <a:endParaRPr lang="fi-FI"/>
        </a:p>
      </dgm:t>
    </dgm:pt>
    <dgm:pt modelId="{E9660301-40AF-4E76-9BDC-64CFE8A61EE1}" type="sibTrans" cxnId="{96C2FA9E-1F7F-4EDA-8155-66AAFF66EC8B}">
      <dgm:prSet/>
      <dgm:spPr/>
      <dgm:t>
        <a:bodyPr/>
        <a:lstStyle/>
        <a:p>
          <a:endParaRPr lang="fi-FI"/>
        </a:p>
      </dgm:t>
    </dgm:pt>
    <dgm:pt modelId="{76D2F316-0BA1-4CC7-B2EE-43EC44E2DF5D}" type="pres">
      <dgm:prSet presAssocID="{AEBF8965-A3F4-4B82-A30C-E70B9F7713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4119F338-9C4D-483E-9D96-629BE42AE2B3}" type="pres">
      <dgm:prSet presAssocID="{83AD27B7-BCD5-46FD-AD2A-B099ED5A76C0}" presName="linNode" presStyleCnt="0"/>
      <dgm:spPr/>
    </dgm:pt>
    <dgm:pt modelId="{2A510217-3AE3-4021-8B52-C7F33C2C0CF8}" type="pres">
      <dgm:prSet presAssocID="{83AD27B7-BCD5-46FD-AD2A-B099ED5A76C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33E9F75-7E08-48B6-B22E-DA16F4343ABE}" type="pres">
      <dgm:prSet presAssocID="{83AD27B7-BCD5-46FD-AD2A-B099ED5A76C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032743A-BC4F-4C3A-8640-CE3A84918074}" type="pres">
      <dgm:prSet presAssocID="{F9C543CF-929B-43BE-8A75-993AA3BF83D4}" presName="sp" presStyleCnt="0"/>
      <dgm:spPr/>
    </dgm:pt>
    <dgm:pt modelId="{4306EAFC-2C95-4CB9-AC05-93C7F3BB4A60}" type="pres">
      <dgm:prSet presAssocID="{F2EE32E0-1B69-49C5-A901-89088E2E5C5C}" presName="linNode" presStyleCnt="0"/>
      <dgm:spPr/>
    </dgm:pt>
    <dgm:pt modelId="{412CB646-0A28-4BD8-9ADF-1B9A162E732A}" type="pres">
      <dgm:prSet presAssocID="{F2EE32E0-1B69-49C5-A901-89088E2E5C5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4912348-1AD3-490A-841D-240AE89973B6}" type="pres">
      <dgm:prSet presAssocID="{F2EE32E0-1B69-49C5-A901-89088E2E5C5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B24F881-243C-4673-87DE-10E792680A76}" type="pres">
      <dgm:prSet presAssocID="{C42BDE90-CCF5-475A-9889-58FFCCFB75D1}" presName="sp" presStyleCnt="0"/>
      <dgm:spPr/>
    </dgm:pt>
    <dgm:pt modelId="{F4ACCD5F-DE23-49B7-A9D6-012D4D3BAA0F}" type="pres">
      <dgm:prSet presAssocID="{4FB06A1C-EFA2-4356-9160-BC2723D06EC4}" presName="linNode" presStyleCnt="0"/>
      <dgm:spPr/>
    </dgm:pt>
    <dgm:pt modelId="{892B00C5-BEA5-4B04-B226-11EF7AD60653}" type="pres">
      <dgm:prSet presAssocID="{4FB06A1C-EFA2-4356-9160-BC2723D06EC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25782AC-87EE-445D-BDEF-4D57F907CF7F}" type="pres">
      <dgm:prSet presAssocID="{4FB06A1C-EFA2-4356-9160-BC2723D06EC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512E310-7D41-484F-97A2-5512F53C51B5}" type="presOf" srcId="{F2EE32E0-1B69-49C5-A901-89088E2E5C5C}" destId="{412CB646-0A28-4BD8-9ADF-1B9A162E732A}" srcOrd="0" destOrd="0" presId="urn:microsoft.com/office/officeart/2005/8/layout/vList5"/>
    <dgm:cxn modelId="{7E688F8F-1876-4C01-8176-66E26D4BCFDF}" type="presOf" srcId="{AEBF8965-A3F4-4B82-A30C-E70B9F7713A3}" destId="{76D2F316-0BA1-4CC7-B2EE-43EC44E2DF5D}" srcOrd="0" destOrd="0" presId="urn:microsoft.com/office/officeart/2005/8/layout/vList5"/>
    <dgm:cxn modelId="{2183555B-9E4A-42AE-B576-E08D2CDDFAA4}" srcId="{83AD27B7-BCD5-46FD-AD2A-B099ED5A76C0}" destId="{51FD6122-8D69-4AB8-88F8-128A4AB6E490}" srcOrd="0" destOrd="0" parTransId="{645C5871-0103-4E9C-842B-022BA7A61716}" sibTransId="{44A653E7-C376-41BE-BEA1-D7174B617BDF}"/>
    <dgm:cxn modelId="{E80A36DA-928F-4548-AB66-371228DEBABF}" type="presOf" srcId="{51FD6122-8D69-4AB8-88F8-128A4AB6E490}" destId="{533E9F75-7E08-48B6-B22E-DA16F4343ABE}" srcOrd="0" destOrd="0" presId="urn:microsoft.com/office/officeart/2005/8/layout/vList5"/>
    <dgm:cxn modelId="{8D5BA8B9-0F8F-4855-9BF7-5E1B583CA810}" type="presOf" srcId="{C97B8873-BFDE-416F-AAE2-F53A4B5008F5}" destId="{025782AC-87EE-445D-BDEF-4D57F907CF7F}" srcOrd="0" destOrd="0" presId="urn:microsoft.com/office/officeart/2005/8/layout/vList5"/>
    <dgm:cxn modelId="{380C72E4-EEDD-4352-92F6-80E362BAE21C}" srcId="{AEBF8965-A3F4-4B82-A30C-E70B9F7713A3}" destId="{F2EE32E0-1B69-49C5-A901-89088E2E5C5C}" srcOrd="1" destOrd="0" parTransId="{9B3A880F-2AAE-4CCA-9425-50867DFDC132}" sibTransId="{C42BDE90-CCF5-475A-9889-58FFCCFB75D1}"/>
    <dgm:cxn modelId="{96C2FA9E-1F7F-4EDA-8155-66AAFF66EC8B}" srcId="{4FB06A1C-EFA2-4356-9160-BC2723D06EC4}" destId="{C97B8873-BFDE-416F-AAE2-F53A4B5008F5}" srcOrd="0" destOrd="0" parTransId="{F714BCEB-855A-4416-849D-B5F18A4D67B0}" sibTransId="{E9660301-40AF-4E76-9BDC-64CFE8A61EE1}"/>
    <dgm:cxn modelId="{85889994-24CE-42C8-A393-F6BDA52131F8}" type="presOf" srcId="{8AB7B6DB-C987-44BE-AA68-6825451D9359}" destId="{C4912348-1AD3-490A-841D-240AE89973B6}" srcOrd="0" destOrd="0" presId="urn:microsoft.com/office/officeart/2005/8/layout/vList5"/>
    <dgm:cxn modelId="{FA331BD2-409A-440D-8449-561E96A075CB}" srcId="{AEBF8965-A3F4-4B82-A30C-E70B9F7713A3}" destId="{83AD27B7-BCD5-46FD-AD2A-B099ED5A76C0}" srcOrd="0" destOrd="0" parTransId="{66D6F7E2-823D-4CAD-9FE7-418FB520AED3}" sibTransId="{F9C543CF-929B-43BE-8A75-993AA3BF83D4}"/>
    <dgm:cxn modelId="{E242A90D-E47A-4008-9EF7-148921CB6611}" type="presOf" srcId="{83AD27B7-BCD5-46FD-AD2A-B099ED5A76C0}" destId="{2A510217-3AE3-4021-8B52-C7F33C2C0CF8}" srcOrd="0" destOrd="0" presId="urn:microsoft.com/office/officeart/2005/8/layout/vList5"/>
    <dgm:cxn modelId="{35A7F40B-B4B1-4659-A013-E7F72DA85D5A}" srcId="{AEBF8965-A3F4-4B82-A30C-E70B9F7713A3}" destId="{4FB06A1C-EFA2-4356-9160-BC2723D06EC4}" srcOrd="2" destOrd="0" parTransId="{3EFA5A4D-B184-42CC-B1A6-015BD9A1D249}" sibTransId="{0795CBCD-8D6E-48C3-A0BF-ADC015B5D534}"/>
    <dgm:cxn modelId="{6C6AAE4B-100C-4D30-8E08-43BACDABA78E}" srcId="{F2EE32E0-1B69-49C5-A901-89088E2E5C5C}" destId="{8AB7B6DB-C987-44BE-AA68-6825451D9359}" srcOrd="0" destOrd="0" parTransId="{B24C5813-F59E-4996-96F0-FF94526A8E88}" sibTransId="{80124A8E-2215-41EA-ADE9-266F1A9507F0}"/>
    <dgm:cxn modelId="{B3A81B72-A371-4DED-BFD0-27A16B2B87AD}" type="presOf" srcId="{4FB06A1C-EFA2-4356-9160-BC2723D06EC4}" destId="{892B00C5-BEA5-4B04-B226-11EF7AD60653}" srcOrd="0" destOrd="0" presId="urn:microsoft.com/office/officeart/2005/8/layout/vList5"/>
    <dgm:cxn modelId="{854062CE-0F3E-4394-8165-848D80182DDB}" type="presParOf" srcId="{76D2F316-0BA1-4CC7-B2EE-43EC44E2DF5D}" destId="{4119F338-9C4D-483E-9D96-629BE42AE2B3}" srcOrd="0" destOrd="0" presId="urn:microsoft.com/office/officeart/2005/8/layout/vList5"/>
    <dgm:cxn modelId="{BECCD82A-5FFF-4A19-9129-01BBDCAFEF70}" type="presParOf" srcId="{4119F338-9C4D-483E-9D96-629BE42AE2B3}" destId="{2A510217-3AE3-4021-8B52-C7F33C2C0CF8}" srcOrd="0" destOrd="0" presId="urn:microsoft.com/office/officeart/2005/8/layout/vList5"/>
    <dgm:cxn modelId="{2623493B-4057-4A83-9193-E03CC72FCEA0}" type="presParOf" srcId="{4119F338-9C4D-483E-9D96-629BE42AE2B3}" destId="{533E9F75-7E08-48B6-B22E-DA16F4343ABE}" srcOrd="1" destOrd="0" presId="urn:microsoft.com/office/officeart/2005/8/layout/vList5"/>
    <dgm:cxn modelId="{E700F36B-5D98-4AD0-BF66-90D04F8204F0}" type="presParOf" srcId="{76D2F316-0BA1-4CC7-B2EE-43EC44E2DF5D}" destId="{D032743A-BC4F-4C3A-8640-CE3A84918074}" srcOrd="1" destOrd="0" presId="urn:microsoft.com/office/officeart/2005/8/layout/vList5"/>
    <dgm:cxn modelId="{26170304-F2A2-4A3B-8ABC-1E4B9AF1C156}" type="presParOf" srcId="{76D2F316-0BA1-4CC7-B2EE-43EC44E2DF5D}" destId="{4306EAFC-2C95-4CB9-AC05-93C7F3BB4A60}" srcOrd="2" destOrd="0" presId="urn:microsoft.com/office/officeart/2005/8/layout/vList5"/>
    <dgm:cxn modelId="{C05106D3-9B33-40E0-8A2E-9834FC10C233}" type="presParOf" srcId="{4306EAFC-2C95-4CB9-AC05-93C7F3BB4A60}" destId="{412CB646-0A28-4BD8-9ADF-1B9A162E732A}" srcOrd="0" destOrd="0" presId="urn:microsoft.com/office/officeart/2005/8/layout/vList5"/>
    <dgm:cxn modelId="{20FE97CA-81F3-489F-9B21-E574CCD6B4F3}" type="presParOf" srcId="{4306EAFC-2C95-4CB9-AC05-93C7F3BB4A60}" destId="{C4912348-1AD3-490A-841D-240AE89973B6}" srcOrd="1" destOrd="0" presId="urn:microsoft.com/office/officeart/2005/8/layout/vList5"/>
    <dgm:cxn modelId="{F84A01CC-184E-4233-BE0F-CDED231D9ECB}" type="presParOf" srcId="{76D2F316-0BA1-4CC7-B2EE-43EC44E2DF5D}" destId="{9B24F881-243C-4673-87DE-10E792680A76}" srcOrd="3" destOrd="0" presId="urn:microsoft.com/office/officeart/2005/8/layout/vList5"/>
    <dgm:cxn modelId="{B0206A47-FAB0-43EF-88EA-3A4C950BFB91}" type="presParOf" srcId="{76D2F316-0BA1-4CC7-B2EE-43EC44E2DF5D}" destId="{F4ACCD5F-DE23-49B7-A9D6-012D4D3BAA0F}" srcOrd="4" destOrd="0" presId="urn:microsoft.com/office/officeart/2005/8/layout/vList5"/>
    <dgm:cxn modelId="{DA56A61B-B728-4390-92D3-0F5373008182}" type="presParOf" srcId="{F4ACCD5F-DE23-49B7-A9D6-012D4D3BAA0F}" destId="{892B00C5-BEA5-4B04-B226-11EF7AD60653}" srcOrd="0" destOrd="0" presId="urn:microsoft.com/office/officeart/2005/8/layout/vList5"/>
    <dgm:cxn modelId="{9034636B-9C4A-48A2-90C6-A242583444EC}" type="presParOf" srcId="{F4ACCD5F-DE23-49B7-A9D6-012D4D3BAA0F}" destId="{025782AC-87EE-445D-BDEF-4D57F907CF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7417D"/>
                </a:solidFill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7417D"/>
                </a:solidFill>
              </a:defRPr>
            </a:lvl1pPr>
          </a:lstStyle>
          <a:p>
            <a:fld id="{9BA5A13E-0EB9-4C34-9E9D-C6B92871C1F8}" type="datetime1">
              <a:rPr lang="fi-FI"/>
              <a:pPr/>
              <a:t>14.6.2016</a:t>
            </a:fld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7417D"/>
                </a:solidFill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7417D"/>
                </a:solidFill>
              </a:defRPr>
            </a:lvl1pPr>
          </a:lstStyle>
          <a:p>
            <a:fld id="{6D4A120E-334B-488B-92AB-D3CE90B53158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054" name="Picture 24" descr="valio logo slogani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30175"/>
            <a:ext cx="8318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4247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7417D"/>
                </a:solidFill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7417D"/>
                </a:solidFill>
              </a:defRPr>
            </a:lvl1pPr>
          </a:lstStyle>
          <a:p>
            <a:fld id="{D04D739B-1616-480E-8566-34847C68EDFF}" type="datetime1">
              <a:rPr lang="fi-FI"/>
              <a:pPr/>
              <a:t>14.6.2016</a:t>
            </a:fld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51012" y="4343400"/>
            <a:ext cx="63212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tekstin perustyylejä napsauttamalla</a:t>
            </a:r>
          </a:p>
          <a:p>
            <a:pPr lvl="1"/>
            <a:r>
              <a:rPr lang="en-GB" smtClean="0"/>
              <a:t>toinen taso</a:t>
            </a:r>
          </a:p>
          <a:p>
            <a:pPr lvl="2"/>
            <a:r>
              <a:rPr lang="en-GB" smtClean="0"/>
              <a:t>kolmas taso</a:t>
            </a:r>
          </a:p>
          <a:p>
            <a:pPr lvl="3"/>
            <a:r>
              <a:rPr lang="en-GB" smtClean="0"/>
              <a:t>neljäs taso</a:t>
            </a:r>
          </a:p>
          <a:p>
            <a:pPr lvl="4"/>
            <a:r>
              <a:rPr lang="en-GB" smtClean="0"/>
              <a:t>viides taso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7417D"/>
                </a:solidFill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7417D"/>
                </a:solidFill>
              </a:defRPr>
            </a:lvl1pPr>
          </a:lstStyle>
          <a:p>
            <a:fld id="{3110D5B6-6C70-423F-8273-C6E6874C9D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466907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Probiootit</a:t>
            </a:r>
            <a:endParaRPr lang="fi-FI" dirty="0" smtClean="0"/>
          </a:p>
          <a:p>
            <a:r>
              <a:rPr lang="fi-FI" dirty="0" smtClean="0"/>
              <a:t>Yleistä </a:t>
            </a:r>
            <a:r>
              <a:rPr lang="fi-FI" dirty="0" err="1" smtClean="0"/>
              <a:t>suolistomikrobistosta</a:t>
            </a:r>
            <a:endParaRPr lang="fi-FI" dirty="0" smtClean="0"/>
          </a:p>
          <a:p>
            <a:r>
              <a:rPr lang="fi-FI" dirty="0" smtClean="0"/>
              <a:t>Yleistä </a:t>
            </a:r>
            <a:r>
              <a:rPr lang="fi-FI" dirty="0" err="1" smtClean="0"/>
              <a:t>probiooteista</a:t>
            </a:r>
            <a:endParaRPr lang="fi-FI" dirty="0" smtClean="0"/>
          </a:p>
          <a:p>
            <a:r>
              <a:rPr lang="fi-FI" dirty="0" smtClean="0"/>
              <a:t>Katsaus apteekeissa myydyimpiin tuotteisiin</a:t>
            </a:r>
          </a:p>
          <a:p>
            <a:r>
              <a:rPr lang="fi-FI" dirty="0" err="1" smtClean="0"/>
              <a:t>Relan</a:t>
            </a:r>
            <a:r>
              <a:rPr lang="fi-FI" dirty="0" smtClean="0"/>
              <a:t> terveysvaikutukset tarkemmin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6A859-3896-4026-8CAF-9C2D58C675C4}" type="slidenum">
              <a:rPr lang="fi-FI" smtClean="0">
                <a:solidFill>
                  <a:prstClr val="black"/>
                </a:solidFill>
              </a:rPr>
              <a:pPr/>
              <a:t>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447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4E74D-8F94-413A-8A84-5185F296778B}" type="slidenum">
              <a:rPr lang="en-US"/>
              <a:pPr/>
              <a:t>25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2253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fi-FI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Tuotetyypit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Patukat: kanelipulla, </a:t>
            </a:r>
            <a:r>
              <a:rPr lang="fi-FI" dirty="0" err="1" smtClean="0"/>
              <a:t>vedelma</a:t>
            </a:r>
            <a:r>
              <a:rPr lang="fi-FI" dirty="0" smtClean="0"/>
              <a:t>-mansikka, pähkinätoffee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Puurot: omena-</a:t>
            </a:r>
            <a:r>
              <a:rPr lang="fi-FI" dirty="0" err="1" smtClean="0"/>
              <a:t>kanelí</a:t>
            </a:r>
            <a:r>
              <a:rPr lang="fi-FI" dirty="0" smtClean="0"/>
              <a:t> ja karpalo-vadelma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Keitot: tomaatti-basilika ja kanakeitto </a:t>
            </a:r>
          </a:p>
          <a:p>
            <a:pPr lvl="1">
              <a:buFont typeface="Arial" panose="020B0604020202020204" pitchFamily="34" charset="0"/>
              <a:buNone/>
              <a:defRPr/>
            </a:pPr>
            <a:endParaRPr lang="fi-FI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Monipuoliset käyttömahdollisuudet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Eri aterioilla: aamupalalla, välipalalla, aterialla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Monille kohderyhmille: ikäihmiset, lapset, miehet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i-FI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Vaihtelua makeisiin juomiin, joita useimmat täydennysravintovalmisteet ovat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Valitsemalla erilaisia lisäkkeitä ja mausteita saa lisää makuvaihtoehtoja ja mielekkyyttä ruokailuun, esimerkiksi broilerinpaloja tomaattikeittoon tai marjoja puuroon</a:t>
            </a:r>
          </a:p>
          <a:p>
            <a:pPr lvl="1">
              <a:buFont typeface="Arial" panose="020B0604020202020204" pitchFamily="34" charset="0"/>
              <a:buNone/>
              <a:defRPr/>
            </a:pPr>
            <a:endParaRPr lang="fi-FI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Kotimaiset korkealaatuiset valmisteet, jotka sisältävät runsaasti energiaa ja proteiineja sekä tärkeät vitamiinit ja kivennäisaineet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Laadukkaat raaka-aineet kuten korkealaatuista maito- ja soijaproteiinia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i-FI" dirty="0" smtClean="0"/>
          </a:p>
        </p:txBody>
      </p:sp>
      <p:sp>
        <p:nvSpPr>
          <p:cNvPr id="7373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B58C3FD-B203-4B51-8574-EBB1E2F8BF58}" type="slidenum">
              <a:rPr lang="fi-FI" altLang="fi-FI" sz="1200" smtClean="0">
                <a:solidFill>
                  <a:prstClr val="black"/>
                </a:solidFill>
              </a:rPr>
              <a:pPr/>
              <a:t>32</a:t>
            </a:fld>
            <a:endParaRPr lang="fi-FI" altLang="fi-FI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47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AC407-F043-4B9F-BC98-C4829528D3E4}" type="slidenum">
              <a:rPr lang="en-US"/>
              <a:pPr/>
              <a:t>2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3584" y="4342939"/>
            <a:ext cx="4610832" cy="411458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101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Ihmiskehosta</a:t>
            </a:r>
            <a:r>
              <a:rPr lang="en-US" dirty="0" smtClean="0"/>
              <a:t> 15-20 </a:t>
            </a:r>
            <a:r>
              <a:rPr lang="en-US" dirty="0" err="1" smtClean="0"/>
              <a:t>prosenttia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proteiinia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mikä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tarkoittaa</a:t>
            </a:r>
            <a:r>
              <a:rPr lang="en-US" baseline="0" dirty="0" smtClean="0"/>
              <a:t> 70 </a:t>
            </a:r>
            <a:r>
              <a:rPr lang="en-US" baseline="0" dirty="0" err="1" smtClean="0"/>
              <a:t>kiloisella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noin</a:t>
            </a:r>
            <a:r>
              <a:rPr lang="en-US" baseline="0" dirty="0" smtClean="0"/>
              <a:t> 12 </a:t>
            </a:r>
            <a:r>
              <a:rPr lang="en-US" baseline="0" dirty="0" err="1" smtClean="0"/>
              <a:t>kiloa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painosta</a:t>
            </a:r>
            <a:endParaRPr lang="en-US" baseline="0" dirty="0" smtClean="0"/>
          </a:p>
          <a:p>
            <a:endParaRPr lang="fi-FI" dirty="0" smtClean="0"/>
          </a:p>
          <a:p>
            <a:r>
              <a:rPr lang="fi-FI" dirty="0" smtClean="0"/>
              <a:t>-muodostavat kasvuaikana uusia kudoksia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-proteiineista elimistö valmistaa entsyymeitä ja hormoneja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-kuljettavat ravintoaineita ja kaasuja veressä </a:t>
            </a:r>
          </a:p>
          <a:p>
            <a:r>
              <a:rPr lang="fi-FI" dirty="0" err="1" smtClean="0"/>
              <a:t>-tarvitaan</a:t>
            </a:r>
            <a:r>
              <a:rPr lang="fi-FI" dirty="0" smtClean="0"/>
              <a:t> kudosten uusiutumiseen kaikenikäisillä </a:t>
            </a:r>
          </a:p>
          <a:p>
            <a:r>
              <a:rPr lang="fi-FI" dirty="0" smtClean="0"/>
              <a:t>-lisäävät elimistön vastustuskykyä muodostamalla vasta-aineita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04D739B-1616-480E-8566-34847C68EDFF}" type="datetime1">
              <a:rPr lang="fi-FI" smtClean="0"/>
              <a:pPr/>
              <a:t>14.6.2016</a:t>
            </a:fld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10D5B6-6C70-423F-8273-C6E6874C9D2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430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-Lihasmassa</a:t>
            </a:r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pienenee 50 ikävuoden jälkeen noin 1 %:lla vuodessa.</a:t>
            </a:r>
          </a:p>
          <a:p>
            <a:endParaRPr lang="fi-FI" sz="1400" b="1" dirty="0" smtClean="0"/>
          </a:p>
          <a:p>
            <a:r>
              <a:rPr lang="fi-FI" sz="1400" b="1" dirty="0" smtClean="0"/>
              <a:t>Lihasmassa ja voima vähenevät – korvautuvat rasvakudoksella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 smtClean="0"/>
              <a:t>Menetys entistä suurempaa, jos ruokavaliossa ei ole riittävästi energiaa ja proteiinia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400" dirty="0" smtClean="0"/>
              <a:t>Liikkumattomuus heikentää kehon hallintaa</a:t>
            </a:r>
          </a:p>
          <a:p>
            <a:r>
              <a:rPr lang="en-US" dirty="0" smtClean="0"/>
              <a:t> </a:t>
            </a:r>
            <a:endParaRPr lang="fi-FI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fi-FI" dirty="0" err="1" smtClean="0"/>
              <a:t>-</a:t>
            </a:r>
            <a:r>
              <a:rPr lang="fi-FI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Sarkopenia</a:t>
            </a:r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&gt;</a:t>
            </a:r>
            <a:r>
              <a:rPr lang="fi-FI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</a:p>
          <a:p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huonontunut toimintakyky ja vajaakuntoisuus, </a:t>
            </a:r>
          </a:p>
          <a:p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pienentynyt energiankulutus, </a:t>
            </a:r>
          </a:p>
          <a:p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kehon rasvaosuuden ja </a:t>
            </a:r>
            <a:r>
              <a:rPr lang="fi-FI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viskeraalisen</a:t>
            </a:r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rasvan määrän kasvu –</a:t>
            </a:r>
            <a:r>
              <a:rPr lang="fi-FI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&gt; </a:t>
            </a:r>
            <a:r>
              <a:rPr lang="fi-FI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dyslipidemiat</a:t>
            </a:r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insuliiniresistenssi, osteoporoosin riskin kasvu, </a:t>
            </a:r>
          </a:p>
          <a:p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vastustuskyvyn heikkeneminen</a:t>
            </a:r>
          </a:p>
          <a:p>
            <a:endParaRPr lang="fi-FI" sz="1200" b="0" i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fi-FI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-Fyysisellä</a:t>
            </a:r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aktiivisuudella ja liikunnalla on paljon merkitystä ikäihmisen toimintakykyyn, sairauksien ehkäisyyn, itsenäiseen selviytymiseen ja elämän laadun parantamiseen. 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04D739B-1616-480E-8566-34847C68EDFF}" type="datetime1">
              <a:rPr lang="fi-FI" smtClean="0"/>
              <a:pPr/>
              <a:t>14.6.2016</a:t>
            </a:fld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10D5B6-6C70-423F-8273-C6E6874C9D2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9814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04D739B-1616-480E-8566-34847C68EDFF}" type="datetime1">
              <a:rPr lang="fi-FI" smtClean="0"/>
              <a:pPr/>
              <a:t>14.6.2016</a:t>
            </a:fld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10D5B6-6C70-423F-8273-C6E6874C9D2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47411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725D9-0141-4F66-8407-8F7D0D60ADAA}" type="slidenum">
              <a:rPr lang="en-US"/>
              <a:pPr/>
              <a:t>14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3584" y="4342939"/>
            <a:ext cx="4610832" cy="411458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5561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788" eaLnBrk="0" hangingPunct="0">
              <a:defRPr sz="18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877788" eaLnBrk="0" hangingPunct="0"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877788" eaLnBrk="0" hangingPunct="0"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877788" eaLnBrk="0" hangingPunct="0">
              <a:defRPr sz="18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877788" eaLnBrk="0" hangingPunct="0">
              <a:defRPr sz="18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1EF254A0-603C-45B3-B408-A2AA7658B235}" type="slidenum">
              <a:rPr lang="en-GB" sz="1100">
                <a:solidFill>
                  <a:prstClr val="black"/>
                </a:solidFill>
                <a:latin typeface="Arial" charset="0"/>
              </a:rPr>
              <a:pPr eaLnBrk="1" hangingPunct="1"/>
              <a:t>17</a:t>
            </a:fld>
            <a:endParaRPr lang="en-GB" sz="11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xmlns="" val="1714681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788" eaLnBrk="0" hangingPunct="0">
              <a:defRPr sz="18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877788" eaLnBrk="0" hangingPunct="0"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877788" eaLnBrk="0" hangingPunct="0"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877788" eaLnBrk="0" hangingPunct="0">
              <a:defRPr sz="18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877788" eaLnBrk="0" hangingPunct="0">
              <a:defRPr sz="18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96CF80F1-CD56-47C3-ADF2-19BFF4E60194}" type="slidenum">
              <a:rPr lang="en-US" sz="1100">
                <a:solidFill>
                  <a:prstClr val="black"/>
                </a:solidFill>
                <a:latin typeface="Arial" charset="0"/>
              </a:rPr>
              <a:pPr eaLnBrk="1" hangingPunct="1"/>
              <a:t>18</a:t>
            </a:fld>
            <a:endParaRPr lang="en-US" sz="11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4087" y="4342939"/>
            <a:ext cx="4609827" cy="4114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1300" b="1">
              <a:solidFill>
                <a:srgbClr val="000099"/>
              </a:solidFill>
              <a:latin typeface="Lucida Sans Unicode" pitchFamily="34" charset="0"/>
            </a:endParaRPr>
          </a:p>
          <a:p>
            <a:endParaRPr lang="fi-FI" sz="1300"/>
          </a:p>
        </p:txBody>
      </p:sp>
    </p:spTree>
    <p:extLst>
      <p:ext uri="{BB962C8B-B14F-4D97-AF65-F5344CB8AC3E}">
        <p14:creationId xmlns:p14="http://schemas.microsoft.com/office/powerpoint/2010/main" xmlns="" val="2958355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6F372-7AD9-4215-AE2E-32FBA1935A69}" type="slidenum">
              <a:rPr lang="en-US"/>
              <a:pPr/>
              <a:t>24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300" b="1">
                <a:solidFill>
                  <a:srgbClr val="000099"/>
                </a:solidFill>
                <a:latin typeface="Lucida Sans Unicode" pitchFamily="34" charset="0"/>
              </a:rPr>
              <a:t>Hypoteesi 1. </a:t>
            </a:r>
          </a:p>
          <a:p>
            <a:r>
              <a:rPr lang="fi-FI" sz="1300" b="1">
                <a:solidFill>
                  <a:srgbClr val="000099"/>
                </a:solidFill>
                <a:latin typeface="Lucida Sans Unicode" pitchFamily="34" charset="0"/>
              </a:rPr>
              <a:t>	Happo-emästasapaino</a:t>
            </a:r>
          </a:p>
          <a:p>
            <a:endParaRPr lang="fi-FI" sz="500" b="1">
              <a:solidFill>
                <a:srgbClr val="000099"/>
              </a:solidFill>
              <a:latin typeface="Lucida Sans Unicode" pitchFamily="34" charset="0"/>
            </a:endParaRPr>
          </a:p>
          <a:p>
            <a:r>
              <a:rPr lang="fi-FI" sz="1300" b="1">
                <a:solidFill>
                  <a:srgbClr val="000099"/>
                </a:solidFill>
                <a:latin typeface="Lucida Sans Unicode" pitchFamily="34" charset="0"/>
              </a:rPr>
              <a:t>Hypoteesi 2. </a:t>
            </a:r>
          </a:p>
          <a:p>
            <a:r>
              <a:rPr lang="fi-FI" sz="1300" b="1">
                <a:solidFill>
                  <a:srgbClr val="000099"/>
                </a:solidFill>
                <a:latin typeface="Lucida Sans Unicode" pitchFamily="34" charset="0"/>
              </a:rPr>
              <a:t>	Luuston terveyttä edistävät ravintoaineet:</a:t>
            </a:r>
          </a:p>
          <a:p>
            <a:r>
              <a:rPr lang="fi-FI" sz="1300" b="1">
                <a:solidFill>
                  <a:srgbClr val="000099"/>
                </a:solidFill>
                <a:latin typeface="Lucida Sans Unicode" pitchFamily="34" charset="0"/>
              </a:rPr>
              <a:t>	</a:t>
            </a:r>
            <a:r>
              <a:rPr lang="fi-FI" sz="1300" b="1">
                <a:solidFill>
                  <a:srgbClr val="008000"/>
                </a:solidFill>
                <a:latin typeface="Lucida Sans Unicode" pitchFamily="34" charset="0"/>
              </a:rPr>
              <a:t>magnesium, K-ja C-vitamiini, kasviestrogeenit</a:t>
            </a:r>
            <a:endParaRPr lang="fi-FI" sz="800" b="1">
              <a:solidFill>
                <a:srgbClr val="000099"/>
              </a:solidFill>
              <a:latin typeface="Lucida Sans Unicode" pitchFamily="34" charset="0"/>
            </a:endParaRPr>
          </a:p>
          <a:p>
            <a:endParaRPr lang="en-GB" sz="1500" b="1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57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4806850"/>
            <a:ext cx="2133600" cy="357188"/>
          </a:xfrm>
        </p:spPr>
        <p:txBody>
          <a:bodyPr/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endParaRPr lang="fi-FI" dirty="0" smtClean="0">
              <a:solidFill>
                <a:srgbClr val="808080"/>
              </a:solidFill>
            </a:endParaRPr>
          </a:p>
          <a:p>
            <a:r>
              <a:rPr lang="fi-FI" dirty="0" smtClean="0">
                <a:solidFill>
                  <a:srgbClr val="808080"/>
                </a:solidFill>
              </a:rPr>
              <a:t>© Oy </a:t>
            </a:r>
            <a:r>
              <a:rPr lang="fi-FI" dirty="0" err="1" smtClean="0">
                <a:solidFill>
                  <a:srgbClr val="808080"/>
                </a:solidFill>
              </a:rPr>
              <a:t>Verman</a:t>
            </a:r>
            <a:r>
              <a:rPr lang="fi-FI" dirty="0" smtClean="0">
                <a:solidFill>
                  <a:srgbClr val="808080"/>
                </a:solidFill>
              </a:rPr>
              <a:t> Ab</a:t>
            </a:r>
            <a:endParaRPr lang="fi-FI" dirty="0">
              <a:solidFill>
                <a:srgbClr val="80808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4679173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976E7-264E-4CD1-94ED-ED0B8BED60C4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2253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© Oy Verman Ab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6B3FE-1C24-4B22-84FF-453C0ED01076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33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© Oy Verman Ab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E78B4-1151-4B7A-88BF-7419201969B9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31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9749" y="1485900"/>
            <a:ext cx="3914775" cy="30861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06925" y="1485900"/>
            <a:ext cx="3938400" cy="30861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69C3-57B2-4250-AA1B-5286BE35151F}" type="datetime1">
              <a:rPr lang="fi-FI" noProof="0" smtClean="0"/>
              <a:pPr/>
              <a:t>14.6.2016</a:t>
            </a:fld>
            <a:endParaRPr lang="fi-FI" noProof="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8CE5-D833-4F8A-83DE-14FAF46D15F4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9750" y="1485000"/>
            <a:ext cx="3917050" cy="479822"/>
          </a:xfr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9750" y="2035963"/>
            <a:ext cx="3917050" cy="25299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08000" y="1485000"/>
            <a:ext cx="3938400" cy="479822"/>
          </a:xfr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08000" y="2035964"/>
            <a:ext cx="3938400" cy="25245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F3F-B122-4FFA-A13F-1AB14E1F25E8}" type="datetime1">
              <a:rPr lang="fi-FI" noProof="0" smtClean="0"/>
              <a:pPr/>
              <a:t>14.6.2016</a:t>
            </a:fld>
            <a:endParaRPr lang="fi-FI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8CE5-D833-4F8A-83DE-14FAF46D15F4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08203" y="273844"/>
            <a:ext cx="6423025" cy="8572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aulukon paikkamerkki 2"/>
          <p:cNvSpPr>
            <a:spLocks noGrp="1"/>
          </p:cNvSpPr>
          <p:nvPr>
            <p:ph type="tbl" idx="1"/>
          </p:nvPr>
        </p:nvSpPr>
        <p:spPr>
          <a:xfrm>
            <a:off x="517527" y="1485900"/>
            <a:ext cx="8027988" cy="30861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417D"/>
                </a:solidFill>
              </a:rPr>
              <a:t>© Valio Oy </a:t>
            </a:r>
            <a:endParaRPr lang="en-GB">
              <a:solidFill>
                <a:srgbClr val="0741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417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F63D8-1AF8-4351-B669-FC168A8760CC}" type="slidenum">
              <a:rPr lang="en-GB">
                <a:solidFill>
                  <a:srgbClr val="07417D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74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323388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E56F3931-759F-4E17-9156-53AAF227C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136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1828800" y="114300"/>
            <a:ext cx="7010400" cy="4800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>
          <a:xfrm>
            <a:off x="7162800" y="4972050"/>
            <a:ext cx="1905000" cy="151210"/>
          </a:xfrm>
        </p:spPr>
        <p:txBody>
          <a:bodyPr/>
          <a:lstStyle>
            <a:lvl1pPr>
              <a:defRPr/>
            </a:lvl1pPr>
          </a:lstStyle>
          <a:p>
            <a:fld id="{5F6E4F2C-7C72-4F15-96AF-636CE3B3FE58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xmlns="" val="177647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>
            <a:spLocks noChangeArrowheads="1"/>
          </p:cNvSpPr>
          <p:nvPr userDrawn="1"/>
        </p:nvSpPr>
        <p:spPr bwMode="auto">
          <a:xfrm>
            <a:off x="2333625" y="1522810"/>
            <a:ext cx="1143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342900" eaLnBrk="1" hangingPunct="1">
              <a:defRPr/>
            </a:pPr>
            <a:r>
              <a:rPr lang="fi-FI" altLang="fi-FI" sz="975" smtClean="0">
                <a:solidFill>
                  <a:srgbClr val="FFFFFF"/>
                </a:solidFill>
                <a:latin typeface="Arial" charset="0"/>
                <a:cs typeface="Arial" charset="0"/>
              </a:rPr>
              <a:t>Kun </a:t>
            </a:r>
            <a:br>
              <a:rPr lang="fi-FI" altLang="fi-FI" sz="975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i-FI" altLang="fi-FI" sz="975" smtClean="0">
                <a:solidFill>
                  <a:srgbClr val="FFFFFF"/>
                </a:solidFill>
                <a:latin typeface="Arial" charset="0"/>
                <a:cs typeface="Arial" charset="0"/>
              </a:rPr>
              <a:t>ei muista     syödä.</a:t>
            </a:r>
          </a:p>
          <a:p>
            <a:pPr algn="ctr" defTabSz="342900" eaLnBrk="1" hangingPunct="1">
              <a:defRPr/>
            </a:pPr>
            <a:endParaRPr lang="fi-FI" altLang="fi-FI" sz="975" smtClean="0">
              <a:solidFill>
                <a:srgbClr val="000000"/>
              </a:solidFill>
            </a:endParaRPr>
          </a:p>
        </p:txBody>
      </p:sp>
      <p:sp>
        <p:nvSpPr>
          <p:cNvPr id="5" name="Tekstiruutu 4"/>
          <p:cNvSpPr txBox="1">
            <a:spLocks noChangeArrowheads="1"/>
          </p:cNvSpPr>
          <p:nvPr userDrawn="1"/>
        </p:nvSpPr>
        <p:spPr bwMode="auto">
          <a:xfrm>
            <a:off x="1185864" y="1196579"/>
            <a:ext cx="83502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342900" eaLnBrk="1" hangingPunct="1">
              <a:defRPr/>
            </a:pPr>
            <a:r>
              <a:rPr lang="fi-FI" altLang="fi-FI" sz="975" smtClean="0">
                <a:solidFill>
                  <a:srgbClr val="FFFFFF"/>
                </a:solidFill>
                <a:latin typeface="Arial" charset="0"/>
                <a:cs typeface="Arial" charset="0"/>
              </a:rPr>
              <a:t>Kun ruoka ei maistu.</a:t>
            </a:r>
          </a:p>
        </p:txBody>
      </p:sp>
      <p:sp>
        <p:nvSpPr>
          <p:cNvPr id="6" name="Tekstiruutu 5"/>
          <p:cNvSpPr txBox="1">
            <a:spLocks noChangeArrowheads="1"/>
          </p:cNvSpPr>
          <p:nvPr userDrawn="1"/>
        </p:nvSpPr>
        <p:spPr bwMode="auto">
          <a:xfrm>
            <a:off x="1541929" y="2536032"/>
            <a:ext cx="1019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342900" eaLnBrk="1" hangingPunct="1">
              <a:defRPr/>
            </a:pPr>
            <a:r>
              <a:rPr lang="fi-FI" altLang="fi-FI" sz="1200" smtClean="0">
                <a:solidFill>
                  <a:srgbClr val="FFFFFF"/>
                </a:solidFill>
                <a:latin typeface="Arial" charset="0"/>
                <a:cs typeface="Arial" charset="0"/>
              </a:rPr>
              <a:t>Kun ei jaksa</a:t>
            </a:r>
            <a:br>
              <a:rPr lang="fi-FI" altLang="fi-FI" sz="120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i-FI" altLang="fi-FI" sz="1200" smtClean="0">
                <a:solidFill>
                  <a:srgbClr val="FFFFFF"/>
                </a:solidFill>
                <a:latin typeface="Arial" charset="0"/>
                <a:cs typeface="Arial" charset="0"/>
              </a:rPr>
              <a:t>syödä.</a:t>
            </a: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790950" y="1378745"/>
            <a:ext cx="4851400" cy="656710"/>
          </a:xfrm>
        </p:spPr>
        <p:txBody>
          <a:bodyPr>
            <a:normAutofit/>
          </a:bodyPr>
          <a:lstStyle>
            <a:lvl1pPr>
              <a:defRPr lang="fi-FI" sz="1500" smtClean="0"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0"/>
          </p:nvPr>
        </p:nvSpPr>
        <p:spPr>
          <a:xfrm>
            <a:off x="3790950" y="2103578"/>
            <a:ext cx="4851400" cy="360518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237008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FF5E-370C-43F8-9008-0EBD3CA3563B}" type="datetime1">
              <a:rPr lang="fi-FI" altLang="fi-FI"/>
              <a:pPr>
                <a:defRPr/>
              </a:pPr>
              <a:t>14.6.2016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3F8C4-D35B-47AF-9502-21AEFC2BC8A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159059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347788"/>
            <a:ext cx="4038600" cy="324683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47788"/>
            <a:ext cx="4038600" cy="324683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8D0EB-2C50-4386-999E-392ECF2680BC}" type="datetime1">
              <a:rPr lang="fi-FI" altLang="fi-FI"/>
              <a:pPr>
                <a:defRPr/>
              </a:pPr>
              <a:t>14.6.2016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4056-7E05-4379-BE5D-460B54BF4D2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53074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50" b="1">
                <a:solidFill>
                  <a:srgbClr val="006600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4806850"/>
            <a:ext cx="2133600" cy="357188"/>
          </a:xfrm>
        </p:spPr>
        <p:txBody>
          <a:bodyPr/>
          <a:lstStyle>
            <a:lvl1pPr>
              <a:defRPr sz="825">
                <a:solidFill>
                  <a:schemeClr val="bg2"/>
                </a:solidFill>
              </a:defRPr>
            </a:lvl1pPr>
          </a:lstStyle>
          <a:p>
            <a:endParaRPr lang="fi-FI" dirty="0" smtClean="0">
              <a:solidFill>
                <a:srgbClr val="808080"/>
              </a:solidFill>
            </a:endParaRPr>
          </a:p>
          <a:p>
            <a:r>
              <a:rPr lang="fi-FI" dirty="0" smtClean="0">
                <a:solidFill>
                  <a:srgbClr val="808080"/>
                </a:solidFill>
              </a:rPr>
              <a:t>© Oy </a:t>
            </a:r>
            <a:r>
              <a:rPr lang="fi-FI" dirty="0" err="1" smtClean="0">
                <a:solidFill>
                  <a:srgbClr val="808080"/>
                </a:solidFill>
              </a:rPr>
              <a:t>Verman</a:t>
            </a:r>
            <a:r>
              <a:rPr lang="fi-FI" dirty="0" smtClean="0">
                <a:solidFill>
                  <a:srgbClr val="808080"/>
                </a:solidFill>
              </a:rPr>
              <a:t> Ab</a:t>
            </a:r>
            <a:endParaRPr lang="fi-FI" dirty="0">
              <a:solidFill>
                <a:srgbClr val="80808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0D9FE-CC27-49FA-9EB0-7F4149B066F8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680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68611-6E11-429C-8EE2-2237A36097D8}" type="datetime1">
              <a:rPr lang="fi-FI" altLang="fi-FI"/>
              <a:pPr>
                <a:defRPr/>
              </a:pPr>
              <a:t>14.6.2016</a:t>
            </a:fld>
            <a:endParaRPr lang="fi-FI" alt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EBB05-EEE3-4139-BDD3-45236F0C079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232274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862012"/>
            <a:ext cx="3008313" cy="59531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862013"/>
            <a:ext cx="5111750" cy="373261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533525"/>
            <a:ext cx="3008313" cy="30610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991E9-8245-43DD-BC29-2FC44F1E6E59}" type="datetime1">
              <a:rPr lang="fi-FI" altLang="fi-FI"/>
              <a:pPr>
                <a:defRPr/>
              </a:pPr>
              <a:t>14.6.2016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B933-0D8F-41A4-8AE6-2117A174F8A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1539104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823912"/>
            <a:ext cx="5486400" cy="272176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3854-E469-4ED2-8CC2-AFB38A365718}" type="datetime1">
              <a:rPr lang="fi-FI" altLang="fi-FI"/>
              <a:pPr>
                <a:defRPr/>
              </a:pPr>
              <a:t>14.6.2016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15CFA-C6CF-4A27-BE5B-09975EE2F15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1777609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3B8E6-102F-4863-B0EE-6E1DA7C96620}" type="datetime1">
              <a:rPr lang="fi-FI"/>
              <a:pPr>
                <a:defRPr/>
              </a:pPr>
              <a:t>14.6.2016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2CCA-CA1F-4D3B-8D79-A6EB40AE212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1580524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17668-B6AA-4B57-B3C9-C31936155C2D}" type="datetime1">
              <a:rPr lang="fi-FI"/>
              <a:pPr>
                <a:defRPr/>
              </a:pPr>
              <a:t>14.6.2016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210B-ED24-43D2-B6A0-7DBEFCB66C8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1098621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0721-5598-4908-AC1D-D5E59FB255E4}" type="datetime1">
              <a:rPr lang="fi-FI"/>
              <a:pPr>
                <a:defRPr/>
              </a:pPr>
              <a:t>14.6.2016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A8E6-7B21-43C0-A174-8AE7E3A8F68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3179592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BB1B-5A1C-4FAC-A094-9E00E808318E}" type="datetime1">
              <a:rPr lang="fi-FI"/>
              <a:pPr>
                <a:defRPr/>
              </a:pPr>
              <a:t>14.6.2016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2D01-B9EB-4739-A096-FF162CF73DB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3229528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F1E1-23ED-4AD6-A920-1F6296624A02}" type="datetime1">
              <a:rPr lang="fi-FI"/>
              <a:pPr>
                <a:defRPr/>
              </a:pPr>
              <a:t>14.6.2016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7356-E201-4876-88CB-A99269CAFC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920326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9BCF-BE52-4D85-9C61-A4E1931F8715}" type="datetime1">
              <a:rPr lang="fi-FI"/>
              <a:pPr>
                <a:defRPr/>
              </a:pPr>
              <a:t>14.6.2016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993A-36C1-49B7-9783-8E0AB503D9E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3831285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FB4E-DD27-47BC-A8E4-D198BF20C4D7}" type="datetime1">
              <a:rPr lang="fi-FI"/>
              <a:pPr>
                <a:defRPr/>
              </a:pPr>
              <a:t>14.6.2016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09B69-8D0B-41DB-8D31-7C71E464A8E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353182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© Oy Verman Ab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EF3D9-5287-4F0C-9024-075C75C2ED33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994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E5BB-1E7D-4713-BC5E-F45F2FA1B92E}" type="datetime1">
              <a:rPr lang="fi-FI"/>
              <a:pPr>
                <a:defRPr/>
              </a:pPr>
              <a:t>14.6.2016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FD977-F753-43AA-BA56-62CB610EE59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2561601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C5297-2726-44E0-842A-E60CE74715AE}" type="datetime1">
              <a:rPr lang="fi-FI"/>
              <a:pPr>
                <a:defRPr/>
              </a:pPr>
              <a:t>14.6.2016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A57A8-EC1D-49A5-A0A3-8C116F8510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303290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DF31F-D0AD-43FE-8D51-6EC6B4497B1E}" type="datetime1">
              <a:rPr lang="fi-FI"/>
              <a:pPr>
                <a:defRPr/>
              </a:pPr>
              <a:t>14.6.2016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569B-8A92-4ADC-BD61-5F8C00A4743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1460686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4CCB-CE3B-4620-98E1-16E86D4AFD4A}" type="datetime1">
              <a:rPr lang="fi-FI"/>
              <a:pPr>
                <a:defRPr/>
              </a:pPr>
              <a:t>14.6.2016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BBF2D-5E14-4382-9857-483F7BE382A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407436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© Oy Verman Ab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A8E21-13B9-46CC-8504-8D5AB2B4BC80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0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© Oy Verman Ab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1F17F-886F-4E5A-A629-6BCB665A8653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77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© Oy Verman Ab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26D57-2543-4AA0-AF5A-D59C7179631C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9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© Oy Verman Ab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AB22B-D39C-4FCD-B655-95B601056B64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34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© Oy Verman Ab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8D054-EB59-4D73-A0EA-B67344F1A243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21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© Oy Verman Ab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5132-C5D6-4F8B-82C2-3ADCF28852B0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77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2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r>
              <a:rPr lang="fi-FI" smtClean="0">
                <a:solidFill>
                  <a:srgbClr val="000000"/>
                </a:solidFill>
                <a:latin typeface="Arial" charset="0"/>
              </a:rPr>
              <a:t>© Oy Verman Ab</a:t>
            </a:r>
            <a:endParaRPr lang="fi-FI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fi-FI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1C5173A4-B809-493A-9920-4B03050CE7FE}" type="slidenum">
              <a:rPr lang="fi-FI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fi-FI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 descr="Y:\MARKKINOINTI\Verman\Uusi logo 2009\Verman-logo_cmyk_300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00430" y="4607734"/>
            <a:ext cx="2041586" cy="468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90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652" r:id="rId12"/>
    <p:sldLayoutId id="2147483653" r:id="rId13"/>
    <p:sldLayoutId id="2147483725" r:id="rId14"/>
    <p:sldLayoutId id="2147483727" r:id="rId15"/>
    <p:sldLayoutId id="2147483728" r:id="rId16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771525"/>
            <a:ext cx="82296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perustyylejä naps.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419225"/>
            <a:ext cx="82296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675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342900">
              <a:defRPr/>
            </a:pPr>
            <a:fld id="{7DF49E18-BF67-4E7A-8798-5987925219EC}" type="datetime1">
              <a:rPr lang="fi-FI" altLang="fi-FI" smtClean="0">
                <a:ea typeface="MS PGothic" panose="020B0600070205080204" pitchFamily="34" charset="-128"/>
              </a:rPr>
              <a:pPr defTabSz="342900">
                <a:defRPr/>
              </a:pPr>
              <a:t>14.6.2016</a:t>
            </a:fld>
            <a:endParaRPr lang="fi-FI" altLang="fi-FI">
              <a:ea typeface="MS PGothic" panose="020B0600070205080204" pitchFamily="34" charset="-128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342900"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900">
              <a:defRPr/>
            </a:pPr>
            <a:fld id="{CE3EDDA2-072E-41D5-A5E0-9226F947C6C1}" type="slidenum">
              <a:rPr lang="fi-FI" altLang="fi-FI" smtClean="0">
                <a:ea typeface="MS PGothic" panose="020B0600070205080204" pitchFamily="34" charset="-128"/>
              </a:rPr>
              <a:pPr defTabSz="342900">
                <a:defRPr/>
              </a:pPr>
              <a:t>‹#›</a:t>
            </a:fld>
            <a:endParaRPr lang="fi-FI" altLang="fi-FI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01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ftr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perustyylejä naps.</a:t>
            </a:r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342900">
              <a:defRPr/>
            </a:pPr>
            <a:fld id="{8F78E6EE-3DF9-4C23-8CEA-5D307C08F5C5}" type="datetime1">
              <a:rPr lang="fi-FI" smtClean="0">
                <a:ea typeface="MS PGothic" panose="020B0600070205080204" pitchFamily="34" charset="-128"/>
              </a:rPr>
              <a:pPr defTabSz="342900">
                <a:defRPr/>
              </a:pPr>
              <a:t>14.6.2016</a:t>
            </a:fld>
            <a:endParaRPr lang="fi-FI">
              <a:ea typeface="MS PGothic" panose="020B0600070205080204" pitchFamily="34" charset="-128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342900"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342900">
              <a:defRPr/>
            </a:pPr>
            <a:fld id="{23DD6D7D-CA9B-482F-8BC6-06B4B5CF9BF9}" type="slidenum">
              <a:rPr lang="fi-FI" altLang="fi-FI" smtClean="0">
                <a:ea typeface="MS PGothic" panose="020B0600070205080204" pitchFamily="34" charset="-128"/>
              </a:rPr>
              <a:pPr defTabSz="342900">
                <a:defRPr/>
              </a:pPr>
              <a:t>‹#›</a:t>
            </a:fld>
            <a:endParaRPr lang="fi-FI" altLang="fi-FI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29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_-_2003_-laskentataulukko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fi/url?sa=i&amp;rct=j&amp;q=&amp;esrc=s&amp;frm=1&amp;source=images&amp;cd=&amp;cad=rja&amp;docid=x9hA5NOMQPcVRM&amp;tbnid=NTLxEgJPRzyAUM:&amp;ved=0CAUQjRw&amp;url=http://zitman.deviantart.com/art/Frail-old-lady-figure-Drawing-118378181&amp;ei=VJcsUez5IcmKtAbyq4GQCw&amp;bvm=bv.42965579,d.Yms&amp;psig=AFQjCNFM1CBJHTW7c9faZlAvMEmfPwNK2g&amp;ust=13619632027570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zitman.deviantart.com/art/Figure-Drawings3-10608839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31640" y="1491630"/>
            <a:ext cx="5829300" cy="1102519"/>
          </a:xfrm>
        </p:spPr>
        <p:txBody>
          <a:bodyPr/>
          <a:lstStyle/>
          <a:p>
            <a:r>
              <a:rPr lang="fi-FI" sz="2000" dirty="0"/>
              <a:t>14.6.2016 Opinto- ja virkistyspäivät, SOY</a:t>
            </a: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b="1" dirty="0" smtClean="0"/>
              <a:t>Luustoa ja terveyttä tukeva </a:t>
            </a:r>
            <a:r>
              <a:rPr lang="fi-FI" sz="3600" b="1" dirty="0"/>
              <a:t>ravitsemus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67744" y="3043274"/>
            <a:ext cx="4230216" cy="1314450"/>
          </a:xfrm>
        </p:spPr>
        <p:txBody>
          <a:bodyPr/>
          <a:lstStyle/>
          <a:p>
            <a:pPr algn="l"/>
            <a:endParaRPr lang="fi-FI" sz="1800" dirty="0" smtClean="0"/>
          </a:p>
          <a:p>
            <a:pPr algn="l"/>
            <a:r>
              <a:rPr lang="fi-FI" sz="1800" dirty="0" smtClean="0"/>
              <a:t>Marika Laaksonen</a:t>
            </a:r>
          </a:p>
          <a:p>
            <a:pPr algn="l"/>
            <a:r>
              <a:rPr lang="fi-FI" sz="1800" dirty="0" smtClean="0"/>
              <a:t>ETT, Tuotekehityspäällikkö</a:t>
            </a:r>
          </a:p>
          <a:p>
            <a:pPr algn="l"/>
            <a:r>
              <a:rPr lang="fi-FI" sz="1800" dirty="0" smtClean="0"/>
              <a:t>Verman Oy </a:t>
            </a:r>
            <a:endParaRPr lang="fi-FI" sz="1800" dirty="0"/>
          </a:p>
          <a:p>
            <a:pPr algn="l"/>
            <a:endParaRPr lang="fi-FI" sz="2100" b="1" dirty="0"/>
          </a:p>
          <a:p>
            <a:pPr algn="l"/>
            <a:endParaRPr lang="fi-FI" sz="180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808080"/>
                </a:solidFill>
              </a:rPr>
              <a:t>© Oy Verman Ab</a:t>
            </a:r>
            <a:endParaRPr lang="fi-FI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6948264" y="3921900"/>
            <a:ext cx="2195736" cy="1188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509953" y="144681"/>
            <a:ext cx="6464328" cy="857250"/>
          </a:xfrm>
        </p:spPr>
        <p:txBody>
          <a:bodyPr/>
          <a:lstStyle/>
          <a:p>
            <a:pPr algn="ctr"/>
            <a:r>
              <a:rPr lang="fi-FI" b="1" dirty="0" smtClean="0"/>
              <a:t>Mistä proteiinia?</a:t>
            </a:r>
            <a:endParaRPr lang="fi-FI" b="1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944905"/>
            <a:ext cx="6446272" cy="3508427"/>
          </a:xfr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8CE5-D833-4F8A-83DE-14FAF46D15F4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11" name="Ryhmä 10"/>
          <p:cNvGrpSpPr/>
          <p:nvPr/>
        </p:nvGrpSpPr>
        <p:grpSpPr>
          <a:xfrm>
            <a:off x="2984841" y="80339"/>
            <a:ext cx="6172362" cy="4706128"/>
            <a:chOff x="1557827" y="138211"/>
            <a:chExt cx="6172362" cy="6274837"/>
          </a:xfrm>
        </p:grpSpPr>
        <p:sp>
          <p:nvSpPr>
            <p:cNvPr id="7" name="Suorakulmio 6"/>
            <p:cNvSpPr/>
            <p:nvPr/>
          </p:nvSpPr>
          <p:spPr>
            <a:xfrm rot="2022077">
              <a:off x="2229431" y="386061"/>
              <a:ext cx="864096" cy="58504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 rot="19453863">
              <a:off x="5924372" y="138211"/>
              <a:ext cx="864096" cy="6172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/>
            <p:cNvSpPr/>
            <p:nvPr/>
          </p:nvSpPr>
          <p:spPr>
            <a:xfrm rot="16200000">
              <a:off x="4211960" y="2894819"/>
              <a:ext cx="864096" cy="6172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4" name="Tekstiruutu 13"/>
          <p:cNvSpPr txBox="1"/>
          <p:nvPr/>
        </p:nvSpPr>
        <p:spPr>
          <a:xfrm>
            <a:off x="539552" y="1328302"/>
            <a:ext cx="4464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Proteiinit koostuvat </a:t>
            </a:r>
            <a:r>
              <a:rPr lang="fi-FI" b="1" dirty="0"/>
              <a:t>20 </a:t>
            </a:r>
            <a:r>
              <a:rPr lang="fi-FI" b="1" dirty="0" smtClean="0"/>
              <a:t>aminohaposta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10 aminohappoa välttämättömiä</a:t>
            </a:r>
          </a:p>
          <a:p>
            <a:endParaRPr lang="fi-FI" b="1" dirty="0" smtClean="0"/>
          </a:p>
          <a:p>
            <a:r>
              <a:rPr lang="fi-FI" b="1" dirty="0" smtClean="0"/>
              <a:t>Proteiininlähteet </a:t>
            </a:r>
            <a:r>
              <a:rPr lang="fi-FI" b="1" dirty="0"/>
              <a:t>ruokavaliossa: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Maitovalmisteet, </a:t>
            </a:r>
            <a:r>
              <a:rPr lang="fi-FI" dirty="0"/>
              <a:t>kala, </a:t>
            </a:r>
            <a:r>
              <a:rPr lang="fi-FI" dirty="0" smtClean="0"/>
              <a:t>kana, liha</a:t>
            </a:r>
            <a:r>
              <a:rPr lang="fi-FI" dirty="0"/>
              <a:t> </a:t>
            </a:r>
            <a:r>
              <a:rPr lang="fi-FI" dirty="0" smtClean="0"/>
              <a:t>                ja kananmuna. 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Viljavalmisteet, palkokasvit, </a:t>
            </a:r>
            <a:r>
              <a:rPr lang="fi-FI" dirty="0" smtClean="0"/>
              <a:t>             siemenet </a:t>
            </a:r>
            <a:r>
              <a:rPr lang="fi-FI" dirty="0"/>
              <a:t>ja pähkinät. </a:t>
            </a:r>
          </a:p>
          <a:p>
            <a:endParaRPr lang="fi-FI" dirty="0" smtClean="0"/>
          </a:p>
          <a:p>
            <a:endParaRPr lang="fi-FI" dirty="0"/>
          </a:p>
        </p:txBody>
      </p:sp>
      <p:grpSp>
        <p:nvGrpSpPr>
          <p:cNvPr id="30" name="Ryhmä 29"/>
          <p:cNvGrpSpPr/>
          <p:nvPr/>
        </p:nvGrpSpPr>
        <p:grpSpPr>
          <a:xfrm>
            <a:off x="4355976" y="1653648"/>
            <a:ext cx="3690156" cy="1296144"/>
            <a:chOff x="4355976" y="2204864"/>
            <a:chExt cx="3690156" cy="1728192"/>
          </a:xfrm>
        </p:grpSpPr>
        <p:cxnSp>
          <p:nvCxnSpPr>
            <p:cNvPr id="17" name="Suora yhdysviiva 16"/>
            <p:cNvCxnSpPr/>
            <p:nvPr/>
          </p:nvCxnSpPr>
          <p:spPr>
            <a:xfrm>
              <a:off x="5148064" y="2204864"/>
              <a:ext cx="1656184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/>
            <p:cNvCxnSpPr/>
            <p:nvPr/>
          </p:nvCxnSpPr>
          <p:spPr>
            <a:xfrm>
              <a:off x="6804248" y="2204864"/>
              <a:ext cx="1241884" cy="1728192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flipH="1">
              <a:off x="5364088" y="3933056"/>
              <a:ext cx="2682044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uora yhdysviiva 22"/>
            <p:cNvCxnSpPr/>
            <p:nvPr/>
          </p:nvCxnSpPr>
          <p:spPr>
            <a:xfrm flipV="1">
              <a:off x="5364088" y="3356118"/>
              <a:ext cx="0" cy="576938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uora yhdysviiva 24"/>
            <p:cNvCxnSpPr/>
            <p:nvPr/>
          </p:nvCxnSpPr>
          <p:spPr>
            <a:xfrm flipH="1">
              <a:off x="4355976" y="2204864"/>
              <a:ext cx="792088" cy="1151254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uora yhdysviiva 26"/>
            <p:cNvCxnSpPr/>
            <p:nvPr/>
          </p:nvCxnSpPr>
          <p:spPr>
            <a:xfrm>
              <a:off x="4355976" y="3356118"/>
              <a:ext cx="1008112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iruutu 2"/>
          <p:cNvSpPr txBox="1"/>
          <p:nvPr/>
        </p:nvSpPr>
        <p:spPr>
          <a:xfrm>
            <a:off x="3534369" y="4176975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Suomalaiset ravitsemussuositukset 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35191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700" dirty="0"/>
              <a:t>Riittävä proteiinin saanti vaatii panostusta ruokailuun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5900" y="1323124"/>
            <a:ext cx="6172200" cy="3246848"/>
          </a:xfrm>
        </p:spPr>
        <p:txBody>
          <a:bodyPr/>
          <a:lstStyle/>
          <a:p>
            <a:pPr>
              <a:buNone/>
            </a:pPr>
            <a:r>
              <a:rPr lang="fi-FI" sz="1800" dirty="0"/>
              <a:t>			      </a:t>
            </a:r>
            <a:r>
              <a:rPr lang="fi-FI" sz="1500" b="1" dirty="0"/>
              <a:t>Proteiinia (noin)</a:t>
            </a:r>
          </a:p>
          <a:p>
            <a:pPr>
              <a:buNone/>
            </a:pPr>
            <a:r>
              <a:rPr lang="fi-FI" sz="1500" dirty="0"/>
              <a:t>6 dl maitotuotteita	20 g</a:t>
            </a:r>
          </a:p>
          <a:p>
            <a:pPr>
              <a:buNone/>
            </a:pPr>
            <a:r>
              <a:rPr lang="fi-FI" sz="1500" dirty="0"/>
              <a:t>100 g lihaa tai kalaa	20-25 g</a:t>
            </a:r>
          </a:p>
          <a:p>
            <a:pPr>
              <a:buNone/>
            </a:pPr>
            <a:r>
              <a:rPr lang="fi-FI" sz="1500" dirty="0"/>
              <a:t>1 kananmuna	</a:t>
            </a:r>
            <a:r>
              <a:rPr lang="fi-FI" sz="1500" dirty="0" smtClean="0"/>
              <a:t>7 </a:t>
            </a:r>
            <a:r>
              <a:rPr lang="fi-FI" sz="1500" dirty="0"/>
              <a:t>g</a:t>
            </a:r>
          </a:p>
          <a:p>
            <a:pPr>
              <a:buNone/>
            </a:pPr>
            <a:r>
              <a:rPr lang="fi-FI" sz="1500" dirty="0"/>
              <a:t>4 viipaletta leipää	8 g</a:t>
            </a:r>
          </a:p>
          <a:p>
            <a:pPr>
              <a:buNone/>
            </a:pPr>
            <a:r>
              <a:rPr lang="fi-FI" sz="1500" dirty="0"/>
              <a:t>1 pulla, veteen tehty	3 g</a:t>
            </a:r>
          </a:p>
          <a:p>
            <a:pPr>
              <a:buNone/>
            </a:pPr>
            <a:r>
              <a:rPr lang="fi-FI" sz="1500" dirty="0"/>
              <a:t>2 dl puuroa		3 g</a:t>
            </a:r>
          </a:p>
          <a:p>
            <a:pPr>
              <a:buNone/>
            </a:pPr>
            <a:r>
              <a:rPr lang="fi-FI" sz="1500" dirty="0"/>
              <a:t>2 perunaa		2 g</a:t>
            </a:r>
          </a:p>
          <a:p>
            <a:pPr>
              <a:buNone/>
            </a:pPr>
            <a:r>
              <a:rPr lang="fi-FI" sz="1500" u="sng" dirty="0"/>
              <a:t>1 dl sekavihanneksia	2 g    </a:t>
            </a:r>
          </a:p>
          <a:p>
            <a:pPr>
              <a:buNone/>
            </a:pPr>
            <a:r>
              <a:rPr lang="fi-FI" sz="1500" b="1" dirty="0"/>
              <a:t>YHTEENSÄ	            </a:t>
            </a:r>
            <a:r>
              <a:rPr lang="fi-FI" sz="1500" b="1" dirty="0" smtClean="0"/>
              <a:t>	65-70 </a:t>
            </a:r>
            <a:r>
              <a:rPr lang="fi-FI" sz="1500" b="1" dirty="0"/>
              <a:t>g</a:t>
            </a:r>
          </a:p>
        </p:txBody>
      </p:sp>
      <p:pic>
        <p:nvPicPr>
          <p:cNvPr id="1026" name="Picture 2" descr="Näytä tied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180" y="3435846"/>
            <a:ext cx="1101570" cy="1101570"/>
          </a:xfrm>
          <a:prstGeom prst="rect">
            <a:avLst/>
          </a:prstGeom>
          <a:noFill/>
        </p:spPr>
      </p:pic>
      <p:pic>
        <p:nvPicPr>
          <p:cNvPr id="1028" name="Picture 4" descr="Näytä tied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280270"/>
            <a:ext cx="1101570" cy="1101570"/>
          </a:xfrm>
          <a:prstGeom prst="rect">
            <a:avLst/>
          </a:prstGeom>
          <a:noFill/>
        </p:spPr>
      </p:pic>
      <p:pic>
        <p:nvPicPr>
          <p:cNvPr id="1030" name="Picture 6" descr="Kuollut kala lautase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13672" y="-19625072"/>
            <a:ext cx="1371600" cy="1371600"/>
          </a:xfrm>
          <a:prstGeom prst="rect">
            <a:avLst/>
          </a:prstGeom>
          <a:noFill/>
        </p:spPr>
      </p:pic>
      <p:pic>
        <p:nvPicPr>
          <p:cNvPr id="1032" name="Picture 8" descr="Kuollut kala lautase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13672" y="-19625072"/>
            <a:ext cx="1371600" cy="1371600"/>
          </a:xfrm>
          <a:prstGeom prst="rect">
            <a:avLst/>
          </a:prstGeom>
          <a:noFill/>
        </p:spPr>
      </p:pic>
      <p:pic>
        <p:nvPicPr>
          <p:cNvPr id="1034" name="Picture 10" descr="Kuollut kala lautase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13672" y="-19625072"/>
            <a:ext cx="1371600" cy="1371600"/>
          </a:xfrm>
          <a:prstGeom prst="rect">
            <a:avLst/>
          </a:prstGeom>
          <a:noFill/>
        </p:spPr>
      </p:pic>
      <p:pic>
        <p:nvPicPr>
          <p:cNvPr id="1036" name="Picture 12" descr="Lohi ja par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8682" y="2442288"/>
            <a:ext cx="939552" cy="939552"/>
          </a:xfrm>
          <a:prstGeom prst="rect">
            <a:avLst/>
          </a:prstGeom>
          <a:noFill/>
        </p:spPr>
      </p:pic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© Oy Verman Ab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645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dirty="0" smtClean="0"/>
              <a:t>Proteiinia kaikilla aterioilla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131590"/>
            <a:ext cx="5040560" cy="30861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fi-FI" sz="2400" dirty="0"/>
              <a:t>Proteiinia sisältäviä ruoka-aineita kannattaa syödä </a:t>
            </a:r>
            <a:r>
              <a:rPr lang="fi-FI" sz="2400" b="1" dirty="0"/>
              <a:t>kaikilla aterioilla</a:t>
            </a:r>
            <a:r>
              <a:rPr lang="fi-FI" sz="2400" dirty="0"/>
              <a:t>: Aamu- ja välipaloilla sekä </a:t>
            </a:r>
            <a:r>
              <a:rPr lang="fi-FI" sz="2400" dirty="0" smtClean="0"/>
              <a:t>pääaterioilla.</a:t>
            </a:r>
            <a:endParaRPr lang="fi-FI" sz="2400" dirty="0"/>
          </a:p>
          <a:p>
            <a:pPr eaLnBrk="1" hangingPunct="1"/>
            <a:r>
              <a:rPr lang="fi-FI" sz="2400" dirty="0" smtClean="0"/>
              <a:t>Vähintään puolet proteiinin päivittäisestä tarpeesta saa helposti maitovalmisteista.</a:t>
            </a:r>
          </a:p>
          <a:p>
            <a:pPr eaLnBrk="1" hangingPunct="1"/>
            <a:r>
              <a:rPr lang="fi-FI" sz="2400" dirty="0" smtClean="0"/>
              <a:t>Pelkiltä pääaterioilta hankala saada riittävästi proteiinia.</a:t>
            </a:r>
          </a:p>
          <a:p>
            <a:pPr eaLnBrk="1" hangingPunct="1"/>
            <a:r>
              <a:rPr lang="fi-FI" sz="2400" dirty="0" smtClean="0"/>
              <a:t>Tarvittaessa proteiinipitoiset täydennys-ravintovalmisteet. </a:t>
            </a:r>
          </a:p>
          <a:p>
            <a:pPr marL="0" indent="0" eaLnBrk="1" hangingPunct="1">
              <a:buNone/>
            </a:pPr>
            <a:endParaRPr lang="fi-FI" sz="600" dirty="0" smtClean="0"/>
          </a:p>
          <a:p>
            <a:pPr lvl="1" eaLnBrk="1" hangingPunct="1">
              <a:buFontTx/>
              <a:buNone/>
            </a:pPr>
            <a:endParaRPr lang="fi-FI" sz="1800" dirty="0" smtClean="0"/>
          </a:p>
        </p:txBody>
      </p:sp>
      <p:sp>
        <p:nvSpPr>
          <p:cNvPr id="10243" name="Dian numeron paikkamerkki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49F34F-8219-43E7-A304-CF7611453FD4}" type="slidenum">
              <a:rPr lang="en-GB" smtClean="0"/>
              <a:pPr/>
              <a:t>12</a:t>
            </a:fld>
            <a:endParaRPr lang="en-GB" smtClean="0"/>
          </a:p>
        </p:txBody>
      </p:sp>
      <p:pic>
        <p:nvPicPr>
          <p:cNvPr id="2050" name="Picture 2" descr="http://aineistopankki.valio.fi/file/Preview.ashx?fv=1245666437&amp;ps=3&amp;c=1&amp;s=1&amp;p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0700" y="1005576"/>
            <a:ext cx="2163761" cy="12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ineistopankki.valio.fi/file/Preview.ashx?fv=966401570&amp;ps=3&amp;c=1&amp;s=1&amp;p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0700" y="2222693"/>
            <a:ext cx="2163760" cy="121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ineistopankki.valio.fi/file/Preview.ashx?fv=3364696037&amp;ps=3&amp;c=1&amp;s=1&amp;p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0700" y="3248806"/>
            <a:ext cx="2171393" cy="122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093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Vinkkejä proteiinin saantiin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7525" y="1275606"/>
            <a:ext cx="8374955" cy="3086100"/>
          </a:xfrm>
        </p:spPr>
        <p:txBody>
          <a:bodyPr>
            <a:normAutofit fontScale="92500" lnSpcReduction="20000"/>
          </a:bodyPr>
          <a:lstStyle/>
          <a:p>
            <a:pPr>
              <a:buFont typeface="Calibri" pitchFamily="34" charset="0"/>
              <a:buChar char="−"/>
            </a:pPr>
            <a:r>
              <a:rPr lang="fi-FI" sz="2000" dirty="0" smtClean="0"/>
              <a:t>Keitä </a:t>
            </a:r>
            <a:r>
              <a:rPr lang="fi-FI" sz="2000" dirty="0"/>
              <a:t>puurot </a:t>
            </a:r>
            <a:r>
              <a:rPr lang="fi-FI" sz="2000" dirty="0" smtClean="0"/>
              <a:t>maitoon.</a:t>
            </a:r>
            <a:endParaRPr lang="fi-FI" sz="2000" dirty="0"/>
          </a:p>
          <a:p>
            <a:pPr>
              <a:buFont typeface="Calibri" pitchFamily="34" charset="0"/>
              <a:buChar char="−"/>
            </a:pPr>
            <a:r>
              <a:rPr lang="fi-FI" sz="2000" dirty="0"/>
              <a:t>Lisää valmiin puuron lisukkeeksi raejuustoa tai jogurttia.</a:t>
            </a:r>
          </a:p>
          <a:p>
            <a:pPr>
              <a:buFont typeface="Calibri" pitchFamily="34" charset="0"/>
              <a:buChar char="−"/>
            </a:pPr>
            <a:r>
              <a:rPr lang="fi-FI" sz="2000" dirty="0" smtClean="0"/>
              <a:t>Suosi </a:t>
            </a:r>
            <a:r>
              <a:rPr lang="fi-FI" sz="2000" dirty="0"/>
              <a:t>ruokajuomana maitoa tai piimää.</a:t>
            </a:r>
          </a:p>
          <a:p>
            <a:pPr>
              <a:buFont typeface="Calibri" pitchFamily="34" charset="0"/>
              <a:buChar char="−"/>
            </a:pPr>
            <a:r>
              <a:rPr lang="fi-FI" sz="2000" dirty="0"/>
              <a:t>Juusto sopii hyvin leivälle, salaattiin, laatikkoruokaan tai </a:t>
            </a:r>
            <a:r>
              <a:rPr lang="fi-FI" sz="2000" dirty="0" smtClean="0"/>
              <a:t> </a:t>
            </a:r>
            <a:r>
              <a:rPr lang="fi-FI" sz="2000" dirty="0"/>
              <a:t>jälkiruoaksi.</a:t>
            </a:r>
          </a:p>
          <a:p>
            <a:pPr>
              <a:buFont typeface="Calibri" pitchFamily="34" charset="0"/>
              <a:buChar char="−"/>
            </a:pPr>
            <a:r>
              <a:rPr lang="fi-FI" sz="2000" dirty="0"/>
              <a:t>Nauti rahka- tai jogurttipohjaisia välipaloja tai jälkiruokia</a:t>
            </a:r>
            <a:r>
              <a:rPr lang="fi-FI" sz="2000" dirty="0" smtClean="0"/>
              <a:t>.</a:t>
            </a:r>
          </a:p>
          <a:p>
            <a:pPr>
              <a:buFont typeface="Calibri" pitchFamily="34" charset="0"/>
              <a:buChar char="−"/>
            </a:pPr>
            <a:r>
              <a:rPr lang="fi-FI" sz="2000" dirty="0" smtClean="0"/>
              <a:t>Lisää salaatteihin tai rahkaan pähkinöitä. </a:t>
            </a:r>
            <a:endParaRPr lang="fi-FI" sz="2000" dirty="0"/>
          </a:p>
          <a:p>
            <a:pPr>
              <a:buFont typeface="Calibri" pitchFamily="34" charset="0"/>
              <a:buChar char="−"/>
            </a:pPr>
            <a:r>
              <a:rPr lang="fi-FI" sz="2000" dirty="0" smtClean="0"/>
              <a:t>Laita </a:t>
            </a:r>
            <a:r>
              <a:rPr lang="fi-FI" sz="2000" dirty="0"/>
              <a:t>muutama ruokalusikallinen </a:t>
            </a:r>
            <a:r>
              <a:rPr lang="fi-FI" sz="2000" dirty="0" smtClean="0"/>
              <a:t>maitorahkaa tai </a:t>
            </a:r>
            <a:r>
              <a:rPr lang="fi-FI" sz="2000" dirty="0"/>
              <a:t>maustettua rahkaa marjakeiton tai -</a:t>
            </a:r>
            <a:r>
              <a:rPr lang="fi-FI" sz="2000" dirty="0" smtClean="0"/>
              <a:t>kiisselin silmäksi</a:t>
            </a:r>
            <a:r>
              <a:rPr lang="fi-FI" sz="2000" dirty="0"/>
              <a:t>.</a:t>
            </a:r>
          </a:p>
          <a:p>
            <a:pPr>
              <a:buFont typeface="Calibri" pitchFamily="34" charset="0"/>
              <a:buChar char="−"/>
            </a:pPr>
            <a:r>
              <a:rPr lang="fi-FI" sz="2000" dirty="0" smtClean="0"/>
              <a:t>Piimästä </a:t>
            </a:r>
            <a:r>
              <a:rPr lang="fi-FI" sz="2000" dirty="0"/>
              <a:t>saa maistuvia välipalajuomia </a:t>
            </a:r>
            <a:r>
              <a:rPr lang="fi-FI" sz="2000" dirty="0" smtClean="0"/>
              <a:t>marjojen tai </a:t>
            </a:r>
            <a:r>
              <a:rPr lang="fi-FI" sz="2000" dirty="0"/>
              <a:t>marjakeittojen kanssa</a:t>
            </a:r>
            <a:r>
              <a:rPr lang="fi-FI" sz="2000" dirty="0" smtClean="0"/>
              <a:t>.</a:t>
            </a:r>
          </a:p>
          <a:p>
            <a:pPr>
              <a:buFont typeface="Calibri" pitchFamily="34" charset="0"/>
              <a:buChar char="−"/>
            </a:pPr>
            <a:r>
              <a:rPr lang="fi-FI" sz="2000" dirty="0" smtClean="0"/>
              <a:t>Ota eväsvälipalaksi proteiinipitoinen välipalapatukka. </a:t>
            </a:r>
            <a:endParaRPr lang="fi-FI" sz="20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01B72-C1F6-4110-9FE3-9571D35B583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970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657350" y="114300"/>
            <a:ext cx="58293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6" tIns="33338" rIns="67866" bIns="33338" anchor="ctr"/>
          <a:lstStyle/>
          <a:p>
            <a:pPr algn="ctr" defTabSz="571500" eaLnBrk="0" hangingPunct="0"/>
            <a:r>
              <a:rPr lang="en-GB" sz="27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KALSIUM JA LUUSTO</a:t>
            </a:r>
            <a:endParaRPr lang="en-GB" sz="33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itannic Bold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5761" y="1034905"/>
            <a:ext cx="3946188" cy="348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6" tIns="33338" rIns="67866" bIns="33338"/>
          <a:lstStyle/>
          <a:p>
            <a:pPr marL="217885" indent="-148829" defTabSz="571500" eaLnBrk="0" hangingPunct="0">
              <a:spcBef>
                <a:spcPct val="20000"/>
              </a:spcBef>
            </a:pPr>
            <a:r>
              <a:rPr lang="en-GB" sz="1500" b="1" dirty="0">
                <a:solidFill>
                  <a:srgbClr val="000099"/>
                </a:solidFill>
              </a:rPr>
              <a:t>RIITTÄVÄ KALSIUMIN SAANTI</a:t>
            </a:r>
          </a:p>
          <a:p>
            <a:pPr marL="217885" indent="-148829" defTabSz="571500" eaLnBrk="0" hangingPunct="0">
              <a:spcBef>
                <a:spcPct val="20000"/>
              </a:spcBef>
            </a:pPr>
            <a:endParaRPr lang="en-GB" sz="750" b="1" dirty="0">
              <a:solidFill>
                <a:srgbClr val="000099"/>
              </a:solidFill>
            </a:endParaRPr>
          </a:p>
          <a:p>
            <a:pPr marL="217885" indent="-148829" defTabSz="571500"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GB" sz="1500" b="1" dirty="0">
                <a:solidFill>
                  <a:srgbClr val="000099"/>
                </a:solidFill>
              </a:rPr>
              <a:t>AUTTAA KASVATTAMAAN NUORENA SUUREN LUUN HUIPPUMASSAN </a:t>
            </a:r>
          </a:p>
          <a:p>
            <a:pPr marL="217885" indent="-148829" defTabSz="571500" eaLnBrk="0" hangingPunct="0">
              <a:spcBef>
                <a:spcPct val="20000"/>
              </a:spcBef>
            </a:pPr>
            <a:r>
              <a:rPr lang="fi-FI" sz="900" dirty="0">
                <a:solidFill>
                  <a:srgbClr val="000099"/>
                </a:solidFill>
              </a:rPr>
              <a:t>	(esim. </a:t>
            </a:r>
            <a:r>
              <a:rPr lang="fi-FI" sz="900" dirty="0" smtClean="0">
                <a:solidFill>
                  <a:srgbClr val="000099"/>
                </a:solidFill>
              </a:rPr>
              <a:t>systemaattinen </a:t>
            </a:r>
            <a:r>
              <a:rPr lang="fi-FI" sz="900" dirty="0" err="1" smtClean="0">
                <a:solidFill>
                  <a:srgbClr val="000099"/>
                </a:solidFill>
              </a:rPr>
              <a:t>review</a:t>
            </a:r>
            <a:r>
              <a:rPr lang="fi-FI" sz="900" dirty="0" smtClean="0">
                <a:solidFill>
                  <a:srgbClr val="000099"/>
                </a:solidFill>
              </a:rPr>
              <a:t> </a:t>
            </a:r>
            <a:r>
              <a:rPr lang="fi-FI" sz="900" dirty="0" err="1" smtClean="0">
                <a:solidFill>
                  <a:srgbClr val="000099"/>
                </a:solidFill>
              </a:rPr>
              <a:t>Winzenberg</a:t>
            </a:r>
            <a:r>
              <a:rPr lang="fi-FI" sz="900" dirty="0" smtClean="0">
                <a:solidFill>
                  <a:srgbClr val="000099"/>
                </a:solidFill>
              </a:rPr>
              <a:t> ym. 2008; meta-analyysi </a:t>
            </a:r>
            <a:r>
              <a:rPr lang="fi-FI" sz="900" dirty="0" err="1">
                <a:solidFill>
                  <a:srgbClr val="000099"/>
                </a:solidFill>
              </a:rPr>
              <a:t>Huncharek</a:t>
            </a:r>
            <a:r>
              <a:rPr lang="fi-FI" sz="900" dirty="0">
                <a:solidFill>
                  <a:srgbClr val="000099"/>
                </a:solidFill>
              </a:rPr>
              <a:t> ym. 2008)</a:t>
            </a:r>
          </a:p>
          <a:p>
            <a:pPr marL="217885" indent="-148829" defTabSz="571500" eaLnBrk="0" hangingPunct="0">
              <a:spcBef>
                <a:spcPct val="20000"/>
              </a:spcBef>
            </a:pPr>
            <a:endParaRPr lang="en-GB" sz="900" b="1" dirty="0">
              <a:solidFill>
                <a:srgbClr val="000099"/>
              </a:solidFill>
            </a:endParaRPr>
          </a:p>
          <a:p>
            <a:pPr marL="217885" indent="-148829" defTabSz="571500"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GB" sz="1500" b="1" dirty="0">
                <a:solidFill>
                  <a:srgbClr val="000099"/>
                </a:solidFill>
              </a:rPr>
              <a:t>HIDASTAA LUUKATOA NAISILLA </a:t>
            </a:r>
            <a:r>
              <a:rPr lang="en-GB" sz="1500" b="1" dirty="0" smtClean="0">
                <a:solidFill>
                  <a:srgbClr val="000099"/>
                </a:solidFill>
              </a:rPr>
              <a:t>ENNEN VAIHDEVUOSIA, VAIHDEVUOSISSA </a:t>
            </a:r>
            <a:r>
              <a:rPr lang="en-GB" sz="1500" b="1" dirty="0">
                <a:solidFill>
                  <a:srgbClr val="000099"/>
                </a:solidFill>
              </a:rPr>
              <a:t>JA MYÖHEMMÄLLÄ IÄLLÄ</a:t>
            </a:r>
          </a:p>
          <a:p>
            <a:pPr marL="217885" indent="-148829" defTabSz="571500" eaLnBrk="0" hangingPunct="0">
              <a:spcBef>
                <a:spcPct val="20000"/>
              </a:spcBef>
            </a:pPr>
            <a:r>
              <a:rPr lang="en-GB" sz="900" b="1" dirty="0">
                <a:solidFill>
                  <a:srgbClr val="000099"/>
                </a:solidFill>
              </a:rPr>
              <a:t>	</a:t>
            </a:r>
            <a:r>
              <a:rPr lang="en-GB" sz="900" dirty="0">
                <a:solidFill>
                  <a:srgbClr val="000099"/>
                </a:solidFill>
              </a:rPr>
              <a:t>(mm. </a:t>
            </a:r>
            <a:r>
              <a:rPr lang="en-GB" sz="900" dirty="0" smtClean="0">
                <a:solidFill>
                  <a:srgbClr val="000099"/>
                </a:solidFill>
              </a:rPr>
              <a:t>meta-</a:t>
            </a:r>
            <a:r>
              <a:rPr lang="en-GB" sz="900" dirty="0" err="1" smtClean="0">
                <a:solidFill>
                  <a:srgbClr val="000099"/>
                </a:solidFill>
              </a:rPr>
              <a:t>analyysi</a:t>
            </a:r>
            <a:r>
              <a:rPr lang="en-GB" sz="900" dirty="0" smtClean="0">
                <a:solidFill>
                  <a:srgbClr val="000099"/>
                </a:solidFill>
              </a:rPr>
              <a:t> </a:t>
            </a:r>
            <a:r>
              <a:rPr lang="en-GB" sz="900" dirty="0" err="1" smtClean="0">
                <a:solidFill>
                  <a:srgbClr val="000099"/>
                </a:solidFill>
              </a:rPr>
              <a:t>Shea</a:t>
            </a:r>
            <a:r>
              <a:rPr lang="en-GB" sz="900" dirty="0" smtClean="0">
                <a:solidFill>
                  <a:srgbClr val="000099"/>
                </a:solidFill>
              </a:rPr>
              <a:t> </a:t>
            </a:r>
            <a:r>
              <a:rPr lang="en-GB" sz="900" dirty="0" err="1" smtClean="0">
                <a:solidFill>
                  <a:srgbClr val="000099"/>
                </a:solidFill>
              </a:rPr>
              <a:t>ym</a:t>
            </a:r>
            <a:r>
              <a:rPr lang="en-GB" sz="900" dirty="0" smtClean="0">
                <a:solidFill>
                  <a:srgbClr val="000099"/>
                </a:solidFill>
              </a:rPr>
              <a:t>. 2002, </a:t>
            </a:r>
            <a:r>
              <a:rPr lang="en-GB" sz="900" dirty="0" err="1" smtClean="0">
                <a:solidFill>
                  <a:srgbClr val="000099"/>
                </a:solidFill>
              </a:rPr>
              <a:t>systemaattiset</a:t>
            </a:r>
            <a:r>
              <a:rPr lang="en-GB" sz="900" dirty="0" smtClean="0">
                <a:solidFill>
                  <a:srgbClr val="000099"/>
                </a:solidFill>
              </a:rPr>
              <a:t> </a:t>
            </a:r>
            <a:r>
              <a:rPr lang="en-GB" sz="900" dirty="0" err="1" smtClean="0">
                <a:solidFill>
                  <a:srgbClr val="000099"/>
                </a:solidFill>
              </a:rPr>
              <a:t>katsaukset</a:t>
            </a:r>
            <a:r>
              <a:rPr lang="en-GB" sz="900" dirty="0" smtClean="0">
                <a:solidFill>
                  <a:srgbClr val="000099"/>
                </a:solidFill>
              </a:rPr>
              <a:t> Waugh </a:t>
            </a:r>
            <a:r>
              <a:rPr lang="en-GB" sz="900" dirty="0" err="1" smtClean="0">
                <a:solidFill>
                  <a:srgbClr val="000099"/>
                </a:solidFill>
              </a:rPr>
              <a:t>ym</a:t>
            </a:r>
            <a:r>
              <a:rPr lang="en-GB" sz="900" dirty="0" smtClean="0">
                <a:solidFill>
                  <a:srgbClr val="000099"/>
                </a:solidFill>
              </a:rPr>
              <a:t>. 2009 </a:t>
            </a:r>
            <a:r>
              <a:rPr lang="en-GB" sz="900" dirty="0" err="1" smtClean="0">
                <a:solidFill>
                  <a:srgbClr val="000099"/>
                </a:solidFill>
              </a:rPr>
              <a:t>ja</a:t>
            </a:r>
            <a:r>
              <a:rPr lang="en-GB" sz="900" dirty="0" smtClean="0">
                <a:solidFill>
                  <a:srgbClr val="000099"/>
                </a:solidFill>
              </a:rPr>
              <a:t> </a:t>
            </a:r>
            <a:r>
              <a:rPr lang="en-GB" sz="900" dirty="0" err="1" smtClean="0">
                <a:solidFill>
                  <a:srgbClr val="000099"/>
                </a:solidFill>
              </a:rPr>
              <a:t>Uusi-Rasi</a:t>
            </a:r>
            <a:r>
              <a:rPr lang="en-GB" sz="900" dirty="0" smtClean="0">
                <a:solidFill>
                  <a:srgbClr val="000099"/>
                </a:solidFill>
              </a:rPr>
              <a:t> </a:t>
            </a:r>
            <a:r>
              <a:rPr lang="en-GB" sz="900" dirty="0" err="1" smtClean="0">
                <a:solidFill>
                  <a:srgbClr val="000099"/>
                </a:solidFill>
              </a:rPr>
              <a:t>ym</a:t>
            </a:r>
            <a:r>
              <a:rPr lang="en-GB" sz="900" dirty="0" smtClean="0">
                <a:solidFill>
                  <a:srgbClr val="000099"/>
                </a:solidFill>
              </a:rPr>
              <a:t>. 2013</a:t>
            </a:r>
            <a:r>
              <a:rPr lang="fi-FI" sz="900" dirty="0" smtClean="0">
                <a:solidFill>
                  <a:srgbClr val="000099"/>
                </a:solidFill>
              </a:rPr>
              <a:t>)</a:t>
            </a:r>
            <a:endParaRPr lang="fi-FI" sz="900" dirty="0">
              <a:solidFill>
                <a:srgbClr val="000099"/>
              </a:solidFill>
            </a:endParaRPr>
          </a:p>
          <a:p>
            <a:pPr marL="217885" indent="-148829" defTabSz="571500" eaLnBrk="0" hangingPunct="0">
              <a:spcBef>
                <a:spcPct val="20000"/>
              </a:spcBef>
            </a:pPr>
            <a:endParaRPr lang="en-GB" sz="750" b="1" dirty="0">
              <a:solidFill>
                <a:srgbClr val="000099"/>
              </a:solidFill>
            </a:endParaRPr>
          </a:p>
          <a:p>
            <a:pPr marL="217885" indent="-148829" defTabSz="571500"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GB" sz="1500" b="1" dirty="0">
                <a:solidFill>
                  <a:srgbClr val="000099"/>
                </a:solidFill>
              </a:rPr>
              <a:t>SAATTAA </a:t>
            </a:r>
            <a:r>
              <a:rPr lang="en-GB" sz="1500" b="1" dirty="0" smtClean="0">
                <a:solidFill>
                  <a:srgbClr val="000099"/>
                </a:solidFill>
              </a:rPr>
              <a:t>PARANTAA ESTROGEENIHOIDON LUUSTOVAIKUTUKSIA </a:t>
            </a:r>
            <a:r>
              <a:rPr lang="en-GB" sz="900" dirty="0" smtClean="0">
                <a:solidFill>
                  <a:srgbClr val="000099"/>
                </a:solidFill>
              </a:rPr>
              <a:t>(Nieves YM. 1998)</a:t>
            </a:r>
          </a:p>
          <a:p>
            <a:pPr marL="69056" defTabSz="571500" eaLnBrk="0" hangingPunct="0">
              <a:spcBef>
                <a:spcPct val="20000"/>
              </a:spcBef>
            </a:pPr>
            <a:endParaRPr lang="en-GB" sz="900" dirty="0" smtClean="0">
              <a:solidFill>
                <a:srgbClr val="000099"/>
              </a:solidFill>
            </a:endParaRPr>
          </a:p>
          <a:p>
            <a:pPr marL="217885" indent="-148829" defTabSz="571500"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GB" sz="1050" b="1" dirty="0" smtClean="0">
                <a:solidFill>
                  <a:srgbClr val="000099"/>
                </a:solidFill>
              </a:rPr>
              <a:t>KALSIUMIN VAIKUTUKSESTA MIESTEN LUUSTON MINERAALITIHEYTEEN JA LUUNMURTUMIEN ESIINBTYVYYTEEN EI OLE   RIITTÄVÄSTI TUTKIMUSTIETOA. </a:t>
            </a:r>
            <a:endParaRPr lang="en-GB" sz="2400" b="1" dirty="0" smtClean="0"/>
          </a:p>
          <a:p>
            <a:pPr marL="217885" indent="-148829" defTabSz="571500" eaLnBrk="0" hangingPunct="0">
              <a:spcBef>
                <a:spcPct val="20000"/>
              </a:spcBef>
              <a:buFont typeface="Symbol" pitchFamily="18" charset="2"/>
              <a:buChar char="·"/>
            </a:pPr>
            <a:endParaRPr lang="en-GB" sz="1800" dirty="0" smtClean="0"/>
          </a:p>
          <a:p>
            <a:pPr marL="217885" indent="-148829" defTabSz="571500" eaLnBrk="0" hangingPunct="0"/>
            <a:endParaRPr lang="en-GB" sz="1500" b="1" dirty="0"/>
          </a:p>
          <a:p>
            <a:pPr marL="217885" indent="-148829" defTabSz="571500" eaLnBrk="0" hangingPunct="0">
              <a:spcBef>
                <a:spcPct val="20000"/>
              </a:spcBef>
              <a:buFont typeface="Symbol" pitchFamily="18" charset="2"/>
              <a:buChar char="·"/>
            </a:pPr>
            <a:endParaRPr lang="en-GB" sz="2100" b="1" dirty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4343400" y="1724025"/>
            <a:ext cx="0" cy="244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4348163" y="4171950"/>
            <a:ext cx="3362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514850" y="1710929"/>
            <a:ext cx="1207294" cy="298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6" tIns="33338" rIns="67866" bIns="33338">
            <a:spAutoFit/>
          </a:bodyPr>
          <a:lstStyle/>
          <a:p>
            <a:pPr defTabSz="571500" eaLnBrk="0" hangingPunct="0">
              <a:spcBef>
                <a:spcPct val="50000"/>
              </a:spcBef>
            </a:pPr>
            <a:r>
              <a:rPr lang="en-GB" sz="1500" b="1">
                <a:solidFill>
                  <a:srgbClr val="008000"/>
                </a:solidFill>
                <a:latin typeface="Lucida Sans Unicode" pitchFamily="34" charset="0"/>
              </a:rPr>
              <a:t>LUUMASSA</a:t>
            </a:r>
            <a:endParaRPr lang="en-GB" sz="1500">
              <a:latin typeface="Times New Roman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258050" y="3882629"/>
            <a:ext cx="578644" cy="298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6" tIns="33338" rIns="67866" bIns="33338">
            <a:spAutoFit/>
          </a:bodyPr>
          <a:lstStyle/>
          <a:p>
            <a:pPr defTabSz="571500" eaLnBrk="0" hangingPunct="0">
              <a:spcBef>
                <a:spcPct val="50000"/>
              </a:spcBef>
            </a:pPr>
            <a:r>
              <a:rPr lang="en-GB" sz="1500" b="1">
                <a:solidFill>
                  <a:srgbClr val="008000"/>
                </a:solidFill>
                <a:latin typeface="Lucida Sans Unicode" pitchFamily="34" charset="0"/>
              </a:rPr>
              <a:t>IKÄ</a:t>
            </a:r>
            <a:endParaRPr lang="en-GB" sz="15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800600" y="4176713"/>
            <a:ext cx="0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5143500" y="4176713"/>
            <a:ext cx="0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5429250" y="4176713"/>
            <a:ext cx="0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5772150" y="4176713"/>
            <a:ext cx="0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6172200" y="4176713"/>
            <a:ext cx="0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6572250" y="4176713"/>
            <a:ext cx="0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7029450" y="4176713"/>
            <a:ext cx="0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7429500" y="4176713"/>
            <a:ext cx="0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5025629" y="4339828"/>
            <a:ext cx="407194" cy="25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6" tIns="33338" rIns="67866" bIns="33338">
            <a:spAutoFit/>
          </a:bodyPr>
          <a:lstStyle/>
          <a:p>
            <a:pPr defTabSz="571500" eaLnBrk="0" hangingPunct="0"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20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5654279" y="4339828"/>
            <a:ext cx="407194" cy="25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6" tIns="33338" rIns="67866" bIns="33338">
            <a:spAutoFit/>
          </a:bodyPr>
          <a:lstStyle/>
          <a:p>
            <a:pPr defTabSz="571500" eaLnBrk="0" hangingPunct="0"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40</a:t>
            </a: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6454379" y="4339828"/>
            <a:ext cx="464344" cy="25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6" tIns="33338" rIns="67866" bIns="33338">
            <a:spAutoFit/>
          </a:bodyPr>
          <a:lstStyle/>
          <a:p>
            <a:pPr defTabSz="571500" eaLnBrk="0" hangingPunct="0"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60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7368779" y="4339828"/>
            <a:ext cx="521494" cy="25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6" tIns="33338" rIns="67866" bIns="33338">
            <a:spAutoFit/>
          </a:bodyPr>
          <a:lstStyle/>
          <a:p>
            <a:pPr defTabSz="571500" eaLnBrk="0" hangingPunct="0"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80</a:t>
            </a: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V="1">
            <a:off x="4348163" y="2738438"/>
            <a:ext cx="676275" cy="143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V="1">
            <a:off x="5029200" y="2743200"/>
            <a:ext cx="1085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6119812" y="2743200"/>
            <a:ext cx="1652588" cy="738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6572250" y="3429000"/>
            <a:ext cx="108585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V="1">
            <a:off x="4914900" y="2971800"/>
            <a:ext cx="12001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6115050" y="2971800"/>
            <a:ext cx="400050" cy="40005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6115050" y="4286250"/>
            <a:ext cx="0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5539979" y="4572000"/>
            <a:ext cx="1378744" cy="298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6" tIns="33338" rIns="67866" bIns="33338">
            <a:spAutoFit/>
          </a:bodyPr>
          <a:lstStyle/>
          <a:p>
            <a:pPr defTabSz="571500" eaLnBrk="0" hangingPunct="0">
              <a:spcBef>
                <a:spcPct val="50000"/>
              </a:spcBef>
            </a:pPr>
            <a:r>
              <a:rPr lang="fi-FI" sz="1500" b="1">
                <a:solidFill>
                  <a:srgbClr val="008000"/>
                </a:solidFill>
                <a:latin typeface="Lucida Sans Unicode" pitchFamily="34" charset="0"/>
              </a:rPr>
              <a:t>vaihdevuodet</a:t>
            </a:r>
            <a:endParaRPr lang="en-GB" sz="1800">
              <a:latin typeface="Times New Roman" pitchFamily="18" charset="0"/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6229350" y="2628900"/>
            <a:ext cx="779862" cy="298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7866" tIns="33338" rIns="67866" bIns="33338">
            <a:spAutoFit/>
          </a:bodyPr>
          <a:lstStyle/>
          <a:p>
            <a:pPr defTabSz="571500" eaLnBrk="0" hangingPunct="0"/>
            <a:r>
              <a:rPr lang="fi-FI" sz="1500" b="1">
                <a:solidFill>
                  <a:srgbClr val="008000"/>
                </a:solidFill>
                <a:latin typeface="Lucida Sans Unicode" pitchFamily="34" charset="0"/>
              </a:rPr>
              <a:t>miehet</a:t>
            </a:r>
            <a:endParaRPr lang="en-GB" sz="18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6229350" y="3486150"/>
            <a:ext cx="696506" cy="298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7866" tIns="33338" rIns="67866" bIns="33338">
            <a:spAutoFit/>
          </a:bodyPr>
          <a:lstStyle/>
          <a:p>
            <a:pPr defTabSz="571500" eaLnBrk="0" hangingPunct="0"/>
            <a:r>
              <a:rPr lang="fi-FI" sz="1500" b="1">
                <a:solidFill>
                  <a:srgbClr val="008000"/>
                </a:solidFill>
                <a:latin typeface="Lucida Sans Unicode" pitchFamily="34" charset="0"/>
              </a:rPr>
              <a:t>naiset</a:t>
            </a:r>
            <a:endParaRPr lang="en-GB" sz="18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>
            <a:off x="4572000" y="2114550"/>
            <a:ext cx="17145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92" name="AutoShape 32"/>
          <p:cNvSpPr>
            <a:spLocks noChangeArrowheads="1"/>
          </p:cNvSpPr>
          <p:nvPr/>
        </p:nvSpPr>
        <p:spPr bwMode="auto">
          <a:xfrm>
            <a:off x="6286500" y="2114550"/>
            <a:ext cx="17145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93" name="AutoShape 33"/>
          <p:cNvSpPr>
            <a:spLocks noChangeArrowheads="1"/>
          </p:cNvSpPr>
          <p:nvPr/>
        </p:nvSpPr>
        <p:spPr bwMode="auto">
          <a:xfrm>
            <a:off x="7200900" y="2114550"/>
            <a:ext cx="17145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6286500" y="4286250"/>
            <a:ext cx="0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xmlns="" val="309229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07417D"/>
                </a:solidFill>
              </a:rPr>
              <a:t>© Valio Oy </a:t>
            </a:r>
            <a:endParaRPr lang="en-GB" sz="900">
              <a:solidFill>
                <a:srgbClr val="07417D"/>
              </a:solidFill>
            </a:endParaRPr>
          </a:p>
        </p:txBody>
      </p:sp>
      <p:sp>
        <p:nvSpPr>
          <p:cNvPr id="10243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63AE35B-D3B8-4778-9E03-4D839D6B1E27}" type="slidenum">
              <a:rPr lang="en-GB" sz="900">
                <a:solidFill>
                  <a:srgbClr val="07417D"/>
                </a:solidFill>
              </a:rPr>
              <a:pPr eaLnBrk="1" hangingPunct="1"/>
              <a:t>15</a:t>
            </a:fld>
            <a:endParaRPr lang="en-GB" sz="900">
              <a:solidFill>
                <a:srgbClr val="07417D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498" y="0"/>
            <a:ext cx="6423025" cy="857250"/>
          </a:xfrm>
        </p:spPr>
        <p:txBody>
          <a:bodyPr/>
          <a:lstStyle/>
          <a:p>
            <a:pPr eaLnBrk="1" hangingPunct="1"/>
            <a:r>
              <a:rPr lang="fi-FI" sz="2400" b="1" dirty="0"/>
              <a:t>Kalsiumin saantisuositukset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sz="1425" dirty="0"/>
              <a:t>(Suomalaiset ravitsemussuositukset 2014)</a:t>
            </a:r>
          </a:p>
        </p:txBody>
      </p:sp>
      <p:graphicFrame>
        <p:nvGraphicFramePr>
          <p:cNvPr id="95281" name="Group 4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936337968"/>
              </p:ext>
            </p:extLst>
          </p:nvPr>
        </p:nvGraphicFramePr>
        <p:xfrm>
          <a:off x="1691680" y="857250"/>
          <a:ext cx="5779294" cy="3705525"/>
        </p:xfrm>
        <a:graphic>
          <a:graphicData uri="http://schemas.openxmlformats.org/drawingml/2006/table">
            <a:tbl>
              <a:tblPr/>
              <a:tblGrid>
                <a:gridCol w="2753915"/>
                <a:gridCol w="3025379"/>
              </a:tblGrid>
              <a:tr h="76294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Ikäryhmä</a:t>
                      </a: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Kalsiumin saantisuositus mg / vrk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0,5-1 -vuotiaat</a:t>
                      </a: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540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1-5 –vuotiaat</a:t>
                      </a: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600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63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6-9 –vuotiaat</a:t>
                      </a: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700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52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10-20 –vuotiaat</a:t>
                      </a: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900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63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21-60 -vuotiaat</a:t>
                      </a: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800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442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yli 61 –vuotiaat</a:t>
                      </a: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800*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442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raskaana olevat</a:t>
                      </a: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900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63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imettävät</a:t>
                      </a: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900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76"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* 500-1000 mg päivittäinen kalsiumlisä saattaa jossain määrin vähentää luukatoa.</a:t>
                      </a: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19973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Osteoporoosin Käypä hoito suositus 2014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251520" y="1203598"/>
            <a:ext cx="8640960" cy="3246848"/>
          </a:xfrm>
        </p:spPr>
        <p:txBody>
          <a:bodyPr/>
          <a:lstStyle/>
          <a:p>
            <a:pPr latinLnBrk="0"/>
            <a:r>
              <a:rPr lang="fi-FI" sz="2000" dirty="0"/>
              <a:t>Osteoporoosipotilaan </a:t>
            </a:r>
            <a:r>
              <a:rPr lang="fi-FI" sz="2000" b="1" dirty="0"/>
              <a:t>kalsiumin kokonaissaannin tulisi olla 1000–1500 mg </a:t>
            </a:r>
            <a:r>
              <a:rPr lang="fi-FI" sz="2000" dirty="0"/>
              <a:t>vuorokaudessa.</a:t>
            </a:r>
          </a:p>
          <a:p>
            <a:pPr latinLnBrk="0"/>
            <a:r>
              <a:rPr lang="fi-FI" sz="2000" b="1" dirty="0"/>
              <a:t>Kalsiumin lähteenä kannattaa suosia ravintoa</a:t>
            </a:r>
            <a:r>
              <a:rPr lang="fi-FI" sz="2000" dirty="0"/>
              <a:t>. Muussa tapauksessa on syytä käyttää suosituksen mukaisia lisäravintovalmisteita annoksina, jotka yhdessä ravinnon kalsiumin kanssa eivät ylitä suositusta.</a:t>
            </a:r>
          </a:p>
          <a:p>
            <a:pPr latinLnBrk="0"/>
            <a:r>
              <a:rPr lang="fi-FI" sz="2000" dirty="0"/>
              <a:t>Turvallisena saannin ylärajana pidetään terveillä aikuisilla 2500 mg:aa päivässä</a:t>
            </a:r>
            <a:r>
              <a:rPr lang="fi-FI" sz="2000" dirty="0" smtClean="0"/>
              <a:t>.</a:t>
            </a:r>
          </a:p>
          <a:p>
            <a:pPr latinLnBrk="0"/>
            <a:r>
              <a:rPr lang="fi-FI" sz="2000" dirty="0"/>
              <a:t>Interventiotutkimuksissa on yleensä käytetty 1 000–1 500 mg:n kalsiumlisää </a:t>
            </a:r>
            <a:r>
              <a:rPr lang="fi-FI" sz="2000" dirty="0" smtClean="0"/>
              <a:t>vuorokaudessa, </a:t>
            </a:r>
            <a:r>
              <a:rPr lang="fi-FI" sz="2000" dirty="0"/>
              <a:t>mutta annos-vastetutkimuksia ei ole </a:t>
            </a:r>
            <a:r>
              <a:rPr lang="fi-FI" sz="2000" dirty="0" smtClean="0"/>
              <a:t>tehty.</a:t>
            </a:r>
            <a:endParaRPr lang="fi-FI" sz="2000" dirty="0"/>
          </a:p>
          <a:p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7417D"/>
                </a:solidFill>
              </a:rPr>
              <a:t>© Valio Oy </a:t>
            </a:r>
            <a:endParaRPr lang="en-GB">
              <a:solidFill>
                <a:srgbClr val="074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0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tomaatit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0431" y="2683669"/>
            <a:ext cx="1401365" cy="167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07417D"/>
                </a:solidFill>
              </a:rPr>
              <a:t>© Valio Oy </a:t>
            </a:r>
            <a:endParaRPr lang="en-GB" sz="900">
              <a:solidFill>
                <a:srgbClr val="07417D"/>
              </a:solidFill>
            </a:endParaRPr>
          </a:p>
        </p:txBody>
      </p:sp>
      <p:sp>
        <p:nvSpPr>
          <p:cNvPr id="11268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C39C6EAD-F50C-4E22-9368-68628049A851}" type="slidenum">
              <a:rPr lang="en-GB" sz="900">
                <a:solidFill>
                  <a:srgbClr val="07417D"/>
                </a:solidFill>
              </a:rPr>
              <a:pPr eaLnBrk="1" hangingPunct="1"/>
              <a:t>17</a:t>
            </a:fld>
            <a:endParaRPr lang="en-GB" sz="900">
              <a:solidFill>
                <a:srgbClr val="07417D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818085" y="90028"/>
            <a:ext cx="5130403" cy="857250"/>
          </a:xfrm>
        </p:spPr>
        <p:txBody>
          <a:bodyPr/>
          <a:lstStyle/>
          <a:p>
            <a:pPr eaLnBrk="1" hangingPunct="1"/>
            <a:r>
              <a:rPr lang="fi-FI" sz="2400" dirty="0">
                <a:solidFill>
                  <a:schemeClr val="tx1"/>
                </a:solidFill>
              </a:rPr>
              <a:t>Maito ja maitovalmisteet sisältävät luonnostaan eniten kalsiumia </a:t>
            </a:r>
          </a:p>
        </p:txBody>
      </p:sp>
      <p:pic>
        <p:nvPicPr>
          <p:cNvPr id="11270" name="Picture 3" descr="suolapahkino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366" y="1275162"/>
            <a:ext cx="1188244" cy="96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 descr="loh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6227" y="1113237"/>
            <a:ext cx="1559719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5" descr="maito[2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119" y="1168004"/>
            <a:ext cx="2376488" cy="193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1194502" y="2895601"/>
            <a:ext cx="26949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i-FI" sz="1350">
                <a:solidFill>
                  <a:srgbClr val="07417D"/>
                </a:solidFill>
                <a:latin typeface="Arial" charset="0"/>
              </a:rPr>
              <a:t>6 dl maitoa ja 2 viipaletta juustoa</a:t>
            </a:r>
          </a:p>
        </p:txBody>
      </p:sp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5245811" y="1257256"/>
            <a:ext cx="107914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i-FI" sz="1350" dirty="0">
                <a:solidFill>
                  <a:srgbClr val="07417D"/>
                </a:solidFill>
                <a:latin typeface="Arial" charset="0"/>
              </a:rPr>
              <a:t>600 g kalaa</a:t>
            </a:r>
          </a:p>
        </p:txBody>
      </p:sp>
      <p:sp>
        <p:nvSpPr>
          <p:cNvPr id="11275" name="Text Box 8"/>
          <p:cNvSpPr txBox="1">
            <a:spLocks noChangeArrowheads="1"/>
          </p:cNvSpPr>
          <p:nvPr/>
        </p:nvSpPr>
        <p:spPr bwMode="auto">
          <a:xfrm>
            <a:off x="6324953" y="2356247"/>
            <a:ext cx="14542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i-FI" sz="1350">
                <a:solidFill>
                  <a:srgbClr val="07417D"/>
                </a:solidFill>
                <a:latin typeface="Arial" charset="0"/>
              </a:rPr>
              <a:t>200 g pähkinöitä</a:t>
            </a:r>
          </a:p>
        </p:txBody>
      </p:sp>
      <p:sp>
        <p:nvSpPr>
          <p:cNvPr id="11276" name="Text Box 9"/>
          <p:cNvSpPr txBox="1">
            <a:spLocks noChangeArrowheads="1"/>
          </p:cNvSpPr>
          <p:nvPr/>
        </p:nvSpPr>
        <p:spPr bwMode="auto">
          <a:xfrm>
            <a:off x="6566599" y="3706416"/>
            <a:ext cx="14638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i-FI" sz="1350">
                <a:solidFill>
                  <a:srgbClr val="07417D"/>
                </a:solidFill>
                <a:latin typeface="Arial" charset="0"/>
              </a:rPr>
              <a:t>10 kg tomaatteja</a:t>
            </a:r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1385646" y="3381840"/>
            <a:ext cx="36725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i-FI" sz="1350" dirty="0">
                <a:solidFill>
                  <a:srgbClr val="07417D"/>
                </a:solidFill>
                <a:latin typeface="Arial" charset="0"/>
              </a:rPr>
              <a:t>Ravitsemussuosituksissa kehotetaan nauttimaan 5-6 dl nestemäisiä maitovalmisteita ja 2-3 viipaletta juustoa. Vastaavan määrän kalsiumia saa syömällä esim. 600 g kalaa tai 200 g pähkinöitä tai 10 kg tomaatteja.</a:t>
            </a:r>
          </a:p>
        </p:txBody>
      </p:sp>
    </p:spTree>
    <p:extLst>
      <p:ext uri="{BB962C8B-B14F-4D97-AF65-F5344CB8AC3E}">
        <p14:creationId xmlns:p14="http://schemas.microsoft.com/office/powerpoint/2010/main" xmlns="" val="153525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36551"/>
            <a:ext cx="8083032" cy="432197"/>
          </a:xfrm>
        </p:spPr>
        <p:txBody>
          <a:bodyPr/>
          <a:lstStyle/>
          <a:p>
            <a:r>
              <a:rPr lang="en-GB" sz="2100" dirty="0" err="1">
                <a:solidFill>
                  <a:srgbClr val="000099"/>
                </a:solidFill>
              </a:rPr>
              <a:t>Kalsiumin</a:t>
            </a:r>
            <a:r>
              <a:rPr lang="en-GB" sz="2100" dirty="0">
                <a:solidFill>
                  <a:srgbClr val="000099"/>
                </a:solidFill>
              </a:rPr>
              <a:t> </a:t>
            </a:r>
            <a:r>
              <a:rPr lang="en-GB" sz="2100" dirty="0" err="1">
                <a:solidFill>
                  <a:srgbClr val="000099"/>
                </a:solidFill>
              </a:rPr>
              <a:t>hyväksikäyttö</a:t>
            </a:r>
            <a:r>
              <a:rPr lang="en-GB" sz="2100" dirty="0">
                <a:solidFill>
                  <a:srgbClr val="000099"/>
                </a:solidFill>
              </a:rPr>
              <a:t> </a:t>
            </a:r>
            <a:r>
              <a:rPr lang="en-GB" sz="2100" dirty="0" err="1">
                <a:solidFill>
                  <a:srgbClr val="000099"/>
                </a:solidFill>
              </a:rPr>
              <a:t>eri</a:t>
            </a:r>
            <a:r>
              <a:rPr lang="en-GB" sz="2100" dirty="0">
                <a:solidFill>
                  <a:srgbClr val="000099"/>
                </a:solidFill>
              </a:rPr>
              <a:t> </a:t>
            </a:r>
            <a:r>
              <a:rPr lang="en-GB" sz="2100" dirty="0" err="1">
                <a:solidFill>
                  <a:srgbClr val="000099"/>
                </a:solidFill>
              </a:rPr>
              <a:t>ruoka-aineista</a:t>
            </a:r>
            <a:r>
              <a:rPr lang="en-GB" sz="2100" dirty="0">
                <a:solidFill>
                  <a:srgbClr val="000099"/>
                </a:solidFill>
              </a:rPr>
              <a:t> </a:t>
            </a:r>
            <a:br>
              <a:rPr lang="en-GB" sz="2100" dirty="0">
                <a:solidFill>
                  <a:srgbClr val="000099"/>
                </a:solidFill>
              </a:rPr>
            </a:br>
            <a:r>
              <a:rPr lang="en-GB" sz="2100" dirty="0" err="1">
                <a:solidFill>
                  <a:srgbClr val="000099"/>
                </a:solidFill>
              </a:rPr>
              <a:t>suhteessa</a:t>
            </a:r>
            <a:r>
              <a:rPr lang="en-GB" sz="2100" dirty="0">
                <a:solidFill>
                  <a:srgbClr val="000099"/>
                </a:solidFill>
              </a:rPr>
              <a:t> </a:t>
            </a:r>
            <a:r>
              <a:rPr lang="en-GB" sz="2100" dirty="0" err="1">
                <a:solidFill>
                  <a:srgbClr val="000099"/>
                </a:solidFill>
              </a:rPr>
              <a:t>maitoon</a:t>
            </a:r>
            <a:r>
              <a:rPr lang="en-GB" sz="2100" dirty="0">
                <a:solidFill>
                  <a:srgbClr val="000099"/>
                </a:solidFill>
              </a:rPr>
              <a:t> </a:t>
            </a:r>
            <a:br>
              <a:rPr lang="en-GB" sz="2100" dirty="0">
                <a:solidFill>
                  <a:srgbClr val="000099"/>
                </a:solidFill>
              </a:rPr>
            </a:br>
            <a:endParaRPr lang="en-GB" sz="1050" dirty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5361728"/>
              </p:ext>
            </p:extLst>
          </p:nvPr>
        </p:nvGraphicFramePr>
        <p:xfrm>
          <a:off x="764480" y="1256456"/>
          <a:ext cx="6444854" cy="2808685"/>
        </p:xfrm>
        <a:graphic>
          <a:graphicData uri="http://schemas.openxmlformats.org/presentationml/2006/ole">
            <p:oleObj spid="_x0000_s1047" name="Worksheet" r:id="rId4" imgW="6086475" imgH="2447925" progId="Excel.Sheet.8">
              <p:embed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851920" y="4087068"/>
            <a:ext cx="6318647" cy="77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441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1441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1441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1441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1441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41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41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41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41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fi-FI" sz="1350" b="1" dirty="0">
                <a:solidFill>
                  <a:srgbClr val="000099"/>
                </a:solidFill>
              </a:rPr>
              <a:t>1 annos	= 1 lasillinen maitoa </a:t>
            </a:r>
          </a:p>
          <a:p>
            <a:pPr>
              <a:spcBef>
                <a:spcPct val="15000"/>
              </a:spcBef>
            </a:pPr>
            <a:r>
              <a:rPr lang="fi-FI" sz="1350" b="1" dirty="0">
                <a:solidFill>
                  <a:srgbClr val="000099"/>
                </a:solidFill>
              </a:rPr>
              <a:t>	= 1 rkl pähkinöitä tai siemeniä </a:t>
            </a:r>
          </a:p>
          <a:p>
            <a:pPr>
              <a:spcBef>
                <a:spcPct val="15000"/>
              </a:spcBef>
            </a:pPr>
            <a:r>
              <a:rPr lang="fi-FI" sz="1350" b="1" dirty="0">
                <a:solidFill>
                  <a:srgbClr val="000099"/>
                </a:solidFill>
              </a:rPr>
              <a:t>	= 1/2 lasillista</a:t>
            </a:r>
            <a:r>
              <a:rPr lang="fi-FI" sz="1350" b="1" dirty="0">
                <a:solidFill>
                  <a:srgbClr val="07417D"/>
                </a:solidFill>
              </a:rPr>
              <a:t> </a:t>
            </a:r>
            <a:r>
              <a:rPr lang="fi-FI" sz="1350" b="1" dirty="0">
                <a:solidFill>
                  <a:srgbClr val="000099"/>
                </a:solidFill>
              </a:rPr>
              <a:t>kasviksia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187624" y="4587974"/>
            <a:ext cx="15120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sz="1200" i="1" dirty="0" err="1">
                <a:solidFill>
                  <a:srgbClr val="07417D"/>
                </a:solidFill>
              </a:rPr>
              <a:t>Weaver</a:t>
            </a:r>
            <a:r>
              <a:rPr lang="fi-FI" sz="1200" i="1" dirty="0">
                <a:solidFill>
                  <a:srgbClr val="07417D"/>
                </a:solidFill>
              </a:rPr>
              <a:t> ym. 1999 </a:t>
            </a:r>
          </a:p>
        </p:txBody>
      </p:sp>
      <p:sp>
        <p:nvSpPr>
          <p:cNvPr id="1030" name="Tekstikehys 5"/>
          <p:cNvSpPr txBox="1">
            <a:spLocks noChangeArrowheads="1"/>
          </p:cNvSpPr>
          <p:nvPr/>
        </p:nvSpPr>
        <p:spPr bwMode="auto">
          <a:xfrm>
            <a:off x="7146231" y="3538492"/>
            <a:ext cx="113466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i-FI" sz="1350" dirty="0">
                <a:solidFill>
                  <a:srgbClr val="07417D"/>
                </a:solidFill>
              </a:rPr>
              <a:t>Annoksia</a:t>
            </a:r>
          </a:p>
        </p:txBody>
      </p:sp>
      <p:sp>
        <p:nvSpPr>
          <p:cNvPr id="1031" name="Suorakulmio 6"/>
          <p:cNvSpPr>
            <a:spLocks noChangeArrowheads="1"/>
          </p:cNvSpPr>
          <p:nvPr/>
        </p:nvSpPr>
        <p:spPr bwMode="auto">
          <a:xfrm>
            <a:off x="827584" y="821087"/>
            <a:ext cx="63186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500" b="1" dirty="0" err="1">
                <a:solidFill>
                  <a:srgbClr val="000099"/>
                </a:solidFill>
              </a:rPr>
              <a:t>Vertailussa</a:t>
            </a:r>
            <a:r>
              <a:rPr lang="en-GB" sz="1500" b="1" dirty="0">
                <a:solidFill>
                  <a:srgbClr val="000099"/>
                </a:solidFill>
              </a:rPr>
              <a:t> </a:t>
            </a:r>
            <a:r>
              <a:rPr lang="en-GB" sz="1500" b="1" dirty="0" err="1">
                <a:solidFill>
                  <a:srgbClr val="000099"/>
                </a:solidFill>
              </a:rPr>
              <a:t>huomiotu</a:t>
            </a:r>
            <a:r>
              <a:rPr lang="en-GB" sz="1500" b="1" dirty="0">
                <a:solidFill>
                  <a:srgbClr val="000099"/>
                </a:solidFill>
              </a:rPr>
              <a:t> </a:t>
            </a:r>
            <a:r>
              <a:rPr lang="en-GB" sz="1500" b="1" dirty="0" err="1">
                <a:solidFill>
                  <a:srgbClr val="000099"/>
                </a:solidFill>
              </a:rPr>
              <a:t>kalsiumin</a:t>
            </a:r>
            <a:r>
              <a:rPr lang="en-GB" sz="1500" b="1" dirty="0">
                <a:solidFill>
                  <a:srgbClr val="000099"/>
                </a:solidFill>
              </a:rPr>
              <a:t> </a:t>
            </a:r>
            <a:r>
              <a:rPr lang="en-GB" sz="1500" b="1" dirty="0" err="1">
                <a:solidFill>
                  <a:srgbClr val="000099"/>
                </a:solidFill>
              </a:rPr>
              <a:t>määrä</a:t>
            </a:r>
            <a:r>
              <a:rPr lang="en-GB" sz="1500" b="1" dirty="0">
                <a:solidFill>
                  <a:srgbClr val="000099"/>
                </a:solidFill>
              </a:rPr>
              <a:t> (mg/100 g) </a:t>
            </a:r>
            <a:r>
              <a:rPr lang="en-GB" sz="1500" b="1" dirty="0" err="1">
                <a:solidFill>
                  <a:srgbClr val="000099"/>
                </a:solidFill>
              </a:rPr>
              <a:t>sekä</a:t>
            </a:r>
            <a:r>
              <a:rPr lang="en-GB" sz="1500" b="1" dirty="0">
                <a:solidFill>
                  <a:srgbClr val="000099"/>
                </a:solidFill>
              </a:rPr>
              <a:t> </a:t>
            </a:r>
            <a:r>
              <a:rPr lang="en-GB" sz="1500" b="1" dirty="0" err="1">
                <a:solidFill>
                  <a:srgbClr val="000099"/>
                </a:solidFill>
              </a:rPr>
              <a:t>imeytymistehokkuus</a:t>
            </a:r>
            <a:r>
              <a:rPr lang="en-GB" sz="1500" b="1" dirty="0">
                <a:solidFill>
                  <a:srgbClr val="000099"/>
                </a:solidFill>
              </a:rPr>
              <a:t>.</a:t>
            </a:r>
            <a:endParaRPr lang="fi-FI" sz="1500" dirty="0">
              <a:solidFill>
                <a:srgbClr val="07417D"/>
              </a:solidFill>
            </a:endParaRPr>
          </a:p>
        </p:txBody>
      </p:sp>
      <p:sp>
        <p:nvSpPr>
          <p:cNvPr id="1032" name="Tekstikehys 7"/>
          <p:cNvSpPr txBox="1">
            <a:spLocks noChangeArrowheads="1"/>
          </p:cNvSpPr>
          <p:nvPr/>
        </p:nvSpPr>
        <p:spPr bwMode="auto">
          <a:xfrm>
            <a:off x="3491880" y="1318169"/>
            <a:ext cx="33754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rgbClr val="C00000"/>
                </a:solidFill>
              </a:rPr>
              <a:t>Esimerkki: </a:t>
            </a:r>
          </a:p>
          <a:p>
            <a:pPr eaLnBrk="1" hangingPunct="1">
              <a:buFontTx/>
              <a:buChar char="-"/>
            </a:pPr>
            <a:r>
              <a:rPr lang="fi-FI" sz="1500" dirty="0">
                <a:solidFill>
                  <a:srgbClr val="C00000"/>
                </a:solidFill>
              </a:rPr>
              <a:t>12 </a:t>
            </a:r>
            <a:r>
              <a:rPr lang="fi-FI" sz="1500" dirty="0" err="1">
                <a:solidFill>
                  <a:srgbClr val="C00000"/>
                </a:solidFill>
              </a:rPr>
              <a:t>rkl:sta</a:t>
            </a:r>
            <a:r>
              <a:rPr lang="fi-FI" sz="1500" dirty="0">
                <a:solidFill>
                  <a:srgbClr val="C00000"/>
                </a:solidFill>
              </a:rPr>
              <a:t> seesaminsiemeniä saadaan elimistön käyttöön sama määrä kalsiumia kuin yhdestä maitolasillisesta   </a:t>
            </a:r>
          </a:p>
        </p:txBody>
      </p:sp>
    </p:spTree>
    <p:extLst>
      <p:ext uri="{BB962C8B-B14F-4D97-AF65-F5344CB8AC3E}">
        <p14:creationId xmlns:p14="http://schemas.microsoft.com/office/powerpoint/2010/main" xmlns="" val="288601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Kuva 17" descr="Kalsium18_326_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3324" y="2867254"/>
            <a:ext cx="1674019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8" descr="kalsium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370" y="2807515"/>
            <a:ext cx="1529704" cy="169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Päivämäärän paikkamerkki 2"/>
          <p:cNvSpPr>
            <a:spLocks noGrp="1"/>
          </p:cNvSpPr>
          <p:nvPr>
            <p:ph type="dt" sz="quarter" idx="10"/>
          </p:nvPr>
        </p:nvSpPr>
        <p:spPr>
          <a:xfrm>
            <a:off x="1547814" y="4731546"/>
            <a:ext cx="1789510" cy="25479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07417D"/>
                </a:solidFill>
              </a:rPr>
              <a:t>© Valio Oy </a:t>
            </a:r>
            <a:endParaRPr lang="en-GB" sz="900">
              <a:solidFill>
                <a:srgbClr val="07417D"/>
              </a:solidFill>
            </a:endParaRPr>
          </a:p>
        </p:txBody>
      </p:sp>
      <p:sp>
        <p:nvSpPr>
          <p:cNvPr id="12294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eaLnBrk="0" hangingPunct="0"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C0A5B06A-850E-4BDA-91F3-94E59B0C9FA9}" type="slidenum">
              <a:rPr lang="en-GB" sz="900">
                <a:solidFill>
                  <a:srgbClr val="07417D"/>
                </a:solidFill>
              </a:rPr>
              <a:pPr eaLnBrk="1" hangingPunct="1"/>
              <a:t>19</a:t>
            </a:fld>
            <a:endParaRPr lang="en-GB" sz="900">
              <a:solidFill>
                <a:srgbClr val="07417D"/>
              </a:solidFill>
            </a:endParaRPr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115692"/>
            <a:ext cx="5829300" cy="857250"/>
          </a:xfrm>
        </p:spPr>
        <p:txBody>
          <a:bodyPr/>
          <a:lstStyle/>
          <a:p>
            <a:pPr eaLnBrk="1" hangingPunct="1"/>
            <a:r>
              <a:rPr lang="fi-FI" sz="2400" b="1" dirty="0"/>
              <a:t>Kuinka saada riittävä annos kalsiumia?</a:t>
            </a:r>
          </a:p>
        </p:txBody>
      </p:sp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4329113" y="1821657"/>
            <a:ext cx="6858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i-FI" sz="1500">
              <a:solidFill>
                <a:srgbClr val="07417D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4214812" y="2143125"/>
            <a:ext cx="6858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i-FI" sz="1500">
              <a:solidFill>
                <a:srgbClr val="07417D"/>
              </a:solidFill>
            </a:endParaRP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4743450" y="2114550"/>
            <a:ext cx="6858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i-FI" sz="1500">
              <a:solidFill>
                <a:srgbClr val="07417D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3829050" y="1885950"/>
            <a:ext cx="6858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i-FI" sz="1500">
              <a:solidFill>
                <a:srgbClr val="07417D"/>
              </a:solidFill>
            </a:endParaRP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1640058" y="1784665"/>
            <a:ext cx="432083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1800" dirty="0">
                <a:solidFill>
                  <a:srgbClr val="07417D"/>
                </a:solidFill>
              </a:rPr>
              <a:t> lasi maitoa (2 dl)</a:t>
            </a:r>
          </a:p>
          <a:p>
            <a:pPr eaLnBrk="1" hangingPunct="1">
              <a:buFontTx/>
              <a:buChar char="•"/>
            </a:pPr>
            <a:r>
              <a:rPr lang="fi-FI" sz="1800" dirty="0">
                <a:solidFill>
                  <a:srgbClr val="07417D"/>
                </a:solidFill>
              </a:rPr>
              <a:t> 2 dl jogurttia, piimää tai juotavaa jogurttia  </a:t>
            </a:r>
          </a:p>
          <a:p>
            <a:pPr eaLnBrk="1" hangingPunct="1">
              <a:buFontTx/>
              <a:buChar char="•"/>
            </a:pPr>
            <a:r>
              <a:rPr lang="fi-FI" sz="1800" dirty="0">
                <a:solidFill>
                  <a:srgbClr val="07417D"/>
                </a:solidFill>
              </a:rPr>
              <a:t> 2 dl viiliä</a:t>
            </a:r>
          </a:p>
          <a:p>
            <a:pPr eaLnBrk="1" hangingPunct="1">
              <a:buFontTx/>
              <a:buChar char="•"/>
            </a:pPr>
            <a:r>
              <a:rPr lang="fi-FI" sz="1800" dirty="0">
                <a:solidFill>
                  <a:srgbClr val="07417D"/>
                </a:solidFill>
              </a:rPr>
              <a:t> 2-3 viipaletta (20-30 g) juustoa</a:t>
            </a:r>
          </a:p>
          <a:p>
            <a:pPr eaLnBrk="1" hangingPunct="1">
              <a:buFontTx/>
              <a:buChar char="•"/>
            </a:pPr>
            <a:endParaRPr lang="fi-FI" sz="1800" b="1" dirty="0">
              <a:solidFill>
                <a:srgbClr val="07417D"/>
              </a:solidFill>
              <a:latin typeface="Arial Unicode MS" pitchFamily="34" charset="-128"/>
            </a:endParaRPr>
          </a:p>
        </p:txBody>
      </p:sp>
      <p:sp>
        <p:nvSpPr>
          <p:cNvPr id="12301" name="Rectangle 19"/>
          <p:cNvSpPr>
            <a:spLocks noChangeArrowheads="1"/>
          </p:cNvSpPr>
          <p:nvPr/>
        </p:nvSpPr>
        <p:spPr bwMode="auto">
          <a:xfrm>
            <a:off x="1187624" y="1055742"/>
            <a:ext cx="5607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1800" b="1" dirty="0">
                <a:solidFill>
                  <a:srgbClr val="07417D"/>
                </a:solidFill>
              </a:rPr>
              <a:t>Päivittäinen kalsiumin saantisuositus 800-900 mg täyttyy</a:t>
            </a:r>
          </a:p>
          <a:p>
            <a:r>
              <a:rPr lang="fi-FI" sz="1800" b="1" dirty="0">
                <a:solidFill>
                  <a:srgbClr val="07417D"/>
                </a:solidFill>
              </a:rPr>
              <a:t>neljästä annoksesta maitovalmisteita.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8886" y="3071613"/>
            <a:ext cx="1044626" cy="130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929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Oval 2"/>
          <p:cNvSpPr>
            <a:spLocks noChangeArrowheads="1"/>
          </p:cNvSpPr>
          <p:nvPr/>
        </p:nvSpPr>
        <p:spPr bwMode="auto">
          <a:xfrm>
            <a:off x="1524000" y="1416844"/>
            <a:ext cx="5562600" cy="33147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99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GB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LUUSTON TERVEYS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Britannic Bold" pitchFamily="34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3365259" y="1479476"/>
            <a:ext cx="1569341" cy="1474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fi-FI" sz="1800" b="1" dirty="0">
                <a:solidFill>
                  <a:srgbClr val="008000"/>
                </a:solidFill>
                <a:latin typeface="Lucida Sans Unicode" pitchFamily="34" charset="0"/>
              </a:rPr>
              <a:t>RAVINTO:    </a:t>
            </a:r>
          </a:p>
          <a:p>
            <a:pPr defTabSz="762000" eaLnBrk="0" hangingPunct="0"/>
            <a:r>
              <a:rPr lang="fi-FI" sz="1800" b="1" dirty="0">
                <a:solidFill>
                  <a:srgbClr val="008000"/>
                </a:solidFill>
                <a:latin typeface="Lucida Sans Unicode" pitchFamily="34" charset="0"/>
              </a:rPr>
              <a:t>Proteiini</a:t>
            </a:r>
          </a:p>
          <a:p>
            <a:pPr defTabSz="762000" eaLnBrk="0" hangingPunct="0"/>
            <a:r>
              <a:rPr lang="fi-FI" sz="1800" b="1" dirty="0">
                <a:solidFill>
                  <a:srgbClr val="008000"/>
                </a:solidFill>
                <a:latin typeface="Lucida Sans Unicode" pitchFamily="34" charset="0"/>
              </a:rPr>
              <a:t>K</a:t>
            </a:r>
            <a:r>
              <a:rPr lang="fi-FI" sz="1800" b="1" dirty="0" smtClean="0">
                <a:solidFill>
                  <a:srgbClr val="008000"/>
                </a:solidFill>
                <a:latin typeface="Lucida Sans Unicode" pitchFamily="34" charset="0"/>
              </a:rPr>
              <a:t>alsium</a:t>
            </a:r>
            <a:endParaRPr lang="fi-FI" sz="1800" b="1" dirty="0">
              <a:solidFill>
                <a:srgbClr val="008000"/>
              </a:solidFill>
              <a:latin typeface="Lucida Sans Unicode" pitchFamily="34" charset="0"/>
            </a:endParaRPr>
          </a:p>
          <a:p>
            <a:pPr defTabSz="762000" eaLnBrk="0" hangingPunct="0"/>
            <a:r>
              <a:rPr lang="fi-FI" sz="1800" b="1" dirty="0" smtClean="0">
                <a:solidFill>
                  <a:srgbClr val="008000"/>
                </a:solidFill>
                <a:latin typeface="Lucida Sans Unicode" pitchFamily="34" charset="0"/>
              </a:rPr>
              <a:t>D-vitamiini</a:t>
            </a:r>
          </a:p>
          <a:p>
            <a:pPr defTabSz="762000" eaLnBrk="0" hangingPunct="0"/>
            <a:r>
              <a:rPr lang="fi-FI" sz="1800" b="1" dirty="0" smtClean="0">
                <a:solidFill>
                  <a:srgbClr val="008000"/>
                </a:solidFill>
                <a:latin typeface="Lucida Sans Unicode" pitchFamily="34" charset="0"/>
              </a:rPr>
              <a:t>K-vitamiini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914400" y="2330054"/>
            <a:ext cx="20669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  <a:latin typeface="Lucida Sans Unicode" pitchFamily="34" charset="0"/>
              </a:rPr>
              <a:t>HORMONIT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2967038" y="3019426"/>
            <a:ext cx="27479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2200" b="1">
                <a:latin typeface="Lucida Sans Unicode" pitchFamily="34" charset="0"/>
              </a:rPr>
              <a:t>LUUSTON KUNTO</a:t>
            </a:r>
            <a:endParaRPr lang="en-GB" sz="2400" b="1">
              <a:latin typeface="Lucida Sans Unicode" pitchFamily="34" charset="0"/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1143000" y="3943350"/>
            <a:ext cx="2133600" cy="8592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  <a:latin typeface="Lucida Sans Unicode" pitchFamily="34" charset="0"/>
              </a:rPr>
              <a:t>SAIRAUDET 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  <a:latin typeface="Lucida Sans Unicode" pitchFamily="34" charset="0"/>
              </a:rPr>
              <a:t>LÄÄKEHOIDOT</a:t>
            </a:r>
            <a:endParaRPr lang="en-GB" sz="2000">
              <a:latin typeface="Lucida Sans Unicode" pitchFamily="34" charset="0"/>
            </a:endParaRP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3581400" y="4057650"/>
            <a:ext cx="16002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spcBef>
                <a:spcPct val="50000"/>
              </a:spcBef>
              <a:tabLst>
                <a:tab pos="1147763" algn="l"/>
              </a:tabLst>
            </a:pPr>
            <a:r>
              <a:rPr lang="en-GB" sz="2000" b="1">
                <a:solidFill>
                  <a:srgbClr val="FF0000"/>
                </a:solidFill>
                <a:latin typeface="Lucida Sans Unicode" pitchFamily="34" charset="0"/>
              </a:rPr>
              <a:t>IKÄ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 flipV="1">
            <a:off x="4457700" y="3502971"/>
            <a:ext cx="0" cy="523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 flipH="1" flipV="1">
            <a:off x="5410200" y="3371850"/>
            <a:ext cx="7620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 flipV="1">
            <a:off x="2667000" y="3314700"/>
            <a:ext cx="520700" cy="523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6172200" y="2219325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2000" b="1">
                <a:solidFill>
                  <a:srgbClr val="008000"/>
                </a:solidFill>
                <a:latin typeface="Lucida Sans Unicode" pitchFamily="34" charset="0"/>
              </a:rPr>
              <a:t>LIIKUNTA</a:t>
            </a:r>
            <a:endParaRPr lang="en-GB" sz="2400">
              <a:solidFill>
                <a:schemeClr val="accent1"/>
              </a:solidFill>
              <a:latin typeface="Lucida Sans Unicode" pitchFamily="34" charset="0"/>
            </a:endParaRPr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 flipH="1">
            <a:off x="2438400" y="1828800"/>
            <a:ext cx="83820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>
            <a:off x="5029200" y="1771650"/>
            <a:ext cx="1219200" cy="400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20847" name="Line 15"/>
          <p:cNvSpPr>
            <a:spLocks noChangeShapeType="1"/>
          </p:cNvSpPr>
          <p:nvPr/>
        </p:nvSpPr>
        <p:spPr bwMode="auto">
          <a:xfrm>
            <a:off x="2362200" y="2800350"/>
            <a:ext cx="609600" cy="2857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 flipH="1">
            <a:off x="4460183" y="2775456"/>
            <a:ext cx="4864" cy="25907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 flipH="1">
            <a:off x="5562600" y="2571750"/>
            <a:ext cx="838200" cy="5715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6096000" y="3943351"/>
            <a:ext cx="2438400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000" b="1">
                <a:solidFill>
                  <a:srgbClr val="FF0000"/>
                </a:solidFill>
                <a:latin typeface="Lucida Sans Unicode" pitchFamily="34" charset="0"/>
              </a:rPr>
              <a:t>NAUTINTOAINEET</a:t>
            </a:r>
          </a:p>
          <a:p>
            <a:pPr eaLnBrk="0" hangingPunct="0"/>
            <a:r>
              <a:rPr lang="fi-FI" sz="2000" b="1">
                <a:solidFill>
                  <a:srgbClr val="FF0000"/>
                </a:solidFill>
                <a:latin typeface="Lucida Sans Unicode" pitchFamily="34" charset="0"/>
              </a:rPr>
              <a:t>tupakointi</a:t>
            </a:r>
          </a:p>
          <a:p>
            <a:pPr eaLnBrk="0" hangingPunct="0"/>
            <a:r>
              <a:rPr lang="fi-FI" sz="2000" b="1">
                <a:solidFill>
                  <a:srgbClr val="FF0000"/>
                </a:solidFill>
                <a:latin typeface="Lucida Sans Unicode" pitchFamily="34" charset="0"/>
              </a:rPr>
              <a:t>alkoholi</a:t>
            </a:r>
            <a:endParaRPr lang="en-GB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3200400" y="963453"/>
            <a:ext cx="25146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 dirty="0">
                <a:solidFill>
                  <a:srgbClr val="000099"/>
                </a:solidFill>
                <a:latin typeface="Lucida Sans Unicode" pitchFamily="34" charset="0"/>
              </a:rPr>
              <a:t>PERINTÖTEKIJÄT</a:t>
            </a:r>
            <a:endParaRPr lang="en-GB" sz="2400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79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9592" y="-110520"/>
            <a:ext cx="6677499" cy="857250"/>
          </a:xfrm>
        </p:spPr>
        <p:txBody>
          <a:bodyPr/>
          <a:lstStyle/>
          <a:p>
            <a:r>
              <a:rPr lang="fi-FI" dirty="0" smtClean="0"/>
              <a:t>Luustoterveys - kalsiumlisän turvallisuus?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32040" y="1059582"/>
            <a:ext cx="3211429" cy="3531394"/>
          </a:xfrm>
        </p:spPr>
        <p:txBody>
          <a:bodyPr>
            <a:normAutofit/>
          </a:bodyPr>
          <a:lstStyle/>
          <a:p>
            <a:r>
              <a:rPr lang="fi-FI" sz="1800" dirty="0">
                <a:solidFill>
                  <a:srgbClr val="C00000"/>
                </a:solidFill>
              </a:rPr>
              <a:t>Kalsiumlisä (D-vitamiinilla tai ilman) saattaa lisätä sydän- ja aivoinfarktin riskiä </a:t>
            </a:r>
            <a:r>
              <a:rPr lang="fi-FI" sz="1200" i="1" dirty="0" smtClean="0">
                <a:solidFill>
                  <a:srgbClr val="C00000"/>
                </a:solidFill>
              </a:rPr>
              <a:t>(</a:t>
            </a:r>
            <a:r>
              <a:rPr lang="fi-FI" sz="1200" i="1" dirty="0" err="1">
                <a:solidFill>
                  <a:srgbClr val="C00000"/>
                </a:solidFill>
              </a:rPr>
              <a:t>Bonnel</a:t>
            </a:r>
            <a:r>
              <a:rPr lang="fi-FI" sz="1200" i="1" dirty="0">
                <a:solidFill>
                  <a:srgbClr val="C00000"/>
                </a:solidFill>
              </a:rPr>
              <a:t> et al. 2011, </a:t>
            </a:r>
            <a:r>
              <a:rPr lang="fi-FI" sz="1200" i="1" dirty="0" smtClean="0">
                <a:solidFill>
                  <a:srgbClr val="C00000"/>
                </a:solidFill>
              </a:rPr>
              <a:t>Mao </a:t>
            </a:r>
            <a:r>
              <a:rPr lang="fi-FI" sz="1200" i="1" dirty="0">
                <a:solidFill>
                  <a:srgbClr val="C00000"/>
                </a:solidFill>
              </a:rPr>
              <a:t>et al. 2013, meta-analyysi) </a:t>
            </a:r>
            <a:endParaRPr lang="fi-FI" sz="12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i-FI" sz="1200" i="1" dirty="0" smtClean="0"/>
          </a:p>
          <a:p>
            <a:r>
              <a:rPr lang="fi-FI" sz="1600" dirty="0">
                <a:solidFill>
                  <a:srgbClr val="003E1C"/>
                </a:solidFill>
              </a:rPr>
              <a:t>Kalsiumlisän tai kalsium-D-vitamiinilisän käytöllä ei näyttäisi olevan haitallisia vaikutuksia sydänterveyteen eikä nykytiedon mukaan osteoporoosin hoitosuosituksia tarvitse muuttaa. </a:t>
            </a:r>
            <a:r>
              <a:rPr lang="fi-FI" sz="1000" i="1" dirty="0">
                <a:solidFill>
                  <a:srgbClr val="003E1C"/>
                </a:solidFill>
              </a:rPr>
              <a:t>(Lewis et al. 2015 meta-analyysi,</a:t>
            </a:r>
            <a:r>
              <a:rPr lang="fi-FI" sz="1400" dirty="0">
                <a:solidFill>
                  <a:srgbClr val="003E1C"/>
                </a:solidFill>
              </a:rPr>
              <a:t> </a:t>
            </a:r>
            <a:r>
              <a:rPr lang="fi-FI" sz="1000" i="1" dirty="0" err="1">
                <a:solidFill>
                  <a:srgbClr val="003E1C"/>
                </a:solidFill>
              </a:rPr>
              <a:t>Challoumas</a:t>
            </a:r>
            <a:r>
              <a:rPr lang="fi-FI" sz="1000" i="1" dirty="0">
                <a:solidFill>
                  <a:srgbClr val="003E1C"/>
                </a:solidFill>
              </a:rPr>
              <a:t> et al. 2015 </a:t>
            </a:r>
            <a:r>
              <a:rPr lang="fi-FI" sz="1000" i="1" dirty="0" err="1">
                <a:solidFill>
                  <a:srgbClr val="003E1C"/>
                </a:solidFill>
              </a:rPr>
              <a:t>review</a:t>
            </a:r>
            <a:r>
              <a:rPr lang="fi-FI" sz="1000" i="1" dirty="0">
                <a:solidFill>
                  <a:srgbClr val="003E1C"/>
                </a:solidFill>
              </a:rPr>
              <a:t>). </a:t>
            </a:r>
          </a:p>
          <a:p>
            <a:pPr marL="0" indent="0">
              <a:buNone/>
            </a:pPr>
            <a:endParaRPr lang="fi-FI" sz="1200" i="1" dirty="0"/>
          </a:p>
          <a:p>
            <a:pPr marL="0" indent="0">
              <a:buNone/>
            </a:pPr>
            <a:endParaRPr lang="fi-FI" sz="1200" dirty="0"/>
          </a:p>
          <a:p>
            <a:endParaRPr lang="fi-FI" sz="1800" i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LUOTTAMUKSELLINEN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601670" y="608231"/>
            <a:ext cx="19442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i="1" dirty="0" err="1"/>
              <a:t>Bonnel</a:t>
            </a:r>
            <a:r>
              <a:rPr lang="fi-FI" sz="1500" i="1" dirty="0"/>
              <a:t> et al. 2011</a:t>
            </a: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980709"/>
            <a:ext cx="3630455" cy="2068360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388252" y="3098382"/>
            <a:ext cx="446449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sz="1600" dirty="0" smtClean="0"/>
              <a:t>Tutkimustulosten </a:t>
            </a:r>
            <a:r>
              <a:rPr lang="fi-FI" sz="1600" dirty="0"/>
              <a:t>ristiriitaisuuden vuoksi on syytä korostaa, </a:t>
            </a:r>
            <a:r>
              <a:rPr lang="fi-FI" sz="1600" dirty="0" smtClean="0"/>
              <a:t>että </a:t>
            </a:r>
            <a:r>
              <a:rPr lang="fi-FI" sz="1600" u="sng" dirty="0"/>
              <a:t>ravinnon kalsiumin </a:t>
            </a:r>
            <a:r>
              <a:rPr lang="fi-FI" sz="1600" u="sng" dirty="0" smtClean="0"/>
              <a:t>ei ole </a:t>
            </a:r>
            <a:r>
              <a:rPr lang="fi-FI" sz="1600" u="sng" dirty="0"/>
              <a:t>todettu suurentavan sydän- ja verisuonitautiriskiä</a:t>
            </a:r>
            <a:r>
              <a:rPr lang="fi-FI" sz="1600" dirty="0"/>
              <a:t> ja että se on siten ensisijainen kalsiumin saannin </a:t>
            </a:r>
            <a:r>
              <a:rPr lang="fi-FI" sz="1600" dirty="0" smtClean="0"/>
              <a:t>turvaaja </a:t>
            </a:r>
          </a:p>
          <a:p>
            <a:r>
              <a:rPr lang="fi-FI" sz="1200" i="1" dirty="0" smtClean="0"/>
              <a:t>     (Osteoporoosin Käypä hoito suositus 2014).</a:t>
            </a:r>
            <a:endParaRPr lang="fi-FI" sz="1200" i="1" dirty="0"/>
          </a:p>
          <a:p>
            <a:endParaRPr lang="fi-FI" sz="700" dirty="0" smtClean="0"/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xmlns="" val="37771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6.10.2013 Marika Laaksonen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BBC9-8031-4480-8F7D-12407FA6D96D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95536" y="123478"/>
            <a:ext cx="5525690" cy="6858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i-FI" sz="2400" b="1" dirty="0" err="1">
                <a:solidFill>
                  <a:srgbClr val="002060"/>
                </a:solidFill>
                <a:latin typeface="+mn-lt"/>
              </a:rPr>
              <a:t>Vaihda</a:t>
            </a:r>
            <a:r>
              <a:rPr lang="en-US" altLang="fi-FI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fi-FI" sz="2400" b="1" dirty="0" err="1">
                <a:solidFill>
                  <a:srgbClr val="002060"/>
                </a:solidFill>
                <a:latin typeface="+mn-lt"/>
              </a:rPr>
              <a:t>näkyviin</a:t>
            </a:r>
            <a:r>
              <a:rPr lang="en-US" altLang="fi-FI" sz="24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altLang="fi-FI" sz="2400" b="1" dirty="0" err="1">
                <a:solidFill>
                  <a:srgbClr val="002060"/>
                </a:solidFill>
                <a:latin typeface="+mn-lt"/>
              </a:rPr>
              <a:t>suosi</a:t>
            </a:r>
            <a:r>
              <a:rPr lang="en-US" altLang="fi-FI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fi-FI" sz="2400" b="1" dirty="0" err="1">
                <a:solidFill>
                  <a:srgbClr val="002060"/>
                </a:solidFill>
                <a:latin typeface="+mn-lt"/>
              </a:rPr>
              <a:t>pehmeitä</a:t>
            </a:r>
            <a:endParaRPr lang="en-US" altLang="fi-FI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90500" y="832073"/>
            <a:ext cx="5829300" cy="38290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i-FI" sz="1800" dirty="0" err="1">
                <a:solidFill>
                  <a:srgbClr val="002060"/>
                </a:solidFill>
              </a:rPr>
              <a:t>Leivän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päällä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kasviöljypohjainen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levite</a:t>
            </a:r>
            <a:r>
              <a:rPr lang="en-US" altLang="fi-FI" sz="1800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fi-FI" sz="1800" dirty="0" err="1">
                <a:solidFill>
                  <a:srgbClr val="002060"/>
                </a:solidFill>
              </a:rPr>
              <a:t>Salaateissa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kasviöljypohjainen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kastike</a:t>
            </a:r>
            <a:r>
              <a:rPr lang="en-US" altLang="fi-FI" sz="1800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fi-FI" sz="1800" dirty="0" err="1">
                <a:solidFill>
                  <a:srgbClr val="002060"/>
                </a:solidFill>
              </a:rPr>
              <a:t>Ruoanvalmistuksessa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kasviöljy</a:t>
            </a:r>
            <a:r>
              <a:rPr lang="en-US" altLang="fi-FI" sz="1800" dirty="0">
                <a:solidFill>
                  <a:srgbClr val="002060"/>
                </a:solidFill>
              </a:rPr>
              <a:t> tai </a:t>
            </a:r>
            <a:r>
              <a:rPr lang="en-US" altLang="fi-FI" sz="1800" dirty="0" err="1">
                <a:solidFill>
                  <a:srgbClr val="002060"/>
                </a:solidFill>
              </a:rPr>
              <a:t>kasvirasvapohjaiset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valmisteet</a:t>
            </a:r>
            <a:r>
              <a:rPr lang="en-US" altLang="fi-FI" sz="1800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fi-FI" sz="1800" dirty="0" err="1">
                <a:solidFill>
                  <a:srgbClr val="002060"/>
                </a:solidFill>
              </a:rPr>
              <a:t>Leivonnassa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kasvirasvapohjaiset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valmisteet</a:t>
            </a:r>
            <a:r>
              <a:rPr lang="en-US" altLang="fi-FI" sz="1800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fi-FI" sz="1800" dirty="0" err="1">
                <a:solidFill>
                  <a:srgbClr val="002060"/>
                </a:solidFill>
              </a:rPr>
              <a:t>Rasvattomat</a:t>
            </a:r>
            <a:r>
              <a:rPr lang="en-US" altLang="fi-FI" sz="1800" dirty="0">
                <a:solidFill>
                  <a:srgbClr val="002060"/>
                </a:solidFill>
              </a:rPr>
              <a:t> tai </a:t>
            </a:r>
            <a:r>
              <a:rPr lang="en-US" altLang="fi-FI" sz="1800" dirty="0" err="1">
                <a:solidFill>
                  <a:srgbClr val="002060"/>
                </a:solidFill>
              </a:rPr>
              <a:t>vähärasvaiset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maito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ja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liha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ja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niistä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tehdyt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valmisteet</a:t>
            </a:r>
            <a:r>
              <a:rPr lang="en-US" altLang="fi-FI" sz="1800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fi-FI" sz="1800" dirty="0" err="1" smtClean="0">
                <a:solidFill>
                  <a:srgbClr val="002060"/>
                </a:solidFill>
              </a:rPr>
              <a:t>Suosi</a:t>
            </a:r>
            <a:r>
              <a:rPr lang="en-US" altLang="fi-FI" sz="1800" dirty="0" smtClean="0">
                <a:solidFill>
                  <a:srgbClr val="002060"/>
                </a:solidFill>
              </a:rPr>
              <a:t> </a:t>
            </a:r>
            <a:r>
              <a:rPr lang="en-US" altLang="fi-FI" sz="1800" dirty="0" err="1" smtClean="0">
                <a:solidFill>
                  <a:srgbClr val="002060"/>
                </a:solidFill>
              </a:rPr>
              <a:t>kalaruokia</a:t>
            </a:r>
            <a:r>
              <a:rPr lang="en-US" altLang="fi-FI" sz="1800" dirty="0" smtClean="0">
                <a:solidFill>
                  <a:srgbClr val="002060"/>
                </a:solidFill>
              </a:rPr>
              <a:t>.</a:t>
            </a:r>
            <a:endParaRPr lang="en-US" altLang="fi-FI" sz="1800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fi-FI" sz="1800" dirty="0" err="1">
                <a:solidFill>
                  <a:srgbClr val="002060"/>
                </a:solidFill>
              </a:rPr>
              <a:t>Pähkinät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ja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siemenet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sisältävät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fi-FI" sz="1800" dirty="0">
                <a:solidFill>
                  <a:srgbClr val="002060"/>
                </a:solidFill>
              </a:rPr>
              <a:t>    </a:t>
            </a:r>
            <a:r>
              <a:rPr lang="en-US" altLang="fi-FI" sz="1800" dirty="0" err="1">
                <a:solidFill>
                  <a:srgbClr val="002060"/>
                </a:solidFill>
              </a:rPr>
              <a:t>pehmeää</a:t>
            </a:r>
            <a:r>
              <a:rPr lang="en-US" altLang="fi-FI" sz="1800" dirty="0">
                <a:solidFill>
                  <a:srgbClr val="002060"/>
                </a:solidFill>
              </a:rPr>
              <a:t> </a:t>
            </a:r>
            <a:r>
              <a:rPr lang="en-US" altLang="fi-FI" sz="1800" dirty="0" err="1">
                <a:solidFill>
                  <a:srgbClr val="002060"/>
                </a:solidFill>
              </a:rPr>
              <a:t>rasvaa</a:t>
            </a:r>
            <a:r>
              <a:rPr lang="en-US" altLang="fi-FI" sz="1800" dirty="0">
                <a:solidFill>
                  <a:srgbClr val="002060"/>
                </a:solidFill>
              </a:rPr>
              <a:t>. </a:t>
            </a:r>
          </a:p>
        </p:txBody>
      </p:sp>
      <p:graphicFrame>
        <p:nvGraphicFramePr>
          <p:cNvPr id="13" name="Objekti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7544962"/>
              </p:ext>
            </p:extLst>
          </p:nvPr>
        </p:nvGraphicFramePr>
        <p:xfrm>
          <a:off x="5796136" y="3115098"/>
          <a:ext cx="2501466" cy="1747415"/>
        </p:xfrm>
        <a:graphic>
          <a:graphicData uri="http://schemas.openxmlformats.org/presentationml/2006/ole">
            <p:oleObj spid="_x0000_s2059" name="Photo Editor -kuva" r:id="rId3" imgW="4285714" imgH="3315163" progId="">
              <p:embed/>
            </p:oleObj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24128" y="555526"/>
            <a:ext cx="3181054" cy="246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i-FI" sz="1800" b="1" dirty="0" err="1">
                <a:solidFill>
                  <a:srgbClr val="003E1C"/>
                </a:solidFill>
              </a:rPr>
              <a:t>Riittävä</a:t>
            </a:r>
            <a:r>
              <a:rPr lang="en-US" altLang="fi-FI" sz="1800" b="1" dirty="0">
                <a:solidFill>
                  <a:srgbClr val="003E1C"/>
                </a:solidFill>
              </a:rPr>
              <a:t> </a:t>
            </a:r>
            <a:r>
              <a:rPr lang="en-US" altLang="fi-FI" sz="1800" b="1" dirty="0" err="1">
                <a:solidFill>
                  <a:srgbClr val="003E1C"/>
                </a:solidFill>
              </a:rPr>
              <a:t>määrä</a:t>
            </a:r>
            <a:r>
              <a:rPr lang="en-US" altLang="fi-FI" sz="1800" b="1" dirty="0">
                <a:solidFill>
                  <a:srgbClr val="003E1C"/>
                </a:solidFill>
              </a:rPr>
              <a:t> </a:t>
            </a:r>
            <a:r>
              <a:rPr lang="en-US" altLang="fi-FI" sz="1800" b="1" dirty="0" err="1">
                <a:solidFill>
                  <a:srgbClr val="003E1C"/>
                </a:solidFill>
              </a:rPr>
              <a:t>pehmeää</a:t>
            </a:r>
            <a:r>
              <a:rPr lang="en-US" altLang="fi-FI" sz="1800" b="1" dirty="0">
                <a:solidFill>
                  <a:srgbClr val="003E1C"/>
                </a:solidFill>
              </a:rPr>
              <a:t> </a:t>
            </a:r>
            <a:r>
              <a:rPr lang="en-US" altLang="fi-FI" sz="1800" b="1" dirty="0" err="1">
                <a:solidFill>
                  <a:srgbClr val="003E1C"/>
                </a:solidFill>
              </a:rPr>
              <a:t>rasvaa</a:t>
            </a:r>
            <a:endParaRPr lang="en-US" altLang="fi-FI" sz="1400" dirty="0">
              <a:solidFill>
                <a:srgbClr val="003E1C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i-FI" altLang="fi-FI" sz="1800" b="1" dirty="0" smtClean="0">
                <a:solidFill>
                  <a:srgbClr val="006600"/>
                </a:solidFill>
                <a:sym typeface="Monotype Sorts" pitchFamily="2" charset="2"/>
              </a:rPr>
              <a:t>Käytä </a:t>
            </a:r>
            <a:r>
              <a:rPr lang="fi-FI" altLang="fi-FI" sz="1800" b="1" dirty="0">
                <a:solidFill>
                  <a:srgbClr val="006600"/>
                </a:solidFill>
                <a:sym typeface="Monotype Sorts" pitchFamily="2" charset="2"/>
              </a:rPr>
              <a:t>päivittäin</a:t>
            </a:r>
            <a:r>
              <a:rPr lang="fi-FI" altLang="fi-FI" sz="2100" b="1" dirty="0">
                <a:solidFill>
                  <a:srgbClr val="006600"/>
                </a:solidFill>
                <a:sym typeface="Monotype Sorts" pitchFamily="2" charset="2"/>
              </a:rPr>
              <a:t> </a:t>
            </a:r>
          </a:p>
          <a:p>
            <a:pPr>
              <a:buFontTx/>
              <a:buChar char="-"/>
            </a:pPr>
            <a:r>
              <a:rPr lang="fi-FI" altLang="fi-FI" sz="1500" b="1" dirty="0">
                <a:solidFill>
                  <a:srgbClr val="006600"/>
                </a:solidFill>
                <a:sym typeface="Monotype Sorts" pitchFamily="2" charset="2"/>
              </a:rPr>
              <a:t> leivälle margariinia (7 tl) </a:t>
            </a:r>
          </a:p>
          <a:p>
            <a:r>
              <a:rPr lang="fi-FI" altLang="fi-FI" sz="1500" b="1" dirty="0">
                <a:solidFill>
                  <a:srgbClr val="006600"/>
                </a:solidFill>
                <a:sym typeface="Monotype Sorts" pitchFamily="2" charset="2"/>
              </a:rPr>
              <a:t>	TAI</a:t>
            </a:r>
          </a:p>
          <a:p>
            <a:r>
              <a:rPr lang="fi-FI" altLang="fi-FI" sz="1500" b="1" dirty="0">
                <a:solidFill>
                  <a:srgbClr val="006600"/>
                </a:solidFill>
                <a:sym typeface="Monotype Sorts" pitchFamily="2" charset="2"/>
              </a:rPr>
              <a:t> - ruoanvalmistuksessa, salaateissa rypsiöljyä (2- 3 rkl) </a:t>
            </a:r>
          </a:p>
          <a:p>
            <a:endParaRPr lang="fi-FI" altLang="fi-FI" sz="1800" b="1" dirty="0" smtClean="0">
              <a:solidFill>
                <a:srgbClr val="006600"/>
              </a:solidFill>
              <a:sym typeface="Wingdings 3" pitchFamily="18" charset="2"/>
            </a:endParaRPr>
          </a:p>
          <a:p>
            <a:r>
              <a:rPr lang="fi-FI" altLang="fi-FI" sz="1800" b="1" dirty="0" smtClean="0">
                <a:solidFill>
                  <a:srgbClr val="006600"/>
                </a:solidFill>
                <a:sym typeface="Wingdings 3" pitchFamily="18" charset="2"/>
              </a:rPr>
              <a:t>Kalaa </a:t>
            </a:r>
            <a:r>
              <a:rPr lang="fi-FI" altLang="fi-FI" sz="1800" b="1" dirty="0">
                <a:solidFill>
                  <a:srgbClr val="006600"/>
                </a:solidFill>
                <a:sym typeface="Wingdings 3" pitchFamily="18" charset="2"/>
              </a:rPr>
              <a:t>2-3 x viikossa</a:t>
            </a:r>
            <a:r>
              <a:rPr lang="fi-FI" altLang="fi-FI" sz="2100" b="1" dirty="0">
                <a:solidFill>
                  <a:srgbClr val="006600"/>
                </a:solidFill>
                <a:latin typeface="Tahoma" pitchFamily="34" charset="0"/>
                <a:sym typeface="Symbol" pitchFamily="18" charset="2"/>
              </a:rPr>
              <a:t>	</a:t>
            </a:r>
            <a:r>
              <a:rPr lang="fi-FI" altLang="fi-FI" sz="2700" dirty="0">
                <a:latin typeface="Tahoma" pitchFamily="34" charset="0"/>
                <a:sym typeface="Monotype Sorts" pitchFamily="2" charset="2"/>
              </a:rPr>
              <a:t>	</a:t>
            </a:r>
            <a:endParaRPr lang="en-US" altLang="fi-FI" sz="2700" dirty="0">
              <a:latin typeface="Tahoma" pitchFamily="34" charset="0"/>
              <a:sym typeface="Monotype Sort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0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891426" y="945607"/>
            <a:ext cx="4112622" cy="279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Marlett" pitchFamily="2" charset="2"/>
              <a:buNone/>
            </a:pPr>
            <a:r>
              <a:rPr lang="fi-FI" altLang="fi-FI" sz="2400" b="1" dirty="0">
                <a:solidFill>
                  <a:srgbClr val="006600"/>
                </a:solidFill>
              </a:rPr>
              <a:t>Lisää kuitua </a:t>
            </a:r>
            <a:r>
              <a:rPr lang="fi-FI" altLang="fi-FI" sz="2400" dirty="0"/>
              <a:t> </a:t>
            </a:r>
          </a:p>
          <a:p>
            <a:pPr>
              <a:lnSpc>
                <a:spcPct val="150000"/>
              </a:lnSpc>
              <a:spcBef>
                <a:spcPct val="10000"/>
              </a:spcBef>
              <a:buClr>
                <a:schemeClr val="hlink"/>
              </a:buClr>
              <a:buSzPct val="75000"/>
              <a:buFont typeface="Marlett" pitchFamily="2" charset="2"/>
              <a:buChar char="g"/>
            </a:pPr>
            <a:r>
              <a:rPr lang="fi-FI" altLang="fi-FI" sz="2400" dirty="0"/>
              <a:t> </a:t>
            </a:r>
            <a:r>
              <a:rPr lang="fi-FI" altLang="fi-FI" sz="1800" dirty="0"/>
              <a:t> </a:t>
            </a:r>
            <a:r>
              <a:rPr lang="en-US" altLang="fi-FI" sz="1800" dirty="0" err="1"/>
              <a:t>Valitse</a:t>
            </a:r>
            <a:r>
              <a:rPr lang="en-US" altLang="fi-FI" sz="1800" dirty="0"/>
              <a:t> </a:t>
            </a:r>
            <a:r>
              <a:rPr lang="en-US" altLang="fi-FI" sz="1800" dirty="0" err="1"/>
              <a:t>täysjyväviljatuotteet</a:t>
            </a:r>
            <a:endParaRPr lang="en-US" altLang="fi-FI" sz="1800" dirty="0"/>
          </a:p>
          <a:p>
            <a:pPr>
              <a:lnSpc>
                <a:spcPct val="150000"/>
              </a:lnSpc>
              <a:spcBef>
                <a:spcPct val="10000"/>
              </a:spcBef>
              <a:buClr>
                <a:schemeClr val="hlink"/>
              </a:buClr>
              <a:buSzPct val="150000"/>
              <a:buFont typeface="Wingdings" pitchFamily="2" charset="2"/>
              <a:buChar char="§"/>
            </a:pPr>
            <a:r>
              <a:rPr lang="en-US" altLang="fi-FI" sz="1800" dirty="0"/>
              <a:t> </a:t>
            </a:r>
            <a:r>
              <a:rPr lang="en-US" altLang="fi-FI" sz="1800" dirty="0" err="1"/>
              <a:t>Marjat</a:t>
            </a:r>
            <a:r>
              <a:rPr lang="en-US" altLang="fi-FI" sz="1800" dirty="0"/>
              <a:t> ja </a:t>
            </a:r>
            <a:r>
              <a:rPr lang="en-US" altLang="fi-FI" sz="1800" dirty="0" err="1"/>
              <a:t>hedelmät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usein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kokonaisina</a:t>
            </a:r>
            <a:endParaRPr lang="en-US" altLang="fi-FI" sz="1800" dirty="0"/>
          </a:p>
          <a:p>
            <a:pPr>
              <a:lnSpc>
                <a:spcPct val="150000"/>
              </a:lnSpc>
              <a:spcBef>
                <a:spcPct val="10000"/>
              </a:spcBef>
              <a:buClr>
                <a:schemeClr val="hlink"/>
              </a:buClr>
              <a:buSzPct val="150000"/>
              <a:buFont typeface="Wingdings" pitchFamily="2" charset="2"/>
              <a:buChar char="§"/>
            </a:pPr>
            <a:r>
              <a:rPr lang="en-US" altLang="fi-FI" sz="1800" dirty="0"/>
              <a:t> </a:t>
            </a:r>
            <a:r>
              <a:rPr lang="en-US" altLang="fi-FI" sz="1800" dirty="0" err="1"/>
              <a:t>Kokeile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leseitä</a:t>
            </a:r>
            <a:r>
              <a:rPr lang="en-US" altLang="fi-FI" sz="1800" dirty="0"/>
              <a:t>, </a:t>
            </a:r>
            <a:r>
              <a:rPr lang="en-US" altLang="fi-FI" sz="1800" dirty="0" err="1"/>
              <a:t>siemeniä</a:t>
            </a:r>
            <a:r>
              <a:rPr lang="en-US" altLang="fi-FI" sz="1800" dirty="0"/>
              <a:t> ja </a:t>
            </a:r>
            <a:r>
              <a:rPr lang="en-US" altLang="fi-FI" sz="1800" dirty="0" err="1"/>
              <a:t>palkokasveja</a:t>
            </a:r>
            <a:endParaRPr lang="en-US" altLang="fi-FI" sz="1800" dirty="0"/>
          </a:p>
          <a:p>
            <a:pPr>
              <a:lnSpc>
                <a:spcPct val="150000"/>
              </a:lnSpc>
              <a:spcBef>
                <a:spcPct val="10000"/>
              </a:spcBef>
              <a:buClr>
                <a:schemeClr val="hlink"/>
              </a:buClr>
              <a:buSzPct val="150000"/>
              <a:buFont typeface="Wingdings" pitchFamily="2" charset="2"/>
              <a:buNone/>
            </a:pPr>
            <a:endParaRPr lang="fi-FI" altLang="fi-FI" sz="1800" dirty="0"/>
          </a:p>
          <a:p>
            <a:pPr>
              <a:spcBef>
                <a:spcPct val="50000"/>
              </a:spcBef>
              <a:buClr>
                <a:schemeClr val="hlink"/>
              </a:buClr>
              <a:buSzPct val="75000"/>
              <a:buFont typeface="Marlett" pitchFamily="2" charset="2"/>
              <a:buNone/>
            </a:pPr>
            <a:endParaRPr lang="fi-FI" altLang="fi-FI" sz="1800" dirty="0"/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2228850" y="303610"/>
            <a:ext cx="54864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 sz="2700" b="1">
                <a:solidFill>
                  <a:schemeClr val="tx2"/>
                </a:solidFill>
              </a:rPr>
              <a:t>Haukkaa hyviä hiilihydraatteja</a:t>
            </a:r>
            <a:endParaRPr lang="fi-FI" altLang="fi-FI" sz="2700">
              <a:latin typeface="Tahoma" pitchFamily="34" charset="0"/>
            </a:endParaRP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1187624" y="3120048"/>
            <a:ext cx="2753915" cy="124649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793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1500" dirty="0">
                <a:solidFill>
                  <a:srgbClr val="006600"/>
                </a:solidFill>
              </a:rPr>
              <a:t>25 - 35 g kuitua päivittäin </a:t>
            </a:r>
          </a:p>
          <a:p>
            <a:pPr lvl="1"/>
            <a:r>
              <a:rPr lang="fi-FI" altLang="fi-FI" sz="1500" dirty="0">
                <a:solidFill>
                  <a:srgbClr val="006600"/>
                </a:solidFill>
              </a:rPr>
              <a:t> - </a:t>
            </a:r>
            <a:r>
              <a:rPr lang="en-US" altLang="fi-FI" sz="1500" dirty="0" err="1">
                <a:solidFill>
                  <a:srgbClr val="006600"/>
                </a:solidFill>
              </a:rPr>
              <a:t>leipää</a:t>
            </a:r>
            <a:r>
              <a:rPr lang="en-US" altLang="fi-FI" sz="1500" dirty="0">
                <a:solidFill>
                  <a:srgbClr val="006600"/>
                </a:solidFill>
              </a:rPr>
              <a:t> 6 </a:t>
            </a:r>
            <a:r>
              <a:rPr lang="en-US" altLang="fi-FI" sz="1500" dirty="0" err="1">
                <a:solidFill>
                  <a:srgbClr val="006600"/>
                </a:solidFill>
              </a:rPr>
              <a:t>viipaletta</a:t>
            </a:r>
            <a:endParaRPr lang="en-US" altLang="fi-FI" sz="1500" dirty="0">
              <a:solidFill>
                <a:srgbClr val="006600"/>
              </a:solidFill>
            </a:endParaRPr>
          </a:p>
          <a:p>
            <a:pPr lvl="1"/>
            <a:r>
              <a:rPr lang="en-US" altLang="fi-FI" sz="1500" dirty="0">
                <a:solidFill>
                  <a:srgbClr val="006600"/>
                </a:solidFill>
              </a:rPr>
              <a:t> - </a:t>
            </a:r>
            <a:r>
              <a:rPr lang="en-US" altLang="fi-FI" sz="1500" dirty="0" err="1">
                <a:solidFill>
                  <a:srgbClr val="006600"/>
                </a:solidFill>
              </a:rPr>
              <a:t>annos</a:t>
            </a:r>
            <a:r>
              <a:rPr lang="en-US" altLang="fi-FI" sz="1500" dirty="0">
                <a:solidFill>
                  <a:srgbClr val="006600"/>
                </a:solidFill>
              </a:rPr>
              <a:t> </a:t>
            </a:r>
            <a:r>
              <a:rPr lang="en-US" altLang="fi-FI" sz="1500" dirty="0" err="1">
                <a:solidFill>
                  <a:srgbClr val="006600"/>
                </a:solidFill>
              </a:rPr>
              <a:t>mysliä</a:t>
            </a:r>
            <a:r>
              <a:rPr lang="en-US" altLang="fi-FI" sz="1500" dirty="0">
                <a:solidFill>
                  <a:srgbClr val="006600"/>
                </a:solidFill>
              </a:rPr>
              <a:t> tai </a:t>
            </a:r>
            <a:r>
              <a:rPr lang="en-US" altLang="fi-FI" sz="1500" dirty="0" err="1">
                <a:solidFill>
                  <a:srgbClr val="006600"/>
                </a:solidFill>
              </a:rPr>
              <a:t>puuroa</a:t>
            </a:r>
            <a:endParaRPr lang="en-US" altLang="fi-FI" sz="1500" dirty="0">
              <a:solidFill>
                <a:srgbClr val="006600"/>
              </a:solidFill>
            </a:endParaRPr>
          </a:p>
          <a:p>
            <a:pPr lvl="1"/>
            <a:r>
              <a:rPr lang="en-US" altLang="fi-FI" sz="1500" dirty="0">
                <a:solidFill>
                  <a:srgbClr val="006600"/>
                </a:solidFill>
              </a:rPr>
              <a:t> - </a:t>
            </a:r>
            <a:r>
              <a:rPr lang="en-US" altLang="fi-FI" sz="1500" dirty="0" err="1">
                <a:solidFill>
                  <a:srgbClr val="006600"/>
                </a:solidFill>
              </a:rPr>
              <a:t>puoli</a:t>
            </a:r>
            <a:r>
              <a:rPr lang="en-US" altLang="fi-FI" sz="1500" dirty="0">
                <a:solidFill>
                  <a:srgbClr val="006600"/>
                </a:solidFill>
              </a:rPr>
              <a:t> </a:t>
            </a:r>
            <a:r>
              <a:rPr lang="en-US" altLang="fi-FI" sz="1500" dirty="0" err="1">
                <a:solidFill>
                  <a:srgbClr val="006600"/>
                </a:solidFill>
              </a:rPr>
              <a:t>kiloa</a:t>
            </a:r>
            <a:r>
              <a:rPr lang="en-US" altLang="fi-FI" sz="1500" dirty="0">
                <a:solidFill>
                  <a:srgbClr val="006600"/>
                </a:solidFill>
              </a:rPr>
              <a:t> </a:t>
            </a:r>
            <a:r>
              <a:rPr lang="en-US" altLang="fi-FI" sz="1500" dirty="0" err="1">
                <a:solidFill>
                  <a:srgbClr val="006600"/>
                </a:solidFill>
              </a:rPr>
              <a:t>eli</a:t>
            </a:r>
            <a:r>
              <a:rPr lang="en-US" altLang="fi-FI" sz="1500" dirty="0">
                <a:solidFill>
                  <a:srgbClr val="006600"/>
                </a:solidFill>
              </a:rPr>
              <a:t> </a:t>
            </a:r>
            <a:r>
              <a:rPr lang="en-US" altLang="fi-FI" sz="1500" dirty="0" err="1">
                <a:solidFill>
                  <a:srgbClr val="006600"/>
                </a:solidFill>
              </a:rPr>
              <a:t>kuusi</a:t>
            </a:r>
            <a:r>
              <a:rPr lang="en-US" altLang="fi-FI" sz="1500" dirty="0">
                <a:solidFill>
                  <a:srgbClr val="006600"/>
                </a:solidFill>
              </a:rPr>
              <a:t> </a:t>
            </a:r>
            <a:r>
              <a:rPr lang="en-US" altLang="fi-FI" sz="1500" dirty="0" err="1">
                <a:solidFill>
                  <a:srgbClr val="006600"/>
                </a:solidFill>
              </a:rPr>
              <a:t>annosta</a:t>
            </a:r>
            <a:r>
              <a:rPr lang="en-US" altLang="fi-FI" sz="1500" dirty="0">
                <a:solidFill>
                  <a:srgbClr val="006600"/>
                </a:solidFill>
              </a:rPr>
              <a:t> </a:t>
            </a:r>
            <a:r>
              <a:rPr lang="en-US" altLang="fi-FI" sz="1500" dirty="0" err="1">
                <a:solidFill>
                  <a:srgbClr val="006600"/>
                </a:solidFill>
              </a:rPr>
              <a:t>kasviksia</a:t>
            </a:r>
            <a:endParaRPr lang="fi-FI" altLang="fi-FI" sz="1500" dirty="0">
              <a:solidFill>
                <a:srgbClr val="006600"/>
              </a:solidFill>
            </a:endParaRP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5601891" y="4629150"/>
            <a:ext cx="245625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altLang="fi-FI" sz="1050">
                <a:latin typeface="Trebuchet MS" pitchFamily="34" charset="0"/>
              </a:rPr>
              <a:t>Kuvat: Maito ja terveys ry</a:t>
            </a:r>
          </a:p>
        </p:txBody>
      </p:sp>
      <p:pic>
        <p:nvPicPr>
          <p:cNvPr id="312326" name="Picture 6" descr="marjaisa_puurolautanen_pie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2544" y="2139553"/>
            <a:ext cx="248483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2014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4" y="339502"/>
            <a:ext cx="6668219" cy="514350"/>
          </a:xfrm>
        </p:spPr>
        <p:txBody>
          <a:bodyPr/>
          <a:lstStyle/>
          <a:p>
            <a:r>
              <a:rPr lang="fi-FI" altLang="fi-FI" sz="3200" b="1" dirty="0">
                <a:solidFill>
                  <a:srgbClr val="003E1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Puoli kiloa </a:t>
            </a:r>
            <a:br>
              <a:rPr lang="fi-FI" altLang="fi-FI" sz="3200" b="1" dirty="0">
                <a:solidFill>
                  <a:srgbClr val="003E1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i-FI" altLang="fi-FI" sz="3200" b="1" dirty="0">
                <a:solidFill>
                  <a:srgbClr val="003E1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kuusi annosta kasviksia päivässä</a:t>
            </a:r>
            <a:endParaRPr lang="en-US" altLang="fi-FI" sz="2000" b="1" dirty="0">
              <a:solidFill>
                <a:srgbClr val="003E1C"/>
              </a:solidFill>
              <a:latin typeface="Trebuchet MS" pitchFamily="34" charset="0"/>
            </a:endParaRPr>
          </a:p>
        </p:txBody>
      </p:sp>
      <p:pic>
        <p:nvPicPr>
          <p:cNvPr id="310275" name="Picture 3" descr="vaaaka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0916" y="1699023"/>
            <a:ext cx="1989534" cy="31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4248150" y="1815704"/>
            <a:ext cx="3657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altLang="fi-FI" sz="1800">
                <a:solidFill>
                  <a:srgbClr val="003399"/>
                </a:solidFill>
              </a:rPr>
              <a:t>1 annos= noin 80 g </a:t>
            </a:r>
          </a:p>
          <a:p>
            <a:r>
              <a:rPr lang="fi-FI" altLang="fi-FI" sz="1800">
                <a:solidFill>
                  <a:srgbClr val="003399"/>
                </a:solidFill>
              </a:rPr>
              <a:t>eli ”kourallinen”</a:t>
            </a:r>
          </a:p>
          <a:p>
            <a:r>
              <a:rPr lang="fi-FI" altLang="fi-FI" sz="1800">
                <a:solidFill>
                  <a:srgbClr val="003399"/>
                </a:solidFill>
              </a:rPr>
              <a:t>- tuoreena</a:t>
            </a:r>
          </a:p>
          <a:p>
            <a:r>
              <a:rPr lang="fi-FI" altLang="fi-FI" sz="1800">
                <a:solidFill>
                  <a:srgbClr val="003399"/>
                </a:solidFill>
              </a:rPr>
              <a:t>- kokonaisena</a:t>
            </a:r>
          </a:p>
          <a:p>
            <a:r>
              <a:rPr lang="fi-FI" altLang="fi-FI" sz="1800">
                <a:solidFill>
                  <a:srgbClr val="003399"/>
                </a:solidFill>
              </a:rPr>
              <a:t>- monipuolisesti eri värejä</a:t>
            </a:r>
            <a:endParaRPr lang="en-US" altLang="fi-FI" sz="1800"/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1601391" y="4776788"/>
            <a:ext cx="222765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altLang="fi-FI" sz="900">
                <a:latin typeface="Trebuchet MS" pitchFamily="34" charset="0"/>
              </a:rPr>
              <a:t>Kuva: Kotimaiset Kasvikset ry</a:t>
            </a:r>
          </a:p>
        </p:txBody>
      </p:sp>
    </p:spTree>
    <p:extLst>
      <p:ext uri="{BB962C8B-B14F-4D97-AF65-F5344CB8AC3E}">
        <p14:creationId xmlns:p14="http://schemas.microsoft.com/office/powerpoint/2010/main" xmlns="" val="30945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leipä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2006" y="917721"/>
            <a:ext cx="2108975" cy="1737268"/>
          </a:xfrm>
          <a:prstGeom prst="rect">
            <a:avLst/>
          </a:prstGeom>
        </p:spPr>
      </p:pic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209203" y="123478"/>
            <a:ext cx="5211198" cy="857250"/>
          </a:xfrm>
        </p:spPr>
        <p:txBody>
          <a:bodyPr/>
          <a:lstStyle/>
          <a:p>
            <a:r>
              <a:rPr lang="fi-FI" sz="2700" b="1" dirty="0">
                <a:solidFill>
                  <a:srgbClr val="003E1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Muut ruoka-aineet ja luusto</a:t>
            </a:r>
            <a:r>
              <a:rPr lang="fi-FI" sz="27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i-FI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i-FI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08520" y="736530"/>
            <a:ext cx="5436604" cy="339447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i-FI" sz="1800" b="1" dirty="0">
                <a:solidFill>
                  <a:srgbClr val="000066"/>
                </a:solidFill>
              </a:rPr>
              <a:t>	Runsas kasvisten käyttö yhteydessä vahvempaan luustoon ja vähäisempään murtumariskiin</a:t>
            </a:r>
            <a:r>
              <a:rPr lang="fi-FI" sz="1800" b="1" dirty="0" smtClean="0">
                <a:solidFill>
                  <a:srgbClr val="000066"/>
                </a:solidFill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fi-FI" sz="1800" b="1" dirty="0">
                <a:solidFill>
                  <a:srgbClr val="000066"/>
                </a:solidFill>
              </a:rPr>
              <a:t>	</a:t>
            </a:r>
            <a:r>
              <a:rPr lang="fi-FI" sz="1400" dirty="0" smtClean="0">
                <a:solidFill>
                  <a:srgbClr val="000066"/>
                </a:solidFill>
              </a:rPr>
              <a:t>(</a:t>
            </a:r>
            <a:r>
              <a:rPr lang="fi-FI" sz="1400" dirty="0">
                <a:solidFill>
                  <a:srgbClr val="000066"/>
                </a:solidFill>
              </a:rPr>
              <a:t>Jones et al. 2001,Tucker et al. 2002, Chen et al. 2001, Stone et al. 2001, </a:t>
            </a:r>
            <a:r>
              <a:rPr lang="fi-FI" sz="1400" dirty="0" err="1">
                <a:solidFill>
                  <a:srgbClr val="000066"/>
                </a:solidFill>
              </a:rPr>
              <a:t>MacDonald</a:t>
            </a:r>
            <a:r>
              <a:rPr lang="fi-FI" sz="1400" dirty="0">
                <a:solidFill>
                  <a:srgbClr val="000066"/>
                </a:solidFill>
              </a:rPr>
              <a:t> et al. </a:t>
            </a:r>
            <a:r>
              <a:rPr lang="fi-FI" sz="1400" dirty="0" smtClean="0">
                <a:solidFill>
                  <a:srgbClr val="000066"/>
                </a:solidFill>
              </a:rPr>
              <a:t>2004)</a:t>
            </a:r>
            <a:endParaRPr lang="fi-FI" sz="1400" dirty="0">
              <a:solidFill>
                <a:srgbClr val="000066"/>
              </a:solidFill>
            </a:endParaRPr>
          </a:p>
          <a:p>
            <a:pPr lvl="1">
              <a:lnSpc>
                <a:spcPct val="80000"/>
              </a:lnSpc>
            </a:pPr>
            <a:r>
              <a:rPr lang="fi-FI" sz="1800" dirty="0">
                <a:solidFill>
                  <a:srgbClr val="000066"/>
                </a:solidFill>
              </a:rPr>
              <a:t>Happo-emästasapaino</a:t>
            </a:r>
          </a:p>
          <a:p>
            <a:pPr lvl="1">
              <a:lnSpc>
                <a:spcPct val="80000"/>
              </a:lnSpc>
            </a:pPr>
            <a:r>
              <a:rPr lang="fi-FI" sz="1800" dirty="0">
                <a:solidFill>
                  <a:srgbClr val="000066"/>
                </a:solidFill>
              </a:rPr>
              <a:t>Luuston terveyttä edistävät ravintoaineet?</a:t>
            </a:r>
          </a:p>
          <a:p>
            <a:pPr lvl="1">
              <a:lnSpc>
                <a:spcPct val="80000"/>
              </a:lnSpc>
            </a:pPr>
            <a:r>
              <a:rPr lang="fi-FI" sz="1800" dirty="0">
                <a:solidFill>
                  <a:srgbClr val="000066"/>
                </a:solidFill>
              </a:rPr>
              <a:t>Luustoystävällinen elämäntapa?</a:t>
            </a:r>
          </a:p>
          <a:p>
            <a:pPr>
              <a:lnSpc>
                <a:spcPct val="80000"/>
              </a:lnSpc>
              <a:buNone/>
            </a:pPr>
            <a:r>
              <a:rPr lang="fi-FI" sz="1800" dirty="0">
                <a:solidFill>
                  <a:srgbClr val="000066"/>
                </a:solidFill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fi-FI" sz="1800" dirty="0">
                <a:solidFill>
                  <a:srgbClr val="000066"/>
                </a:solidFill>
              </a:rPr>
              <a:t>	</a:t>
            </a:r>
            <a:r>
              <a:rPr lang="fi-FI" sz="1800" b="1" dirty="0" smtClean="0">
                <a:solidFill>
                  <a:srgbClr val="000066"/>
                </a:solidFill>
              </a:rPr>
              <a:t>Ruokavalion suurempi ravintoainetiheys (= runsaasti kasviksia ja täysjyväviljaa)  vähentää murtumariskiä iäkkäillä naisilla </a:t>
            </a:r>
            <a:r>
              <a:rPr lang="fi-FI" sz="1400" dirty="0">
                <a:solidFill>
                  <a:srgbClr val="000066"/>
                </a:solidFill>
              </a:rPr>
              <a:t>(</a:t>
            </a:r>
            <a:r>
              <a:rPr lang="fi-FI" sz="1400" dirty="0" err="1">
                <a:solidFill>
                  <a:srgbClr val="000066"/>
                </a:solidFill>
              </a:rPr>
              <a:t>Langsetmo</a:t>
            </a:r>
            <a:r>
              <a:rPr lang="fi-FI" sz="1400" dirty="0">
                <a:solidFill>
                  <a:srgbClr val="000066"/>
                </a:solidFill>
              </a:rPr>
              <a:t> et al. 2011)</a:t>
            </a:r>
            <a:endParaRPr lang="fi-FI" sz="14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fi-FI" sz="1800" b="1" dirty="0">
                <a:solidFill>
                  <a:srgbClr val="000066"/>
                </a:solidFill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fi-FI" sz="1800" b="1" dirty="0" smtClean="0">
                <a:solidFill>
                  <a:srgbClr val="000066"/>
                </a:solidFill>
              </a:rPr>
              <a:t>	K</a:t>
            </a:r>
            <a:r>
              <a:rPr lang="fi-FI" sz="1800" b="1" dirty="0">
                <a:solidFill>
                  <a:srgbClr val="000066"/>
                </a:solidFill>
              </a:rPr>
              <a:t>alan ja monityydyttämättömien  rasvojen runsas käyttö saattaa alentaa murtumariskiä ikäihmisillä </a:t>
            </a:r>
          </a:p>
          <a:p>
            <a:pPr>
              <a:lnSpc>
                <a:spcPct val="80000"/>
              </a:lnSpc>
              <a:buNone/>
            </a:pPr>
            <a:r>
              <a:rPr lang="fi-FI" sz="1800" dirty="0">
                <a:solidFill>
                  <a:srgbClr val="000066"/>
                </a:solidFill>
              </a:rPr>
              <a:t>	</a:t>
            </a:r>
            <a:r>
              <a:rPr lang="fi-FI" sz="1400" dirty="0">
                <a:solidFill>
                  <a:srgbClr val="000066"/>
                </a:solidFill>
              </a:rPr>
              <a:t>(</a:t>
            </a:r>
            <a:r>
              <a:rPr lang="fi-FI" sz="1400" dirty="0" err="1">
                <a:solidFill>
                  <a:srgbClr val="000066"/>
                </a:solidFill>
              </a:rPr>
              <a:t>Benetou</a:t>
            </a:r>
            <a:r>
              <a:rPr lang="fi-FI" sz="1400" dirty="0">
                <a:solidFill>
                  <a:srgbClr val="000066"/>
                </a:solidFill>
              </a:rPr>
              <a:t> et al.2011) </a:t>
            </a:r>
          </a:p>
          <a:p>
            <a:pPr>
              <a:lnSpc>
                <a:spcPct val="80000"/>
              </a:lnSpc>
            </a:pPr>
            <a:endParaRPr lang="fi-FI" sz="18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i-FI" sz="18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i-FI" sz="18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endParaRPr lang="fi-FI" sz="18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i-FI" sz="1800" b="1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endParaRPr lang="en-GB" sz="1800" b="1" dirty="0">
              <a:solidFill>
                <a:srgbClr val="000066"/>
              </a:solidFill>
            </a:endParaRPr>
          </a:p>
        </p:txBody>
      </p:sp>
      <p:pic>
        <p:nvPicPr>
          <p:cNvPr id="246789" name="Picture 5" descr="vaaaka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31115" y="736530"/>
            <a:ext cx="1271632" cy="1890210"/>
          </a:xfrm>
          <a:noFill/>
          <a:ln/>
        </p:spPr>
      </p:pic>
      <p:pic>
        <p:nvPicPr>
          <p:cNvPr id="6" name="Kuva 5" descr="ka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147814"/>
            <a:ext cx="1639154" cy="14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5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89802" y="114300"/>
            <a:ext cx="4696848" cy="571500"/>
          </a:xfrm>
        </p:spPr>
        <p:txBody>
          <a:bodyPr/>
          <a:lstStyle/>
          <a:p>
            <a:r>
              <a:rPr lang="en-GB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Nautintoaineet ja luusto</a:t>
            </a:r>
            <a:endParaRPr lang="en-GB" b="1">
              <a:solidFill>
                <a:srgbClr val="000066"/>
              </a:solidFill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30179" y="800100"/>
            <a:ext cx="4536281" cy="4201716"/>
          </a:xfrm>
        </p:spPr>
        <p:txBody>
          <a:bodyPr/>
          <a:lstStyle/>
          <a:p>
            <a:r>
              <a:rPr lang="en-GB" b="1">
                <a:solidFill>
                  <a:srgbClr val="000066"/>
                </a:solidFill>
              </a:rPr>
              <a:t>Tupakointi</a:t>
            </a:r>
            <a:endParaRPr lang="en-GB" sz="1800" b="1">
              <a:solidFill>
                <a:srgbClr val="000066"/>
              </a:solidFill>
            </a:endParaRPr>
          </a:p>
          <a:p>
            <a:pPr>
              <a:buFontTx/>
              <a:buNone/>
            </a:pPr>
            <a:r>
              <a:rPr lang="en-GB" sz="1500" b="1">
                <a:solidFill>
                  <a:srgbClr val="FF0000"/>
                </a:solidFill>
              </a:rPr>
              <a:t>	</a:t>
            </a:r>
            <a:r>
              <a:rPr lang="en-GB" sz="1800" b="1">
                <a:solidFill>
                  <a:srgbClr val="FF0000"/>
                </a:solidFill>
              </a:rPr>
              <a:t>- Merkittävä riskitekijä alentuneelle luuntiheydelle ja murtumille</a:t>
            </a:r>
          </a:p>
          <a:p>
            <a:pPr>
              <a:buFontTx/>
              <a:buNone/>
            </a:pPr>
            <a:r>
              <a:rPr lang="en-GB" sz="1500" b="1">
                <a:solidFill>
                  <a:srgbClr val="FF0000"/>
                </a:solidFill>
              </a:rPr>
              <a:t> </a:t>
            </a:r>
            <a:endParaRPr lang="en-GB" sz="750" b="1">
              <a:solidFill>
                <a:srgbClr val="FF0000"/>
              </a:solidFill>
            </a:endParaRPr>
          </a:p>
          <a:p>
            <a:r>
              <a:rPr lang="fi-FI" b="1">
                <a:solidFill>
                  <a:srgbClr val="000066"/>
                </a:solidFill>
              </a:rPr>
              <a:t>Alkoholi</a:t>
            </a:r>
            <a:endParaRPr lang="fi-FI" sz="1800" b="1">
              <a:solidFill>
                <a:srgbClr val="000066"/>
              </a:solidFill>
            </a:endParaRPr>
          </a:p>
          <a:p>
            <a:pPr>
              <a:buFontTx/>
              <a:buNone/>
            </a:pPr>
            <a:r>
              <a:rPr lang="fi-FI" sz="1500" b="1">
                <a:solidFill>
                  <a:srgbClr val="000099"/>
                </a:solidFill>
              </a:rPr>
              <a:t>	</a:t>
            </a:r>
            <a:r>
              <a:rPr lang="fi-FI" sz="1500" b="1">
                <a:solidFill>
                  <a:srgbClr val="FF0000"/>
                </a:solidFill>
              </a:rPr>
              <a:t>- </a:t>
            </a:r>
            <a:r>
              <a:rPr lang="fi-FI" sz="1800" b="1">
                <a:solidFill>
                  <a:srgbClr val="FF0000"/>
                </a:solidFill>
              </a:rPr>
              <a:t>Suurkulutus on haitallista luustolle</a:t>
            </a:r>
            <a:r>
              <a:rPr lang="fi-FI" sz="1800" b="1">
                <a:solidFill>
                  <a:srgbClr val="000099"/>
                </a:solidFill>
              </a:rPr>
              <a:t> </a:t>
            </a:r>
            <a:endParaRPr lang="fi-FI" sz="1800" b="1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fi-FI" sz="1800" b="1">
                <a:solidFill>
                  <a:srgbClr val="008000"/>
                </a:solidFill>
              </a:rPr>
              <a:t>	- Kohtuukäytöstä ei vaaraa </a:t>
            </a:r>
          </a:p>
          <a:p>
            <a:pPr>
              <a:buFontTx/>
              <a:buNone/>
            </a:pPr>
            <a:r>
              <a:rPr lang="fi-FI" sz="1800" b="1">
                <a:solidFill>
                  <a:srgbClr val="008000"/>
                </a:solidFill>
              </a:rPr>
              <a:t>	</a:t>
            </a:r>
            <a:r>
              <a:rPr lang="fi-FI" sz="1500" b="1">
                <a:solidFill>
                  <a:srgbClr val="008000"/>
                </a:solidFill>
              </a:rPr>
              <a:t>(3-4 annosta/vko , max 1 annos/päivä) </a:t>
            </a:r>
          </a:p>
          <a:p>
            <a:pPr>
              <a:buFontTx/>
              <a:buNone/>
            </a:pPr>
            <a:r>
              <a:rPr lang="en-GB" sz="750" b="1">
                <a:solidFill>
                  <a:srgbClr val="FF0000"/>
                </a:solidFill>
              </a:rPr>
              <a:t> </a:t>
            </a:r>
            <a:endParaRPr lang="fi-FI" sz="750" b="1">
              <a:solidFill>
                <a:srgbClr val="008000"/>
              </a:solidFill>
            </a:endParaRPr>
          </a:p>
          <a:p>
            <a:r>
              <a:rPr lang="fi-FI" b="1">
                <a:solidFill>
                  <a:srgbClr val="000066"/>
                </a:solidFill>
              </a:rPr>
              <a:t>Kahvi </a:t>
            </a:r>
            <a:endParaRPr lang="fi-FI" sz="1800" b="1">
              <a:solidFill>
                <a:srgbClr val="000066"/>
              </a:solidFill>
            </a:endParaRPr>
          </a:p>
          <a:p>
            <a:pPr>
              <a:buFontTx/>
              <a:buNone/>
            </a:pPr>
            <a:r>
              <a:rPr lang="fi-FI" sz="1500" b="1" i="1">
                <a:solidFill>
                  <a:srgbClr val="008000"/>
                </a:solidFill>
              </a:rPr>
              <a:t>	</a:t>
            </a:r>
            <a:r>
              <a:rPr lang="fi-FI" sz="1800" b="1">
                <a:solidFill>
                  <a:srgbClr val="008000"/>
                </a:solidFill>
              </a:rPr>
              <a:t>- Kohtuullisesta kulutuksesta </a:t>
            </a:r>
          </a:p>
          <a:p>
            <a:pPr>
              <a:buFontTx/>
              <a:buNone/>
            </a:pPr>
            <a:r>
              <a:rPr lang="fi-FI" sz="1800" b="1">
                <a:solidFill>
                  <a:srgbClr val="008000"/>
                </a:solidFill>
              </a:rPr>
              <a:t>	(3-4 kkp/pvä) ei haittaa luustolle</a:t>
            </a:r>
            <a:r>
              <a:rPr lang="fi-FI" sz="1800" b="1">
                <a:solidFill>
                  <a:srgbClr val="FF9900"/>
                </a:solidFill>
              </a:rPr>
              <a:t> </a:t>
            </a:r>
          </a:p>
          <a:p>
            <a:endParaRPr lang="en-GB" b="1">
              <a:solidFill>
                <a:srgbClr val="FF0000"/>
              </a:solidFill>
            </a:endParaRP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5086350" y="3314701"/>
            <a:ext cx="142875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fi-FI" sz="1800" b="1">
              <a:solidFill>
                <a:srgbClr val="000099"/>
              </a:solidFill>
              <a:latin typeface="Lucida Sans Unicode" pitchFamily="34" charset="0"/>
            </a:endParaRPr>
          </a:p>
          <a:p>
            <a:pPr eaLnBrk="0" hangingPunct="0">
              <a:buFontTx/>
              <a:buChar char="•"/>
            </a:pPr>
            <a:endParaRPr lang="en-GB" sz="1800" b="1">
              <a:solidFill>
                <a:srgbClr val="FF0000"/>
              </a:solidFill>
              <a:latin typeface="Lucida Sans Unicode" pitchFamily="34" charset="0"/>
            </a:endParaRP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2171700" y="4629150"/>
            <a:ext cx="48577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1800">
              <a:latin typeface="Times New Roman" pitchFamily="18" charset="0"/>
            </a:endParaRPr>
          </a:p>
        </p:txBody>
      </p:sp>
      <p:pic>
        <p:nvPicPr>
          <p:cNvPr id="248838" name="Picture 6" descr="vi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119" y="3298032"/>
            <a:ext cx="2057400" cy="1674019"/>
          </a:xfrm>
          <a:prstGeom prst="rect">
            <a:avLst/>
          </a:prstGeom>
          <a:noFill/>
        </p:spPr>
      </p:pic>
      <p:pic>
        <p:nvPicPr>
          <p:cNvPr id="248839" name="Picture 7" descr="tupak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800100"/>
            <a:ext cx="1699022" cy="2343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428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Vesi: elämän eliksiiri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5900" y="1377130"/>
            <a:ext cx="5138328" cy="3246848"/>
          </a:xfrm>
        </p:spPr>
        <p:txBody>
          <a:bodyPr/>
          <a:lstStyle/>
          <a:p>
            <a:r>
              <a:rPr lang="fi-FI" sz="1800" dirty="0"/>
              <a:t>Ravintoaineet ovat elimistössä nesteeseen liuenneina</a:t>
            </a:r>
          </a:p>
          <a:p>
            <a:r>
              <a:rPr lang="fi-FI" sz="1800" dirty="0"/>
              <a:t>Riittävästi nestettä tarvitaan, jotta ravinteet saadaan kuljetettua haava-alueelle</a:t>
            </a:r>
          </a:p>
          <a:p>
            <a:r>
              <a:rPr lang="fi-FI" sz="1800" dirty="0"/>
              <a:t>Nyrkkisääntönä 1 ml nestettä / kcal energiaa / vrk</a:t>
            </a:r>
          </a:p>
          <a:p>
            <a:r>
              <a:rPr lang="fi-FI" sz="1800" dirty="0"/>
              <a:t>Nestetasapainon seuraaminen</a:t>
            </a:r>
          </a:p>
          <a:p>
            <a:pPr lvl="1"/>
            <a:r>
              <a:rPr lang="fi-FI" sz="1500" dirty="0"/>
              <a:t>Ihon kimmoisuus, muutokset painossa, virtsaneritys</a:t>
            </a:r>
          </a:p>
        </p:txBody>
      </p:sp>
      <p:pic>
        <p:nvPicPr>
          <p:cNvPr id="15362" name="Picture 2" descr="juomat,juomavesi,kotitalous,lasit,ruoat,valokuvat,ve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186" y="3165816"/>
            <a:ext cx="1781659" cy="1781659"/>
          </a:xfrm>
          <a:prstGeom prst="rect">
            <a:avLst/>
          </a:prstGeom>
          <a:noFill/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© Oy Verman Ab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5417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612576" y="58749"/>
            <a:ext cx="7772400" cy="857250"/>
          </a:xfrm>
        </p:spPr>
        <p:txBody>
          <a:bodyPr/>
          <a:lstStyle/>
          <a:p>
            <a:pPr eaLnBrk="1" hangingPunct="1"/>
            <a:r>
              <a:rPr lang="fi-FI" sz="3200" b="1" dirty="0" smtClean="0"/>
              <a:t>Lautasmalli – malli hyvästä ateriasta</a:t>
            </a:r>
          </a:p>
        </p:txBody>
      </p:sp>
      <p:sp>
        <p:nvSpPr>
          <p:cNvPr id="8197" name="Rectangle 9"/>
          <p:cNvSpPr>
            <a:spLocks noGrp="1" noChangeArrowheads="1"/>
          </p:cNvSpPr>
          <p:nvPr>
            <p:ph idx="1"/>
          </p:nvPr>
        </p:nvSpPr>
        <p:spPr>
          <a:xfrm>
            <a:off x="107504" y="966977"/>
            <a:ext cx="4752528" cy="389353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fi-FI" sz="1800" dirty="0" smtClean="0"/>
              <a:t>Lautasmalli auttaa pääaterian kokoamisessa.</a:t>
            </a:r>
          </a:p>
          <a:p>
            <a:pPr marL="0" indent="0" eaLnBrk="1" hangingPunct="1">
              <a:buFontTx/>
              <a:buNone/>
            </a:pPr>
            <a:endParaRPr lang="fi-FI" sz="700" dirty="0" smtClean="0"/>
          </a:p>
          <a:p>
            <a:pPr marL="0" indent="360363">
              <a:spcBef>
                <a:spcPct val="0"/>
              </a:spcBef>
            </a:pPr>
            <a:r>
              <a:rPr lang="fi-FI" sz="1800" dirty="0" smtClean="0">
                <a:ea typeface="Times New Roman" pitchFamily="18" charset="0"/>
                <a:cs typeface="OfficinaSerif-Book"/>
              </a:rPr>
              <a:t>Puolet lautasesta kasviksia </a:t>
            </a:r>
            <a:r>
              <a:rPr lang="fi-FI" sz="1800" dirty="0" smtClean="0">
                <a:ea typeface="Times New Roman" pitchFamily="18" charset="0"/>
                <a:cs typeface="Arial" pitchFamily="34" charset="0"/>
              </a:rPr>
              <a:t>(salaattia, lämpimiä kasviksia, raastetta yms.)</a:t>
            </a:r>
          </a:p>
          <a:p>
            <a:pPr marL="0" indent="360363">
              <a:spcBef>
                <a:spcPct val="0"/>
              </a:spcBef>
              <a:buFontTx/>
              <a:buNone/>
            </a:pPr>
            <a:endParaRPr lang="fi-FI" sz="400" dirty="0" smtClean="0">
              <a:ea typeface="Times New Roman" pitchFamily="18" charset="0"/>
              <a:cs typeface="Arial" pitchFamily="34" charset="0"/>
            </a:endParaRPr>
          </a:p>
          <a:p>
            <a:pPr marL="0" indent="360363">
              <a:spcBef>
                <a:spcPct val="0"/>
              </a:spcBef>
            </a:pPr>
            <a:r>
              <a:rPr lang="fi-FI" sz="1800" dirty="0" smtClean="0">
                <a:ea typeface="Times New Roman" pitchFamily="18" charset="0"/>
                <a:cs typeface="Arial" pitchFamily="34" charset="0"/>
              </a:rPr>
              <a:t>1/4 lautasesta varataan </a:t>
            </a:r>
            <a:r>
              <a:rPr lang="fi-FI" sz="1800" dirty="0" smtClean="0">
                <a:ea typeface="Times New Roman" pitchFamily="18" charset="0"/>
                <a:cs typeface="OfficinaSerif-Book"/>
              </a:rPr>
              <a:t>kala-, liha- , kana-, palkokasvi- tai munaruoalle.</a:t>
            </a:r>
            <a:endParaRPr lang="fi-FI" sz="1800" dirty="0" smtClean="0"/>
          </a:p>
          <a:p>
            <a:pPr marL="0" indent="360363">
              <a:spcBef>
                <a:spcPct val="0"/>
              </a:spcBef>
            </a:pPr>
            <a:endParaRPr lang="fi-FI" sz="400" dirty="0" smtClean="0"/>
          </a:p>
          <a:p>
            <a:pPr marL="0" indent="360363">
              <a:spcBef>
                <a:spcPct val="0"/>
              </a:spcBef>
            </a:pPr>
            <a:r>
              <a:rPr lang="fi-FI" sz="1800" dirty="0" smtClean="0">
                <a:cs typeface="Times New Roman" pitchFamily="18" charset="0"/>
              </a:rPr>
              <a:t>1/4 täytetään perunalla, runsaskuituisella pastalla tai riisillä.</a:t>
            </a:r>
          </a:p>
          <a:p>
            <a:pPr marL="0" indent="360363">
              <a:spcBef>
                <a:spcPct val="0"/>
              </a:spcBef>
            </a:pPr>
            <a:endParaRPr lang="fi-FI" sz="400" dirty="0" smtClean="0"/>
          </a:p>
          <a:p>
            <a:pPr marL="0" indent="360363">
              <a:spcBef>
                <a:spcPct val="0"/>
              </a:spcBef>
            </a:pPr>
            <a:r>
              <a:rPr lang="fi-FI" sz="1800" dirty="0" smtClean="0">
                <a:cs typeface="Times New Roman" pitchFamily="18" charset="0"/>
              </a:rPr>
              <a:t>Lisukkeeksi runsaskuituinen leipä kasviöljyä sisältävällä levitteellä.</a:t>
            </a:r>
          </a:p>
          <a:p>
            <a:pPr marL="0" indent="360363">
              <a:spcBef>
                <a:spcPct val="0"/>
              </a:spcBef>
            </a:pPr>
            <a:r>
              <a:rPr lang="fi-FI" sz="1800" dirty="0" smtClean="0">
                <a:cs typeface="Times New Roman" pitchFamily="18" charset="0"/>
              </a:rPr>
              <a:t>Ruokajuomaksi rasvaton tai                                                                               </a:t>
            </a:r>
          </a:p>
          <a:p>
            <a:pPr marL="0" indent="360363">
              <a:spcBef>
                <a:spcPct val="0"/>
              </a:spcBef>
              <a:buFontTx/>
              <a:buNone/>
            </a:pPr>
            <a:r>
              <a:rPr lang="fi-FI" sz="1800" dirty="0" smtClean="0">
                <a:cs typeface="Times New Roman" pitchFamily="18" charset="0"/>
              </a:rPr>
              <a:t>vähärasvainen maito tai piimä.</a:t>
            </a:r>
          </a:p>
          <a:p>
            <a:pPr>
              <a:spcBef>
                <a:spcPct val="0"/>
              </a:spcBef>
            </a:pPr>
            <a:r>
              <a:rPr lang="fi-FI" sz="1800" dirty="0" smtClean="0">
                <a:cs typeface="Times New Roman" pitchFamily="18" charset="0"/>
              </a:rPr>
              <a:t>Jälkiruoaksi voi valita                                                                                       esimerkiksi  kevyttä marja- tai                                                                          hedelmäjälkiruokaa.</a:t>
            </a:r>
            <a:endParaRPr lang="fi-FI" sz="1800" dirty="0" smtClean="0"/>
          </a:p>
          <a:p>
            <a:pPr marL="0" indent="0">
              <a:spcBef>
                <a:spcPct val="0"/>
              </a:spcBef>
            </a:pPr>
            <a:endParaRPr lang="fi-FI" sz="2000" dirty="0" smtClean="0"/>
          </a:p>
          <a:p>
            <a:pPr marL="0" indent="0">
              <a:spcBef>
                <a:spcPct val="0"/>
              </a:spcBef>
            </a:pPr>
            <a:endParaRPr lang="fi-FI" sz="2000" dirty="0" smtClean="0"/>
          </a:p>
          <a:p>
            <a:pPr marL="0" indent="0" eaLnBrk="1" hangingPunct="1">
              <a:buFontTx/>
              <a:buNone/>
            </a:pPr>
            <a:endParaRPr lang="fi-FI" sz="2000" dirty="0" smtClean="0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5003801" y="589330"/>
            <a:ext cx="4860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fi-FI"/>
          </a:p>
        </p:txBody>
      </p:sp>
      <p:pic>
        <p:nvPicPr>
          <p:cNvPr id="8" name="Sisällön paikkamerkk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03502" y="1446580"/>
            <a:ext cx="4340498" cy="29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1612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14086" y="123478"/>
            <a:ext cx="6464328" cy="857250"/>
          </a:xfrm>
        </p:spPr>
        <p:txBody>
          <a:bodyPr/>
          <a:lstStyle/>
          <a:p>
            <a:pPr eaLnBrk="1" hangingPunct="1"/>
            <a:r>
              <a:rPr lang="fi-FI" sz="3200" b="1" dirty="0" smtClean="0"/>
              <a:t>Ateriarytmillä ryhtiä päivään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7544" y="980728"/>
            <a:ext cx="5872237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1600" dirty="0">
                <a:latin typeface="+mn-lt"/>
              </a:rPr>
              <a:t>Säännöllinen ruokailu on terveellisen ruokavalion </a:t>
            </a:r>
            <a:r>
              <a:rPr lang="fi-FI" sz="1600" dirty="0" smtClean="0">
                <a:latin typeface="+mn-lt"/>
              </a:rPr>
              <a:t>perusta. Käytännössä </a:t>
            </a:r>
            <a:r>
              <a:rPr lang="fi-FI" sz="1600" dirty="0">
                <a:latin typeface="+mn-lt"/>
              </a:rPr>
              <a:t>tämä tarkoittaa </a:t>
            </a:r>
            <a:r>
              <a:rPr lang="fi-FI" sz="1600" dirty="0" smtClean="0">
                <a:latin typeface="+mn-lt"/>
              </a:rPr>
              <a:t>3-5 </a:t>
            </a:r>
            <a:r>
              <a:rPr lang="fi-FI" sz="1600" dirty="0">
                <a:latin typeface="+mn-lt"/>
              </a:rPr>
              <a:t>tunnin välein ateriointia.  </a:t>
            </a:r>
            <a:endParaRPr lang="fi-FI" sz="1600" dirty="0" smtClean="0">
              <a:latin typeface="+mn-lt"/>
            </a:endParaRPr>
          </a:p>
          <a:p>
            <a:pPr>
              <a:defRPr/>
            </a:pPr>
            <a:r>
              <a:rPr lang="fi-FI" sz="600" dirty="0" smtClean="0">
                <a:latin typeface="+mn-lt"/>
              </a:rPr>
              <a:t>     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fi-FI" sz="1600" dirty="0" smtClean="0">
                <a:latin typeface="+mn-lt"/>
              </a:rPr>
              <a:t>Verensokeri </a:t>
            </a:r>
            <a:r>
              <a:rPr lang="fi-FI" sz="1600" dirty="0">
                <a:latin typeface="+mn-lt"/>
              </a:rPr>
              <a:t>pysyy tasaisena eikä hallitsematon nälkä yllätä</a:t>
            </a:r>
            <a:r>
              <a:rPr lang="fi-FI" sz="1600" dirty="0" smtClean="0">
                <a:latin typeface="+mn-lt"/>
              </a:rPr>
              <a:t>.</a:t>
            </a:r>
          </a:p>
          <a:p>
            <a:pPr lvl="1">
              <a:defRPr/>
            </a:pPr>
            <a:endParaRPr lang="fi-FI" sz="60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fi-FI" sz="1600" dirty="0" smtClean="0">
                <a:latin typeface="+mn-lt"/>
              </a:rPr>
              <a:t>Aamupala on tärkeä aloitus päivän ateriarytmille. Kiireinen voi napata aamupalan mukaansa.</a:t>
            </a:r>
          </a:p>
          <a:p>
            <a:pPr lvl="1">
              <a:defRPr/>
            </a:pPr>
            <a:r>
              <a:rPr lang="fi-FI" sz="600" dirty="0" smtClean="0">
                <a:latin typeface="+mn-lt"/>
              </a:rPr>
              <a:t> 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fi-FI" sz="1600" dirty="0" smtClean="0">
                <a:latin typeface="+mn-lt"/>
              </a:rPr>
              <a:t>Lounas </a:t>
            </a:r>
            <a:r>
              <a:rPr lang="fi-FI" sz="1600" dirty="0">
                <a:latin typeface="+mn-lt"/>
              </a:rPr>
              <a:t>kannattaa </a:t>
            </a:r>
            <a:r>
              <a:rPr lang="fi-FI" sz="1600" dirty="0" smtClean="0">
                <a:latin typeface="+mn-lt"/>
              </a:rPr>
              <a:t>ankkuroida kalenteriin, jotta syöminen ei pääse unohtumaan. </a:t>
            </a:r>
          </a:p>
          <a:p>
            <a:pPr lvl="1">
              <a:defRPr/>
            </a:pPr>
            <a:endParaRPr lang="fi-FI" sz="60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fi-FI" sz="1600" dirty="0" smtClean="0"/>
              <a:t>Useimmat </a:t>
            </a:r>
            <a:r>
              <a:rPr lang="fi-FI" sz="1600" dirty="0"/>
              <a:t>tarvitsevat </a:t>
            </a:r>
            <a:r>
              <a:rPr lang="fi-FI" sz="1600" dirty="0" smtClean="0"/>
              <a:t>iltapäivällä välipalan</a:t>
            </a:r>
            <a:r>
              <a:rPr lang="fi-FI" sz="1600" dirty="0"/>
              <a:t>.                                               Omaa välipalan tarvetta voi arvioida miettimällä,     </a:t>
            </a:r>
            <a:r>
              <a:rPr lang="fi-FI" sz="1600" dirty="0" smtClean="0"/>
              <a:t> </a:t>
            </a:r>
            <a:r>
              <a:rPr lang="fi-FI" sz="1600" dirty="0"/>
              <a:t>onko </a:t>
            </a:r>
            <a:r>
              <a:rPr lang="fi-FI" sz="1600" dirty="0" smtClean="0"/>
              <a:t>kotiin tai kauppaan </a:t>
            </a:r>
            <a:r>
              <a:rPr lang="fi-FI" sz="1600" dirty="0"/>
              <a:t>mennessä jo kamala </a:t>
            </a:r>
            <a:r>
              <a:rPr lang="fi-FI" sz="1600" dirty="0" smtClean="0"/>
              <a:t>nälkä.</a:t>
            </a:r>
          </a:p>
          <a:p>
            <a:pPr lvl="1">
              <a:defRPr/>
            </a:pPr>
            <a:r>
              <a:rPr lang="fi-FI" sz="600" dirty="0" smtClean="0"/>
              <a:t> 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fi-FI" sz="1600" dirty="0" smtClean="0">
                <a:latin typeface="+mn-lt"/>
              </a:rPr>
              <a:t>Säännöllinen ateriarytmi ja syöminen eivät tarkoita samaa kuin jatkuva syöminen ja napostelu!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fi-FI" sz="1600" dirty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8027988" y="3274219"/>
            <a:ext cx="877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i-FI" sz="1600">
                <a:solidFill>
                  <a:srgbClr val="5D34AE"/>
                </a:solidFill>
                <a:latin typeface="Arial" pitchFamily="34" charset="0"/>
              </a:rPr>
              <a:t>välipala</a:t>
            </a:r>
          </a:p>
        </p:txBody>
      </p:sp>
      <p:pic>
        <p:nvPicPr>
          <p:cNvPr id="1029" name="Picture 5" descr="C:\Users\kesot\AppData\Local\Microsoft\Windows\Temporary Internet Files\Content.IE5\ZTKK69IV\MP9004013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414" y="1707654"/>
            <a:ext cx="2258082" cy="25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196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0545" y="-2180778"/>
            <a:ext cx="5398640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0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Proteiinit ovat tarpeellisia kaikille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203598"/>
            <a:ext cx="8079612" cy="3086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000" dirty="0"/>
              <a:t>Proteiinien hyödyt näkyvät ja tuntuvat arjen monissa tilanteissa ja elämän eri vaiheissa:</a:t>
            </a:r>
          </a:p>
          <a:p>
            <a:r>
              <a:rPr lang="fi-FI" sz="2000" dirty="0"/>
              <a:t>kasvun rakennusaineena</a:t>
            </a:r>
          </a:p>
          <a:p>
            <a:pPr lvl="0"/>
            <a:r>
              <a:rPr lang="fi-FI" sz="2000" dirty="0" smtClean="0"/>
              <a:t>energian lähteenä</a:t>
            </a:r>
            <a:endParaRPr lang="fi-FI" sz="2000" dirty="0"/>
          </a:p>
          <a:p>
            <a:pPr lvl="0"/>
            <a:r>
              <a:rPr lang="fi-FI" sz="2000" dirty="0" smtClean="0"/>
              <a:t>kehon uudistajana </a:t>
            </a:r>
            <a:endParaRPr lang="fi-FI" sz="2000" dirty="0"/>
          </a:p>
          <a:p>
            <a:pPr lvl="0"/>
            <a:r>
              <a:rPr lang="fi-FI" sz="2000" dirty="0"/>
              <a:t>kylläisyyden </a:t>
            </a:r>
            <a:r>
              <a:rPr lang="fi-FI" sz="2000" dirty="0" smtClean="0"/>
              <a:t>tuojana</a:t>
            </a:r>
            <a:endParaRPr lang="fi-FI" sz="2000" dirty="0"/>
          </a:p>
          <a:p>
            <a:pPr lvl="0"/>
            <a:r>
              <a:rPr lang="fi-FI" sz="2000" dirty="0"/>
              <a:t>painonhallinnan </a:t>
            </a:r>
            <a:r>
              <a:rPr lang="fi-FI" sz="2000" dirty="0" smtClean="0"/>
              <a:t>apuna</a:t>
            </a:r>
            <a:endParaRPr lang="fi-FI" sz="2000" dirty="0"/>
          </a:p>
          <a:p>
            <a:pPr lvl="0"/>
            <a:r>
              <a:rPr lang="fi-FI" sz="2000" dirty="0"/>
              <a:t>liikunnasta </a:t>
            </a:r>
            <a:r>
              <a:rPr lang="fi-FI" sz="2000" dirty="0" smtClean="0"/>
              <a:t>palauttajana</a:t>
            </a:r>
            <a:endParaRPr lang="fi-FI" sz="2000" dirty="0"/>
          </a:p>
          <a:p>
            <a:pPr lvl="0"/>
            <a:r>
              <a:rPr lang="fi-FI" sz="2000" dirty="0"/>
              <a:t>toimintakyvyn </a:t>
            </a:r>
            <a:r>
              <a:rPr lang="fi-FI" sz="2000" dirty="0" smtClean="0"/>
              <a:t>ylläpitäjänä</a:t>
            </a:r>
          </a:p>
          <a:p>
            <a:pPr lvl="0"/>
            <a:r>
              <a:rPr lang="fi-FI" sz="2000" dirty="0" smtClean="0"/>
              <a:t>imetyksen ja raskauden aikana.</a:t>
            </a:r>
            <a:endParaRPr lang="fi-FI" sz="2000" dirty="0"/>
          </a:p>
          <a:p>
            <a:endParaRPr lang="fi-FI" sz="2000" dirty="0" smtClean="0"/>
          </a:p>
          <a:p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dirty="0" smtClean="0"/>
              <a:t>© Valio Oy</a:t>
            </a:r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044A-E51F-42B4-992E-2185A3318B38}" type="slidenum">
              <a:rPr lang="fi-FI" noProof="0" smtClean="0"/>
              <a:pPr/>
              <a:t>3</a:t>
            </a:fld>
            <a:endParaRPr lang="fi-FI" noProof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653648"/>
            <a:ext cx="1512169" cy="123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aineistopankki.valio.fi/file/Preview.ashx?fv=1004953402&amp;ps=3&amp;c=1&amp;s=1&amp;p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7" y="1804100"/>
            <a:ext cx="216159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ineistopankki.valio.fi/file/Preview.ashx?fv=1018567226&amp;ps=3&amp;c=1&amp;s=1&amp;p=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89"/>
          <a:stretch/>
        </p:blipFill>
        <p:spPr bwMode="auto">
          <a:xfrm>
            <a:off x="4754880" y="2949793"/>
            <a:ext cx="1617321" cy="115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ineistopankki.valio.fi/file/Preview.ashx?fv=105575626&amp;ps=3&amp;c=1&amp;s=1&amp;p=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10"/>
          <a:stretch/>
        </p:blipFill>
        <p:spPr bwMode="auto">
          <a:xfrm>
            <a:off x="6516217" y="2949793"/>
            <a:ext cx="2161591" cy="116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696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7992888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200" dirty="0"/>
              <a:t>Mitä tehdä jos ruoka ei maistu ja paino </a:t>
            </a:r>
            <a:r>
              <a:rPr lang="fi-FI" sz="3200" dirty="0" smtClean="0"/>
              <a:t>putoaa</a:t>
            </a:r>
            <a:r>
              <a:rPr lang="fi-FI" sz="3200" dirty="0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082093"/>
            <a:ext cx="8374955" cy="3780420"/>
          </a:xfrm>
        </p:spPr>
        <p:txBody>
          <a:bodyPr>
            <a:normAutofit/>
          </a:bodyPr>
          <a:lstStyle/>
          <a:p>
            <a:r>
              <a:rPr lang="fi-FI" sz="1800" dirty="0"/>
              <a:t>Syö säännöllisesti 3–4 tunnin </a:t>
            </a:r>
            <a:r>
              <a:rPr lang="fi-FI" sz="1800" dirty="0" smtClean="0"/>
              <a:t>välein</a:t>
            </a:r>
            <a:endParaRPr lang="fi-FI" sz="1800" dirty="0"/>
          </a:p>
          <a:p>
            <a:pPr lvl="1"/>
            <a:r>
              <a:rPr lang="fi-FI" sz="1600" dirty="0"/>
              <a:t>Useampi ateria päivän aikana maistuu paremmin kuin yksi suuri.</a:t>
            </a:r>
          </a:p>
          <a:p>
            <a:r>
              <a:rPr lang="fi-FI" sz="1800" dirty="0"/>
              <a:t>Syö aterialta ainakin proteiinia sisältävä osa </a:t>
            </a:r>
            <a:endParaRPr lang="fi-FI" sz="1800" dirty="0" smtClean="0"/>
          </a:p>
          <a:p>
            <a:pPr lvl="1"/>
            <a:r>
              <a:rPr lang="fi-FI" sz="1600" dirty="0" smtClean="0"/>
              <a:t>liha</a:t>
            </a:r>
            <a:r>
              <a:rPr lang="fi-FI" sz="1600" dirty="0"/>
              <a:t>, kana </a:t>
            </a:r>
            <a:r>
              <a:rPr lang="fi-FI" sz="1600" dirty="0" smtClean="0"/>
              <a:t>tai kala </a:t>
            </a:r>
            <a:r>
              <a:rPr lang="fi-FI" sz="1600" dirty="0"/>
              <a:t>ja juo lasi maitoa tai piimää.</a:t>
            </a:r>
          </a:p>
          <a:p>
            <a:r>
              <a:rPr lang="fi-FI" sz="1800" dirty="0"/>
              <a:t>Mausta ruoka </a:t>
            </a:r>
            <a:r>
              <a:rPr lang="fi-FI" sz="1800" dirty="0" smtClean="0"/>
              <a:t>mieleiseksi</a:t>
            </a:r>
            <a:endParaRPr lang="fi-FI" sz="1800" dirty="0"/>
          </a:p>
          <a:p>
            <a:pPr lvl="1"/>
            <a:r>
              <a:rPr lang="fi-FI" sz="1600" dirty="0"/>
              <a:t>Lisää esimerkiksi kermaa, suolaa tai sokeria maun mukaan.</a:t>
            </a:r>
          </a:p>
          <a:p>
            <a:r>
              <a:rPr lang="fi-FI" sz="1800" dirty="0" smtClean="0"/>
              <a:t>Juo </a:t>
            </a:r>
            <a:r>
              <a:rPr lang="fi-FI" sz="1800" dirty="0"/>
              <a:t>riittävästi. Päivittäin tulisi juoda 5–8 </a:t>
            </a:r>
            <a:r>
              <a:rPr lang="fi-FI" sz="1800" dirty="0" smtClean="0"/>
              <a:t>lasillista</a:t>
            </a:r>
            <a:endParaRPr lang="fi-FI" sz="1800" dirty="0"/>
          </a:p>
          <a:p>
            <a:pPr lvl="1"/>
            <a:r>
              <a:rPr lang="fi-FI" sz="1600" dirty="0"/>
              <a:t>Suosi ruokajuomana maitoa tai piimää. </a:t>
            </a:r>
            <a:r>
              <a:rPr lang="fi-FI" sz="1600" dirty="0" smtClean="0"/>
              <a:t>Janojuomaksi energiaa </a:t>
            </a:r>
            <a:r>
              <a:rPr lang="fi-FI" sz="1600" dirty="0"/>
              <a:t>ja ravintoaineita sisältäviä juomia kuten maitoa, piimää</a:t>
            </a:r>
            <a:r>
              <a:rPr lang="fi-FI" sz="1600" dirty="0" smtClean="0"/>
              <a:t>, täysmehuja</a:t>
            </a:r>
            <a:r>
              <a:rPr lang="fi-FI" sz="1600" dirty="0"/>
              <a:t>, sokeroituja mehukeittoja ja pikkulasten vellejä.</a:t>
            </a:r>
          </a:p>
          <a:p>
            <a:r>
              <a:rPr lang="fi-FI" sz="1800" dirty="0" smtClean="0"/>
              <a:t>Vältä kevyttuotteita</a:t>
            </a:r>
            <a:endParaRPr lang="fi-FI" sz="1800" dirty="0"/>
          </a:p>
          <a:p>
            <a:pPr lvl="1"/>
            <a:r>
              <a:rPr lang="fi-FI" sz="1600" dirty="0"/>
              <a:t>Tärkeintä on turvata riittävä energiansaanti. Valitse </a:t>
            </a:r>
            <a:r>
              <a:rPr lang="fi-FI" sz="1600" dirty="0" smtClean="0"/>
              <a:t>tarvittaessa täyteläisiä </a:t>
            </a:r>
            <a:r>
              <a:rPr lang="fi-FI" sz="1600" dirty="0"/>
              <a:t>vaihtoehtoja.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01B72-C1F6-4110-9FE3-9571D35B583F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703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7503145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200" dirty="0"/>
              <a:t>Mitä tehdä jos ruoka ei maistu ja paino putoaa?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347614"/>
            <a:ext cx="8027988" cy="3086100"/>
          </a:xfrm>
        </p:spPr>
        <p:txBody>
          <a:bodyPr>
            <a:normAutofit fontScale="92500"/>
          </a:bodyPr>
          <a:lstStyle/>
          <a:p>
            <a:r>
              <a:rPr lang="fi-FI" sz="1800" dirty="0"/>
              <a:t>Valmisruoat ja puolivalmisteet tuovat </a:t>
            </a:r>
            <a:r>
              <a:rPr lang="fi-FI" sz="1800" dirty="0" smtClean="0"/>
              <a:t>helpotusta ruoan-valmistukseen</a:t>
            </a:r>
            <a:r>
              <a:rPr lang="fi-FI" sz="1800" dirty="0"/>
              <a:t>, jos itse ei </a:t>
            </a:r>
            <a:r>
              <a:rPr lang="fi-FI" sz="1800" dirty="0" smtClean="0"/>
              <a:t>jaksa</a:t>
            </a:r>
            <a:endParaRPr lang="fi-FI" sz="1800" dirty="0"/>
          </a:p>
          <a:p>
            <a:r>
              <a:rPr lang="fi-FI" sz="1800" dirty="0"/>
              <a:t>Muista </a:t>
            </a:r>
            <a:r>
              <a:rPr lang="fi-FI" sz="1800" dirty="0" smtClean="0"/>
              <a:t>välipalat</a:t>
            </a:r>
            <a:endParaRPr lang="fi-FI" sz="1800" dirty="0"/>
          </a:p>
          <a:p>
            <a:pPr lvl="1"/>
            <a:r>
              <a:rPr lang="fi-FI" sz="1600" dirty="0"/>
              <a:t>Maitopohjaisista välipaloista ja jälkiruoista saa </a:t>
            </a:r>
            <a:r>
              <a:rPr lang="fi-FI" sz="1600" dirty="0" smtClean="0"/>
              <a:t>ruokavalioon helposti </a:t>
            </a:r>
            <a:r>
              <a:rPr lang="fi-FI" sz="1600" dirty="0"/>
              <a:t>lisää energiaa ja maidon hyvälaatuista proteiinia.</a:t>
            </a:r>
          </a:p>
          <a:p>
            <a:r>
              <a:rPr lang="fi-FI" sz="1800" dirty="0"/>
              <a:t>Ulkoile mahdollisuuksien </a:t>
            </a:r>
            <a:r>
              <a:rPr lang="fi-FI" sz="1800" dirty="0" smtClean="0"/>
              <a:t>mukaan</a:t>
            </a:r>
            <a:endParaRPr lang="fi-FI" sz="1800" dirty="0"/>
          </a:p>
          <a:p>
            <a:pPr lvl="1"/>
            <a:r>
              <a:rPr lang="fi-FI" sz="1600" dirty="0"/>
              <a:t>Raikas ulkoilma lisää ruokahalua ja vahvistaa lihaksia</a:t>
            </a:r>
            <a:r>
              <a:rPr lang="fi-FI" sz="1600" dirty="0" smtClean="0"/>
              <a:t>. Liikkuminen </a:t>
            </a:r>
            <a:r>
              <a:rPr lang="fi-FI" sz="1600" dirty="0"/>
              <a:t>auttaa myös vatsan toiminnassa.</a:t>
            </a:r>
          </a:p>
          <a:p>
            <a:r>
              <a:rPr lang="fi-FI" sz="1800" dirty="0"/>
              <a:t>Mainitse painonputoamisesta läheisellesi ja </a:t>
            </a:r>
            <a:r>
              <a:rPr lang="fi-FI" sz="1800" dirty="0" smtClean="0"/>
              <a:t>keskustele asiasta </a:t>
            </a:r>
            <a:r>
              <a:rPr lang="fi-FI" sz="1800" dirty="0"/>
              <a:t>hoitajan tai lääkärin </a:t>
            </a:r>
            <a:r>
              <a:rPr lang="fi-FI" sz="1800" dirty="0" smtClean="0"/>
              <a:t>kanssa.</a:t>
            </a:r>
            <a:endParaRPr lang="fi-FI" sz="1800" dirty="0"/>
          </a:p>
          <a:p>
            <a:pPr lvl="1"/>
            <a:r>
              <a:rPr lang="fi-FI" sz="1600" dirty="0"/>
              <a:t>Jo muutaman kilon painonputoaminen lyhyessä ajassa </a:t>
            </a:r>
            <a:r>
              <a:rPr lang="fi-FI" sz="1600" dirty="0" smtClean="0"/>
              <a:t>on hälyttävä </a:t>
            </a:r>
            <a:r>
              <a:rPr lang="fi-FI" sz="1600" dirty="0"/>
              <a:t>merkki, johon tulee reagoida.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01B72-C1F6-4110-9FE3-9571D35B583F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875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äivämäärän paikkamerkki 3"/>
          <p:cNvSpPr>
            <a:spLocks noGrp="1"/>
          </p:cNvSpPr>
          <p:nvPr>
            <p:ph type="dt" sz="quarter" idx="4294967295"/>
          </p:nvPr>
        </p:nvSpPr>
        <p:spPr bwMode="auto">
          <a:xfrm>
            <a:off x="1143000" y="4767263"/>
            <a:ext cx="1600200" cy="27384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F13B44-BB4E-4CF7-A680-8C3706B19297}" type="datetime1">
              <a:rPr lang="fi-FI" altLang="fi-FI" sz="675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14.6.2016</a:t>
            </a:fld>
            <a:endParaRPr lang="fi-FI" altLang="fi-FI" sz="675">
              <a:solidFill>
                <a:srgbClr val="898989"/>
              </a:solidFill>
            </a:endParaRPr>
          </a:p>
        </p:txBody>
      </p:sp>
      <p:sp>
        <p:nvSpPr>
          <p:cNvPr id="72707" name="Dian numeron paikkamerkki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00800" y="4767263"/>
            <a:ext cx="1600200" cy="27384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785350-BC3F-434A-9514-420F4DA0F9A7}" type="slidenum">
              <a:rPr lang="fi-FI" altLang="fi-FI" sz="675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fi-FI" altLang="fi-FI" sz="675">
              <a:solidFill>
                <a:srgbClr val="898989"/>
              </a:solidFill>
            </a:endParaRPr>
          </a:p>
        </p:txBody>
      </p:sp>
      <p:pic>
        <p:nvPicPr>
          <p:cNvPr id="72708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8166" y="3458766"/>
            <a:ext cx="1845469" cy="174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Kuv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693319"/>
            <a:ext cx="1841897" cy="17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9219" y="3202781"/>
            <a:ext cx="3598069" cy="22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1" name="Otsikko 1"/>
          <p:cNvSpPr txBox="1">
            <a:spLocks/>
          </p:cNvSpPr>
          <p:nvPr/>
        </p:nvSpPr>
        <p:spPr bwMode="auto">
          <a:xfrm>
            <a:off x="3835004" y="984647"/>
            <a:ext cx="3964781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342900" eaLnBrk="0" hangingPunct="0">
              <a:spcBef>
                <a:spcPct val="0"/>
              </a:spcBef>
              <a:buNone/>
            </a:pPr>
            <a:r>
              <a:rPr lang="fi-FI" altLang="fi-FI" sz="1500" b="1">
                <a:solidFill>
                  <a:prstClr val="white"/>
                </a:solidFill>
              </a:rPr>
              <a:t/>
            </a:r>
            <a:br>
              <a:rPr lang="fi-FI" altLang="fi-FI" sz="1500" b="1">
                <a:solidFill>
                  <a:prstClr val="white"/>
                </a:solidFill>
              </a:rPr>
            </a:br>
            <a:r>
              <a:rPr lang="fi-FI" altLang="fi-FI" sz="2100" b="1">
                <a:solidFill>
                  <a:prstClr val="white"/>
                </a:solidFill>
              </a:rPr>
              <a:t>NUTRIFIN TOTAL </a:t>
            </a:r>
          </a:p>
          <a:p>
            <a:pPr algn="ctr" defTabSz="342900" eaLnBrk="0" hangingPunct="0">
              <a:spcBef>
                <a:spcPct val="0"/>
              </a:spcBef>
              <a:buNone/>
            </a:pPr>
            <a:r>
              <a:rPr lang="fi-FI" altLang="fi-FI" sz="1500" b="1" i="1">
                <a:solidFill>
                  <a:prstClr val="white"/>
                </a:solidFill>
              </a:rPr>
              <a:t>SUOMALAINEN TÄYDENNYSRAVINTOVALMISTE</a:t>
            </a:r>
            <a:r>
              <a:rPr lang="fi-FI" altLang="fi-FI" sz="1500" b="1">
                <a:solidFill>
                  <a:prstClr val="white"/>
                </a:solidFill>
              </a:rPr>
              <a:t/>
            </a:r>
            <a:br>
              <a:rPr lang="fi-FI" altLang="fi-FI" sz="1500" b="1">
                <a:solidFill>
                  <a:prstClr val="white"/>
                </a:solidFill>
              </a:rPr>
            </a:br>
            <a:endParaRPr lang="fi-FI" altLang="fi-FI" sz="1500" b="1">
              <a:solidFill>
                <a:prstClr val="white"/>
              </a:solidFill>
            </a:endParaRPr>
          </a:p>
          <a:p>
            <a:pPr algn="ctr" defTabSz="342900" eaLnBrk="0" hangingPunct="0">
              <a:spcBef>
                <a:spcPct val="0"/>
              </a:spcBef>
              <a:buNone/>
            </a:pPr>
            <a:r>
              <a:rPr lang="fi-FI" altLang="fi-FI" sz="1500" b="1" i="1">
                <a:solidFill>
                  <a:prstClr val="white"/>
                </a:solidFill>
              </a:rPr>
              <a:t>MONIPUOLINEN </a:t>
            </a:r>
          </a:p>
          <a:p>
            <a:pPr algn="ctr" defTabSz="342900" eaLnBrk="0" hangingPunct="0">
              <a:spcBef>
                <a:spcPct val="0"/>
              </a:spcBef>
              <a:buNone/>
            </a:pPr>
            <a:r>
              <a:rPr lang="fi-FI" altLang="fi-FI" sz="1500" b="1" i="1">
                <a:solidFill>
                  <a:prstClr val="white"/>
                </a:solidFill>
              </a:rPr>
              <a:t>MONIKÄYTTÖINEN</a:t>
            </a:r>
          </a:p>
          <a:p>
            <a:pPr algn="ctr" defTabSz="342900" eaLnBrk="0" hangingPunct="0">
              <a:spcBef>
                <a:spcPct val="0"/>
              </a:spcBef>
              <a:buNone/>
            </a:pPr>
            <a:r>
              <a:rPr lang="fi-FI" altLang="fi-FI" sz="1500" b="1" i="1">
                <a:solidFill>
                  <a:prstClr val="white"/>
                </a:solidFill>
              </a:rPr>
              <a:t>MAKUIHIN VAIHTELUA</a:t>
            </a:r>
          </a:p>
          <a:p>
            <a:pPr algn="ctr" defTabSz="342900" eaLnBrk="0" hangingPunct="0">
              <a:spcBef>
                <a:spcPct val="0"/>
              </a:spcBef>
              <a:buNone/>
            </a:pPr>
            <a:endParaRPr lang="fi-FI" altLang="fi-FI" sz="1500" b="1" i="1">
              <a:solidFill>
                <a:prstClr val="white"/>
              </a:solidFill>
            </a:endParaRPr>
          </a:p>
          <a:p>
            <a:pPr algn="ctr" defTabSz="342900" eaLnBrk="0" hangingPunct="0">
              <a:spcBef>
                <a:spcPct val="0"/>
              </a:spcBef>
              <a:buNone/>
            </a:pPr>
            <a:r>
              <a:rPr lang="fi-FI" altLang="fi-FI" sz="1500" b="1" i="1">
                <a:solidFill>
                  <a:prstClr val="white"/>
                </a:solidFill>
              </a:rPr>
              <a:t>  </a:t>
            </a:r>
          </a:p>
          <a:p>
            <a:pPr algn="ctr" defTabSz="342900" eaLnBrk="0" hangingPunct="0">
              <a:spcBef>
                <a:spcPct val="0"/>
              </a:spcBef>
              <a:buNone/>
            </a:pPr>
            <a:endParaRPr lang="fi-FI" altLang="fi-FI" sz="15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3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737" y="3180160"/>
            <a:ext cx="174783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738" y="1310879"/>
            <a:ext cx="1718072" cy="164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Päivämäärä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E08379-6142-4421-9AEE-EBEEF4EF009C}" type="datetime1">
              <a:rPr lang="fi-FI" altLang="fi-FI" sz="675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14.6.2016</a:t>
            </a:fld>
            <a:endParaRPr lang="fi-FI" altLang="fi-FI" sz="675">
              <a:solidFill>
                <a:srgbClr val="898989"/>
              </a:solidFill>
            </a:endParaRPr>
          </a:p>
        </p:txBody>
      </p:sp>
      <p:sp>
        <p:nvSpPr>
          <p:cNvPr id="74757" name="Dian numeron paikkamerkki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B31CF2-D7B1-43BE-8327-E636922E37DF}" type="slidenum">
              <a:rPr lang="fi-FI" altLang="fi-FI" sz="675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fi-FI" altLang="fi-FI" sz="675">
              <a:solidFill>
                <a:srgbClr val="898989"/>
              </a:solidFill>
            </a:endParaRPr>
          </a:p>
        </p:txBody>
      </p:sp>
      <p:sp>
        <p:nvSpPr>
          <p:cNvPr id="19461" name="Sisällön paikkamerkki 1"/>
          <p:cNvSpPr>
            <a:spLocks noGrp="1"/>
          </p:cNvSpPr>
          <p:nvPr>
            <p:ph idx="1"/>
          </p:nvPr>
        </p:nvSpPr>
        <p:spPr>
          <a:xfrm>
            <a:off x="2514600" y="770335"/>
            <a:ext cx="6497241" cy="4270772"/>
          </a:xfrm>
        </p:spPr>
        <p:txBody>
          <a:bodyPr/>
          <a:lstStyle/>
          <a:p>
            <a:pPr marL="0" indent="0">
              <a:buClr>
                <a:schemeClr val="tx2"/>
              </a:buClr>
              <a:buNone/>
              <a:defRPr/>
            </a:pPr>
            <a:r>
              <a:rPr lang="fi-FI" altLang="fi-FI" sz="1500" dirty="0">
                <a:solidFill>
                  <a:schemeClr val="tx2"/>
                </a:solidFill>
                <a:latin typeface="Arial" charset="0"/>
                <a:cs typeface="Arial" charset="0"/>
              </a:rPr>
              <a:t>Ravitsemuksellisesti täysipainoiset kliiniset ravintovalmisteet</a:t>
            </a:r>
          </a:p>
          <a:p>
            <a:pPr marL="0" indent="0">
              <a:buClr>
                <a:schemeClr val="tx2"/>
              </a:buClr>
              <a:buNone/>
              <a:defRPr/>
            </a:pPr>
            <a:endParaRPr lang="fi-FI" altLang="fi-FI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Clr>
                <a:schemeClr val="tx2"/>
              </a:buClr>
              <a:buNone/>
              <a:defRPr/>
            </a:pPr>
            <a:r>
              <a:rPr lang="fi-FI" altLang="fi-FI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NUTRIFIN TOTAL Proteiinipuurot (jauhe), valmis annos 200 ml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fi-FI" altLang="fi-FI" b="1" dirty="0" smtClean="0">
                <a:latin typeface="Arial" charset="0"/>
                <a:cs typeface="Arial" charset="0"/>
              </a:rPr>
              <a:t>300 kcal </a:t>
            </a:r>
            <a:endParaRPr lang="fi-FI" altLang="fi-FI" b="1" dirty="0">
              <a:latin typeface="Arial" charset="0"/>
              <a:cs typeface="Arial" charset="0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fi-FI" altLang="fi-FI" b="1" dirty="0" smtClean="0">
                <a:latin typeface="Arial" charset="0"/>
                <a:cs typeface="Arial" charset="0"/>
              </a:rPr>
              <a:t>16 g proteiinia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Maut omena-kaneli ja karpalo-vadelma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Vähälaktoosinen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Säilyvyys 24 kk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Käyttövinkki: Puuron voi keittää maitoon ja siihen voi lisätä nokareen </a:t>
            </a:r>
          </a:p>
          <a:p>
            <a:pPr marL="342900" lvl="1" indent="0">
              <a:buClr>
                <a:schemeClr val="tx2"/>
              </a:buClr>
              <a:buNone/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     margariinia, hilloa tai marjoja jne.</a:t>
            </a:r>
          </a:p>
          <a:p>
            <a:pPr marL="342900" lvl="1" indent="0">
              <a:buClr>
                <a:schemeClr val="tx2"/>
              </a:buClr>
              <a:buNone/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                                  </a:t>
            </a:r>
          </a:p>
          <a:p>
            <a:pPr marL="0" indent="0">
              <a:buClr>
                <a:schemeClr val="tx2"/>
              </a:buClr>
              <a:buNone/>
              <a:defRPr/>
            </a:pPr>
            <a:r>
              <a:rPr lang="fi-FI" altLang="fi-FI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NUTRIFIN TOTAL Proteiinikeitot (jauhe), valmis annos 200 ml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fi-FI" altLang="fi-FI" b="1" dirty="0" smtClean="0">
                <a:latin typeface="Arial" charset="0"/>
                <a:cs typeface="Arial" charset="0"/>
              </a:rPr>
              <a:t>300 kcal </a:t>
            </a:r>
            <a:endParaRPr lang="fi-FI" altLang="fi-FI" b="1" dirty="0">
              <a:latin typeface="Arial" charset="0"/>
              <a:cs typeface="Arial" charset="0"/>
            </a:endParaRP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fi-FI" altLang="fi-FI" b="1" dirty="0" smtClean="0">
                <a:latin typeface="Arial" charset="0"/>
                <a:cs typeface="Arial" charset="0"/>
              </a:rPr>
              <a:t>15 -16 g proteiinia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Maut tomaatti-basilika ja kananmakuinen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Gluteeniton ja vähälaktoosinen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Säilyvyys 24 kk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Käyttövinkki: Keittoon voi lisätä juustoa, kananpaloja, </a:t>
            </a:r>
          </a:p>
          <a:p>
            <a:pPr marL="342900" lvl="1" indent="0">
              <a:buClr>
                <a:schemeClr val="tx2"/>
              </a:buClr>
              <a:buNone/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     kermaa, mausteita, yrttejä jne.</a:t>
            </a:r>
          </a:p>
          <a:p>
            <a:pPr marL="342900" lvl="1" indent="0">
              <a:buClr>
                <a:schemeClr val="tx2"/>
              </a:buClr>
              <a:buNone/>
              <a:defRPr/>
            </a:pPr>
            <a:endParaRPr lang="fi-FI" altLang="fi-FI" dirty="0">
              <a:latin typeface="Arial" charset="0"/>
              <a:cs typeface="Arial" charset="0"/>
            </a:endParaRPr>
          </a:p>
          <a:p>
            <a:pPr marL="342900" lvl="1" indent="0">
              <a:buClr>
                <a:schemeClr val="tx2"/>
              </a:buClr>
              <a:buNone/>
              <a:defRPr/>
            </a:pPr>
            <a:endParaRPr lang="fi-FI" altLang="fi-FI" dirty="0" smtClean="0">
              <a:latin typeface="Arial" charset="0"/>
              <a:cs typeface="Arial" charset="0"/>
            </a:endParaRPr>
          </a:p>
          <a:p>
            <a:pPr marL="342900" lvl="1" indent="0">
              <a:buClr>
                <a:schemeClr val="tx2"/>
              </a:buClr>
              <a:buNone/>
              <a:defRPr/>
            </a:pPr>
            <a:endParaRPr lang="fi-FI" altLang="fi-FI" sz="1050" dirty="0">
              <a:latin typeface="Arial" charset="0"/>
              <a:cs typeface="Arial" charset="0"/>
            </a:endParaRPr>
          </a:p>
          <a:p>
            <a:pPr marL="0" indent="0">
              <a:buClr>
                <a:schemeClr val="tx2"/>
              </a:buClr>
              <a:buNone/>
              <a:defRPr/>
            </a:pPr>
            <a:endParaRPr lang="fi-FI" altLang="fi-FI" dirty="0" smtClean="0">
              <a:latin typeface="Arial" charset="0"/>
              <a:cs typeface="Arial" charset="0"/>
            </a:endParaRPr>
          </a:p>
        </p:txBody>
      </p:sp>
      <p:pic>
        <p:nvPicPr>
          <p:cNvPr id="74759" name="Kuv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558529"/>
            <a:ext cx="1309688" cy="9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Kuv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546872"/>
            <a:ext cx="1309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16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äivämäärä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111EC7-47BB-4E39-A348-8C97032DB910}" type="datetime1">
              <a:rPr lang="fi-FI" altLang="fi-FI" sz="675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14.6.2016</a:t>
            </a:fld>
            <a:endParaRPr lang="fi-FI" altLang="fi-FI" sz="675">
              <a:solidFill>
                <a:srgbClr val="898989"/>
              </a:solidFill>
            </a:endParaRPr>
          </a:p>
        </p:txBody>
      </p:sp>
      <p:sp>
        <p:nvSpPr>
          <p:cNvPr id="75779" name="Dian numeron paikkamerkki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EFFA0-AE63-4FC0-A290-CA88CCB4D22D}" type="slidenum">
              <a:rPr lang="fi-FI" altLang="fi-FI" sz="675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fi-FI" altLang="fi-FI" sz="675">
              <a:solidFill>
                <a:srgbClr val="898989"/>
              </a:solidFill>
            </a:endParaRPr>
          </a:p>
        </p:txBody>
      </p:sp>
      <p:sp>
        <p:nvSpPr>
          <p:cNvPr id="19461" name="Sisällön paikkamerkki 1"/>
          <p:cNvSpPr>
            <a:spLocks noGrp="1"/>
          </p:cNvSpPr>
          <p:nvPr>
            <p:ph idx="1"/>
          </p:nvPr>
        </p:nvSpPr>
        <p:spPr>
          <a:xfrm>
            <a:off x="1659731" y="654844"/>
            <a:ext cx="6172200" cy="4270772"/>
          </a:xfrm>
        </p:spPr>
        <p:txBody>
          <a:bodyPr/>
          <a:lstStyle/>
          <a:p>
            <a:pPr marL="342900" lvl="1" indent="0">
              <a:buClr>
                <a:schemeClr val="tx2"/>
              </a:buClr>
              <a:buNone/>
              <a:defRPr/>
            </a:pPr>
            <a:endParaRPr lang="fi-FI" altLang="fi-FI" sz="1050" dirty="0">
              <a:latin typeface="Arial" charset="0"/>
              <a:cs typeface="Arial" charset="0"/>
            </a:endParaRPr>
          </a:p>
          <a:p>
            <a:pPr marL="0" indent="0">
              <a:buClr>
                <a:schemeClr val="tx2"/>
              </a:buClr>
              <a:buNone/>
              <a:defRPr/>
            </a:pPr>
            <a:endParaRPr lang="fi-FI" altLang="fi-FI" dirty="0" smtClean="0">
              <a:latin typeface="Arial" charset="0"/>
              <a:cs typeface="Arial" charset="0"/>
            </a:endParaRPr>
          </a:p>
          <a:p>
            <a:pPr marL="0" indent="0">
              <a:buClr>
                <a:schemeClr val="tx2"/>
              </a:buClr>
              <a:buNone/>
              <a:defRPr/>
            </a:pPr>
            <a:r>
              <a:rPr lang="fi-FI" altLang="fi-FI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NUTRIFIN TOTAL Proteiinipatukat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Patukka 40g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fi-FI" altLang="fi-FI" b="1" dirty="0" smtClean="0">
                <a:latin typeface="Arial" charset="0"/>
                <a:cs typeface="Arial" charset="0"/>
              </a:rPr>
              <a:t>150 -160 kcal </a:t>
            </a:r>
            <a:endParaRPr lang="fi-FI" altLang="fi-FI" b="1" dirty="0">
              <a:latin typeface="Arial" charset="0"/>
              <a:cs typeface="Arial" charset="0"/>
            </a:endParaRP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fi-FI" altLang="fi-FI" b="1" dirty="0" smtClean="0">
                <a:latin typeface="Arial" charset="0"/>
                <a:cs typeface="Arial" charset="0"/>
              </a:rPr>
              <a:t>13 g proteiinia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Gluteeniton ja vähälaktoosinen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Säilyvyys 12 kk</a:t>
            </a:r>
          </a:p>
        </p:txBody>
      </p:sp>
      <p:sp>
        <p:nvSpPr>
          <p:cNvPr id="2" name="Kuvaselite-ellipsi 1"/>
          <p:cNvSpPr/>
          <p:nvPr/>
        </p:nvSpPr>
        <p:spPr>
          <a:xfrm rot="951182">
            <a:off x="4929188" y="1001316"/>
            <a:ext cx="2456260" cy="1681163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hangingPunct="0">
              <a:defRPr/>
            </a:pPr>
            <a:r>
              <a:rPr lang="fi-FI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Vinkki: Pilko patukka pieniksi paloiksi.  Helpottaa patukan syömistä. Patukan voi nauttia vaikka kahvipullan sijaan</a:t>
            </a:r>
            <a:r>
              <a:rPr lang="fi-FI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</a:t>
            </a:r>
            <a:endParaRPr lang="fi-FI" sz="1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578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739327">
            <a:off x="1464469" y="2400300"/>
            <a:ext cx="3598069" cy="22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74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äivämäärä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A835787-245A-4EC8-8B50-006222DF939C}" type="datetime1">
              <a:rPr lang="fi-FI" altLang="fi-FI" sz="900">
                <a:solidFill>
                  <a:srgbClr val="898989"/>
                </a:solidFill>
              </a:rPr>
              <a:pPr/>
              <a:t>14.6.2016</a:t>
            </a:fld>
            <a:endParaRPr lang="fi-FI" altLang="fi-FI" sz="900">
              <a:solidFill>
                <a:srgbClr val="898989"/>
              </a:solidFill>
            </a:endParaRPr>
          </a:p>
        </p:txBody>
      </p:sp>
      <p:sp>
        <p:nvSpPr>
          <p:cNvPr id="76803" name="Dian numeron paikkamerkki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7B4352E-57DB-472F-8C03-4D358E14699F}" type="slidenum">
              <a:rPr lang="fi-FI" altLang="fi-FI" sz="900">
                <a:solidFill>
                  <a:srgbClr val="898989"/>
                </a:solidFill>
              </a:rPr>
              <a:pPr/>
              <a:t>35</a:t>
            </a:fld>
            <a:endParaRPr lang="fi-FI" altLang="fi-FI" sz="900">
              <a:solidFill>
                <a:srgbClr val="898989"/>
              </a:solidFill>
            </a:endParaRPr>
          </a:p>
        </p:txBody>
      </p:sp>
      <p:pic>
        <p:nvPicPr>
          <p:cNvPr id="76804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928"/>
            <a:ext cx="7605464" cy="488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06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10404648" cy="857250"/>
          </a:xfrm>
        </p:spPr>
        <p:txBody>
          <a:bodyPr>
            <a:normAutofit/>
          </a:bodyPr>
          <a:lstStyle/>
          <a:p>
            <a:pPr algn="l"/>
            <a:r>
              <a:rPr lang="fi-FI" sz="2400" dirty="0">
                <a:solidFill>
                  <a:srgbClr val="003E1C"/>
                </a:solidFill>
              </a:rPr>
              <a:t>Kalsium, D</a:t>
            </a:r>
            <a:r>
              <a:rPr lang="fi-FI" sz="2400" baseline="-25000" dirty="0">
                <a:solidFill>
                  <a:srgbClr val="003E1C"/>
                </a:solidFill>
              </a:rPr>
              <a:t>3</a:t>
            </a:r>
            <a:r>
              <a:rPr lang="fi-FI" sz="2400" dirty="0">
                <a:solidFill>
                  <a:srgbClr val="003E1C"/>
                </a:solidFill>
              </a:rPr>
              <a:t> ja K</a:t>
            </a:r>
            <a:r>
              <a:rPr lang="fi-FI" sz="2400" baseline="-25000" dirty="0">
                <a:solidFill>
                  <a:srgbClr val="003E1C"/>
                </a:solidFill>
              </a:rPr>
              <a:t>2</a:t>
            </a:r>
            <a:r>
              <a:rPr lang="fi-FI" sz="2400" dirty="0">
                <a:solidFill>
                  <a:srgbClr val="003E1C"/>
                </a:solidFill>
              </a:rPr>
              <a:t>: kolmen kopla </a:t>
            </a:r>
            <a:r>
              <a:rPr lang="fi-FI" sz="2400" dirty="0" smtClean="0">
                <a:solidFill>
                  <a:srgbClr val="003E1C"/>
                </a:solidFill>
              </a:rPr>
              <a:t>luuston </a:t>
            </a:r>
            <a:r>
              <a:rPr lang="fi-FI" sz="2400" dirty="0">
                <a:solidFill>
                  <a:srgbClr val="003E1C"/>
                </a:solidFill>
              </a:rPr>
              <a:t>lujittamiseksi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6468398"/>
              </p:ext>
            </p:extLst>
          </p:nvPr>
        </p:nvGraphicFramePr>
        <p:xfrm>
          <a:off x="323528" y="1347614"/>
          <a:ext cx="5915025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uva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7467" y="627534"/>
            <a:ext cx="2746533" cy="47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57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5326" y="483518"/>
            <a:ext cx="3312368" cy="4140460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17668-B6AA-4B57-B3C9-C31936155C2D}" type="datetime1">
              <a:rPr lang="fi-FI" smtClean="0"/>
              <a:pPr>
                <a:defRPr/>
              </a:pPr>
              <a:t>14.6.2016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9210B-ED24-43D2-B6A0-7DBEFCB66C88}" type="slidenum">
              <a:rPr lang="fi-FI" altLang="fi-FI" smtClean="0"/>
              <a:pPr>
                <a:defRPr/>
              </a:pPr>
              <a:t>37</a:t>
            </a:fld>
            <a:endParaRPr lang="fi-FI" altLang="fi-FI"/>
          </a:p>
        </p:txBody>
      </p:sp>
      <p:pic>
        <p:nvPicPr>
          <p:cNvPr id="9" name="Sisällön paikkamerkki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699344" y="195486"/>
            <a:ext cx="4820854" cy="45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21867"/>
            <a:ext cx="4923383" cy="45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816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Sama proteiinin tarve!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© Oy Verman Ab</a:t>
            </a:r>
            <a:endParaRPr lang="fi-FI"/>
          </a:p>
        </p:txBody>
      </p:sp>
      <p:pic>
        <p:nvPicPr>
          <p:cNvPr id="107522" name="Picture 2" descr="http://fc04.deviantart.net/fs42/i/2009/096/b/7/Frail_old_lady_figure_Drawing_by_Zit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2801" y="1113589"/>
            <a:ext cx="2543175" cy="3386138"/>
          </a:xfrm>
          <a:prstGeom prst="rect">
            <a:avLst/>
          </a:prstGeom>
          <a:noFill/>
        </p:spPr>
      </p:pic>
      <p:pic>
        <p:nvPicPr>
          <p:cNvPr id="107524" name="Picture 4" descr="http://th07.deviantart.net/fs39/200H/i/2008/346/d/1/Figure_Drawings3_by_Zitman.jpg">
            <a:hlinkClick r:id="rId4" tooltip="Figure Drawings3 by ~Zitman, Dec 11, 2008 in Traditional Art &gt; Drawings &gt; Peop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13588"/>
            <a:ext cx="2634153" cy="3377120"/>
          </a:xfrm>
          <a:prstGeom prst="rect">
            <a:avLst/>
          </a:prstGeom>
          <a:noFill/>
        </p:spPr>
      </p:pic>
      <p:sp>
        <p:nvSpPr>
          <p:cNvPr id="6" name="Tekstikehys 5"/>
          <p:cNvSpPr txBox="1"/>
          <p:nvPr/>
        </p:nvSpPr>
        <p:spPr>
          <a:xfrm>
            <a:off x="5760132" y="4794271"/>
            <a:ext cx="2322258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88" dirty="0"/>
              <a:t>Kuva: http://zitman.deviantart.com/gallery/</a:t>
            </a:r>
          </a:p>
        </p:txBody>
      </p:sp>
    </p:spTree>
    <p:extLst>
      <p:ext uri="{BB962C8B-B14F-4D97-AF65-F5344CB8AC3E}">
        <p14:creationId xmlns:p14="http://schemas.microsoft.com/office/powerpoint/2010/main" xmlns="" val="402029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ikääntyessä tapahtuu?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2537" y="1203598"/>
            <a:ext cx="8079612" cy="3292756"/>
          </a:xfrm>
        </p:spPr>
        <p:txBody>
          <a:bodyPr>
            <a:normAutofit fontScale="92500" lnSpcReduction="10000"/>
          </a:bodyPr>
          <a:lstStyle/>
          <a:p>
            <a:r>
              <a:rPr lang="fi-FI" sz="2000" b="1" dirty="0"/>
              <a:t>Lihasvoima ja –massa vähenevät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 smtClean="0"/>
              <a:t>Lihaskudosta </a:t>
            </a:r>
            <a:r>
              <a:rPr lang="fi-FI" sz="2000" dirty="0"/>
              <a:t>hajotetaan enemmän kuin </a:t>
            </a:r>
            <a:r>
              <a:rPr lang="fi-FI" sz="2000" dirty="0" smtClean="0"/>
              <a:t>muodostetaan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 smtClean="0"/>
              <a:t>Menetys alkaa kiintyä jo 50 v. jälkeen</a:t>
            </a:r>
          </a:p>
          <a:p>
            <a:pPr marL="342900" lvl="1" indent="0">
              <a:buNone/>
            </a:pPr>
            <a:endParaRPr lang="fi-FI" sz="2000" dirty="0"/>
          </a:p>
          <a:p>
            <a:r>
              <a:rPr lang="fi-FI" sz="2000" b="1" dirty="0" smtClean="0"/>
              <a:t>Proteiinin vaikutukset elimistössä heikkenevät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 smtClean="0"/>
              <a:t>Tarvitaan runsaammin proteiinia ja lihaskuntoharjoittelua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 smtClean="0"/>
              <a:t>Proteiininsaanti suositus korkeampi 65 vuotta täyttäneille</a:t>
            </a:r>
          </a:p>
          <a:p>
            <a:pPr marL="342900" lvl="1" indent="0">
              <a:buNone/>
            </a:pPr>
            <a:endParaRPr lang="fi-FI" sz="2000" dirty="0" smtClean="0"/>
          </a:p>
          <a:p>
            <a:r>
              <a:rPr lang="fi-FI" sz="2000" b="1" dirty="0"/>
              <a:t>Sairaudet, lääkitys, </a:t>
            </a:r>
            <a:r>
              <a:rPr lang="fi-FI" sz="2000" b="1" dirty="0" smtClean="0"/>
              <a:t>aistien heikkeneminen huonontavat </a:t>
            </a:r>
            <a:r>
              <a:rPr lang="fi-FI" sz="2000" b="1" dirty="0"/>
              <a:t>ruokahalua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Liian pieni energian ja proteiininsaanti heikentää </a:t>
            </a:r>
            <a:r>
              <a:rPr lang="fi-FI" sz="2000" dirty="0" smtClean="0"/>
              <a:t>yleiskuntoa</a:t>
            </a:r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044A-E51F-42B4-992E-2185A3318B38}" type="slidenum">
              <a:rPr lang="fi-FI" noProof="0" smtClean="0"/>
              <a:pPr/>
              <a:t>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xmlns="" val="209130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1763688" y="201612"/>
            <a:ext cx="6464328" cy="85725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Riittävä energian ja proteiinin saanti ylläpitää toimintakykyä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Valio Oy </a:t>
            </a:r>
            <a:fld id="{5EBF4D74-3F46-4E51-AB2A-785BAE65323E}" type="datetime1">
              <a:rPr lang="fi-FI" smtClean="0"/>
              <a:pPr/>
              <a:t>14.6.2016</a:t>
            </a:fld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044A-E51F-42B4-992E-2185A3318B3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46082" name="Picture 2" descr="http://www.valio.fi/mediafiles/c889b587-da87-4ce6-a33d-64be88a14016/840x5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9581"/>
            <a:ext cx="7568952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858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1467"/>
            <a:ext cx="8229600" cy="857250"/>
          </a:xfrm>
        </p:spPr>
        <p:txBody>
          <a:bodyPr/>
          <a:lstStyle/>
          <a:p>
            <a:r>
              <a:rPr lang="fi-FI" dirty="0" smtClean="0"/>
              <a:t>Proteiini ja luusto iäkkäillä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179512" y="1144992"/>
            <a:ext cx="3938400" cy="2529900"/>
          </a:xfrm>
        </p:spPr>
        <p:txBody>
          <a:bodyPr>
            <a:normAutofit fontScale="92500" lnSpcReduction="20000"/>
          </a:bodyPr>
          <a:lstStyle/>
          <a:p>
            <a:r>
              <a:rPr lang="fi-FI" sz="2000" dirty="0" err="1" smtClean="0"/>
              <a:t>Avenell</a:t>
            </a:r>
            <a:r>
              <a:rPr lang="fi-FI" sz="2000" dirty="0" smtClean="0"/>
              <a:t> &amp; </a:t>
            </a:r>
            <a:r>
              <a:rPr lang="fi-FI" sz="2000" dirty="0" err="1" smtClean="0"/>
              <a:t>Handoll</a:t>
            </a:r>
            <a:r>
              <a:rPr lang="fi-FI" sz="2000" dirty="0" smtClean="0"/>
              <a:t> 2010</a:t>
            </a:r>
          </a:p>
          <a:p>
            <a:pPr lvl="1"/>
            <a:r>
              <a:rPr lang="fi-FI" sz="2000" dirty="0" smtClean="0"/>
              <a:t>Proteiinilisä vähensi murtumapotilaiden komplikaatioita</a:t>
            </a:r>
          </a:p>
          <a:p>
            <a:pPr lvl="1">
              <a:buNone/>
            </a:pPr>
            <a:endParaRPr lang="fi-FI" sz="1050" dirty="0" smtClean="0"/>
          </a:p>
          <a:p>
            <a:r>
              <a:rPr lang="fi-FI" sz="2000" dirty="0" smtClean="0"/>
              <a:t>Maidon heraproteiinilla hyötyvaikutuksia ikääntymiseen liittyvän lihaskadon ehkäisyssä </a:t>
            </a:r>
          </a:p>
          <a:p>
            <a:r>
              <a:rPr lang="fi-FI" sz="1600" dirty="0" smtClean="0"/>
              <a:t>(mm. </a:t>
            </a:r>
            <a:r>
              <a:rPr lang="fi-FI" sz="1600" dirty="0" err="1" smtClean="0"/>
              <a:t>Paddon-Jones</a:t>
            </a:r>
            <a:r>
              <a:rPr lang="fi-FI" sz="1600" dirty="0" smtClean="0"/>
              <a:t> et al. 2006, </a:t>
            </a:r>
            <a:r>
              <a:rPr lang="fi-FI" sz="1600" dirty="0" err="1" smtClean="0"/>
              <a:t>Katsanos</a:t>
            </a:r>
            <a:r>
              <a:rPr lang="fi-FI" sz="1600" dirty="0" smtClean="0"/>
              <a:t> et al. 2008)</a:t>
            </a:r>
          </a:p>
          <a:p>
            <a:endParaRPr lang="fi-FI" sz="1600" dirty="0" smtClean="0"/>
          </a:p>
          <a:p>
            <a:endParaRPr lang="fi-FI" sz="2000" dirty="0"/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081" y="969915"/>
            <a:ext cx="5308237" cy="330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Valio Oy </a:t>
            </a:r>
            <a:fld id="{5EBF4D74-3F46-4E51-AB2A-785BAE65323E}" type="datetime1">
              <a:rPr lang="fi-FI" smtClean="0"/>
              <a:pPr/>
              <a:t>14.6.2016</a:t>
            </a:fld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044A-E51F-42B4-992E-2185A3318B3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279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39859"/>
            <a:ext cx="6784280" cy="857250"/>
          </a:xfrm>
        </p:spPr>
        <p:txBody>
          <a:bodyPr/>
          <a:lstStyle/>
          <a:p>
            <a:r>
              <a:rPr lang="fi-FI" dirty="0" smtClean="0"/>
              <a:t>Huomio riittävään proteiininsaantiin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915566"/>
            <a:ext cx="5392926" cy="3086100"/>
          </a:xfrm>
        </p:spPr>
        <p:txBody>
          <a:bodyPr/>
          <a:lstStyle/>
          <a:p>
            <a:pPr marL="400050" lvl="1" indent="0">
              <a:buNone/>
            </a:pPr>
            <a:r>
              <a:rPr lang="fi-FI" sz="2400" dirty="0"/>
              <a:t>Huolehdi riittävästä proteiininsaannista erityisesti, jos</a:t>
            </a:r>
          </a:p>
          <a:p>
            <a:pPr lvl="1"/>
            <a:r>
              <a:rPr lang="fi-FI" dirty="0" smtClean="0"/>
              <a:t>paino </a:t>
            </a:r>
            <a:r>
              <a:rPr lang="fi-FI" dirty="0"/>
              <a:t>on pudonnut </a:t>
            </a:r>
            <a:r>
              <a:rPr lang="fi-FI" dirty="0" smtClean="0"/>
              <a:t>tahtomatta</a:t>
            </a:r>
            <a:endParaRPr lang="fi-FI" dirty="0"/>
          </a:p>
          <a:p>
            <a:pPr lvl="1"/>
            <a:r>
              <a:rPr lang="fi-FI" dirty="0" smtClean="0"/>
              <a:t>olet </a:t>
            </a:r>
            <a:r>
              <a:rPr lang="fi-FI" dirty="0"/>
              <a:t>ollut </a:t>
            </a:r>
            <a:r>
              <a:rPr lang="fi-FI" dirty="0" smtClean="0"/>
              <a:t>sairaalahoidossa</a:t>
            </a:r>
            <a:endParaRPr lang="fi-FI" dirty="0"/>
          </a:p>
          <a:p>
            <a:pPr lvl="1"/>
            <a:r>
              <a:rPr lang="fi-FI" dirty="0" smtClean="0"/>
              <a:t>olet </a:t>
            </a:r>
            <a:r>
              <a:rPr lang="fi-FI" dirty="0"/>
              <a:t>menossa </a:t>
            </a:r>
            <a:r>
              <a:rPr lang="fi-FI" dirty="0" smtClean="0"/>
              <a:t>leikkaukseen                             tai toipumassa siitä</a:t>
            </a:r>
            <a:endParaRPr lang="fi-FI" dirty="0"/>
          </a:p>
          <a:p>
            <a:pPr lvl="1"/>
            <a:r>
              <a:rPr lang="fi-FI" dirty="0" smtClean="0"/>
              <a:t>ruokavaliosi </a:t>
            </a:r>
            <a:r>
              <a:rPr lang="fi-FI" dirty="0"/>
              <a:t>on rakenteeltaan pehmeä, </a:t>
            </a:r>
            <a:r>
              <a:rPr lang="fi-FI" dirty="0" smtClean="0"/>
              <a:t>sosemainen tai nestemäinen</a:t>
            </a:r>
            <a:endParaRPr lang="fi-FI" dirty="0"/>
          </a:p>
          <a:p>
            <a:pPr lvl="1"/>
            <a:r>
              <a:rPr lang="fi-FI" dirty="0" smtClean="0"/>
              <a:t>suunnittelet </a:t>
            </a:r>
            <a:r>
              <a:rPr lang="fi-FI" dirty="0"/>
              <a:t>haluttua </a:t>
            </a:r>
            <a:r>
              <a:rPr lang="fi-FI" dirty="0" smtClean="0"/>
              <a:t>painonpudotusta</a:t>
            </a:r>
          </a:p>
          <a:p>
            <a:pPr lvl="1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01B72-C1F6-4110-9FE3-9571D35B583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6146" name="Picture 2" descr="http://aineistopankki.valio.fi/file/Preview.ashx?fv=105678401&amp;ps=3&amp;c=1&amp;s=1&amp;p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37624"/>
            <a:ext cx="2748764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63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yöristetty suorakulmio 5"/>
          <p:cNvSpPr/>
          <p:nvPr/>
        </p:nvSpPr>
        <p:spPr>
          <a:xfrm>
            <a:off x="827584" y="1058362"/>
            <a:ext cx="7344296" cy="16921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48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Tarkista proteiinintarve!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279777"/>
            <a:ext cx="8027988" cy="6439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i-FI" sz="1400" dirty="0">
                <a:solidFill>
                  <a:srgbClr val="0A5CAE"/>
                </a:solidFill>
                <a:ea typeface="Segoe UI Symbol" pitchFamily="34" charset="0"/>
                <a:cs typeface="Kalinga" pitchFamily="34" charset="0"/>
              </a:rPr>
              <a:t>Kunnosta</a:t>
            </a:r>
            <a:r>
              <a:rPr lang="fi-FI" sz="1600" dirty="0">
                <a:solidFill>
                  <a:srgbClr val="0A5CAE"/>
                </a:solidFill>
                <a:ea typeface="Segoe UI Symbol" pitchFamily="34" charset="0"/>
                <a:cs typeface="Kalinga" pitchFamily="34" charset="0"/>
              </a:rPr>
              <a:t> ja toimintakyvystä riippuen</a:t>
            </a:r>
            <a:r>
              <a:rPr lang="fi-FI" sz="1600" b="1" dirty="0">
                <a:solidFill>
                  <a:srgbClr val="0A5CAE"/>
                </a:solidFill>
                <a:ea typeface="Segoe UI Symbol" pitchFamily="34" charset="0"/>
                <a:cs typeface="Kalinga" pitchFamily="34" charset="0"/>
              </a:rPr>
              <a:t> </a:t>
            </a:r>
            <a:r>
              <a:rPr lang="fi-FI" sz="1600" dirty="0">
                <a:solidFill>
                  <a:srgbClr val="0A5CAE"/>
                </a:solidFill>
                <a:ea typeface="Segoe UI Symbol" pitchFamily="34" charset="0"/>
                <a:cs typeface="Kalinga" pitchFamily="34" charset="0"/>
              </a:rPr>
              <a:t>ikääntyvä tarvitsee </a:t>
            </a:r>
            <a:endParaRPr lang="fi-FI" sz="1600" dirty="0" smtClean="0">
              <a:solidFill>
                <a:srgbClr val="0A5CAE"/>
              </a:solidFill>
              <a:ea typeface="Segoe UI Symbol" pitchFamily="34" charset="0"/>
              <a:cs typeface="Kalinga" pitchFamily="34" charset="0"/>
            </a:endParaRPr>
          </a:p>
          <a:p>
            <a:pPr marL="0" indent="0" algn="ctr">
              <a:buNone/>
            </a:pPr>
            <a:r>
              <a:rPr lang="fi-FI" sz="1600" dirty="0" smtClean="0">
                <a:solidFill>
                  <a:srgbClr val="0A5CAE"/>
                </a:solidFill>
                <a:ea typeface="Segoe UI Symbol" pitchFamily="34" charset="0"/>
                <a:cs typeface="Kalinga" pitchFamily="34" charset="0"/>
              </a:rPr>
              <a:t>proteiinia </a:t>
            </a:r>
            <a:r>
              <a:rPr lang="fi-FI" sz="1600" b="1" dirty="0" smtClean="0">
                <a:solidFill>
                  <a:srgbClr val="0A5CAE"/>
                </a:solidFill>
                <a:ea typeface="Segoe UI Symbol" pitchFamily="34" charset="0"/>
                <a:cs typeface="Kalinga" pitchFamily="34" charset="0"/>
              </a:rPr>
              <a:t>1,2–1,4 grammaa </a:t>
            </a:r>
            <a:r>
              <a:rPr lang="fi-FI" sz="1600" b="1" dirty="0">
                <a:solidFill>
                  <a:srgbClr val="0A5CAE"/>
                </a:solidFill>
                <a:ea typeface="Segoe UI Symbol" pitchFamily="34" charset="0"/>
                <a:cs typeface="Kalinga" pitchFamily="34" charset="0"/>
              </a:rPr>
              <a:t>painokiloa kohti päivässä</a:t>
            </a:r>
            <a:r>
              <a:rPr lang="fi-FI" sz="1600" dirty="0" smtClean="0">
                <a:solidFill>
                  <a:srgbClr val="0A5CAE"/>
                </a:solidFill>
                <a:ea typeface="Segoe UI Symbol" pitchFamily="34" charset="0"/>
                <a:cs typeface="Kalinga" pitchFamily="34" charset="0"/>
              </a:rPr>
              <a:t>.</a:t>
            </a:r>
            <a:endParaRPr lang="fi-FI" sz="1000" dirty="0" smtClean="0">
              <a:solidFill>
                <a:srgbClr val="0A5CAE"/>
              </a:solidFill>
              <a:ea typeface="Segoe UI Symbol" pitchFamily="34" charset="0"/>
              <a:cs typeface="Kalinga" pitchFamily="34" charset="0"/>
            </a:endParaRPr>
          </a:p>
          <a:p>
            <a:pPr marL="0" indent="0" algn="ctr">
              <a:buNone/>
            </a:pPr>
            <a:r>
              <a:rPr lang="fi-FI" sz="1600" dirty="0" smtClean="0">
                <a:solidFill>
                  <a:srgbClr val="0A5CAE"/>
                </a:solidFill>
                <a:ea typeface="Segoe UI Symbol" pitchFamily="34" charset="0"/>
                <a:cs typeface="Kalinga" pitchFamily="34" charset="0"/>
              </a:rPr>
              <a:t>Kunnon heiketessä tai sairastaessa proteiinintarve </a:t>
            </a:r>
          </a:p>
          <a:p>
            <a:pPr marL="0" indent="0" algn="ctr">
              <a:buNone/>
            </a:pPr>
            <a:r>
              <a:rPr lang="fi-FI" sz="1600" dirty="0" smtClean="0">
                <a:solidFill>
                  <a:srgbClr val="0A5CAE"/>
                </a:solidFill>
                <a:ea typeface="Segoe UI Symbol" pitchFamily="34" charset="0"/>
                <a:cs typeface="Kalinga" pitchFamily="34" charset="0"/>
              </a:rPr>
              <a:t>voi olla jopa 2,0 grammaa painokiloa kohden. </a:t>
            </a:r>
            <a:endParaRPr lang="fi-FI" sz="1600" dirty="0">
              <a:solidFill>
                <a:srgbClr val="0A5CAE"/>
              </a:solidFill>
              <a:ea typeface="Segoe UI Symbol" pitchFamily="34" charset="0"/>
              <a:cs typeface="Kalinga" pitchFamily="34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01B72-C1F6-4110-9FE3-9571D35B583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7" name="Suorakulmio 6"/>
          <p:cNvSpPr/>
          <p:nvPr/>
        </p:nvSpPr>
        <p:spPr>
          <a:xfrm>
            <a:off x="1115484" y="2825432"/>
            <a:ext cx="80285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800" dirty="0" smtClean="0"/>
              <a:t>Esimerkiksi </a:t>
            </a:r>
            <a:r>
              <a:rPr lang="fi-FI" sz="1800" dirty="0"/>
              <a:t>75 </a:t>
            </a:r>
            <a:r>
              <a:rPr lang="fi-FI" sz="1800" dirty="0" smtClean="0"/>
              <a:t>-kiloisen </a:t>
            </a:r>
            <a:r>
              <a:rPr lang="fi-FI" sz="1800" dirty="0"/>
              <a:t>proteiinintarve vaihtelee </a:t>
            </a:r>
            <a:r>
              <a:rPr lang="fi-FI" sz="1800" dirty="0" smtClean="0"/>
              <a:t> 90 </a:t>
            </a:r>
            <a:r>
              <a:rPr lang="fi-FI" sz="1800" dirty="0"/>
              <a:t>–150 gramman välillä</a:t>
            </a:r>
            <a:r>
              <a:rPr lang="fi-FI" sz="1800" dirty="0" smtClean="0"/>
              <a:t>.</a:t>
            </a:r>
          </a:p>
          <a:p>
            <a:endParaRPr lang="fi-FI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2292" y="3357737"/>
            <a:ext cx="6014045" cy="173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067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ina 1-4 9 2008">
  <a:themeElements>
    <a:clrScheme name="Office-te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1747</Words>
  <Application>Microsoft Office PowerPoint</Application>
  <PresentationFormat>Näytössä katseltava esitys (16:9)</PresentationFormat>
  <Paragraphs>430</Paragraphs>
  <Slides>37</Slides>
  <Notes>11</Notes>
  <HiddenSlides>0</HiddenSlides>
  <MMClips>0</MMClips>
  <ScaleCrop>false</ScaleCrop>
  <HeadingPairs>
    <vt:vector size="6" baseType="variant">
      <vt:variant>
        <vt:lpstr>Teema</vt:lpstr>
      </vt:variant>
      <vt:variant>
        <vt:i4>3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37</vt:i4>
      </vt:variant>
    </vt:vector>
  </HeadingPairs>
  <TitlesOfParts>
    <vt:vector size="42" baseType="lpstr">
      <vt:lpstr>Irina 1-4 9 2008</vt:lpstr>
      <vt:lpstr>4_Mukautettu suunnittelumalli</vt:lpstr>
      <vt:lpstr>1_Mukautettu suunnittelumalli</vt:lpstr>
      <vt:lpstr>Worksheet</vt:lpstr>
      <vt:lpstr>Photo Editor -kuva</vt:lpstr>
      <vt:lpstr>14.6.2016 Opinto- ja virkistyspäivät, SOY  Luustoa ja terveyttä tukeva ravitsemus</vt:lpstr>
      <vt:lpstr>LUUSTON TERVEYS</vt:lpstr>
      <vt:lpstr>Proteiinit ovat tarpeellisia kaikille</vt:lpstr>
      <vt:lpstr>Sama proteiinin tarve!</vt:lpstr>
      <vt:lpstr>Mitä ikääntyessä tapahtuu?</vt:lpstr>
      <vt:lpstr>Riittävä energian ja proteiinin saanti ylläpitää toimintakykyä</vt:lpstr>
      <vt:lpstr>Proteiini ja luusto iäkkäillä</vt:lpstr>
      <vt:lpstr>Huomio riittävään proteiininsaantiin</vt:lpstr>
      <vt:lpstr>Tarkista proteiinintarve!</vt:lpstr>
      <vt:lpstr>Mistä proteiinia?</vt:lpstr>
      <vt:lpstr>Riittävä proteiinin saanti vaatii panostusta ruokailuun</vt:lpstr>
      <vt:lpstr>Proteiinia kaikilla aterioilla</vt:lpstr>
      <vt:lpstr>Vinkkejä proteiinin saantiin</vt:lpstr>
      <vt:lpstr>Dia 14</vt:lpstr>
      <vt:lpstr>Kalsiumin saantisuositukset (Suomalaiset ravitsemussuositukset 2014)</vt:lpstr>
      <vt:lpstr>Osteoporoosin Käypä hoito suositus 2014</vt:lpstr>
      <vt:lpstr>Maito ja maitovalmisteet sisältävät luonnostaan eniten kalsiumia </vt:lpstr>
      <vt:lpstr>Kalsiumin hyväksikäyttö eri ruoka-aineista  suhteessa maitoon  </vt:lpstr>
      <vt:lpstr>Kuinka saada riittävä annos kalsiumia?</vt:lpstr>
      <vt:lpstr>Luustoterveys - kalsiumlisän turvallisuus?</vt:lpstr>
      <vt:lpstr>Dia 21</vt:lpstr>
      <vt:lpstr>Dia 22</vt:lpstr>
      <vt:lpstr>Puoli kiloa  = kuusi annosta kasviksia päivässä</vt:lpstr>
      <vt:lpstr>Muut ruoka-aineet ja luusto  </vt:lpstr>
      <vt:lpstr>Nautintoaineet ja luusto</vt:lpstr>
      <vt:lpstr>Vesi: elämän eliksiiri</vt:lpstr>
      <vt:lpstr>Lautasmalli – malli hyvästä ateriasta</vt:lpstr>
      <vt:lpstr>Ateriarytmillä ryhtiä päivään</vt:lpstr>
      <vt:lpstr>Dia 29</vt:lpstr>
      <vt:lpstr>Mitä tehdä jos ruoka ei maistu ja paino putoaa?</vt:lpstr>
      <vt:lpstr>Mitä tehdä jos ruoka ei maistu ja paino putoaa?</vt:lpstr>
      <vt:lpstr>Dia 32</vt:lpstr>
      <vt:lpstr>Dia 33</vt:lpstr>
      <vt:lpstr>Dia 34</vt:lpstr>
      <vt:lpstr>Dia 35</vt:lpstr>
      <vt:lpstr>Kalsium, D3 ja K2: kolmen kopla luuston lujittamiseksi</vt:lpstr>
      <vt:lpstr>Dia 37</vt:lpstr>
    </vt:vector>
  </TitlesOfParts>
  <Company>Valio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Laaksonen Marika</dc:creator>
  <cp:lastModifiedBy>olli simonen</cp:lastModifiedBy>
  <cp:revision>35</cp:revision>
  <dcterms:created xsi:type="dcterms:W3CDTF">2015-11-28T06:24:02Z</dcterms:created>
  <dcterms:modified xsi:type="dcterms:W3CDTF">2016-06-14T20:31:44Z</dcterms:modified>
</cp:coreProperties>
</file>